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7" r:id="rId3"/>
    <p:sldId id="266" r:id="rId4"/>
    <p:sldId id="270" r:id="rId5"/>
    <p:sldId id="268" r:id="rId6"/>
    <p:sldId id="273" r:id="rId7"/>
    <p:sldId id="271" r:id="rId8"/>
    <p:sldId id="337" r:id="rId9"/>
    <p:sldId id="274" r:id="rId10"/>
    <p:sldId id="275" r:id="rId11"/>
    <p:sldId id="276" r:id="rId12"/>
    <p:sldId id="277" r:id="rId13"/>
    <p:sldId id="278" r:id="rId14"/>
    <p:sldId id="279" r:id="rId15"/>
    <p:sldId id="265" r:id="rId16"/>
    <p:sldId id="28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82" r:id="rId26"/>
    <p:sldId id="281" r:id="rId27"/>
    <p:sldId id="269" r:id="rId28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79195" autoAdjust="0"/>
  </p:normalViewPr>
  <p:slideViewPr>
    <p:cSldViewPr>
      <p:cViewPr varScale="1">
        <p:scale>
          <a:sx n="71" d="100"/>
          <a:sy n="71" d="100"/>
        </p:scale>
        <p:origin x="680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03/04/2019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training data and serving data have deviations then the model will not perform consistently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Servicing input data should be the same as Training Input data because this is on what the model was trained </a:t>
            </a:r>
          </a:p>
          <a:p>
            <a:endParaRPr lang="en-US" dirty="0"/>
          </a:p>
          <a:p>
            <a:r>
              <a:rPr lang="en-US" dirty="0"/>
              <a:t>Prepare module of serve should be the same as previous Prepare in order to get consistency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9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Minimum Maximum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: are need to check there is any abnormal value that was incorrectly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inerted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e.x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-50000, this will decease significantly the model accuracy </a:t>
            </a:r>
          </a:p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Data presence –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e.x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. 70% of county values must be available in data</a:t>
            </a:r>
          </a:p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Data validity –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e.x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. only one age for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Coase grained data: general and not tied to particular system</a:t>
            </a:r>
          </a:p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Fine grained data: can analyze individual features but it is tightly couples with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Ean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to Montello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posvalletai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meiwnetai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I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poiotita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sxesi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me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kapoioy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eidous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dedomenwn</a:t>
            </a: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AutoNum type="arabicPlain"/>
            </a:pP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7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Some times this task can become very challenging due to multiple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comples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variables that may exists. E.g. real estate prices is depended on multiple variables and its is very hard predict the expected data shape for all these data/applications </a:t>
            </a:r>
          </a:p>
          <a:p>
            <a:pPr marL="228600" indent="-228600">
              <a:buFont typeface="Arial" panose="020B0604020202020204" pitchFamily="34" charset="0"/>
              <a:buAutoNum type="arabicPlain"/>
            </a:pP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6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Some times this task can become very challenging due to multiple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comples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 variables that may exists. E.g. real estate prices is depended on multiple variables and its is very hard predict the expected data shape for all these data/applications </a:t>
            </a:r>
          </a:p>
          <a:p>
            <a:pPr marL="228600" indent="-228600">
              <a:buFont typeface="Arial" panose="020B0604020202020204" pitchFamily="34" charset="0"/>
              <a:buAutoNum type="arabicPlain"/>
            </a:pP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lain"/>
            </a:pPr>
            <a:r>
              <a:rPr lang="en-US" sz="3200" b="0" i="1" dirty="0">
                <a:latin typeface="Segoe UI" panose="020B0502040204020203" pitchFamily="34" charset="0"/>
                <a:cs typeface="Segoe UI" panose="020B0502040204020203" pitchFamily="34" charset="0"/>
              </a:rPr>
              <a:t>Example is : calculating price for real estate may depend on multiple variables, so it is easier to classify some of that data, in order to reduce the amount of calculations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b="0" i="1" dirty="0">
                <a:latin typeface="Segoe UI" panose="020B0502040204020203" pitchFamily="34" charset="0"/>
                <a:cs typeface="Segoe UI" panose="020B0502040204020203" pitchFamily="34" charset="0"/>
              </a:rPr>
              <a:t>Crime rate: high, medium, low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Unenployment</a:t>
            </a:r>
            <a:r>
              <a:rPr lang="en-US" sz="3200" b="0" i="1" dirty="0">
                <a:latin typeface="Segoe UI" panose="020B0502040204020203" pitchFamily="34" charset="0"/>
                <a:cs typeface="Segoe UI" panose="020B0502040204020203" pitchFamily="34" charset="0"/>
              </a:rPr>
              <a:t> rate: high, medium, low</a:t>
            </a:r>
          </a:p>
          <a:p>
            <a:pPr marL="228600" lvl="0" indent="-228600">
              <a:buFont typeface="+mj-lt"/>
              <a:buAutoNum type="arabicPlain" startAt="2"/>
            </a:pPr>
            <a:r>
              <a:rPr lang="en-US" sz="3200" b="0" i="1" dirty="0">
                <a:latin typeface="Segoe UI" panose="020B0502040204020203" pitchFamily="34" charset="0"/>
                <a:cs typeface="Segoe UI" panose="020B0502040204020203" pitchFamily="34" charset="0"/>
              </a:rPr>
              <a:t>Theory of chaos, let the model find by its own how to calculate the important properties </a:t>
            </a:r>
          </a:p>
          <a:p>
            <a:pPr marL="228600" lvl="0" indent="-228600">
              <a:buFont typeface="+mj-lt"/>
              <a:buAutoNum type="arabicPlain" startAt="2"/>
            </a:pPr>
            <a:r>
              <a:rPr lang="en-US" sz="3200" b="0" i="1" dirty="0">
                <a:latin typeface="Segoe UI" panose="020B0502040204020203" pitchFamily="34" charset="0"/>
                <a:cs typeface="Segoe UI" panose="020B0502040204020203" pitchFamily="34" charset="0"/>
              </a:rPr>
              <a:t>When the users selects the features that he believes that are important and feeds them into model </a:t>
            </a:r>
          </a:p>
          <a:p>
            <a:pPr marL="228600" lvl="0" indent="-228600">
              <a:buFont typeface="+mj-lt"/>
              <a:buAutoNum type="arabicPlain" startAt="2"/>
            </a:pPr>
            <a:endParaRPr lang="en-US" sz="2400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5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Data contextualization : putting data in the same context as the training data is, because coming from different system it may be referred to different context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0" i="1" dirty="0">
                <a:latin typeface="Segoe UI" panose="020B0502040204020203" pitchFamily="34" charset="0"/>
                <a:cs typeface="Segoe UI" panose="020B0502040204020203" pitchFamily="34" charset="0"/>
              </a:rPr>
              <a:t>Extract knowledge: is when heterogenous system refer to same labels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l-GR" sz="2400" b="0" i="1" dirty="0">
                <a:latin typeface="Segoe UI" panose="020B0502040204020203" pitchFamily="34" charset="0"/>
                <a:cs typeface="Segoe UI" panose="020B0502040204020203" pitchFamily="34" charset="0"/>
              </a:rPr>
              <a:t>Αυτόματη δημιουργία μετασχηματισμών χαρακτηριστικών που οδηγούν στην υψηλότερη ακρίβεια μοντέλου</a:t>
            </a:r>
            <a:endParaRPr lang="en-US" sz="2400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1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Most of companies focus on Data flow instead of data management and data itself, this is very important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Realistic assumptions for data that will be processed, ether its an data source (RDBMS,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BigTable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, Hadoop, Json files logs </a:t>
            </a:r>
            <a:r>
              <a:rPr lang="en-US" b="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Working together with different users on same ML Infrastructure will show the different need of each user, which needs to be taken into account (software engineer vs site reliability engineer)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Integration into existing environment is a key, because users will not use the tools unless they are necessary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9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2"/>
            <a:ext cx="7210394" cy="817862"/>
          </a:xfrm>
        </p:spPr>
        <p:txBody>
          <a:bodyPr anchor="ctr" anchorCtr="0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10241" y="290146"/>
            <a:ext cx="7210963" cy="2900729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51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5412" y="1576388"/>
            <a:ext cx="3325051" cy="617935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5438861" y="1324684"/>
            <a:ext cx="3719626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5412" y="2283468"/>
            <a:ext cx="3325051" cy="617935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5412" y="2990549"/>
            <a:ext cx="3325051" cy="617935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5412" y="3697629"/>
            <a:ext cx="3325051" cy="617935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8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74481" y="56600"/>
            <a:ext cx="40341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31445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9808" y="457200"/>
            <a:ext cx="1202248" cy="1026149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41942" y="4452141"/>
            <a:ext cx="2057400" cy="273844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8947" y="4452141"/>
            <a:ext cx="5152995" cy="273844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370" y="561228"/>
            <a:ext cx="865613" cy="81809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6428354" y="727274"/>
            <a:ext cx="0" cy="48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1579598" y="592689"/>
            <a:ext cx="2295602" cy="81070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3970904" y="727274"/>
            <a:ext cx="0" cy="48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99" y="551315"/>
            <a:ext cx="2295602" cy="810704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458" y="551260"/>
            <a:ext cx="2295525" cy="81081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700">
                <a:latin typeface="+mj-lt"/>
              </a:defRPr>
            </a:lvl1pPr>
            <a:lvl2pPr>
              <a:defRPr sz="2700">
                <a:latin typeface="+mj-lt"/>
              </a:defRPr>
            </a:lvl2pPr>
            <a:lvl3pPr>
              <a:defRPr sz="2700">
                <a:latin typeface="+mj-lt"/>
              </a:defRPr>
            </a:lvl3pPr>
            <a:lvl4pPr>
              <a:defRPr sz="2700">
                <a:latin typeface="+mj-lt"/>
              </a:defRPr>
            </a:lvl4pPr>
            <a:lvl5pPr>
              <a:defRPr sz="27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97241" y="559594"/>
            <a:ext cx="2302669" cy="79414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700">
                <a:latin typeface="+mj-lt"/>
              </a:defRPr>
            </a:lvl1pPr>
            <a:lvl2pPr algn="ctr">
              <a:defRPr sz="2700">
                <a:latin typeface="+mj-lt"/>
              </a:defRPr>
            </a:lvl2pPr>
            <a:lvl3pPr algn="ctr">
              <a:defRPr sz="2700">
                <a:latin typeface="+mj-lt"/>
              </a:defRPr>
            </a:lvl3pPr>
            <a:lvl4pPr algn="ctr">
              <a:defRPr sz="2700">
                <a:latin typeface="+mj-lt"/>
              </a:defRPr>
            </a:lvl4pPr>
            <a:lvl5pPr algn="ctr">
              <a:defRPr sz="27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579598" y="1587103"/>
            <a:ext cx="2295602" cy="2784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038458" y="1577408"/>
            <a:ext cx="2295602" cy="2784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494919" y="1573209"/>
            <a:ext cx="2295602" cy="2784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3/4/19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145/3299887.329989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596" y="4011910"/>
            <a:ext cx="6250809" cy="46787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Batiridis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Maxim (mbatir01@ucy.ac.cy)</a:t>
            </a:r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https://www2.cs.ucy.ac.cy/courses/EPL646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656532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 </a:t>
            </a:r>
            <a:r>
              <a:rPr lang="en-US" dirty="0">
                <a:hlinkClick r:id="rId4"/>
              </a:rPr>
              <a:t>Data Lifecycle Challenges in Production Machine Learning: A Survey</a:t>
            </a:r>
            <a:r>
              <a:rPr lang="en-US" dirty="0"/>
              <a:t>, </a:t>
            </a:r>
            <a:r>
              <a:rPr lang="en-US" dirty="0" err="1"/>
              <a:t>Neoklis</a:t>
            </a:r>
            <a:r>
              <a:rPr lang="en-US" dirty="0"/>
              <a:t> </a:t>
            </a:r>
            <a:r>
              <a:rPr lang="en-US" dirty="0" err="1"/>
              <a:t>Polyzotis</a:t>
            </a:r>
            <a:r>
              <a:rPr lang="en-US" dirty="0"/>
              <a:t>, Sudip Roy, Steven </a:t>
            </a:r>
            <a:r>
              <a:rPr lang="en-US" dirty="0" err="1"/>
              <a:t>Euijong</a:t>
            </a:r>
            <a:r>
              <a:rPr lang="en-US" dirty="0"/>
              <a:t> Whang, and Martin </a:t>
            </a:r>
            <a:r>
              <a:rPr lang="en-US" dirty="0" err="1"/>
              <a:t>Zinkevich</a:t>
            </a:r>
            <a:r>
              <a:rPr lang="en-US" dirty="0"/>
              <a:t>. 2018, SIGMOD Rec. 47, 2 (December 2018), 17-28. DOI: https://</a:t>
            </a:r>
            <a:r>
              <a:rPr lang="en-US" dirty="0" err="1"/>
              <a:t>doi.org</a:t>
            </a:r>
            <a:r>
              <a:rPr lang="en-US" dirty="0"/>
              <a:t>/10.1145/3299887.3299891.</a:t>
            </a:r>
            <a:endParaRPr lang="en-US" dirty="0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287330"/>
            <a:ext cx="7972452" cy="122486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Data Lifecycle  Challenges in Production Machine Learning: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 Survey</a:t>
            </a: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300" y="1752655"/>
            <a:ext cx="5076897" cy="26994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Training Input Data is transformed into Training Data</a:t>
            </a:r>
          </a:p>
          <a:p>
            <a:r>
              <a:rPr lang="en-US" sz="2400" dirty="0"/>
              <a:t>3 key questions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What features can be generated from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What are the properties for the feature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What are the best practices to transcode the value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6E7C4-B044-4AD0-BF88-FB709F8A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303" y="1932110"/>
            <a:ext cx="356339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5360451" cy="269948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Train Data is fed into Train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TensorFlow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Keras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Microsoft Cognitive Toolkit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ML.NET</a:t>
            </a:r>
          </a:p>
          <a:p>
            <a:r>
              <a:rPr lang="en-US" dirty="0"/>
              <a:t>Evaluate module checks if the model has acceptable accuracy. 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r>
              <a:rPr lang="en-US" dirty="0"/>
              <a:t>Different encoding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  <p:pic>
        <p:nvPicPr>
          <p:cNvPr id="1026" name="Picture 2" descr="Image result for training">
            <a:extLst>
              <a:ext uri="{FF2B5EF4-FFF2-40B4-BE49-F238E27FC236}">
                <a16:creationId xmlns:a16="http://schemas.microsoft.com/office/drawing/2014/main" id="{1D4E96BA-9A49-4749-B898-E97DC0E7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28" y="1540417"/>
            <a:ext cx="2640989" cy="17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valuation">
            <a:extLst>
              <a:ext uri="{FF2B5EF4-FFF2-40B4-BE49-F238E27FC236}">
                <a16:creationId xmlns:a16="http://schemas.microsoft.com/office/drawing/2014/main" id="{28C983D0-A2F3-4DD6-9076-0FD74EAD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8" y="3469817"/>
            <a:ext cx="2508006" cy="15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0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549126" cy="315272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Make sure that training data does not contain errors</a:t>
            </a:r>
          </a:p>
          <a:p>
            <a:endParaRPr lang="en-US" sz="2400" dirty="0"/>
          </a:p>
          <a:p>
            <a:r>
              <a:rPr lang="en-US" sz="2400" dirty="0"/>
              <a:t>Bad Training data can create bad accuracy and will give bad results on production</a:t>
            </a:r>
          </a:p>
          <a:p>
            <a:endParaRPr lang="en-US" sz="2400" dirty="0"/>
          </a:p>
          <a:p>
            <a:r>
              <a:rPr lang="en-US" sz="2400" dirty="0"/>
              <a:t>Validation between Training Data and Serving Data</a:t>
            </a:r>
          </a:p>
          <a:p>
            <a:endParaRPr lang="en-US" sz="2400" dirty="0"/>
          </a:p>
          <a:p>
            <a:r>
              <a:rPr lang="en-US" sz="2400" dirty="0"/>
              <a:t>Any abnormal observation must trigger an alert to user in order to take some actions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Based on alerts</a:t>
            </a:r>
          </a:p>
          <a:p>
            <a:endParaRPr lang="en-US" sz="2400" dirty="0"/>
          </a:p>
          <a:p>
            <a:r>
              <a:rPr lang="en-US" sz="2400" dirty="0"/>
              <a:t>3 key questions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Cleaning the data will improve the model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Which part of the data is to be fixed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How should the fix be reflected to all input data until now (if new properties are added)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511026" cy="3076520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Responsible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Receiving the Servicing Input Data (raw input data)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Prepare it as Service Data (prepared data for model)</a:t>
            </a:r>
          </a:p>
          <a:p>
            <a:endParaRPr lang="en-US" sz="2700" dirty="0"/>
          </a:p>
          <a:p>
            <a:pPr marL="0" indent="0">
              <a:buNone/>
            </a:pPr>
            <a:r>
              <a:rPr lang="en-US" sz="2700" dirty="0"/>
              <a:t>*Common practice is to use this data also as training data for the model. This is done as batch process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99" y="551315"/>
            <a:ext cx="2295525" cy="810704"/>
          </a:xfrm>
        </p:spPr>
        <p:txBody>
          <a:bodyPr>
            <a:normAutofit/>
          </a:bodyPr>
          <a:lstStyle/>
          <a:p>
            <a:r>
              <a:rPr lang="en-US" sz="2400" dirty="0"/>
              <a:t>Understanding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Validation and Cleaning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Sanity Checks</a:t>
            </a:r>
          </a:p>
          <a:p>
            <a:r>
              <a:rPr lang="en-US" sz="2100" dirty="0"/>
              <a:t>Analysis for Launch and Iterate</a:t>
            </a:r>
          </a:p>
          <a:p>
            <a:r>
              <a:rPr lang="en-US" sz="2100" dirty="0"/>
              <a:t>Open Challenges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Alert Tradeoffs</a:t>
            </a:r>
          </a:p>
          <a:p>
            <a:r>
              <a:rPr lang="en-US" sz="2100" dirty="0"/>
              <a:t>Alert Categories</a:t>
            </a:r>
          </a:p>
          <a:p>
            <a:r>
              <a:rPr lang="en-US" sz="2100" dirty="0"/>
              <a:t>Open Challenges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Feature Engineering and Selection</a:t>
            </a:r>
          </a:p>
          <a:p>
            <a:r>
              <a:rPr lang="en-US" sz="2100" dirty="0"/>
              <a:t>Data Enrichment </a:t>
            </a:r>
          </a:p>
          <a:p>
            <a:r>
              <a:rPr lang="en-US" sz="2100" dirty="0"/>
              <a:t>Open Challenges</a:t>
            </a:r>
          </a:p>
        </p:txBody>
      </p:sp>
      <p:pic>
        <p:nvPicPr>
          <p:cNvPr id="3" name="Graphic 2" descr="Clipboard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02" y="598361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- Sanity Check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400" dirty="0"/>
              <a:t>Minimum, Maximum, Average, Range check</a:t>
            </a:r>
          </a:p>
          <a:p>
            <a:r>
              <a:rPr lang="en-US" sz="2400" dirty="0"/>
              <a:t>Distribution of categorical values</a:t>
            </a:r>
          </a:p>
          <a:p>
            <a:r>
              <a:rPr lang="en-US" sz="2400" dirty="0"/>
              <a:t>Data presence </a:t>
            </a:r>
          </a:p>
          <a:p>
            <a:r>
              <a:rPr lang="en-US" sz="2400" dirty="0"/>
              <a:t>Data Validity  </a:t>
            </a:r>
          </a:p>
          <a:p>
            <a:r>
              <a:rPr lang="en-US" sz="2400" dirty="0"/>
              <a:t>Data verification from external sources</a:t>
            </a:r>
          </a:p>
          <a:p>
            <a:r>
              <a:rPr lang="en-US" sz="2400" dirty="0"/>
              <a:t>Visualization Tools (graphs, histograms, deviation based metrics)</a:t>
            </a:r>
          </a:p>
          <a:p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- Analysis for Launch and Iterate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Data need to be proportional to real data volume</a:t>
            </a:r>
          </a:p>
          <a:p>
            <a:r>
              <a:rPr lang="en-US" sz="2700" dirty="0"/>
              <a:t>OLAP can be used for better analysis (ML Cube)</a:t>
            </a:r>
          </a:p>
          <a:p>
            <a:r>
              <a:rPr lang="en-US" sz="2700" dirty="0"/>
              <a:t>Coase-grained data lifecycle tracking</a:t>
            </a:r>
          </a:p>
          <a:p>
            <a:r>
              <a:rPr lang="en-US" sz="2700" dirty="0"/>
              <a:t>Fine-grained data lifecycle tracking</a:t>
            </a:r>
          </a:p>
          <a:p>
            <a:endParaRPr lang="en-US" sz="27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700" dirty="0"/>
          </a:p>
          <a:p>
            <a:endParaRPr lang="en-US" sz="27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– 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If model is prejudiced against certain classes of data</a:t>
            </a:r>
          </a:p>
          <a:p>
            <a:r>
              <a:rPr lang="en-US" sz="2700" dirty="0"/>
              <a:t>New kind of spams </a:t>
            </a:r>
            <a:endParaRPr lang="en-US" sz="2400" dirty="0"/>
          </a:p>
          <a:p>
            <a:pPr lvl="1"/>
            <a:endParaRPr lang="en-US" dirty="0"/>
          </a:p>
          <a:p>
            <a:endParaRPr lang="en-US" sz="2700" dirty="0"/>
          </a:p>
          <a:p>
            <a:endParaRPr lang="en-US" sz="27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and Cleaning – Alert Tradeoffs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Recall – what fraction of alerts we catch</a:t>
            </a:r>
          </a:p>
          <a:p>
            <a:r>
              <a:rPr lang="en-US" sz="2700" dirty="0"/>
              <a:t>Precision – what alerts lead to good catches</a:t>
            </a:r>
          </a:p>
          <a:p>
            <a:endParaRPr lang="en-US" sz="2700" dirty="0"/>
          </a:p>
          <a:p>
            <a:r>
              <a:rPr lang="en-US" sz="2700" dirty="0"/>
              <a:t>Not all anomalies are equally important, the ones that worse model accuracy in production must be alerted first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 Learning and why do we need it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Graphic 4" descr="Purpos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2615" y="2210467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and Cleaning – Alert Categories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Alerts is difficult to design and they depend on training data - complex data</a:t>
            </a:r>
          </a:p>
          <a:p>
            <a:r>
              <a:rPr lang="en-US" sz="2700" dirty="0"/>
              <a:t>Alerts can be generated from the result of comparison between existing and previous data</a:t>
            </a:r>
          </a:p>
          <a:p>
            <a:r>
              <a:rPr lang="en-US" sz="2400" dirty="0"/>
              <a:t>Statics (ANOVA, t-statics, chi-squared)</a:t>
            </a:r>
          </a:p>
          <a:p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and Cleaning – Open Challenges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The real challenge is to find good technique to generate proper and targeted alerts.</a:t>
            </a:r>
          </a:p>
          <a:p>
            <a:r>
              <a:rPr lang="en-US" sz="2700" dirty="0"/>
              <a:t>Generate guide books for maintenance </a:t>
            </a: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2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 – Feature Engineering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Instead of calculating multiple, different and complicated data</a:t>
            </a:r>
          </a:p>
          <a:p>
            <a:pPr lvl="1"/>
            <a:r>
              <a:rPr lang="en-US" sz="2100" dirty="0"/>
              <a:t>Rules </a:t>
            </a:r>
          </a:p>
          <a:p>
            <a:pPr lvl="1"/>
            <a:r>
              <a:rPr lang="en-US" sz="2100" dirty="0"/>
              <a:t>Techniques</a:t>
            </a:r>
          </a:p>
          <a:p>
            <a:r>
              <a:rPr lang="en-US" sz="2400" dirty="0"/>
              <a:t>Representational learning: feed straight raw data into model and let it figure out by its own the features</a:t>
            </a:r>
          </a:p>
          <a:p>
            <a:r>
              <a:rPr lang="en-US" sz="2400" dirty="0"/>
              <a:t>Manual feature engineering is still used in most cases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/>
          </a:bodyPr>
          <a:lstStyle/>
          <a:p>
            <a:r>
              <a:rPr lang="en-US" dirty="0"/>
              <a:t>Preparation – Data Enrichment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Technique of adding extra data from external source in order to improve the accuracy of the model</a:t>
            </a:r>
          </a:p>
          <a:p>
            <a:r>
              <a:rPr lang="en-US" sz="2700" dirty="0"/>
              <a:t>Data contextualization </a:t>
            </a:r>
          </a:p>
          <a:p>
            <a:r>
              <a:rPr lang="en-US" sz="2700" dirty="0"/>
              <a:t>Extract knowledge</a:t>
            </a:r>
            <a:r>
              <a:rPr lang="en-US" sz="2400" dirty="0"/>
              <a:t> from new data </a:t>
            </a:r>
          </a:p>
          <a:p>
            <a:r>
              <a:rPr lang="en-US" sz="2400" dirty="0"/>
              <a:t>Improving the quality of existing data may lead to better results instead of adding more data</a:t>
            </a:r>
            <a:endParaRPr lang="en-US" sz="27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35" y="564921"/>
            <a:ext cx="7210396" cy="810704"/>
          </a:xfrm>
        </p:spPr>
        <p:txBody>
          <a:bodyPr>
            <a:normAutofit/>
          </a:bodyPr>
          <a:lstStyle/>
          <a:p>
            <a:r>
              <a:rPr lang="en-US" dirty="0"/>
              <a:t>Preparation – 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700" dirty="0"/>
              <a:t>Automatically generating feature transforms that result in the highest model accuracy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/>
          </a:bodyPr>
          <a:lstStyle/>
          <a:p>
            <a:r>
              <a:rPr lang="en-US" sz="2400" dirty="0"/>
              <a:t>Data Management  &gt; Optimizing Data Flow </a:t>
            </a:r>
          </a:p>
          <a:p>
            <a:r>
              <a:rPr lang="en-US" sz="2400" dirty="0"/>
              <a:t>Realistic Assumptions</a:t>
            </a:r>
          </a:p>
          <a:p>
            <a:r>
              <a:rPr lang="en-US" sz="2400" dirty="0"/>
              <a:t>Different users different needs</a:t>
            </a:r>
          </a:p>
          <a:p>
            <a:r>
              <a:rPr lang="en-US" sz="2400" dirty="0"/>
              <a:t>Integration is a key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8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628331" cy="305747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Management will get more important as the amount of data grows </a:t>
            </a:r>
          </a:p>
          <a:p>
            <a:r>
              <a:rPr lang="en-US" sz="2400" dirty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Understanding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Validation and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Preparation</a:t>
            </a:r>
          </a:p>
          <a:p>
            <a:r>
              <a:rPr lang="en-US" sz="2400" dirty="0"/>
              <a:t>Many Open Challenges for both Data Management and Machine Learning Communities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1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2050" name="Picture 2" descr="https://lh3.googleusercontent.com/Odn82rV4xuSKZHhv6FbxN2wTfCxnNBeK3wz-Y_fs_fy7zD3b-o-g72L5Ua3lyeTsQ759YjW-qrfzrqPdRrK3vT4uJiI95I_AwSMEomrpDoYLj6X26KxyDEzNO9R9J55rp5jfWup_oJk">
            <a:extLst>
              <a:ext uri="{FF2B5EF4-FFF2-40B4-BE49-F238E27FC236}">
                <a16:creationId xmlns:a16="http://schemas.microsoft.com/office/drawing/2014/main" id="{81EEE695-EC65-437E-8C8E-6BE4AA26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17" y="1615585"/>
            <a:ext cx="4897028" cy="32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4796632" cy="26994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Machine Learning is an essential tool for gleaning knowledge from data and tackling</a:t>
            </a:r>
          </a:p>
          <a:p>
            <a:endParaRPr lang="en-US" dirty="0"/>
          </a:p>
          <a:p>
            <a:r>
              <a:rPr lang="en-US" dirty="0"/>
              <a:t>Better accuracy for predictions based on existing knowledge</a:t>
            </a:r>
          </a:p>
          <a:p>
            <a:endParaRPr lang="en-US" dirty="0"/>
          </a:p>
          <a:p>
            <a:r>
              <a:rPr lang="en-US" dirty="0"/>
              <a:t>Machine Learning is very important in various different sectors e.g. healthcare, economics, biology, management, sales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A7C58F-5EFF-4E91-B1F8-7B52AF7E1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6456" r="12093"/>
          <a:stretch/>
        </p:blipFill>
        <p:spPr>
          <a:xfrm>
            <a:off x="5281980" y="1838352"/>
            <a:ext cx="3554684" cy="2487465"/>
          </a:xfrm>
        </p:spPr>
      </p:pic>
    </p:spTree>
    <p:extLst>
      <p:ext uri="{BB962C8B-B14F-4D97-AF65-F5344CB8AC3E}">
        <p14:creationId xmlns:p14="http://schemas.microsoft.com/office/powerpoint/2010/main" val="27954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83260" cy="26994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Building high quality ML models is very difficult because high quality data is needed</a:t>
            </a:r>
          </a:p>
          <a:p>
            <a:r>
              <a:rPr lang="en-US" dirty="0"/>
              <a:t>The data fed to the model must be similar in proportions and distribution with the data at serving time</a:t>
            </a:r>
          </a:p>
          <a:p>
            <a:r>
              <a:rPr lang="en-US" dirty="0"/>
              <a:t>Good training algorithm</a:t>
            </a:r>
          </a:p>
          <a:p>
            <a:r>
              <a:rPr lang="en-US" dirty="0"/>
              <a:t>Bug – Free code that will guarantee the accuracy of results that will be fed to model</a:t>
            </a:r>
          </a:p>
          <a:p>
            <a:r>
              <a:rPr lang="en-US" dirty="0"/>
              <a:t>Reduce architecture without reducing the accuracy (for large scale ML platforms)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Overview of an End-to-End ML pipeline</a:t>
            </a:r>
          </a:p>
        </p:txBody>
      </p:sp>
      <p:pic>
        <p:nvPicPr>
          <p:cNvPr id="3" name="Graphic 2" descr="Process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6423" y="3585455"/>
            <a:ext cx="714375" cy="714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A36E9-95D1-4257-95DD-02BB55233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01" y="94517"/>
            <a:ext cx="8192782" cy="32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4796632" cy="26994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Machine Learning is an essential tool for gleaning knowledge from data and tackling</a:t>
            </a:r>
          </a:p>
          <a:p>
            <a:endParaRPr lang="en-US" dirty="0"/>
          </a:p>
          <a:p>
            <a:r>
              <a:rPr lang="en-US" dirty="0"/>
              <a:t>Better accuracy for predictions based on existing knowledge</a:t>
            </a:r>
          </a:p>
          <a:p>
            <a:endParaRPr lang="en-US" dirty="0"/>
          </a:p>
          <a:p>
            <a:r>
              <a:rPr lang="en-US" dirty="0"/>
              <a:t>Machine Learning is very important in various different sectors e.g. healthcare, economics, biology, management, sales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C6525-E9BF-48E6-80C7-1F1FAB202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908" y="1752655"/>
            <a:ext cx="4073177" cy="26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around the ML Infrastructure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83260" cy="2699487"/>
          </a:xfrm>
        </p:spPr>
        <p:txBody>
          <a:bodyPr>
            <a:normAutofit fontScale="92500"/>
          </a:bodyPr>
          <a:lstStyle/>
          <a:p>
            <a:r>
              <a:rPr lang="en-US" sz="2100" b="1" i="1" dirty="0"/>
              <a:t>ML Expert</a:t>
            </a:r>
            <a:r>
              <a:rPr lang="en-US" sz="2100" dirty="0"/>
              <a:t>: Has a board knowledge of ML, know how to create models, how to use statistics for data improvement and can advice multiple pipelines</a:t>
            </a:r>
          </a:p>
          <a:p>
            <a:endParaRPr lang="en-US" sz="2100" dirty="0"/>
          </a:p>
          <a:p>
            <a:r>
              <a:rPr lang="en-US" sz="2100" b="1" i="1" dirty="0"/>
              <a:t>Software Engineer</a:t>
            </a:r>
            <a:r>
              <a:rPr lang="en-US" sz="2100" dirty="0"/>
              <a:t>: Understands the problem domain and has the most engineering expertise for a specific product</a:t>
            </a:r>
          </a:p>
          <a:p>
            <a:endParaRPr lang="en-US" sz="2100" dirty="0"/>
          </a:p>
          <a:p>
            <a:r>
              <a:rPr lang="en-US" sz="2100" b="1" i="1" dirty="0"/>
              <a:t>Site Reliability Engineer</a:t>
            </a:r>
            <a:r>
              <a:rPr lang="en-US" sz="2100" dirty="0"/>
              <a:t>: Maintains the health of many ML pipelines simultaneously, but lacks of expertise in both other fields.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84" y="1576387"/>
            <a:ext cx="3733341" cy="336056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Get Data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Prepare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Train and Evaluate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Validate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Clean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Serve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lifecycle through an ML pipeline</a:t>
            </a:r>
          </a:p>
        </p:txBody>
      </p:sp>
      <p:pic>
        <p:nvPicPr>
          <p:cNvPr id="7" name="Graphic 6" descr="Step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5879" y="613085"/>
            <a:ext cx="714375" cy="714375"/>
          </a:xfrm>
          <a:prstGeom prst="rect">
            <a:avLst/>
          </a:prstGeom>
        </p:spPr>
      </p:pic>
      <p:grpSp>
        <p:nvGrpSpPr>
          <p:cNvPr id="44" name="Group 43" descr="steps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32517" y="2598798"/>
            <a:ext cx="3055114" cy="2338156"/>
            <a:chOff x="6362976" y="2723409"/>
            <a:chExt cx="4489256" cy="3184491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1112" y="3922279"/>
              <a:ext cx="2336875" cy="1307582"/>
              <a:chOff x="4434636" y="4366684"/>
              <a:chExt cx="2369879" cy="1405199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636" y="4863102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641" y="4366684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137" y="4832375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3785" y="3334511"/>
              <a:ext cx="2335304" cy="1306106"/>
              <a:chOff x="4223367" y="5339515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368" y="5836494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367" y="5339515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476" y="5804739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5361" y="2723409"/>
              <a:ext cx="2336871" cy="1304630"/>
              <a:chOff x="4033731" y="3822207"/>
              <a:chExt cx="2369876" cy="1403846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732" y="4317681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731" y="3822207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081" y="4283308"/>
                <a:ext cx="1236526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362976" y="4471102"/>
              <a:ext cx="527478" cy="396000"/>
              <a:chOff x="6362976" y="4471102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425946" y="4471102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474073" y="4527194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2976" y="4502465"/>
                <a:ext cx="527478" cy="34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id-ID" altLang="en-US" sz="1050" b="1" dirty="0">
                    <a:latin typeface="+mj-lt"/>
                  </a:rPr>
                  <a:t>1</a:t>
                </a:r>
              </a:p>
            </p:txBody>
          </p:sp>
        </p:grpSp>
      </p:grpSp>
      <p:sp>
        <p:nvSpPr>
          <p:cNvPr id="79" name="Freeform 11">
            <a:extLst>
              <a:ext uri="{FF2B5EF4-FFF2-40B4-BE49-F238E27FC236}">
                <a16:creationId xmlns:a16="http://schemas.microsoft.com/office/drawing/2014/main" id="{7623DB9F-D7EB-4337-B936-3960ACF40CEA}"/>
              </a:ext>
            </a:extLst>
          </p:cNvPr>
          <p:cNvSpPr>
            <a:spLocks/>
          </p:cNvSpPr>
          <p:nvPr/>
        </p:nvSpPr>
        <p:spPr bwMode="auto">
          <a:xfrm>
            <a:off x="6301232" y="2477586"/>
            <a:ext cx="760547" cy="619820"/>
          </a:xfrm>
          <a:custGeom>
            <a:avLst/>
            <a:gdLst>
              <a:gd name="T0" fmla="*/ 595 w 595"/>
              <a:gd name="T1" fmla="*/ 671 h 671"/>
              <a:gd name="T2" fmla="*/ 0 w 595"/>
              <a:gd name="T3" fmla="*/ 328 h 671"/>
              <a:gd name="T4" fmla="*/ 0 w 595"/>
              <a:gd name="T5" fmla="*/ 0 h 671"/>
              <a:gd name="T6" fmla="*/ 595 w 595"/>
              <a:gd name="T7" fmla="*/ 343 h 671"/>
              <a:gd name="T8" fmla="*/ 595 w 595"/>
              <a:gd name="T9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671">
                <a:moveTo>
                  <a:pt x="595" y="671"/>
                </a:moveTo>
                <a:lnTo>
                  <a:pt x="0" y="328"/>
                </a:lnTo>
                <a:lnTo>
                  <a:pt x="0" y="0"/>
                </a:lnTo>
                <a:lnTo>
                  <a:pt x="595" y="343"/>
                </a:lnTo>
                <a:lnTo>
                  <a:pt x="595" y="6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4562C85C-9B4E-4E6B-926A-4E2401F4DCA1}"/>
              </a:ext>
            </a:extLst>
          </p:cNvPr>
          <p:cNvSpPr>
            <a:spLocks/>
          </p:cNvSpPr>
          <p:nvPr/>
        </p:nvSpPr>
        <p:spPr bwMode="auto">
          <a:xfrm>
            <a:off x="6301233" y="2139504"/>
            <a:ext cx="1590331" cy="654494"/>
          </a:xfrm>
          <a:custGeom>
            <a:avLst/>
            <a:gdLst>
              <a:gd name="T0" fmla="*/ 595 w 1244"/>
              <a:gd name="T1" fmla="*/ 709 h 709"/>
              <a:gd name="T2" fmla="*/ 0 w 1244"/>
              <a:gd name="T3" fmla="*/ 366 h 709"/>
              <a:gd name="T4" fmla="*/ 649 w 1244"/>
              <a:gd name="T5" fmla="*/ 0 h 709"/>
              <a:gd name="T6" fmla="*/ 1244 w 1244"/>
              <a:gd name="T7" fmla="*/ 343 h 709"/>
              <a:gd name="T8" fmla="*/ 595 w 1244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709">
                <a:moveTo>
                  <a:pt x="595" y="709"/>
                </a:moveTo>
                <a:lnTo>
                  <a:pt x="0" y="366"/>
                </a:lnTo>
                <a:lnTo>
                  <a:pt x="649" y="0"/>
                </a:lnTo>
                <a:lnTo>
                  <a:pt x="1244" y="343"/>
                </a:lnTo>
                <a:lnTo>
                  <a:pt x="595" y="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DE145A98-EEDB-48FD-B57C-CF742045F20C}"/>
              </a:ext>
            </a:extLst>
          </p:cNvPr>
          <p:cNvSpPr>
            <a:spLocks/>
          </p:cNvSpPr>
          <p:nvPr/>
        </p:nvSpPr>
        <p:spPr bwMode="auto">
          <a:xfrm>
            <a:off x="7069069" y="2454131"/>
            <a:ext cx="829784" cy="641492"/>
          </a:xfrm>
          <a:custGeom>
            <a:avLst/>
            <a:gdLst>
              <a:gd name="T0" fmla="*/ 649 w 649"/>
              <a:gd name="T1" fmla="*/ 0 h 694"/>
              <a:gd name="T2" fmla="*/ 649 w 649"/>
              <a:gd name="T3" fmla="*/ 328 h 694"/>
              <a:gd name="T4" fmla="*/ 0 w 649"/>
              <a:gd name="T5" fmla="*/ 694 h 694"/>
              <a:gd name="T6" fmla="*/ 0 w 649"/>
              <a:gd name="T7" fmla="*/ 366 h 694"/>
              <a:gd name="T8" fmla="*/ 649 w 649"/>
              <a:gd name="T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94">
                <a:moveTo>
                  <a:pt x="649" y="0"/>
                </a:moveTo>
                <a:lnTo>
                  <a:pt x="649" y="328"/>
                </a:lnTo>
                <a:lnTo>
                  <a:pt x="0" y="694"/>
                </a:lnTo>
                <a:lnTo>
                  <a:pt x="0" y="366"/>
                </a:lnTo>
                <a:lnTo>
                  <a:pt x="64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EE944144-762F-47DF-B64D-298B3A785FE2}"/>
              </a:ext>
            </a:extLst>
          </p:cNvPr>
          <p:cNvSpPr>
            <a:spLocks/>
          </p:cNvSpPr>
          <p:nvPr/>
        </p:nvSpPr>
        <p:spPr bwMode="auto">
          <a:xfrm>
            <a:off x="6668986" y="2063580"/>
            <a:ext cx="760547" cy="619820"/>
          </a:xfrm>
          <a:custGeom>
            <a:avLst/>
            <a:gdLst>
              <a:gd name="T0" fmla="*/ 595 w 595"/>
              <a:gd name="T1" fmla="*/ 671 h 671"/>
              <a:gd name="T2" fmla="*/ 0 w 595"/>
              <a:gd name="T3" fmla="*/ 328 h 671"/>
              <a:gd name="T4" fmla="*/ 0 w 595"/>
              <a:gd name="T5" fmla="*/ 0 h 671"/>
              <a:gd name="T6" fmla="*/ 595 w 595"/>
              <a:gd name="T7" fmla="*/ 343 h 671"/>
              <a:gd name="T8" fmla="*/ 595 w 595"/>
              <a:gd name="T9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671">
                <a:moveTo>
                  <a:pt x="595" y="671"/>
                </a:moveTo>
                <a:lnTo>
                  <a:pt x="0" y="328"/>
                </a:lnTo>
                <a:lnTo>
                  <a:pt x="0" y="0"/>
                </a:lnTo>
                <a:lnTo>
                  <a:pt x="595" y="343"/>
                </a:lnTo>
                <a:lnTo>
                  <a:pt x="595" y="6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76D3EF50-5F6F-42DB-98CC-EF51799047B7}"/>
              </a:ext>
            </a:extLst>
          </p:cNvPr>
          <p:cNvSpPr>
            <a:spLocks/>
          </p:cNvSpPr>
          <p:nvPr/>
        </p:nvSpPr>
        <p:spPr bwMode="auto">
          <a:xfrm>
            <a:off x="6668986" y="1725498"/>
            <a:ext cx="1590331" cy="654494"/>
          </a:xfrm>
          <a:custGeom>
            <a:avLst/>
            <a:gdLst>
              <a:gd name="T0" fmla="*/ 595 w 1244"/>
              <a:gd name="T1" fmla="*/ 709 h 709"/>
              <a:gd name="T2" fmla="*/ 0 w 1244"/>
              <a:gd name="T3" fmla="*/ 366 h 709"/>
              <a:gd name="T4" fmla="*/ 649 w 1244"/>
              <a:gd name="T5" fmla="*/ 0 h 709"/>
              <a:gd name="T6" fmla="*/ 1244 w 1244"/>
              <a:gd name="T7" fmla="*/ 343 h 709"/>
              <a:gd name="T8" fmla="*/ 595 w 1244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709">
                <a:moveTo>
                  <a:pt x="595" y="709"/>
                </a:moveTo>
                <a:lnTo>
                  <a:pt x="0" y="366"/>
                </a:lnTo>
                <a:lnTo>
                  <a:pt x="649" y="0"/>
                </a:lnTo>
                <a:lnTo>
                  <a:pt x="1244" y="343"/>
                </a:lnTo>
                <a:lnTo>
                  <a:pt x="595" y="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6FC08C9F-87EF-43AB-A0F3-D3D24D8C6564}"/>
              </a:ext>
            </a:extLst>
          </p:cNvPr>
          <p:cNvSpPr>
            <a:spLocks/>
          </p:cNvSpPr>
          <p:nvPr/>
        </p:nvSpPr>
        <p:spPr bwMode="auto">
          <a:xfrm>
            <a:off x="7436823" y="2040125"/>
            <a:ext cx="829784" cy="641492"/>
          </a:xfrm>
          <a:custGeom>
            <a:avLst/>
            <a:gdLst>
              <a:gd name="T0" fmla="*/ 649 w 649"/>
              <a:gd name="T1" fmla="*/ 0 h 694"/>
              <a:gd name="T2" fmla="*/ 649 w 649"/>
              <a:gd name="T3" fmla="*/ 328 h 694"/>
              <a:gd name="T4" fmla="*/ 0 w 649"/>
              <a:gd name="T5" fmla="*/ 694 h 694"/>
              <a:gd name="T6" fmla="*/ 0 w 649"/>
              <a:gd name="T7" fmla="*/ 366 h 694"/>
              <a:gd name="T8" fmla="*/ 649 w 649"/>
              <a:gd name="T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94">
                <a:moveTo>
                  <a:pt x="649" y="0"/>
                </a:moveTo>
                <a:lnTo>
                  <a:pt x="649" y="328"/>
                </a:lnTo>
                <a:lnTo>
                  <a:pt x="0" y="694"/>
                </a:lnTo>
                <a:lnTo>
                  <a:pt x="0" y="366"/>
                </a:lnTo>
                <a:lnTo>
                  <a:pt x="64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87" name="Teardrop 86">
            <a:extLst>
              <a:ext uri="{FF2B5EF4-FFF2-40B4-BE49-F238E27FC236}">
                <a16:creationId xmlns:a16="http://schemas.microsoft.com/office/drawing/2014/main" id="{D3471037-7854-417A-8111-2B8A8E921619}"/>
              </a:ext>
            </a:extLst>
          </p:cNvPr>
          <p:cNvSpPr/>
          <p:nvPr/>
        </p:nvSpPr>
        <p:spPr>
          <a:xfrm rot="7994273">
            <a:off x="4864246" y="3394227"/>
            <a:ext cx="290756" cy="269494"/>
          </a:xfrm>
          <a:prstGeom prst="teardrop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19FD7F-DAAD-4395-8353-BCF79F31CB6C}"/>
              </a:ext>
            </a:extLst>
          </p:cNvPr>
          <p:cNvSpPr/>
          <p:nvPr/>
        </p:nvSpPr>
        <p:spPr>
          <a:xfrm>
            <a:off x="4907630" y="3424781"/>
            <a:ext cx="204847" cy="20838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8418EB-96D6-40D4-99A2-D530050C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023" y="3406625"/>
            <a:ext cx="3589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/>
            <a:r>
              <a:rPr lang="en-GB" altLang="en-US" sz="1050" b="1" dirty="0">
                <a:latin typeface="+mj-lt"/>
              </a:rPr>
              <a:t>2</a:t>
            </a:r>
            <a:endParaRPr lang="id-ID" altLang="en-US" sz="1050" b="1" dirty="0">
              <a:latin typeface="+mj-lt"/>
            </a:endParaRPr>
          </a:p>
        </p:txBody>
      </p:sp>
      <p:sp>
        <p:nvSpPr>
          <p:cNvPr id="90" name="Teardrop 89">
            <a:extLst>
              <a:ext uri="{FF2B5EF4-FFF2-40B4-BE49-F238E27FC236}">
                <a16:creationId xmlns:a16="http://schemas.microsoft.com/office/drawing/2014/main" id="{217B9A0E-9FEC-4C58-8D7A-B62A7027C417}"/>
              </a:ext>
            </a:extLst>
          </p:cNvPr>
          <p:cNvSpPr/>
          <p:nvPr/>
        </p:nvSpPr>
        <p:spPr>
          <a:xfrm rot="7994273">
            <a:off x="5329027" y="2965362"/>
            <a:ext cx="290756" cy="269494"/>
          </a:xfrm>
          <a:prstGeom prst="teardrop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BE4AE58-A0CB-4489-B577-B6EFB518DDC8}"/>
              </a:ext>
            </a:extLst>
          </p:cNvPr>
          <p:cNvSpPr/>
          <p:nvPr/>
        </p:nvSpPr>
        <p:spPr>
          <a:xfrm>
            <a:off x="5372411" y="2995916"/>
            <a:ext cx="204847" cy="20838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CE7A4D-759E-4790-AD83-CDD7CFD3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804" y="2977760"/>
            <a:ext cx="3589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/>
            <a:r>
              <a:rPr lang="en-GB" altLang="en-US" sz="1050" b="1" dirty="0">
                <a:latin typeface="+mj-lt"/>
              </a:rPr>
              <a:t>3</a:t>
            </a:r>
            <a:endParaRPr lang="id-ID" altLang="en-US" sz="1050" b="1" dirty="0">
              <a:latin typeface="+mj-lt"/>
            </a:endParaRPr>
          </a:p>
        </p:txBody>
      </p:sp>
      <p:sp>
        <p:nvSpPr>
          <p:cNvPr id="93" name="Teardrop 92">
            <a:extLst>
              <a:ext uri="{FF2B5EF4-FFF2-40B4-BE49-F238E27FC236}">
                <a16:creationId xmlns:a16="http://schemas.microsoft.com/office/drawing/2014/main" id="{AABDB4B7-0AF4-4711-B097-4729517C6276}"/>
              </a:ext>
            </a:extLst>
          </p:cNvPr>
          <p:cNvSpPr/>
          <p:nvPr/>
        </p:nvSpPr>
        <p:spPr>
          <a:xfrm rot="7994273">
            <a:off x="5789508" y="2471642"/>
            <a:ext cx="290756" cy="269494"/>
          </a:xfrm>
          <a:prstGeom prst="teardrop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86CF3A-17E0-4250-BFBC-CCF1D2998964}"/>
              </a:ext>
            </a:extLst>
          </p:cNvPr>
          <p:cNvSpPr/>
          <p:nvPr/>
        </p:nvSpPr>
        <p:spPr>
          <a:xfrm>
            <a:off x="5832891" y="2502195"/>
            <a:ext cx="204847" cy="20838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DDC07F-D238-4BB0-B4C9-3C2FAF6E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285" y="2484039"/>
            <a:ext cx="3589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/>
            <a:r>
              <a:rPr lang="en-GB" altLang="en-US" sz="1050" b="1" dirty="0">
                <a:latin typeface="+mj-lt"/>
              </a:rPr>
              <a:t>4</a:t>
            </a:r>
            <a:endParaRPr lang="id-ID" altLang="en-US" sz="1050" b="1" dirty="0">
              <a:latin typeface="+mj-lt"/>
            </a:endParaRPr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BA0A0AE2-8A17-44BD-8B7A-DC00D0760652}"/>
              </a:ext>
            </a:extLst>
          </p:cNvPr>
          <p:cNvSpPr/>
          <p:nvPr/>
        </p:nvSpPr>
        <p:spPr>
          <a:xfrm rot="7994273">
            <a:off x="6252163" y="2032819"/>
            <a:ext cx="290756" cy="269494"/>
          </a:xfrm>
          <a:prstGeom prst="teardrop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D4A9B3A-687A-4AAD-8922-23AD4C15F0B7}"/>
              </a:ext>
            </a:extLst>
          </p:cNvPr>
          <p:cNvSpPr/>
          <p:nvPr/>
        </p:nvSpPr>
        <p:spPr>
          <a:xfrm>
            <a:off x="6295546" y="2063373"/>
            <a:ext cx="204847" cy="20838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E7C1FB-CCEF-4D55-8DEC-60635D4A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940" y="2045216"/>
            <a:ext cx="3589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/>
            <a:r>
              <a:rPr lang="en-GB" altLang="en-US" sz="1050" b="1" dirty="0">
                <a:latin typeface="+mj-lt"/>
              </a:rPr>
              <a:t>5</a:t>
            </a:r>
            <a:endParaRPr lang="id-ID" altLang="en-US" sz="1050" b="1" dirty="0">
              <a:latin typeface="+mj-lt"/>
            </a:endParaRPr>
          </a:p>
        </p:txBody>
      </p:sp>
      <p:sp>
        <p:nvSpPr>
          <p:cNvPr id="99" name="Teardrop 98">
            <a:extLst>
              <a:ext uri="{FF2B5EF4-FFF2-40B4-BE49-F238E27FC236}">
                <a16:creationId xmlns:a16="http://schemas.microsoft.com/office/drawing/2014/main" id="{5F659D99-DBC2-4FB0-A8B2-76A3765D17CD}"/>
              </a:ext>
            </a:extLst>
          </p:cNvPr>
          <p:cNvSpPr/>
          <p:nvPr/>
        </p:nvSpPr>
        <p:spPr>
          <a:xfrm rot="7994273">
            <a:off x="6634807" y="1655164"/>
            <a:ext cx="290756" cy="269494"/>
          </a:xfrm>
          <a:prstGeom prst="teardrop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D740EE-F218-4B11-952A-1756246076B9}"/>
              </a:ext>
            </a:extLst>
          </p:cNvPr>
          <p:cNvSpPr/>
          <p:nvPr/>
        </p:nvSpPr>
        <p:spPr>
          <a:xfrm>
            <a:off x="6678190" y="1685718"/>
            <a:ext cx="204847" cy="20838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0B60E5-B706-4B42-B0C4-A880144F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584" y="1667561"/>
            <a:ext cx="3589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/>
            <a:r>
              <a:rPr lang="en-GB" altLang="en-US" sz="1050" b="1" dirty="0">
                <a:latin typeface="+mj-lt"/>
              </a:rPr>
              <a:t>6</a:t>
            </a:r>
            <a:endParaRPr lang="id-ID" alt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73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4931825" cy="2699487"/>
          </a:xfrm>
        </p:spPr>
        <p:txBody>
          <a:bodyPr>
            <a:normAutofit/>
          </a:bodyPr>
          <a:lstStyle/>
          <a:p>
            <a:r>
              <a:rPr lang="en-US" sz="2400" dirty="0"/>
              <a:t>Can be gathered from variety of sources in structured, semi-structured or un-structured formats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KeyValue</a:t>
            </a:r>
            <a:r>
              <a:rPr lang="en-US" sz="1800" dirty="0"/>
              <a:t> stores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Logs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  <p:pic>
        <p:nvPicPr>
          <p:cNvPr id="4098" name="Picture 2" descr="Image result for multiple sources of data">
            <a:extLst>
              <a:ext uri="{FF2B5EF4-FFF2-40B4-BE49-F238E27FC236}">
                <a16:creationId xmlns:a16="http://schemas.microsoft.com/office/drawing/2014/main" id="{3454603C-EBD4-480B-A7B7-231DABDD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97" y="1854231"/>
            <a:ext cx="3509033" cy="24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1748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2658</Words>
  <Application>Microsoft Macintosh PowerPoint</Application>
  <PresentationFormat>On-screen Show (16:9)</PresentationFormat>
  <Paragraphs>306</Paragraphs>
  <Slides>27</Slides>
  <Notes>26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Constantia</vt:lpstr>
      <vt:lpstr>Segoe UI</vt:lpstr>
      <vt:lpstr>Wingdings</vt:lpstr>
      <vt:lpstr>Θέμα του Office</vt:lpstr>
      <vt:lpstr>Data Lifecycle  Challenges in Production Machine Learning:  A Survey</vt:lpstr>
      <vt:lpstr>What is Machine Learning and why do we need it ? </vt:lpstr>
      <vt:lpstr>Machine Learning: Purpose</vt:lpstr>
      <vt:lpstr>Machine Learning: Challenges</vt:lpstr>
      <vt:lpstr>Overview of an End-to-End ML pipeline</vt:lpstr>
      <vt:lpstr>Machine Learning: Purpose</vt:lpstr>
      <vt:lpstr>People around the ML Infrastructure pipeline</vt:lpstr>
      <vt:lpstr>Data lifecycle through an ML pipeline</vt:lpstr>
      <vt:lpstr>Get Data</vt:lpstr>
      <vt:lpstr>Prepare</vt:lpstr>
      <vt:lpstr>Train and Evaluate</vt:lpstr>
      <vt:lpstr>Validate</vt:lpstr>
      <vt:lpstr>Clean</vt:lpstr>
      <vt:lpstr>Serve</vt:lpstr>
      <vt:lpstr>Understanding </vt:lpstr>
      <vt:lpstr>Understanding - Sanity Check types</vt:lpstr>
      <vt:lpstr>Understanding - Analysis for Launch and Iterate</vt:lpstr>
      <vt:lpstr>Understanding – Open Challenges</vt:lpstr>
      <vt:lpstr>Validation and Cleaning – Alert Tradeoffs  </vt:lpstr>
      <vt:lpstr>Validation and Cleaning – Alert Categories  </vt:lpstr>
      <vt:lpstr>Validation and Cleaning – Open Challenges  </vt:lpstr>
      <vt:lpstr>Preparation – Feature Engineering  </vt:lpstr>
      <vt:lpstr>Preparation – Data Enrichment  </vt:lpstr>
      <vt:lpstr>Preparation – Open Challenges</vt:lpstr>
      <vt:lpstr>Lessons Learned</vt:lpstr>
      <vt:lpstr>Conclusion</vt:lpstr>
      <vt:lpstr>Thank you! </vt:lpstr>
    </vt:vector>
  </TitlesOfParts>
  <Manager>Advanced Topics in Databases</Manager>
  <Company>Dept. of Computer Science, University of Cyprus</Company>
  <LinksUpToDate>false</LinksUpToDate>
  <SharedDoc>false</SharedDoc>
  <HyperlinkBase>https://www2.cs.ucy.ac.cy/~dzeina/courses/epl646/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Back to Look Forward</dc:title>
  <dc:subject/>
  <dc:creator>Maria Maslioukova</dc:creator>
  <cp:keywords/>
  <dc:description/>
  <cp:lastModifiedBy>Microsoft Office User</cp:lastModifiedBy>
  <cp:revision>751</cp:revision>
  <dcterms:created xsi:type="dcterms:W3CDTF">2017-11-21T13:30:34Z</dcterms:created>
  <dcterms:modified xsi:type="dcterms:W3CDTF">2019-04-03T08:58:50Z</dcterms:modified>
  <cp:category>Student Presentations</cp:category>
</cp:coreProperties>
</file>