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99" r:id="rId2"/>
    <p:sldId id="275" r:id="rId3"/>
    <p:sldId id="271" r:id="rId4"/>
    <p:sldId id="257" r:id="rId5"/>
    <p:sldId id="258" r:id="rId6"/>
    <p:sldId id="259" r:id="rId7"/>
    <p:sldId id="260" r:id="rId8"/>
    <p:sldId id="261" r:id="rId9"/>
    <p:sldId id="262" r:id="rId10"/>
    <p:sldId id="263" r:id="rId11"/>
    <p:sldId id="334" r:id="rId12"/>
    <p:sldId id="265" r:id="rId13"/>
    <p:sldId id="266" r:id="rId14"/>
    <p:sldId id="270" r:id="rId15"/>
    <p:sldId id="273" r:id="rId16"/>
    <p:sldId id="269" r:id="rId17"/>
    <p:sldId id="272" r:id="rId18"/>
    <p:sldId id="274" r:id="rId19"/>
    <p:sldId id="267" r:id="rId20"/>
    <p:sldId id="268" r:id="rId21"/>
    <p:sldId id="300" r:id="rId22"/>
    <p:sldId id="310" r:id="rId23"/>
    <p:sldId id="311" r:id="rId24"/>
    <p:sldId id="313" r:id="rId25"/>
    <p:sldId id="314" r:id="rId26"/>
    <p:sldId id="318" r:id="rId27"/>
    <p:sldId id="328" r:id="rId28"/>
    <p:sldId id="333" r:id="rId29"/>
    <p:sldId id="330" r:id="rId30"/>
    <p:sldId id="331" r:id="rId31"/>
    <p:sldId id="332" r:id="rId32"/>
    <p:sldId id="301" r:id="rId33"/>
    <p:sldId id="303" r:id="rId34"/>
    <p:sldId id="304" r:id="rId35"/>
    <p:sldId id="306" r:id="rId36"/>
    <p:sldId id="307" r:id="rId37"/>
    <p:sldId id="308" r:id="rId38"/>
    <p:sldId id="312" r:id="rId39"/>
    <p:sldId id="315" r:id="rId40"/>
    <p:sldId id="264" r:id="rId41"/>
  </p:sldIdLst>
  <p:sldSz cx="9144000" cy="5143500" type="screen16x9"/>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1D3A75-CBBA-945A-70EA-D8A8D2111AA5}" v="6734" dt="2019-03-13T21:19:29.970"/>
    <p1510:client id="{5ECE670A-FB67-4C35-9140-9087908AFB16}" v="3369" dt="2019-03-13T21:25:07.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6"/>
    <p:restoredTop sz="93960"/>
  </p:normalViewPr>
  <p:slideViewPr>
    <p:cSldViewPr snapToGrid="0">
      <p:cViewPr varScale="1">
        <p:scale>
          <a:sx n="87" d="100"/>
          <a:sy n="87" d="100"/>
        </p:scale>
        <p:origin x="208" y="192"/>
      </p:cViewPr>
      <p:guideLst>
        <p:guide orient="horz" pos="2160"/>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DCDF1-0134-4420-82F4-018263756886}" type="datetimeFigureOut">
              <a:rPr lang="en-GB" smtClean="0"/>
              <a:pPr/>
              <a:t>08/04/2019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13148-9928-4BF7-BFE3-32B9C7CDA3C5}" type="slidenum">
              <a:rPr lang="en-GB" smtClean="0"/>
              <a:pPr/>
              <a:t>‹#›</a:t>
            </a:fld>
            <a:endParaRPr lang="en-GB"/>
          </a:p>
        </p:txBody>
      </p:sp>
    </p:spTree>
    <p:extLst>
      <p:ext uri="{BB962C8B-B14F-4D97-AF65-F5344CB8AC3E}">
        <p14:creationId xmlns:p14="http://schemas.microsoft.com/office/powerpoint/2010/main" val="3904208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l-GR"/>
          </a:p>
        </p:txBody>
      </p:sp>
      <p:sp>
        <p:nvSpPr>
          <p:cNvPr id="4" name="Slide Number Placeholder 3"/>
          <p:cNvSpPr>
            <a:spLocks noGrp="1"/>
          </p:cNvSpPr>
          <p:nvPr>
            <p:ph type="sldNum" sz="quarter" idx="10"/>
          </p:nvPr>
        </p:nvSpPr>
        <p:spPr/>
        <p:txBody>
          <a:bodyPr/>
          <a:lstStyle/>
          <a:p>
            <a:fld id="{A933493E-183B-43F9-A6C5-D2D2AC232D3D}" type="slidenum">
              <a:rPr lang="el-GR" smtClean="0"/>
              <a:pPr/>
              <a:t>1</a:t>
            </a:fld>
            <a:endParaRPr lang="el-GR"/>
          </a:p>
        </p:txBody>
      </p:sp>
      <p:sp>
        <p:nvSpPr>
          <p:cNvPr id="5" name="Header Placeholder 4"/>
          <p:cNvSpPr>
            <a:spLocks noGrp="1"/>
          </p:cNvSpPr>
          <p:nvPr>
            <p:ph type="hdr" sz="quarter" idx="11"/>
          </p:nvPr>
        </p:nvSpPr>
        <p:spPr/>
        <p:txBody>
          <a:bodyPr/>
          <a:lstStyle/>
          <a:p>
            <a:r>
              <a:rPr lang="en-US"/>
              <a:t>University of Cyprus</a:t>
            </a:r>
            <a:endParaRPr lang="el-GR"/>
          </a:p>
        </p:txBody>
      </p:sp>
    </p:spTree>
    <p:extLst>
      <p:ext uri="{BB962C8B-B14F-4D97-AF65-F5344CB8AC3E}">
        <p14:creationId xmlns:p14="http://schemas.microsoft.com/office/powerpoint/2010/main" val="420405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37</a:t>
            </a:fld>
            <a:endParaRPr lang="en-GB"/>
          </a:p>
        </p:txBody>
      </p:sp>
    </p:spTree>
    <p:extLst>
      <p:ext uri="{BB962C8B-B14F-4D97-AF65-F5344CB8AC3E}">
        <p14:creationId xmlns:p14="http://schemas.microsoft.com/office/powerpoint/2010/main" val="248070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38</a:t>
            </a:fld>
            <a:endParaRPr lang="en-GB"/>
          </a:p>
        </p:txBody>
      </p:sp>
    </p:spTree>
    <p:extLst>
      <p:ext uri="{BB962C8B-B14F-4D97-AF65-F5344CB8AC3E}">
        <p14:creationId xmlns:p14="http://schemas.microsoft.com/office/powerpoint/2010/main" val="142800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pt-PT"/>
          </a:p>
        </p:txBody>
      </p:sp>
      <p:sp>
        <p:nvSpPr>
          <p:cNvPr id="4" name="Marcador de Posição do Número do Diapositivo 3"/>
          <p:cNvSpPr>
            <a:spLocks noGrp="1"/>
          </p:cNvSpPr>
          <p:nvPr>
            <p:ph type="sldNum" sz="quarter" idx="5"/>
          </p:nvPr>
        </p:nvSpPr>
        <p:spPr/>
        <p:txBody>
          <a:bodyPr/>
          <a:lstStyle/>
          <a:p>
            <a:fld id="{99E13148-9928-4BF7-BFE3-32B9C7CDA3C5}" type="slidenum">
              <a:rPr lang="en-GB" smtClean="0"/>
              <a:pPr/>
              <a:t>39</a:t>
            </a:fld>
            <a:endParaRPr lang="en-GB"/>
          </a:p>
        </p:txBody>
      </p:sp>
    </p:spTree>
    <p:extLst>
      <p:ext uri="{BB962C8B-B14F-4D97-AF65-F5344CB8AC3E}">
        <p14:creationId xmlns:p14="http://schemas.microsoft.com/office/powerpoint/2010/main" val="55474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1597819"/>
            <a:ext cx="7772400" cy="1102519"/>
          </a:xfrm>
        </p:spPr>
        <p:txBody>
          <a:bodyPr/>
          <a:lstStyle/>
          <a:p>
            <a:r>
              <a:rPr lang="el-GR"/>
              <a:t>Κάντε κλικ για επεξεργασία του τίτλου</a:t>
            </a:r>
          </a:p>
        </p:txBody>
      </p:sp>
      <p:sp>
        <p:nvSpPr>
          <p:cNvPr id="3" name="2 - Υπότιτλος"/>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6614B41F-49E2-4638-9606-4876D6B9E99C}" type="datetime1">
              <a:rPr lang="el-GR" smtClean="0"/>
              <a:pPr/>
              <a:t>8/4/19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62CE1D9A-7923-4CC7-A58C-9CAD1954A89A}" type="datetime1">
              <a:rPr lang="el-GR" smtClean="0"/>
              <a:pPr/>
              <a:t>8/4/19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05979"/>
            <a:ext cx="2057400" cy="4388644"/>
          </a:xfrm>
        </p:spPr>
        <p:txBody>
          <a:bodyPr vert="eaVert"/>
          <a:lstStyle/>
          <a:p>
            <a:r>
              <a:rPr lang="el-GR"/>
              <a:t>Κάντε κλικ για επεξεργασία του τίτλου</a:t>
            </a:r>
          </a:p>
        </p:txBody>
      </p:sp>
      <p:sp>
        <p:nvSpPr>
          <p:cNvPr id="3" name="2 - Θέση κατακόρυφου κειμένου"/>
          <p:cNvSpPr>
            <a:spLocks noGrp="1"/>
          </p:cNvSpPr>
          <p:nvPr>
            <p:ph type="body" orient="vert" idx="1"/>
          </p:nvPr>
        </p:nvSpPr>
        <p:spPr>
          <a:xfrm>
            <a:off x="457200" y="205979"/>
            <a:ext cx="6019800" cy="4388644"/>
          </a:xfrm>
        </p:spPr>
        <p:txBody>
          <a:bodyPr vert="eaVert"/>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B85F084A-1050-49A0-82D2-E43BD73B42D9}" type="datetime1">
              <a:rPr lang="el-GR" smtClean="0"/>
              <a:pPr/>
              <a:t>8/4/19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idx="1"/>
          </p:nvPr>
        </p:nvSpPr>
        <p:spPr/>
        <p:txBody>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7B4ADC48-EE14-4D06-B135-FB2C6CE98506}" type="datetime1">
              <a:rPr lang="el-GR" smtClean="0"/>
              <a:pPr/>
              <a:t>8/4/19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3305176"/>
            <a:ext cx="7772400" cy="1021556"/>
          </a:xfrm>
        </p:spPr>
        <p:txBody>
          <a:bodyPr anchor="t"/>
          <a:lstStyle>
            <a:lvl1pPr algn="l">
              <a:defRPr sz="4000" b="1" cap="all"/>
            </a:lvl1pPr>
          </a:lstStyle>
          <a:p>
            <a:r>
              <a:rPr lang="el-GR"/>
              <a:t>Κάντε κλικ για επεξεργασία του τίτλου</a:t>
            </a:r>
          </a:p>
        </p:txBody>
      </p:sp>
      <p:sp>
        <p:nvSpPr>
          <p:cNvPr id="3" name="2 - Θέση κειμένου"/>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Κάντε κλικ για να επεξεργαστείτε τα στυλ κειμένου του υποδείγματος</a:t>
            </a:r>
          </a:p>
        </p:txBody>
      </p:sp>
      <p:sp>
        <p:nvSpPr>
          <p:cNvPr id="4" name="3 - Θέση ημερομηνίας"/>
          <p:cNvSpPr>
            <a:spLocks noGrp="1"/>
          </p:cNvSpPr>
          <p:nvPr>
            <p:ph type="dt" sz="half" idx="10"/>
          </p:nvPr>
        </p:nvSpPr>
        <p:spPr/>
        <p:txBody>
          <a:bodyPr/>
          <a:lstStyle/>
          <a:p>
            <a:fld id="{7087BF42-8B8C-4410-887A-BA5F653C7B59}" type="datetime1">
              <a:rPr lang="el-GR" smtClean="0"/>
              <a:pPr/>
              <a:t>8/4/19</a:t>
            </a:fld>
            <a:endParaRPr lang="el-GR"/>
          </a:p>
        </p:txBody>
      </p:sp>
      <p:sp>
        <p:nvSpPr>
          <p:cNvPr id="5" name="4 - Θέση υποσέλιδου"/>
          <p:cNvSpPr>
            <a:spLocks noGrp="1"/>
          </p:cNvSpPr>
          <p:nvPr>
            <p:ph type="ftr" sz="quarter" idx="11"/>
          </p:nvPr>
        </p:nvSpPr>
        <p:spPr/>
        <p:txBody>
          <a:bodyPr/>
          <a:lstStyle/>
          <a:p>
            <a:r>
              <a:rPr lang="en-GB"/>
              <a:t>https://www.cs.ucy.ac.cy/courses/EPL646</a:t>
            </a:r>
            <a:endParaRPr lang="el-GR"/>
          </a:p>
        </p:txBody>
      </p:sp>
      <p:sp>
        <p:nvSpPr>
          <p:cNvPr id="6" name="5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περιεχομένου"/>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A7D3823F-CB75-4FA3-B241-8B9AA31BEAE0}" type="datetime1">
              <a:rPr lang="el-GR" smtClean="0"/>
              <a:pPr/>
              <a:t>8/4/19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4" name="3 - Θέση περιεχομένου"/>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Κάντε κλικ για να επεξεργαστείτε τα στυλ κειμένου του υποδείγματος</a:t>
            </a:r>
          </a:p>
        </p:txBody>
      </p:sp>
      <p:sp>
        <p:nvSpPr>
          <p:cNvPr id="6" name="5 - Θέση περιεχομένου"/>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16E0B675-2691-4A70-8158-9F3EDE5CE893}" type="datetime1">
              <a:rPr lang="el-GR" smtClean="0"/>
              <a:pPr/>
              <a:t>8/4/19</a:t>
            </a:fld>
            <a:endParaRPr lang="el-GR"/>
          </a:p>
        </p:txBody>
      </p:sp>
      <p:sp>
        <p:nvSpPr>
          <p:cNvPr id="8" name="7 - Θέση υποσέλιδου"/>
          <p:cNvSpPr>
            <a:spLocks noGrp="1"/>
          </p:cNvSpPr>
          <p:nvPr>
            <p:ph type="ftr" sz="quarter" idx="11"/>
          </p:nvPr>
        </p:nvSpPr>
        <p:spPr/>
        <p:txBody>
          <a:bodyPr/>
          <a:lstStyle/>
          <a:p>
            <a:r>
              <a:rPr lang="en-GB"/>
              <a:t>https://www.cs.ucy.ac.cy/courses/EPL646</a:t>
            </a:r>
            <a:endParaRPr lang="el-GR"/>
          </a:p>
        </p:txBody>
      </p:sp>
      <p:sp>
        <p:nvSpPr>
          <p:cNvPr id="9" name="8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Κάντε κλικ για επεξεργασία του τίτλου</a:t>
            </a:r>
          </a:p>
        </p:txBody>
      </p:sp>
      <p:sp>
        <p:nvSpPr>
          <p:cNvPr id="3" name="2 - Θέση ημερομηνίας"/>
          <p:cNvSpPr>
            <a:spLocks noGrp="1"/>
          </p:cNvSpPr>
          <p:nvPr>
            <p:ph type="dt" sz="half" idx="10"/>
          </p:nvPr>
        </p:nvSpPr>
        <p:spPr/>
        <p:txBody>
          <a:bodyPr/>
          <a:lstStyle/>
          <a:p>
            <a:fld id="{8F376664-C004-4926-A4D0-4352E9E9CF89}" type="datetime1">
              <a:rPr lang="el-GR" smtClean="0"/>
              <a:pPr/>
              <a:t>8/4/19</a:t>
            </a:fld>
            <a:endParaRPr lang="el-GR"/>
          </a:p>
        </p:txBody>
      </p:sp>
      <p:sp>
        <p:nvSpPr>
          <p:cNvPr id="4" name="3 - Θέση υποσέλιδου"/>
          <p:cNvSpPr>
            <a:spLocks noGrp="1"/>
          </p:cNvSpPr>
          <p:nvPr>
            <p:ph type="ftr" sz="quarter" idx="11"/>
          </p:nvPr>
        </p:nvSpPr>
        <p:spPr/>
        <p:txBody>
          <a:bodyPr/>
          <a:lstStyle/>
          <a:p>
            <a:r>
              <a:rPr lang="en-GB"/>
              <a:t>https://www.cs.ucy.ac.cy/courses/EPL646</a:t>
            </a:r>
            <a:endParaRPr lang="el-GR"/>
          </a:p>
        </p:txBody>
      </p:sp>
      <p:sp>
        <p:nvSpPr>
          <p:cNvPr id="5" name="4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0E4274D9-C7C8-42AB-994F-F11F31D4E17F}" type="datetime1">
              <a:rPr lang="el-GR" smtClean="0"/>
              <a:pPr/>
              <a:t>8/4/19</a:t>
            </a:fld>
            <a:endParaRPr lang="el-GR"/>
          </a:p>
        </p:txBody>
      </p:sp>
      <p:sp>
        <p:nvSpPr>
          <p:cNvPr id="3" name="2 - Θέση υποσέλιδου"/>
          <p:cNvSpPr>
            <a:spLocks noGrp="1"/>
          </p:cNvSpPr>
          <p:nvPr>
            <p:ph type="ftr" sz="quarter" idx="11"/>
          </p:nvPr>
        </p:nvSpPr>
        <p:spPr/>
        <p:txBody>
          <a:bodyPr/>
          <a:lstStyle/>
          <a:p>
            <a:r>
              <a:rPr lang="en-GB"/>
              <a:t>https://www.cs.ucy.ac.cy/courses/EPL646</a:t>
            </a:r>
            <a:endParaRPr lang="el-GR"/>
          </a:p>
        </p:txBody>
      </p:sp>
      <p:sp>
        <p:nvSpPr>
          <p:cNvPr id="4" name="3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1" y="204787"/>
            <a:ext cx="3008313" cy="871538"/>
          </a:xfrm>
        </p:spPr>
        <p:txBody>
          <a:bodyPr anchor="b"/>
          <a:lstStyle>
            <a:lvl1pPr algn="l">
              <a:defRPr sz="2000" b="1"/>
            </a:lvl1pPr>
          </a:lstStyle>
          <a:p>
            <a:r>
              <a:rPr lang="el-GR"/>
              <a:t>Κάντε κλικ για επεξεργασία του τίτλου</a:t>
            </a:r>
          </a:p>
        </p:txBody>
      </p:sp>
      <p:sp>
        <p:nvSpPr>
          <p:cNvPr id="3" name="2 - Θέση περιεχομένου"/>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C5C5B093-6EB2-4F3E-84CB-EF221316F979}" type="datetime1">
              <a:rPr lang="el-GR" smtClean="0"/>
              <a:pPr/>
              <a:t>8/4/19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3600450"/>
            <a:ext cx="5486400" cy="425054"/>
          </a:xfrm>
        </p:spPr>
        <p:txBody>
          <a:bodyPr anchor="b"/>
          <a:lstStyle>
            <a:lvl1pPr algn="l">
              <a:defRPr sz="2000" b="1"/>
            </a:lvl1pPr>
          </a:lstStyle>
          <a:p>
            <a:r>
              <a:rPr lang="el-GR"/>
              <a:t>Κάντε κλικ για επεξεργασία του τίτλου</a:t>
            </a:r>
          </a:p>
        </p:txBody>
      </p:sp>
      <p:sp>
        <p:nvSpPr>
          <p:cNvPr id="3" name="2 - Θέση εικόνας"/>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Κάντε κλικ για να επεξεργαστείτε τα στυλ κειμένου του υποδείγματος</a:t>
            </a:r>
          </a:p>
        </p:txBody>
      </p:sp>
      <p:sp>
        <p:nvSpPr>
          <p:cNvPr id="5" name="4 - Θέση ημερομηνίας"/>
          <p:cNvSpPr>
            <a:spLocks noGrp="1"/>
          </p:cNvSpPr>
          <p:nvPr>
            <p:ph type="dt" sz="half" idx="10"/>
          </p:nvPr>
        </p:nvSpPr>
        <p:spPr/>
        <p:txBody>
          <a:bodyPr/>
          <a:lstStyle/>
          <a:p>
            <a:fld id="{174D0572-91C5-4EF6-964A-051DFC501F37}" type="datetime1">
              <a:rPr lang="el-GR" smtClean="0"/>
              <a:pPr/>
              <a:t>8/4/19</a:t>
            </a:fld>
            <a:endParaRPr lang="el-GR"/>
          </a:p>
        </p:txBody>
      </p:sp>
      <p:sp>
        <p:nvSpPr>
          <p:cNvPr id="6" name="5 - Θέση υποσέλιδου"/>
          <p:cNvSpPr>
            <a:spLocks noGrp="1"/>
          </p:cNvSpPr>
          <p:nvPr>
            <p:ph type="ftr" sz="quarter" idx="11"/>
          </p:nvPr>
        </p:nvSpPr>
        <p:spPr/>
        <p:txBody>
          <a:bodyPr/>
          <a:lstStyle/>
          <a:p>
            <a:r>
              <a:rPr lang="en-GB"/>
              <a:t>https://www.cs.ucy.ac.cy/courses/EPL646</a:t>
            </a:r>
            <a:endParaRPr lang="el-GR"/>
          </a:p>
        </p:txBody>
      </p:sp>
      <p:sp>
        <p:nvSpPr>
          <p:cNvPr id="7" name="6 - Θέση αριθμού διαφάνειας"/>
          <p:cNvSpPr>
            <a:spLocks noGrp="1"/>
          </p:cNvSpPr>
          <p:nvPr>
            <p:ph type="sldNum" sz="quarter" idx="12"/>
          </p:nvPr>
        </p:nvSpPr>
        <p:spPr/>
        <p:txBody>
          <a:bodyPr/>
          <a:lstStyle/>
          <a:p>
            <a:fld id="{D3F1D1C4-C2D9-4231-9FB2-B2D9D97AA41D}"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l-GR"/>
              <a:t>Κάντε κλικ για επεξεργασία του τίτλου</a:t>
            </a:r>
          </a:p>
        </p:txBody>
      </p:sp>
      <p:sp>
        <p:nvSpPr>
          <p:cNvPr id="3" name="2 - Θέση κειμένου"/>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l-GR"/>
              <a:t>Κάντε κλικ για να επεξεργαστείτε τα στυλ κειμένου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CEE96A4-874F-4AF4-A0BA-1F18879FA212}" type="datetime1">
              <a:rPr lang="el-GR" smtClean="0"/>
              <a:pPr/>
              <a:t>8/4/19</a:t>
            </a:fld>
            <a:endParaRPr lang="el-GR"/>
          </a:p>
        </p:txBody>
      </p:sp>
      <p:sp>
        <p:nvSpPr>
          <p:cNvPr id="5" name="4 - Θέση υποσέλιδου"/>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https://www.cs.ucy.ac.cy/courses/EPL646</a:t>
            </a:r>
            <a:endParaRPr lang="el-GR"/>
          </a:p>
        </p:txBody>
      </p:sp>
      <p:sp>
        <p:nvSpPr>
          <p:cNvPr id="6" name="5 - Θέση αριθμού διαφάνειας"/>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F1D1C4-C2D9-4231-9FB2-B2D9D97AA41D}"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8" name="Picture 8" descr="http://www.ucy.ac.cy/branding/documents/logo/DepartmentsAndUnitsLogo/FacultyOfPureAndAppliedSciences/ComputerScience/Department_of_Computer_Science_en.jpg"/>
          <p:cNvPicPr>
            <a:picLocks noChangeAspect="1" noChangeArrowheads="1"/>
          </p:cNvPicPr>
          <p:nvPr/>
        </p:nvPicPr>
        <p:blipFill>
          <a:blip r:embed="rId3" cstate="print"/>
          <a:srcRect/>
          <a:stretch>
            <a:fillRect/>
          </a:stretch>
        </p:blipFill>
        <p:spPr bwMode="auto">
          <a:xfrm>
            <a:off x="1" y="1"/>
            <a:ext cx="2071670" cy="797530"/>
          </a:xfrm>
          <a:prstGeom prst="rect">
            <a:avLst/>
          </a:prstGeom>
          <a:noFill/>
        </p:spPr>
      </p:pic>
      <p:sp>
        <p:nvSpPr>
          <p:cNvPr id="3" name="Subtitle 2"/>
          <p:cNvSpPr>
            <a:spLocks noGrp="1"/>
          </p:cNvSpPr>
          <p:nvPr>
            <p:ph type="subTitle" idx="1"/>
          </p:nvPr>
        </p:nvSpPr>
        <p:spPr>
          <a:xfrm>
            <a:off x="1035836" y="3981432"/>
            <a:ext cx="6250809" cy="714380"/>
          </a:xfrm>
        </p:spPr>
        <p:txBody>
          <a:bodyPr>
            <a:noAutofit/>
          </a:bodyPr>
          <a:lstStyle/>
          <a:p>
            <a:r>
              <a:rPr lang="en-US" sz="1600" dirty="0">
                <a:solidFill>
                  <a:srgbClr val="002060"/>
                </a:solidFill>
                <a:latin typeface="Constantia" pitchFamily="18" charset="0"/>
              </a:rPr>
              <a:t>By: Georgia </a:t>
            </a:r>
            <a:r>
              <a:rPr lang="en-US" sz="1600" dirty="0" err="1">
                <a:solidFill>
                  <a:srgbClr val="002060"/>
                </a:solidFill>
                <a:latin typeface="Constantia" pitchFamily="18" charset="0"/>
              </a:rPr>
              <a:t>Hadjiyiorki</a:t>
            </a:r>
            <a:r>
              <a:rPr lang="en-US" sz="1600" dirty="0">
                <a:solidFill>
                  <a:srgbClr val="002060"/>
                </a:solidFill>
                <a:latin typeface="Constantia" pitchFamily="18" charset="0"/>
              </a:rPr>
              <a:t> (ghadji17@cs.ucy.ac.cy)</a:t>
            </a:r>
          </a:p>
          <a:p>
            <a:endParaRPr lang="el-GR" sz="1600" dirty="0">
              <a:solidFill>
                <a:schemeClr val="tx2">
                  <a:lumMod val="50000"/>
                </a:schemeClr>
              </a:solidFill>
              <a:latin typeface="Constantia" pitchFamily="18" charset="0"/>
            </a:endParaRPr>
          </a:p>
        </p:txBody>
      </p:sp>
      <p:sp>
        <p:nvSpPr>
          <p:cNvPr id="9" name="Footer Placeholder 8">
            <a:extLst>
              <a:ext uri="{FF2B5EF4-FFF2-40B4-BE49-F238E27FC236}">
                <a16:creationId xmlns:a16="http://schemas.microsoft.com/office/drawing/2014/main" id="{E0F24252-FF26-4082-BCBC-D3FA1E11A63A}"/>
              </a:ext>
            </a:extLst>
          </p:cNvPr>
          <p:cNvSpPr>
            <a:spLocks noGrp="1"/>
          </p:cNvSpPr>
          <p:nvPr>
            <p:ph type="ftr" sz="quarter" idx="11"/>
          </p:nvPr>
        </p:nvSpPr>
        <p:spPr>
          <a:xfrm>
            <a:off x="3124200" y="4768469"/>
            <a:ext cx="3090874" cy="272638"/>
          </a:xfrm>
        </p:spPr>
        <p:txBody>
          <a:bodyPr/>
          <a:lstStyle/>
          <a:p>
            <a:r>
              <a:rPr lang="en-GB">
                <a:latin typeface="Constantia" pitchFamily="18" charset="0"/>
              </a:rPr>
              <a:t>https://www.cs.ucy.ac.cy/courses/EPL646</a:t>
            </a:r>
            <a:endParaRPr lang="el-GR">
              <a:latin typeface="Constantia" pitchFamily="18" charset="0"/>
            </a:endParaRPr>
          </a:p>
        </p:txBody>
      </p:sp>
      <p:sp>
        <p:nvSpPr>
          <p:cNvPr id="8" name="Slide Number Placeholder 7"/>
          <p:cNvSpPr>
            <a:spLocks noGrp="1"/>
          </p:cNvSpPr>
          <p:nvPr>
            <p:ph type="sldNum" sz="quarter" idx="12"/>
          </p:nvPr>
        </p:nvSpPr>
        <p:spPr/>
        <p:txBody>
          <a:bodyPr/>
          <a:lstStyle/>
          <a:p>
            <a:fld id="{D3F1D1C4-C2D9-4231-9FB2-B2D9D97AA41D}" type="slidenum">
              <a:rPr lang="el-GR" smtClean="0">
                <a:latin typeface="Constantia" pitchFamily="18" charset="0"/>
              </a:rPr>
              <a:pPr/>
              <a:t>1</a:t>
            </a:fld>
            <a:endParaRPr lang="el-GR">
              <a:latin typeface="Constantia" pitchFamily="18" charset="0"/>
            </a:endParaRPr>
          </a:p>
        </p:txBody>
      </p:sp>
      <p:sp>
        <p:nvSpPr>
          <p:cNvPr id="13" name="Rectangle 12"/>
          <p:cNvSpPr/>
          <p:nvPr/>
        </p:nvSpPr>
        <p:spPr>
          <a:xfrm>
            <a:off x="0" y="644900"/>
            <a:ext cx="9144000" cy="523220"/>
          </a:xfrm>
          <a:prstGeom prst="rect">
            <a:avLst/>
          </a:prstGeom>
        </p:spPr>
        <p:txBody>
          <a:bodyPr wrap="square">
            <a:spAutoFit/>
          </a:bodyPr>
          <a:lstStyle/>
          <a:p>
            <a:pPr algn="ctr"/>
            <a:r>
              <a:rPr lang="en-US" sz="2400" b="1">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EPL646: Advanced Topics in Databases</a:t>
            </a:r>
            <a:r>
              <a:rPr lang="en-US" sz="2800" b="1">
                <a:solidFill>
                  <a:schemeClr val="tx2">
                    <a:lumMod val="75000"/>
                  </a:schemeClr>
                </a:solidFill>
                <a:effectLst>
                  <a:outerShdw blurRad="38100" dist="38100" dir="2700000" algn="tl">
                    <a:srgbClr val="000000">
                      <a:alpha val="43137"/>
                    </a:srgbClr>
                  </a:outerShdw>
                </a:effectLst>
                <a:latin typeface="Constantia" pitchFamily="18" charset="0"/>
                <a:ea typeface="+mj-ea"/>
                <a:cs typeface="+mj-cs"/>
              </a:rPr>
              <a:t> </a:t>
            </a:r>
          </a:p>
        </p:txBody>
      </p:sp>
      <p:sp>
        <p:nvSpPr>
          <p:cNvPr id="12" name="Rectangle 11"/>
          <p:cNvSpPr/>
          <p:nvPr/>
        </p:nvSpPr>
        <p:spPr>
          <a:xfrm>
            <a:off x="285720" y="2245509"/>
            <a:ext cx="8572560" cy="1477328"/>
          </a:xfrm>
          <a:prstGeom prst="rect">
            <a:avLst/>
          </a:prstGeom>
        </p:spPr>
        <p:txBody>
          <a:bodyPr wrap="square">
            <a:spAutoFit/>
          </a:bodyPr>
          <a:lstStyle/>
          <a:p>
            <a:r>
              <a:rPr lang="en-US" dirty="0">
                <a:solidFill>
                  <a:schemeClr val="tx2"/>
                </a:solidFill>
                <a:latin typeface="Constantia" pitchFamily="18" charset="0"/>
                <a:cs typeface="Arial" pitchFamily="34" charset="0"/>
              </a:rPr>
              <a:t>Martin </a:t>
            </a:r>
            <a:r>
              <a:rPr lang="en-US" dirty="0" err="1">
                <a:solidFill>
                  <a:schemeClr val="tx2"/>
                </a:solidFill>
                <a:latin typeface="Constantia" pitchFamily="18" charset="0"/>
                <a:cs typeface="Arial" pitchFamily="34" charset="0"/>
              </a:rPr>
              <a:t>Hirzel</a:t>
            </a:r>
            <a:r>
              <a:rPr lang="en-US" dirty="0">
                <a:solidFill>
                  <a:schemeClr val="tx2"/>
                </a:solidFill>
                <a:latin typeface="Constantia" pitchFamily="18" charset="0"/>
                <a:cs typeface="Arial" pitchFamily="34" charset="0"/>
              </a:rPr>
              <a:t>, Guillaume </a:t>
            </a:r>
            <a:r>
              <a:rPr lang="en-US" dirty="0" err="1">
                <a:solidFill>
                  <a:schemeClr val="tx2"/>
                </a:solidFill>
                <a:latin typeface="Constantia" pitchFamily="18" charset="0"/>
                <a:cs typeface="Arial" pitchFamily="34" charset="0"/>
              </a:rPr>
              <a:t>Baudart</a:t>
            </a:r>
            <a:r>
              <a:rPr lang="en-US" dirty="0">
                <a:solidFill>
                  <a:schemeClr val="tx2"/>
                </a:solidFill>
                <a:latin typeface="Constantia" pitchFamily="18" charset="0"/>
                <a:cs typeface="Arial" pitchFamily="34" charset="0"/>
              </a:rPr>
              <a:t>, Angela </a:t>
            </a:r>
            <a:r>
              <a:rPr lang="en-US" dirty="0" err="1">
                <a:solidFill>
                  <a:schemeClr val="tx2"/>
                </a:solidFill>
                <a:latin typeface="Constantia" pitchFamily="18" charset="0"/>
                <a:cs typeface="Arial" pitchFamily="34" charset="0"/>
              </a:rPr>
              <a:t>Bonifati</a:t>
            </a:r>
            <a:r>
              <a:rPr lang="en-US" dirty="0">
                <a:solidFill>
                  <a:schemeClr val="tx2"/>
                </a:solidFill>
                <a:latin typeface="Constantia" pitchFamily="18" charset="0"/>
                <a:cs typeface="Arial" pitchFamily="34" charset="0"/>
              </a:rPr>
              <a:t>, Emanuele Della Valle, </a:t>
            </a:r>
            <a:r>
              <a:rPr lang="en-US" dirty="0" err="1">
                <a:solidFill>
                  <a:schemeClr val="tx2"/>
                </a:solidFill>
                <a:latin typeface="Constantia" pitchFamily="18" charset="0"/>
                <a:cs typeface="Arial" pitchFamily="34" charset="0"/>
              </a:rPr>
              <a:t>Sherif</a:t>
            </a:r>
            <a:r>
              <a:rPr lang="en-US" dirty="0">
                <a:solidFill>
                  <a:schemeClr val="tx2"/>
                </a:solidFill>
                <a:latin typeface="Constantia" pitchFamily="18" charset="0"/>
                <a:cs typeface="Arial" pitchFamily="34" charset="0"/>
              </a:rPr>
              <a:t> </a:t>
            </a:r>
            <a:r>
              <a:rPr lang="en-US" dirty="0" err="1">
                <a:solidFill>
                  <a:schemeClr val="tx2"/>
                </a:solidFill>
                <a:latin typeface="Constantia" pitchFamily="18" charset="0"/>
                <a:cs typeface="Arial" pitchFamily="34" charset="0"/>
              </a:rPr>
              <a:t>Sakr</a:t>
            </a:r>
            <a:r>
              <a:rPr lang="en-US" dirty="0">
                <a:solidFill>
                  <a:schemeClr val="tx2"/>
                </a:solidFill>
                <a:latin typeface="Constantia" pitchFamily="18" charset="0"/>
                <a:cs typeface="Arial" pitchFamily="34" charset="0"/>
              </a:rPr>
              <a:t>, and </a:t>
            </a:r>
            <a:r>
              <a:rPr lang="en-US" dirty="0" err="1">
                <a:solidFill>
                  <a:schemeClr val="tx2"/>
                </a:solidFill>
                <a:latin typeface="Constantia" pitchFamily="18" charset="0"/>
                <a:cs typeface="Arial" pitchFamily="34" charset="0"/>
              </a:rPr>
              <a:t>Akrivi</a:t>
            </a:r>
            <a:r>
              <a:rPr lang="en-US" dirty="0">
                <a:solidFill>
                  <a:schemeClr val="tx2"/>
                </a:solidFill>
                <a:latin typeface="Constantia" pitchFamily="18" charset="0"/>
                <a:cs typeface="Arial" pitchFamily="34" charset="0"/>
              </a:rPr>
              <a:t> </a:t>
            </a:r>
            <a:r>
              <a:rPr lang="en-US" dirty="0" err="1">
                <a:solidFill>
                  <a:schemeClr val="tx2"/>
                </a:solidFill>
                <a:latin typeface="Constantia" pitchFamily="18" charset="0"/>
                <a:cs typeface="Arial" pitchFamily="34" charset="0"/>
              </a:rPr>
              <a:t>Akrivi</a:t>
            </a:r>
            <a:r>
              <a:rPr lang="en-US" dirty="0">
                <a:solidFill>
                  <a:schemeClr val="tx2"/>
                </a:solidFill>
                <a:latin typeface="Constantia" pitchFamily="18" charset="0"/>
                <a:cs typeface="Arial" pitchFamily="34" charset="0"/>
              </a:rPr>
              <a:t> </a:t>
            </a:r>
            <a:r>
              <a:rPr lang="en-US" dirty="0" err="1">
                <a:solidFill>
                  <a:schemeClr val="tx2"/>
                </a:solidFill>
                <a:latin typeface="Constantia" pitchFamily="18" charset="0"/>
                <a:cs typeface="Arial" pitchFamily="34" charset="0"/>
              </a:rPr>
              <a:t>Vlachou</a:t>
            </a:r>
            <a:r>
              <a:rPr lang="en-US" dirty="0">
                <a:solidFill>
                  <a:schemeClr val="tx2"/>
                </a:solidFill>
                <a:latin typeface="Constantia" pitchFamily="18" charset="0"/>
                <a:cs typeface="Arial" pitchFamily="34" charset="0"/>
              </a:rPr>
              <a:t>. 2018, SIGMOD Rec. 47, 2 (December 2018), 29-40</a:t>
            </a:r>
            <a:r>
              <a:rPr lang="en-US" dirty="0">
                <a:latin typeface="Constantia" pitchFamily="18" charset="0"/>
                <a:cs typeface="Arial" pitchFamily="34" charset="0"/>
              </a:rPr>
              <a:t>. DOI: https://</a:t>
            </a:r>
            <a:r>
              <a:rPr lang="en-US" dirty="0" err="1">
                <a:latin typeface="Constantia" pitchFamily="18" charset="0"/>
                <a:cs typeface="Arial" pitchFamily="34" charset="0"/>
              </a:rPr>
              <a:t>doi.org</a:t>
            </a:r>
            <a:r>
              <a:rPr lang="en-US" dirty="0">
                <a:latin typeface="Constantia" pitchFamily="18" charset="0"/>
                <a:cs typeface="Arial" pitchFamily="34" charset="0"/>
              </a:rPr>
              <a:t>/10.1145/3299887.3299892</a:t>
            </a:r>
            <a:endParaRPr lang="en-US" dirty="0">
              <a:solidFill>
                <a:schemeClr val="tx2"/>
              </a:solidFill>
              <a:latin typeface="Constantia" pitchFamily="18" charset="0"/>
              <a:cs typeface="Arial" pitchFamily="34" charset="0"/>
            </a:endParaRPr>
          </a:p>
          <a:p>
            <a:br>
              <a:rPr lang="en-US" dirty="0">
                <a:latin typeface="Constantia" pitchFamily="18" charset="0"/>
              </a:rPr>
            </a:br>
            <a:endParaRPr lang="en-US" dirty="0">
              <a:solidFill>
                <a:schemeClr val="tx2">
                  <a:lumMod val="75000"/>
                </a:schemeClr>
              </a:solidFill>
              <a:latin typeface="Constantia" pitchFamily="18" charset="0"/>
            </a:endParaRPr>
          </a:p>
        </p:txBody>
      </p:sp>
      <p:sp>
        <p:nvSpPr>
          <p:cNvPr id="61442" name="AutoShape 2" descr="Image result for logo ucy cs department"/>
          <p:cNvSpPr>
            <a:spLocks noChangeAspect="1" noChangeArrowheads="1"/>
          </p:cNvSpPr>
          <p:nvPr/>
        </p:nvSpPr>
        <p:spPr bwMode="auto">
          <a:xfrm>
            <a:off x="155574" y="-136526"/>
            <a:ext cx="850887" cy="850887"/>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18" name="Title 1"/>
          <p:cNvSpPr>
            <a:spLocks noGrp="1"/>
          </p:cNvSpPr>
          <p:nvPr>
            <p:ph type="ctrTitle"/>
          </p:nvPr>
        </p:nvSpPr>
        <p:spPr>
          <a:xfrm>
            <a:off x="714348" y="1142990"/>
            <a:ext cx="7772400" cy="1102519"/>
          </a:xfrm>
        </p:spPr>
        <p:txBody>
          <a:bodyPr>
            <a:normAutofit fontScale="90000"/>
          </a:bodyPr>
          <a:lstStyle/>
          <a:p>
            <a:r>
              <a:rPr lang="en-GB" sz="3600" b="1" dirty="0">
                <a:solidFill>
                  <a:schemeClr val="tx2">
                    <a:lumMod val="75000"/>
                  </a:schemeClr>
                </a:solidFill>
                <a:effectLst>
                  <a:outerShdw blurRad="38100" dist="38100" dir="2700000" algn="tl">
                    <a:srgbClr val="000000">
                      <a:alpha val="43137"/>
                    </a:srgbClr>
                  </a:outerShdw>
                </a:effectLst>
                <a:latin typeface="Constantia" pitchFamily="18" charset="0"/>
              </a:rPr>
              <a:t>Stream Processing Languages in the Big Data Era</a:t>
            </a:r>
          </a:p>
        </p:txBody>
      </p:sp>
    </p:spTree>
    <p:extLst>
      <p:ext uri="{BB962C8B-B14F-4D97-AF65-F5344CB8AC3E}">
        <p14:creationId xmlns:p14="http://schemas.microsoft.com/office/powerpoint/2010/main" val="2900740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2060"/>
                </a:solidFill>
                <a:effectLst>
                  <a:outerShdw blurRad="38100" dist="38100" dir="2700000" algn="tl">
                    <a:srgbClr val="000000">
                      <a:alpha val="43137"/>
                    </a:srgbClr>
                  </a:outerShdw>
                </a:effectLst>
                <a:latin typeface="Constantia" pitchFamily="18" charset="0"/>
              </a:rPr>
              <a:t>Stream Processing Languages: </a:t>
            </a:r>
            <a:r>
              <a:rPr lang="en-US" b="1" dirty="0">
                <a:latin typeface="Constantia" pitchFamily="18" charset="0"/>
              </a:rPr>
              <a:t>Language Design Principles</a:t>
            </a:r>
            <a:br>
              <a:rPr lang="en-US" b="1" dirty="0"/>
            </a:br>
            <a:br>
              <a:rPr lang="en-US" dirty="0"/>
            </a:br>
            <a:endParaRPr lang="el-GR" dirty="0"/>
          </a:p>
        </p:txBody>
      </p:sp>
      <p:sp>
        <p:nvSpPr>
          <p:cNvPr id="7" name="Content Placeholder 6"/>
          <p:cNvSpPr>
            <a:spLocks noGrp="1"/>
          </p:cNvSpPr>
          <p:nvPr>
            <p:ph idx="1"/>
          </p:nvPr>
        </p:nvSpPr>
        <p:spPr/>
        <p:txBody>
          <a:bodyPr/>
          <a:lstStyle/>
          <a:p>
            <a:r>
              <a:rPr lang="en-US" dirty="0">
                <a:latin typeface="Constantia" pitchFamily="18" charset="0"/>
              </a:rPr>
              <a:t>Categorized based on three requirements:</a:t>
            </a:r>
          </a:p>
          <a:p>
            <a:pPr>
              <a:buNone/>
            </a:pPr>
            <a:endParaRPr lang="en-US" b="1" dirty="0"/>
          </a:p>
          <a:p>
            <a:pPr>
              <a:buFont typeface="+mj-lt"/>
              <a:buAutoNum type="arabicPeriod"/>
            </a:pPr>
            <a:r>
              <a:rPr lang="en-US" b="1" dirty="0">
                <a:latin typeface="Constantia" pitchFamily="18" charset="0"/>
              </a:rPr>
              <a:t>Performance</a:t>
            </a:r>
          </a:p>
          <a:p>
            <a:pPr>
              <a:buFont typeface="+mj-lt"/>
              <a:buAutoNum type="arabicPeriod"/>
            </a:pPr>
            <a:r>
              <a:rPr lang="en-US" b="1" dirty="0">
                <a:latin typeface="Constantia" pitchFamily="18" charset="0"/>
              </a:rPr>
              <a:t>Generality, </a:t>
            </a:r>
          </a:p>
          <a:p>
            <a:pPr>
              <a:buFont typeface="+mj-lt"/>
              <a:buAutoNum type="arabicPeriod"/>
            </a:pPr>
            <a:r>
              <a:rPr lang="en-US" b="1" dirty="0">
                <a:latin typeface="Constantia" pitchFamily="18" charset="0"/>
              </a:rPr>
              <a:t>Productivity</a:t>
            </a:r>
          </a:p>
          <a:p>
            <a:pPr>
              <a:buFont typeface="+mj-lt"/>
              <a:buAutoNum type="arabicPeriod"/>
            </a:pPr>
            <a:endParaRPr lang="el-GR" dirty="0"/>
          </a:p>
        </p:txBody>
      </p:sp>
    </p:spTree>
    <p:extLst>
      <p:ext uri="{BB962C8B-B14F-4D97-AF65-F5344CB8AC3E}">
        <p14:creationId xmlns:p14="http://schemas.microsoft.com/office/powerpoint/2010/main" val="144799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28700" y="514350"/>
            <a:ext cx="7200900" cy="806824"/>
          </a:xfrm>
          <a:ln>
            <a:solidFill>
              <a:schemeClr val="tx1">
                <a:lumMod val="75000"/>
                <a:lumOff val="25000"/>
              </a:schemeClr>
            </a:solidFill>
          </a:ln>
        </p:spPr>
        <p:style>
          <a:lnRef idx="2">
            <a:schemeClr val="dk1"/>
          </a:lnRef>
          <a:fillRef idx="1002">
            <a:schemeClr val="dk2"/>
          </a:fillRef>
          <a:effectRef idx="0">
            <a:schemeClr val="dk1"/>
          </a:effectRef>
          <a:fontRef idx="minor">
            <a:schemeClr val="dk1"/>
          </a:fontRef>
        </p:style>
        <p:txBody>
          <a:bodyPr vert="horz" lIns="67500" tIns="35100" rIns="91440" bIns="324000" rtlCol="0" anchor="ctr">
            <a:normAutofit fontScale="90000"/>
          </a:bodyPr>
          <a:lstStyle/>
          <a:p>
            <a:pPr algn="ctr"/>
            <a:br>
              <a:rPr lang="en-US" dirty="0"/>
            </a:br>
            <a:r>
              <a:rPr lang="en-US" dirty="0">
                <a:solidFill>
                  <a:schemeClr val="bg1"/>
                </a:solidFill>
                <a:latin typeface="Constantia" pitchFamily="18" charset="0"/>
              </a:rPr>
              <a:t>Performance</a:t>
            </a:r>
            <a:r>
              <a:rPr lang="en-US" dirty="0">
                <a:latin typeface="Constantia" pitchFamily="18" charset="0"/>
              </a:rPr>
              <a:t>      </a:t>
            </a:r>
            <a:r>
              <a:rPr lang="en-US" dirty="0">
                <a:solidFill>
                  <a:schemeClr val="bg1"/>
                </a:solidFill>
                <a:latin typeface="Constantia" pitchFamily="18" charset="0"/>
              </a:rPr>
              <a:t>Generality</a:t>
            </a:r>
            <a:r>
              <a:rPr lang="en-US" dirty="0">
                <a:latin typeface="Constantia" pitchFamily="18" charset="0"/>
              </a:rPr>
              <a:t>     </a:t>
            </a:r>
            <a:r>
              <a:rPr lang="en-US" dirty="0">
                <a:solidFill>
                  <a:schemeClr val="bg1"/>
                </a:solidFill>
                <a:latin typeface="Constantia" pitchFamily="18" charset="0"/>
              </a:rPr>
              <a:t>Productivity    </a:t>
            </a:r>
            <a:r>
              <a:rPr lang="en-US" dirty="0">
                <a:latin typeface="Constantia" pitchFamily="18" charset="0"/>
              </a:rPr>
              <a:t>    </a:t>
            </a:r>
            <a:endParaRPr lang="el-GR" dirty="0">
              <a:latin typeface="Constantia" pitchFamily="18" charset="0"/>
            </a:endParaRPr>
          </a:p>
        </p:txBody>
      </p:sp>
      <p:sp>
        <p:nvSpPr>
          <p:cNvPr id="5" name="Content Placeholder 4"/>
          <p:cNvSpPr>
            <a:spLocks noGrp="1"/>
          </p:cNvSpPr>
          <p:nvPr>
            <p:ph sz="half" idx="1"/>
          </p:nvPr>
        </p:nvSpPr>
        <p:spPr>
          <a:xfrm>
            <a:off x="1028700" y="1714500"/>
            <a:ext cx="2521324" cy="3065930"/>
          </a:xfrm>
        </p:spPr>
        <p:txBody>
          <a:bodyPr>
            <a:normAutofit fontScale="92500" lnSpcReduction="10000"/>
          </a:bodyPr>
          <a:lstStyle/>
          <a:p>
            <a:r>
              <a:rPr lang="en-US" sz="1350" b="1" dirty="0">
                <a:latin typeface="Constantia" pitchFamily="18" charset="0"/>
              </a:rPr>
              <a:t>Windowing principle:</a:t>
            </a:r>
          </a:p>
          <a:p>
            <a:pPr lvl="1"/>
            <a:r>
              <a:rPr lang="en-US" sz="1200" dirty="0">
                <a:latin typeface="Constantia" pitchFamily="18" charset="0"/>
              </a:rPr>
              <a:t>Windows turn streaming data into static data suitable for optimized static computation</a:t>
            </a:r>
          </a:p>
          <a:p>
            <a:r>
              <a:rPr lang="en-US" sz="1350" b="1" dirty="0">
                <a:latin typeface="Constantia" pitchFamily="18" charset="0"/>
              </a:rPr>
              <a:t> Partitioning principle:</a:t>
            </a:r>
          </a:p>
          <a:p>
            <a:pPr lvl="1"/>
            <a:r>
              <a:rPr lang="en-US" sz="1200" dirty="0">
                <a:latin typeface="Constantia" pitchFamily="18" charset="0"/>
              </a:rPr>
              <a:t>Simplify data parallelism</a:t>
            </a:r>
          </a:p>
          <a:p>
            <a:r>
              <a:rPr lang="en-US" sz="1350" b="1" dirty="0">
                <a:latin typeface="Constantia" pitchFamily="18" charset="0"/>
              </a:rPr>
              <a:t>Stream graph principle:</a:t>
            </a:r>
          </a:p>
          <a:p>
            <a:pPr lvl="1"/>
            <a:r>
              <a:rPr lang="en-US" sz="1200" dirty="0">
                <a:latin typeface="Constantia" pitchFamily="18" charset="0"/>
              </a:rPr>
              <a:t>is central to the big-data languages</a:t>
            </a:r>
          </a:p>
          <a:p>
            <a:r>
              <a:rPr lang="en-US" sz="1350" b="1" dirty="0">
                <a:latin typeface="Constantia" pitchFamily="18" charset="0"/>
              </a:rPr>
              <a:t>Restriction principle:</a:t>
            </a:r>
          </a:p>
          <a:p>
            <a:pPr lvl="1"/>
            <a:r>
              <a:rPr lang="en-US" sz="1275" dirty="0">
                <a:latin typeface="Constantia" pitchFamily="18" charset="0"/>
              </a:rPr>
              <a:t>The schedules and communication rates in a streaming application are restricted for both performance and safety.</a:t>
            </a:r>
          </a:p>
          <a:p>
            <a:endParaRPr lang="el-GR" sz="1275" dirty="0">
              <a:latin typeface="Constantia" pitchFamily="18" charset="0"/>
            </a:endParaRPr>
          </a:p>
        </p:txBody>
      </p:sp>
      <p:cxnSp>
        <p:nvCxnSpPr>
          <p:cNvPr id="8" name="Straight Connector 7"/>
          <p:cNvCxnSpPr/>
          <p:nvPr/>
        </p:nvCxnSpPr>
        <p:spPr>
          <a:xfrm rot="16200000" flipH="1">
            <a:off x="3166783" y="927847"/>
            <a:ext cx="746315" cy="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5365377" y="937932"/>
            <a:ext cx="766483" cy="1191"/>
          </a:xfrm>
          <a:prstGeom prst="line">
            <a:avLst/>
          </a:prstGeom>
        </p:spPr>
        <p:style>
          <a:lnRef idx="1">
            <a:schemeClr val="accent1"/>
          </a:lnRef>
          <a:fillRef idx="0">
            <a:schemeClr val="accent1"/>
          </a:fillRef>
          <a:effectRef idx="0">
            <a:schemeClr val="accent1"/>
          </a:effectRef>
          <a:fontRef idx="minor">
            <a:schemeClr val="tx1"/>
          </a:fontRef>
        </p:style>
      </p:cxnSp>
      <p:sp>
        <p:nvSpPr>
          <p:cNvPr id="14" name="Content Placeholder 4"/>
          <p:cNvSpPr>
            <a:spLocks noGrp="1"/>
          </p:cNvSpPr>
          <p:nvPr>
            <p:ph sz="half" idx="1"/>
          </p:nvPr>
        </p:nvSpPr>
        <p:spPr>
          <a:xfrm>
            <a:off x="3502959" y="1677521"/>
            <a:ext cx="2521324" cy="2686051"/>
          </a:xfrm>
        </p:spPr>
        <p:txBody>
          <a:bodyPr>
            <a:normAutofit fontScale="92500" lnSpcReduction="10000"/>
          </a:bodyPr>
          <a:lstStyle/>
          <a:p>
            <a:r>
              <a:rPr lang="en-US" sz="1350" b="1" dirty="0" err="1">
                <a:latin typeface="Constantia" pitchFamily="18" charset="0"/>
              </a:rPr>
              <a:t>Orthogonality</a:t>
            </a:r>
            <a:r>
              <a:rPr lang="en-US" sz="1350" b="1" dirty="0">
                <a:latin typeface="Constantia" pitchFamily="18" charset="0"/>
              </a:rPr>
              <a:t> principle:</a:t>
            </a:r>
          </a:p>
          <a:p>
            <a:pPr lvl="1"/>
            <a:r>
              <a:rPr lang="en-US" sz="1200" dirty="0">
                <a:latin typeface="Constantia" pitchFamily="18" charset="0"/>
              </a:rPr>
              <a:t>Basic language features are irredundant and work the same independently.</a:t>
            </a:r>
          </a:p>
          <a:p>
            <a:pPr lvl="1"/>
            <a:r>
              <a:rPr lang="en-US" sz="1200" dirty="0">
                <a:latin typeface="Constantia" pitchFamily="18" charset="0"/>
              </a:rPr>
              <a:t>related to the ease of use of the language</a:t>
            </a:r>
          </a:p>
          <a:p>
            <a:r>
              <a:rPr lang="en-US" sz="1350" b="1" dirty="0">
                <a:latin typeface="Constantia" pitchFamily="18" charset="0"/>
              </a:rPr>
              <a:t>No-built-ins principle:</a:t>
            </a:r>
          </a:p>
          <a:p>
            <a:pPr lvl="1"/>
            <a:r>
              <a:rPr lang="en-US" sz="1200" dirty="0">
                <a:latin typeface="Constantia" pitchFamily="18" charset="0"/>
              </a:rPr>
              <a:t>Enable extensions in the library</a:t>
            </a:r>
          </a:p>
          <a:p>
            <a:r>
              <a:rPr lang="en-US" sz="1350" b="1" dirty="0">
                <a:latin typeface="Constantia" pitchFamily="18" charset="0"/>
              </a:rPr>
              <a:t>Auto-update principle</a:t>
            </a:r>
          </a:p>
          <a:p>
            <a:r>
              <a:rPr lang="en-US" sz="1350" b="1" dirty="0">
                <a:latin typeface="Constantia" pitchFamily="18" charset="0"/>
              </a:rPr>
              <a:t>General-feature principle: </a:t>
            </a:r>
          </a:p>
          <a:p>
            <a:pPr lvl="1"/>
            <a:r>
              <a:rPr lang="en-US" sz="1350" b="1" dirty="0">
                <a:latin typeface="Constantia" pitchFamily="18" charset="0"/>
              </a:rPr>
              <a:t> </a:t>
            </a:r>
            <a:r>
              <a:rPr lang="en-US" sz="1275" dirty="0">
                <a:latin typeface="Constantia" pitchFamily="18" charset="0"/>
              </a:rPr>
              <a:t>Special case  features are replaced by a single more general feature</a:t>
            </a:r>
          </a:p>
          <a:p>
            <a:endParaRPr lang="el-GR" dirty="0"/>
          </a:p>
        </p:txBody>
      </p:sp>
      <p:sp>
        <p:nvSpPr>
          <p:cNvPr id="15" name="Content Placeholder 4"/>
          <p:cNvSpPr>
            <a:spLocks noGrp="1"/>
          </p:cNvSpPr>
          <p:nvPr>
            <p:ph sz="half" idx="1"/>
          </p:nvPr>
        </p:nvSpPr>
        <p:spPr>
          <a:xfrm>
            <a:off x="5896535" y="1620370"/>
            <a:ext cx="2521324" cy="2686051"/>
          </a:xfrm>
        </p:spPr>
        <p:txBody>
          <a:bodyPr>
            <a:normAutofit fontScale="92500" lnSpcReduction="10000"/>
          </a:bodyPr>
          <a:lstStyle/>
          <a:p>
            <a:r>
              <a:rPr lang="en-US" sz="1350" b="1" dirty="0">
                <a:latin typeface="Constantia" pitchFamily="18" charset="0"/>
              </a:rPr>
              <a:t>Familiarity principle.</a:t>
            </a:r>
          </a:p>
          <a:p>
            <a:pPr lvl="1"/>
            <a:r>
              <a:rPr lang="en-US" sz="1275" dirty="0">
                <a:latin typeface="Constantia" pitchFamily="18" charset="0"/>
              </a:rPr>
              <a:t>related to the ease of use of the language</a:t>
            </a:r>
          </a:p>
          <a:p>
            <a:r>
              <a:rPr lang="en-US" sz="1350" b="1" dirty="0">
                <a:latin typeface="Constantia" pitchFamily="18" charset="0"/>
              </a:rPr>
              <a:t> Conciseness principle:</a:t>
            </a:r>
          </a:p>
          <a:p>
            <a:pPr lvl="1"/>
            <a:r>
              <a:rPr lang="en-US" sz="1200" dirty="0">
                <a:latin typeface="Constantia" pitchFamily="18" charset="0"/>
              </a:rPr>
              <a:t>Increases productivity since there is less code to write and read</a:t>
            </a:r>
          </a:p>
          <a:p>
            <a:r>
              <a:rPr lang="en-US" sz="1350" b="1" dirty="0">
                <a:latin typeface="Constantia" pitchFamily="18" charset="0"/>
              </a:rPr>
              <a:t>Regularity principle </a:t>
            </a:r>
          </a:p>
          <a:p>
            <a:r>
              <a:rPr lang="en-US" sz="1275" dirty="0">
                <a:latin typeface="Constantia" pitchFamily="18" charset="0"/>
              </a:rPr>
              <a:t>Backward reference principle:</a:t>
            </a:r>
          </a:p>
          <a:p>
            <a:pPr lvl="1"/>
            <a:r>
              <a:rPr lang="en-US" sz="1275" dirty="0">
                <a:latin typeface="Constantia" pitchFamily="18" charset="0"/>
              </a:rPr>
              <a:t>Code direction is consistent with both scope and control dominance, for readability.</a:t>
            </a:r>
            <a:endParaRPr lang="el-GR" sz="1275" dirty="0">
              <a:latin typeface="Constantia" pitchFamily="18" charset="0"/>
            </a:endParaRPr>
          </a:p>
        </p:txBody>
      </p:sp>
      <p:sp>
        <p:nvSpPr>
          <p:cNvPr id="16" name="TextBox 15"/>
          <p:cNvSpPr txBox="1"/>
          <p:nvPr/>
        </p:nvSpPr>
        <p:spPr>
          <a:xfrm>
            <a:off x="1260662" y="4598894"/>
            <a:ext cx="7019365" cy="300082"/>
          </a:xfrm>
          <a:prstGeom prst="rect">
            <a:avLst/>
          </a:prstGeom>
          <a:noFill/>
        </p:spPr>
        <p:txBody>
          <a:bodyPr wrap="square" rtlCol="0">
            <a:spAutoFit/>
          </a:bodyPr>
          <a:lstStyle/>
          <a:p>
            <a:pPr algn="ctr"/>
            <a:r>
              <a:rPr lang="en-US" sz="1350" b="1" dirty="0" err="1">
                <a:solidFill>
                  <a:srgbClr val="C00000"/>
                </a:solidFill>
                <a:latin typeface="Constantia" pitchFamily="18" charset="0"/>
              </a:rPr>
              <a:t>Orthogonality</a:t>
            </a:r>
            <a:r>
              <a:rPr lang="en-US" sz="1350" b="1" dirty="0">
                <a:solidFill>
                  <a:srgbClr val="C00000"/>
                </a:solidFill>
                <a:latin typeface="Constantia" pitchFamily="18" charset="0"/>
              </a:rPr>
              <a:t> and Familiarity principle are uniformly covered!!</a:t>
            </a:r>
            <a:endParaRPr lang="el-GR" sz="1350" b="1" dirty="0">
              <a:solidFill>
                <a:srgbClr val="C00000"/>
              </a:solidFill>
              <a:latin typeface="Constantia" pitchFamily="18" charset="0"/>
            </a:endParaRPr>
          </a:p>
        </p:txBody>
      </p:sp>
    </p:spTree>
    <p:extLst>
      <p:ext uri="{BB962C8B-B14F-4D97-AF65-F5344CB8AC3E}">
        <p14:creationId xmlns:p14="http://schemas.microsoft.com/office/powerpoint/2010/main" val="766296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2060"/>
                </a:solidFill>
                <a:effectLst>
                  <a:outerShdw blurRad="38100" dist="38100" dir="2700000" algn="tl">
                    <a:srgbClr val="000000">
                      <a:alpha val="43137"/>
                    </a:srgbClr>
                  </a:outerShdw>
                </a:effectLst>
                <a:latin typeface="Constantia" pitchFamily="18" charset="0"/>
              </a:rPr>
              <a:t>Stream Processing Languages: </a:t>
            </a:r>
            <a:r>
              <a:rPr lang="en-US" b="1" dirty="0">
                <a:latin typeface="Constantia" pitchFamily="18" charset="0"/>
              </a:rPr>
              <a:t>Challenges</a:t>
            </a:r>
            <a:endParaRPr lang="el-GR" b="1" dirty="0">
              <a:latin typeface="Constantia" pitchFamily="18" charset="0"/>
            </a:endParaRPr>
          </a:p>
        </p:txBody>
      </p:sp>
      <p:sp>
        <p:nvSpPr>
          <p:cNvPr id="5" name="Content Placeholder 4"/>
          <p:cNvSpPr>
            <a:spLocks noGrp="1"/>
          </p:cNvSpPr>
          <p:nvPr>
            <p:ph sz="half" idx="1"/>
          </p:nvPr>
        </p:nvSpPr>
        <p:spPr/>
        <p:txBody>
          <a:bodyPr>
            <a:normAutofit/>
          </a:bodyPr>
          <a:lstStyle/>
          <a:p>
            <a:r>
              <a:rPr lang="en-US" sz="1350" dirty="0">
                <a:latin typeface="Constantia" pitchFamily="18" charset="0"/>
              </a:rPr>
              <a:t>In the Big Data era, the need to process and analyze a high volume of data is a fundamental problem</a:t>
            </a:r>
          </a:p>
          <a:p>
            <a:r>
              <a:rPr lang="el-GR" sz="1350" dirty="0">
                <a:latin typeface="Constantia" pitchFamily="18" charset="0"/>
              </a:rPr>
              <a:t>Β</a:t>
            </a:r>
            <a:r>
              <a:rPr lang="en-US" sz="1350" dirty="0" err="1">
                <a:latin typeface="Constantia" pitchFamily="18" charset="0"/>
              </a:rPr>
              <a:t>esides</a:t>
            </a:r>
            <a:r>
              <a:rPr lang="en-US" sz="1350" dirty="0">
                <a:latin typeface="Constantia" pitchFamily="18" charset="0"/>
              </a:rPr>
              <a:t> that there are </a:t>
            </a:r>
            <a:r>
              <a:rPr lang="en-US" sz="1350" b="1" dirty="0">
                <a:latin typeface="Constantia" pitchFamily="18" charset="0"/>
              </a:rPr>
              <a:t>open challenges:</a:t>
            </a:r>
          </a:p>
          <a:p>
            <a:pPr marL="740664" lvl="1" indent="-342900">
              <a:buFont typeface="+mj-lt"/>
              <a:buAutoNum type="arabicPeriod"/>
            </a:pPr>
            <a:r>
              <a:rPr lang="en-US" sz="1350" b="1" dirty="0">
                <a:latin typeface="Constantia" pitchFamily="18" charset="0"/>
              </a:rPr>
              <a:t>Veracity </a:t>
            </a:r>
          </a:p>
          <a:p>
            <a:pPr marL="740664" lvl="1" indent="-342900">
              <a:buFont typeface="+mj-lt"/>
              <a:buAutoNum type="arabicPeriod"/>
            </a:pPr>
            <a:r>
              <a:rPr lang="en-US" sz="1350" b="1" dirty="0">
                <a:latin typeface="Constantia" pitchFamily="18" charset="0"/>
              </a:rPr>
              <a:t>Data Variety</a:t>
            </a:r>
          </a:p>
          <a:p>
            <a:pPr marL="740664" lvl="1" indent="-342900">
              <a:buFont typeface="+mj-lt"/>
              <a:buAutoNum type="arabicPeriod"/>
            </a:pPr>
            <a:r>
              <a:rPr lang="en-US" sz="1350" b="1" dirty="0">
                <a:latin typeface="Constantia" pitchFamily="18" charset="0"/>
              </a:rPr>
              <a:t>Adoption</a:t>
            </a:r>
          </a:p>
        </p:txBody>
      </p:sp>
      <p:pic>
        <p:nvPicPr>
          <p:cNvPr id="7" name="Content Placeholder 6" descr="10-vs-of-big-data.png"/>
          <p:cNvPicPr>
            <a:picLocks noGrp="1" noChangeAspect="1"/>
          </p:cNvPicPr>
          <p:nvPr>
            <p:ph sz="half" idx="2"/>
          </p:nvPr>
        </p:nvPicPr>
        <p:blipFill>
          <a:blip r:embed="rId2"/>
          <a:stretch>
            <a:fillRect/>
          </a:stretch>
        </p:blipFill>
        <p:spPr>
          <a:xfrm>
            <a:off x="4494838" y="1553136"/>
            <a:ext cx="4501215" cy="2733114"/>
          </a:xfrm>
        </p:spPr>
      </p:pic>
    </p:spTree>
    <p:extLst>
      <p:ext uri="{BB962C8B-B14F-4D97-AF65-F5344CB8AC3E}">
        <p14:creationId xmlns:p14="http://schemas.microsoft.com/office/powerpoint/2010/main" val="203841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351000" rIns="91440" bIns="45720" rtlCol="0" anchor="ctr">
            <a:normAutofit fontScale="90000"/>
          </a:bodyPr>
          <a:lstStyle/>
          <a:p>
            <a:r>
              <a:rPr lang="en-US" b="1" dirty="0">
                <a:latin typeface="Constantia" pitchFamily="18" charset="0"/>
              </a:rPr>
              <a:t>Veracity</a:t>
            </a:r>
            <a:endParaRPr lang="el-GR" b="1" dirty="0">
              <a:latin typeface="Constantia" pitchFamily="18" charset="0"/>
            </a:endParaRPr>
          </a:p>
        </p:txBody>
      </p:sp>
      <p:sp>
        <p:nvSpPr>
          <p:cNvPr id="5" name="Content Placeholder 4"/>
          <p:cNvSpPr>
            <a:spLocks noGrp="1"/>
          </p:cNvSpPr>
          <p:nvPr>
            <p:ph idx="1"/>
          </p:nvPr>
        </p:nvSpPr>
        <p:spPr>
          <a:xfrm>
            <a:off x="1038785" y="1532965"/>
            <a:ext cx="7200900" cy="2686050"/>
          </a:xfrm>
        </p:spPr>
        <p:txBody>
          <a:bodyPr>
            <a:normAutofit/>
          </a:bodyPr>
          <a:lstStyle/>
          <a:p>
            <a:r>
              <a:rPr lang="en-US" sz="1350" dirty="0">
                <a:latin typeface="Constantia" pitchFamily="18" charset="0"/>
              </a:rPr>
              <a:t>Streaming languages should ensure veracity of the output stream in terms of accuracy, correctness, and completeness of the results.</a:t>
            </a:r>
          </a:p>
          <a:p>
            <a:r>
              <a:rPr lang="en-US" sz="1350" dirty="0">
                <a:latin typeface="Constantia" pitchFamily="18" charset="0"/>
              </a:rPr>
              <a:t> Veracity depends on the semantics of the language:</a:t>
            </a:r>
          </a:p>
          <a:p>
            <a:pPr lvl="1"/>
            <a:r>
              <a:rPr lang="en-US" sz="1200" dirty="0">
                <a:latin typeface="Constantia" pitchFamily="18" charset="0"/>
              </a:rPr>
              <a:t>since the stream is infinite and new results may be added or computed aggregates may change</a:t>
            </a:r>
          </a:p>
          <a:p>
            <a:r>
              <a:rPr lang="en-US" sz="1350" dirty="0">
                <a:latin typeface="Constantia" pitchFamily="18" charset="0"/>
              </a:rPr>
              <a:t> Errors may occur:</a:t>
            </a:r>
            <a:endParaRPr lang="el-GR" sz="1350" dirty="0">
              <a:latin typeface="Constantia" pitchFamily="18" charset="0"/>
            </a:endParaRPr>
          </a:p>
          <a:p>
            <a:pPr lvl="1"/>
            <a:r>
              <a:rPr lang="en-US" sz="1275" dirty="0">
                <a:latin typeface="Constantia" pitchFamily="18" charset="0"/>
              </a:rPr>
              <a:t>in the data itself</a:t>
            </a:r>
            <a:endParaRPr lang="el-GR" sz="1275" dirty="0">
              <a:latin typeface="Constantia" pitchFamily="18" charset="0"/>
            </a:endParaRPr>
          </a:p>
          <a:p>
            <a:pPr lvl="1"/>
            <a:r>
              <a:rPr lang="en-US" sz="1275" dirty="0">
                <a:latin typeface="Constantia" pitchFamily="18" charset="0"/>
              </a:rPr>
              <a:t>by delays</a:t>
            </a:r>
            <a:endParaRPr lang="el-GR" sz="1275" dirty="0">
              <a:latin typeface="Constantia" pitchFamily="18" charset="0"/>
            </a:endParaRPr>
          </a:p>
          <a:p>
            <a:pPr lvl="1"/>
            <a:r>
              <a:rPr lang="en-US" sz="1275" dirty="0">
                <a:latin typeface="Constantia" pitchFamily="18" charset="0"/>
              </a:rPr>
              <a:t>data loss during the transfer to the stream</a:t>
            </a:r>
            <a:r>
              <a:rPr lang="el-GR" sz="1275" dirty="0">
                <a:latin typeface="Constantia" pitchFamily="18" charset="0"/>
              </a:rPr>
              <a:t> </a:t>
            </a:r>
            <a:r>
              <a:rPr lang="en-US" sz="1275" dirty="0">
                <a:latin typeface="Constantia" pitchFamily="18" charset="0"/>
              </a:rPr>
              <a:t>processing system</a:t>
            </a:r>
            <a:endParaRPr lang="el-GR" sz="1275" dirty="0">
              <a:latin typeface="Constantia" pitchFamily="18" charset="0"/>
            </a:endParaRPr>
          </a:p>
          <a:p>
            <a:r>
              <a:rPr lang="en-US" sz="1350" dirty="0">
                <a:latin typeface="Constantia" pitchFamily="18" charset="0"/>
              </a:rPr>
              <a:t>Stream processing makes veracity</a:t>
            </a:r>
            <a:r>
              <a:rPr lang="el-GR" sz="1350" dirty="0">
                <a:latin typeface="Constantia" pitchFamily="18" charset="0"/>
              </a:rPr>
              <a:t> </a:t>
            </a:r>
            <a:r>
              <a:rPr lang="en-US" sz="1350" dirty="0">
                <a:latin typeface="Constantia" pitchFamily="18" charset="0"/>
              </a:rPr>
              <a:t>even more challenging than in the static case</a:t>
            </a:r>
          </a:p>
          <a:p>
            <a:r>
              <a:rPr lang="en-US" sz="1350" dirty="0">
                <a:latin typeface="Constantia" pitchFamily="18" charset="0"/>
              </a:rPr>
              <a:t>Stream producing sensors have limitations which can easily compromise veracity</a:t>
            </a:r>
            <a:endParaRPr lang="el-GR" sz="1350" dirty="0">
              <a:latin typeface="Constantia" pitchFamily="18" charset="0"/>
            </a:endParaRPr>
          </a:p>
          <a:p>
            <a:pPr lvl="1">
              <a:buFont typeface="+mj-lt"/>
              <a:buAutoNum type="arabicPeriod"/>
            </a:pPr>
            <a:endParaRPr lang="en-US" sz="1350" dirty="0">
              <a:latin typeface="Constantia" pitchFamily="18" charset="0"/>
            </a:endParaRPr>
          </a:p>
        </p:txBody>
      </p:sp>
    </p:spTree>
    <p:extLst>
      <p:ext uri="{BB962C8B-B14F-4D97-AF65-F5344CB8AC3E}">
        <p14:creationId xmlns:p14="http://schemas.microsoft.com/office/powerpoint/2010/main" val="1915185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351000" rIns="91440" bIns="45720" rtlCol="0" anchor="ctr">
            <a:normAutofit fontScale="90000"/>
          </a:bodyPr>
          <a:lstStyle/>
          <a:p>
            <a:r>
              <a:rPr lang="en-US" b="1" dirty="0">
                <a:latin typeface="Constantia" pitchFamily="18" charset="0"/>
              </a:rPr>
              <a:t>Data Variety</a:t>
            </a:r>
            <a:endParaRPr lang="el-GR" b="1" dirty="0">
              <a:latin typeface="Constantia" pitchFamily="18" charset="0"/>
            </a:endParaRPr>
          </a:p>
        </p:txBody>
      </p:sp>
      <p:sp>
        <p:nvSpPr>
          <p:cNvPr id="3" name="Content Placeholder 2"/>
          <p:cNvSpPr>
            <a:spLocks noGrp="1"/>
          </p:cNvSpPr>
          <p:nvPr>
            <p:ph idx="1"/>
          </p:nvPr>
        </p:nvSpPr>
        <p:spPr/>
        <p:txBody>
          <a:bodyPr>
            <a:normAutofit/>
          </a:bodyPr>
          <a:lstStyle/>
          <a:p>
            <a:pPr>
              <a:lnSpc>
                <a:spcPct val="200000"/>
              </a:lnSpc>
            </a:pPr>
            <a:r>
              <a:rPr lang="en-US" sz="1350" dirty="0">
                <a:latin typeface="Constantia" pitchFamily="18" charset="0"/>
              </a:rPr>
              <a:t>The term emerged with the advent of Big Data</a:t>
            </a:r>
          </a:p>
          <a:p>
            <a:pPr>
              <a:lnSpc>
                <a:spcPct val="200000"/>
              </a:lnSpc>
            </a:pPr>
            <a:r>
              <a:rPr lang="en-US" sz="1350" dirty="0">
                <a:latin typeface="Constantia" pitchFamily="18" charset="0"/>
              </a:rPr>
              <a:t>the problem of taming variety is well known for machine understanding of unstructured  data.</a:t>
            </a:r>
          </a:p>
          <a:p>
            <a:pPr>
              <a:lnSpc>
                <a:spcPct val="200000"/>
              </a:lnSpc>
            </a:pPr>
            <a:r>
              <a:rPr lang="en-US" sz="1350" dirty="0">
                <a:latin typeface="Constantia" pitchFamily="18" charset="0"/>
              </a:rPr>
              <a:t>Multiple known solutions to data variety for a moderate number of high-volume data sources.</a:t>
            </a:r>
          </a:p>
          <a:p>
            <a:pPr lvl="1">
              <a:lnSpc>
                <a:spcPct val="200000"/>
              </a:lnSpc>
            </a:pPr>
            <a:r>
              <a:rPr lang="en-US" sz="1350" dirty="0">
                <a:latin typeface="Constantia" pitchFamily="18" charset="0"/>
              </a:rPr>
              <a:t>data variety is still unsolved when there are hundreds of data sources to integrate and when the data to integrate is streaming</a:t>
            </a:r>
            <a:endParaRPr lang="el-GR" sz="1350" dirty="0">
              <a:latin typeface="Constantia" pitchFamily="18" charset="0"/>
            </a:endParaRPr>
          </a:p>
        </p:txBody>
      </p:sp>
    </p:spTree>
    <p:extLst>
      <p:ext uri="{BB962C8B-B14F-4D97-AF65-F5344CB8AC3E}">
        <p14:creationId xmlns:p14="http://schemas.microsoft.com/office/powerpoint/2010/main" val="3247509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351000" rIns="91440" bIns="45720" rtlCol="0" anchor="ctr">
            <a:normAutofit fontScale="90000"/>
          </a:bodyPr>
          <a:lstStyle/>
          <a:p>
            <a:r>
              <a:rPr lang="en-US" b="1" dirty="0"/>
              <a:t>Adoption</a:t>
            </a:r>
            <a:endParaRPr lang="el-GR" b="1" dirty="0"/>
          </a:p>
        </p:txBody>
      </p:sp>
      <p:sp>
        <p:nvSpPr>
          <p:cNvPr id="3" name="Content Placeholder 2"/>
          <p:cNvSpPr>
            <a:spLocks noGrp="1"/>
          </p:cNvSpPr>
          <p:nvPr>
            <p:ph idx="1"/>
          </p:nvPr>
        </p:nvSpPr>
        <p:spPr/>
        <p:txBody>
          <a:bodyPr>
            <a:normAutofit fontScale="55000" lnSpcReduction="20000"/>
          </a:bodyPr>
          <a:lstStyle/>
          <a:p>
            <a:pPr>
              <a:lnSpc>
                <a:spcPct val="200000"/>
              </a:lnSpc>
            </a:pPr>
            <a:r>
              <a:rPr lang="en-US" dirty="0"/>
              <a:t> </a:t>
            </a:r>
            <a:r>
              <a:rPr lang="en-US" dirty="0">
                <a:latin typeface="Constantia" pitchFamily="18" charset="0"/>
              </a:rPr>
              <a:t>No one streaming language has been broadly adopted</a:t>
            </a:r>
          </a:p>
          <a:p>
            <a:pPr>
              <a:lnSpc>
                <a:spcPct val="200000"/>
              </a:lnSpc>
            </a:pPr>
            <a:r>
              <a:rPr lang="en-US" dirty="0">
                <a:latin typeface="Constantia" pitchFamily="18" charset="0"/>
              </a:rPr>
              <a:t>The adoption of language is not only due to the technical advantages of the language itself, but also to external factors</a:t>
            </a:r>
          </a:p>
          <a:p>
            <a:pPr lvl="1">
              <a:lnSpc>
                <a:spcPct val="200000"/>
              </a:lnSpc>
            </a:pPr>
            <a:r>
              <a:rPr lang="en-US" dirty="0">
                <a:latin typeface="Constantia" pitchFamily="18" charset="0"/>
              </a:rPr>
              <a:t>External factors: open source applications with open government</a:t>
            </a:r>
          </a:p>
          <a:p>
            <a:pPr>
              <a:lnSpc>
                <a:spcPct val="200000"/>
              </a:lnSpc>
            </a:pPr>
            <a:r>
              <a:rPr lang="en-US" b="1" dirty="0">
                <a:latin typeface="Constantia" pitchFamily="18" charset="0"/>
              </a:rPr>
              <a:t>Adoption is difficult for any programming language, but especially for a streaming language</a:t>
            </a:r>
            <a:r>
              <a:rPr lang="en-US" dirty="0">
                <a:latin typeface="Constantia" pitchFamily="18" charset="0"/>
              </a:rPr>
              <a:t>. </a:t>
            </a:r>
            <a:endParaRPr lang="el-GR" dirty="0">
              <a:latin typeface="Constantia" pitchFamily="18" charset="0"/>
            </a:endParaRPr>
          </a:p>
        </p:txBody>
      </p:sp>
    </p:spTree>
    <p:extLst>
      <p:ext uri="{BB962C8B-B14F-4D97-AF65-F5344CB8AC3E}">
        <p14:creationId xmlns:p14="http://schemas.microsoft.com/office/powerpoint/2010/main" val="3083449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351000" rIns="91440" bIns="45720" rtlCol="0" anchor="ctr">
            <a:normAutofit fontScale="90000"/>
          </a:bodyPr>
          <a:lstStyle/>
          <a:p>
            <a:r>
              <a:rPr lang="en-US" dirty="0">
                <a:latin typeface="Constantia" pitchFamily="18" charset="0"/>
              </a:rPr>
              <a:t>Veracity</a:t>
            </a:r>
            <a:r>
              <a:rPr lang="en-US" b="1" dirty="0">
                <a:latin typeface="Constantia" pitchFamily="18" charset="0"/>
              </a:rPr>
              <a:t>-Measure the Challenge</a:t>
            </a:r>
            <a:endParaRPr lang="el-GR" dirty="0"/>
          </a:p>
        </p:txBody>
      </p:sp>
      <p:sp>
        <p:nvSpPr>
          <p:cNvPr id="3" name="Content Placeholder 2"/>
          <p:cNvSpPr>
            <a:spLocks noGrp="1"/>
          </p:cNvSpPr>
          <p:nvPr>
            <p:ph idx="1"/>
          </p:nvPr>
        </p:nvSpPr>
        <p:spPr>
          <a:xfrm>
            <a:off x="1028700" y="1522879"/>
            <a:ext cx="7200900" cy="2877671"/>
          </a:xfrm>
        </p:spPr>
        <p:txBody>
          <a:bodyPr>
            <a:normAutofit/>
          </a:bodyPr>
          <a:lstStyle/>
          <a:p>
            <a:r>
              <a:rPr lang="en-US" sz="1350" dirty="0">
                <a:latin typeface="Constantia" pitchFamily="18" charset="0"/>
              </a:rPr>
              <a:t>Ideally, the output stream should be accurate, complete, and timely even if errors occur in the input stream (this is not always feasible).</a:t>
            </a:r>
          </a:p>
          <a:p>
            <a:r>
              <a:rPr lang="en-US" sz="1350" dirty="0">
                <a:latin typeface="Constantia" pitchFamily="18" charset="0"/>
              </a:rPr>
              <a:t> We define as ground truth the output stream</a:t>
            </a:r>
          </a:p>
          <a:p>
            <a:r>
              <a:rPr lang="en-US" sz="1350" dirty="0">
                <a:latin typeface="Constantia" pitchFamily="18" charset="0"/>
              </a:rPr>
              <a:t>Error be a function that compares the produced result of an approach with and without veracity problems.</a:t>
            </a:r>
          </a:p>
          <a:p>
            <a:r>
              <a:rPr lang="en-US" sz="1350" dirty="0">
                <a:latin typeface="Constantia" pitchFamily="18" charset="0"/>
              </a:rPr>
              <a:t>Challenge can be broken down into the following measures:</a:t>
            </a:r>
          </a:p>
          <a:p>
            <a:pPr marL="740664" lvl="1" indent="-342900">
              <a:buFont typeface="+mj-lt"/>
              <a:buAutoNum type="arabicPeriod"/>
            </a:pPr>
            <a:endParaRPr lang="en-US" sz="1350" dirty="0">
              <a:latin typeface="Constantia" pitchFamily="18" charset="0"/>
            </a:endParaRPr>
          </a:p>
          <a:p>
            <a:pPr marL="740664" lvl="1" indent="-342900">
              <a:buFont typeface="+mj-lt"/>
              <a:buAutoNum type="arabicPeriod"/>
            </a:pPr>
            <a:r>
              <a:rPr lang="en-US" sz="1350" b="1" dirty="0">
                <a:latin typeface="Constantia" pitchFamily="18" charset="0"/>
              </a:rPr>
              <a:t>Fault-tolerance: </a:t>
            </a:r>
            <a:r>
              <a:rPr lang="en-US" sz="1200" dirty="0">
                <a:latin typeface="Constantia" pitchFamily="18" charset="0"/>
              </a:rPr>
              <a:t>A program in the language is robust even if some of its components fail</a:t>
            </a:r>
          </a:p>
          <a:p>
            <a:pPr marL="740664" lvl="1" indent="-342900">
              <a:buFont typeface="+mj-lt"/>
              <a:buAutoNum type="arabicPeriod"/>
            </a:pPr>
            <a:r>
              <a:rPr lang="en-US" sz="1350" b="1" dirty="0">
                <a:latin typeface="Constantia" pitchFamily="18" charset="0"/>
              </a:rPr>
              <a:t>Out-of-order handling: </a:t>
            </a:r>
            <a:r>
              <a:rPr lang="en-US" sz="1275" dirty="0">
                <a:latin typeface="Constantia" pitchFamily="18" charset="0"/>
              </a:rPr>
              <a:t>The streaming language should have clear semantics about the expected result and should be robust to out-of-order data.</a:t>
            </a:r>
          </a:p>
          <a:p>
            <a:pPr marL="740664" lvl="1" indent="-342900">
              <a:buFont typeface="+mj-lt"/>
              <a:buAutoNum type="arabicPeriod"/>
            </a:pPr>
            <a:r>
              <a:rPr lang="en-US" sz="1350" b="1" dirty="0">
                <a:latin typeface="Constantia" pitchFamily="18" charset="0"/>
              </a:rPr>
              <a:t>Inaccurate value handling: </a:t>
            </a:r>
            <a:r>
              <a:rPr lang="en-US" sz="1275" dirty="0">
                <a:latin typeface="Constantia" pitchFamily="18" charset="0"/>
              </a:rPr>
              <a:t>A program in the language is robust even if some of its input data is wrong. </a:t>
            </a:r>
          </a:p>
        </p:txBody>
      </p:sp>
    </p:spTree>
    <p:extLst>
      <p:ext uri="{BB962C8B-B14F-4D97-AF65-F5344CB8AC3E}">
        <p14:creationId xmlns:p14="http://schemas.microsoft.com/office/powerpoint/2010/main" val="220207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8956" y="514350"/>
            <a:ext cx="7200900" cy="1114425"/>
          </a:xfrm>
        </p:spPr>
        <p:txBody>
          <a:bodyPr vert="horz" lIns="91440" tIns="351000" rIns="91440" bIns="45720" rtlCol="0" anchor="ctr">
            <a:normAutofit fontScale="90000"/>
          </a:bodyPr>
          <a:lstStyle/>
          <a:p>
            <a:r>
              <a:rPr lang="en-US" dirty="0">
                <a:latin typeface="Constantia" pitchFamily="18" charset="0"/>
              </a:rPr>
              <a:t>Data Variety-</a:t>
            </a:r>
            <a:r>
              <a:rPr lang="en-US" b="1" dirty="0">
                <a:latin typeface="Constantia" pitchFamily="18" charset="0"/>
              </a:rPr>
              <a:t>Measure the Challenge</a:t>
            </a:r>
            <a:endParaRPr lang="el-GR" dirty="0"/>
          </a:p>
        </p:txBody>
      </p:sp>
      <p:sp>
        <p:nvSpPr>
          <p:cNvPr id="3" name="Content Placeholder 2"/>
          <p:cNvSpPr>
            <a:spLocks noGrp="1"/>
          </p:cNvSpPr>
          <p:nvPr>
            <p:ph idx="1"/>
          </p:nvPr>
        </p:nvSpPr>
        <p:spPr/>
        <p:txBody>
          <a:bodyPr>
            <a:normAutofit/>
          </a:bodyPr>
          <a:lstStyle/>
          <a:p>
            <a:pPr>
              <a:lnSpc>
                <a:spcPct val="200000"/>
              </a:lnSpc>
            </a:pPr>
            <a:r>
              <a:rPr lang="en-US" sz="1350" dirty="0">
                <a:latin typeface="Constantia" pitchFamily="18" charset="0"/>
              </a:rPr>
              <a:t>Challenge can be broken down into the following measures:</a:t>
            </a:r>
          </a:p>
          <a:p>
            <a:pPr>
              <a:lnSpc>
                <a:spcPct val="200000"/>
              </a:lnSpc>
            </a:pPr>
            <a:r>
              <a:rPr lang="en-US" sz="1350" b="1" dirty="0">
                <a:latin typeface="Constantia" pitchFamily="18" charset="0"/>
              </a:rPr>
              <a:t>Expressive data model: </a:t>
            </a:r>
            <a:r>
              <a:rPr lang="en-US" sz="1350" dirty="0">
                <a:latin typeface="Constantia" pitchFamily="18" charset="0"/>
              </a:rPr>
              <a:t>Data model used to logically represent information is expressive and allows encoding multiple data types, data structures and data semantics.</a:t>
            </a:r>
          </a:p>
          <a:p>
            <a:pPr>
              <a:lnSpc>
                <a:spcPct val="200000"/>
              </a:lnSpc>
            </a:pPr>
            <a:r>
              <a:rPr lang="en-US" sz="1350" b="1" dirty="0">
                <a:latin typeface="Constantia" pitchFamily="18" charset="0"/>
              </a:rPr>
              <a:t>Multiple representations: </a:t>
            </a:r>
            <a:r>
              <a:rPr lang="en-US" sz="1350" dirty="0">
                <a:latin typeface="Constantia" pitchFamily="18" charset="0"/>
              </a:rPr>
              <a:t> The language can ingest data in multiple representations </a:t>
            </a:r>
            <a:endParaRPr lang="en-US" sz="1350" b="1" dirty="0">
              <a:latin typeface="Constantia" pitchFamily="18" charset="0"/>
            </a:endParaRPr>
          </a:p>
          <a:p>
            <a:pPr>
              <a:lnSpc>
                <a:spcPct val="200000"/>
              </a:lnSpc>
            </a:pPr>
            <a:r>
              <a:rPr lang="en-US" sz="1350" b="1" dirty="0">
                <a:latin typeface="Constantia" pitchFamily="18" charset="0"/>
              </a:rPr>
              <a:t>New sources with new formats: </a:t>
            </a:r>
            <a:r>
              <a:rPr lang="en-US" sz="1350" dirty="0">
                <a:latin typeface="Constantia" pitchFamily="18" charset="0"/>
              </a:rPr>
              <a:t>The language allows adding new sources where data are represented in a format unforeseen when the language was</a:t>
            </a:r>
          </a:p>
        </p:txBody>
      </p:sp>
    </p:spTree>
    <p:extLst>
      <p:ext uri="{BB962C8B-B14F-4D97-AF65-F5344CB8AC3E}">
        <p14:creationId xmlns:p14="http://schemas.microsoft.com/office/powerpoint/2010/main" val="46358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351000" rIns="91440" bIns="45720" rtlCol="0" anchor="ctr">
            <a:normAutofit fontScale="90000"/>
          </a:bodyPr>
          <a:lstStyle/>
          <a:p>
            <a:r>
              <a:rPr lang="en-US" dirty="0">
                <a:latin typeface="Constantia" pitchFamily="18" charset="0"/>
              </a:rPr>
              <a:t>Adoption-</a:t>
            </a:r>
            <a:r>
              <a:rPr lang="en-US" b="1" dirty="0">
                <a:latin typeface="Constantia" pitchFamily="18" charset="0"/>
              </a:rPr>
              <a:t>Measure the Challenge</a:t>
            </a:r>
            <a:endParaRPr lang="el-GR" b="1" dirty="0">
              <a:latin typeface="Constantia" pitchFamily="18" charset="0"/>
            </a:endParaRPr>
          </a:p>
        </p:txBody>
      </p:sp>
      <p:sp>
        <p:nvSpPr>
          <p:cNvPr id="3" name="Content Placeholder 2"/>
          <p:cNvSpPr>
            <a:spLocks noGrp="1"/>
          </p:cNvSpPr>
          <p:nvPr>
            <p:ph idx="1"/>
          </p:nvPr>
        </p:nvSpPr>
        <p:spPr/>
        <p:txBody>
          <a:bodyPr/>
          <a:lstStyle/>
          <a:p>
            <a:r>
              <a:rPr lang="en-US" sz="1350" dirty="0">
                <a:latin typeface="Constantia" pitchFamily="18" charset="0"/>
              </a:rPr>
              <a:t> If most systems adopted more or less the same language, they would become easier to benchmark against each other</a:t>
            </a:r>
          </a:p>
          <a:p>
            <a:r>
              <a:rPr lang="en-US" sz="1350" dirty="0">
                <a:latin typeface="Constantia" pitchFamily="18" charset="0"/>
              </a:rPr>
              <a:t>Challenge can be broken down into the following measures:</a:t>
            </a:r>
          </a:p>
          <a:p>
            <a:pPr>
              <a:buFont typeface="+mj-lt"/>
              <a:buAutoNum type="arabicPeriod"/>
            </a:pPr>
            <a:r>
              <a:rPr lang="en-US" sz="1350" b="1" dirty="0">
                <a:latin typeface="Constantia" pitchFamily="18" charset="0"/>
              </a:rPr>
              <a:t>Widely-used implementation of one language</a:t>
            </a:r>
          </a:p>
          <a:p>
            <a:pPr>
              <a:buFont typeface="+mj-lt"/>
              <a:buAutoNum type="arabicPeriod"/>
            </a:pPr>
            <a:r>
              <a:rPr lang="en-US" sz="1350" b="1" dirty="0">
                <a:latin typeface="Constantia" pitchFamily="18" charset="0"/>
              </a:rPr>
              <a:t>Standard proposal or standard.</a:t>
            </a:r>
          </a:p>
          <a:p>
            <a:pPr>
              <a:buFont typeface="+mj-lt"/>
              <a:buAutoNum type="arabicPeriod"/>
            </a:pPr>
            <a:r>
              <a:rPr lang="en-US" sz="1350" b="1" dirty="0">
                <a:latin typeface="Constantia" pitchFamily="18" charset="0"/>
              </a:rPr>
              <a:t>Multiple implementations of same language</a:t>
            </a:r>
          </a:p>
          <a:p>
            <a:r>
              <a:rPr lang="en-US" sz="1350" b="1" dirty="0">
                <a:solidFill>
                  <a:srgbClr val="C00000"/>
                </a:solidFill>
                <a:latin typeface="Constantia" pitchFamily="18" charset="0"/>
              </a:rPr>
              <a:t>If the problem of streaming language adoption were solved, we would expect streaming systems to become more robust and faster</a:t>
            </a:r>
          </a:p>
          <a:p>
            <a:pPr marL="740664" lvl="1" indent="-342900">
              <a:buFont typeface="+mj-lt"/>
              <a:buAutoNum type="arabicPeriod"/>
            </a:pPr>
            <a:endParaRPr lang="en-US" b="1" dirty="0">
              <a:latin typeface="Constantia" pitchFamily="18" charset="0"/>
            </a:endParaRPr>
          </a:p>
          <a:p>
            <a:pPr lvl="1"/>
            <a:endParaRPr lang="el-GR" dirty="0"/>
          </a:p>
        </p:txBody>
      </p:sp>
    </p:spTree>
    <p:extLst>
      <p:ext uri="{BB962C8B-B14F-4D97-AF65-F5344CB8AC3E}">
        <p14:creationId xmlns:p14="http://schemas.microsoft.com/office/powerpoint/2010/main" val="120023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351000" rIns="91440" bIns="45720" rtlCol="0" anchor="ctr">
            <a:normAutofit fontScale="90000"/>
          </a:bodyPr>
          <a:lstStyle/>
          <a:p>
            <a:r>
              <a:rPr lang="en-US" b="1" dirty="0"/>
              <a:t>Conclusion</a:t>
            </a:r>
            <a:endParaRPr lang="el-GR" b="1" dirty="0"/>
          </a:p>
        </p:txBody>
      </p:sp>
      <p:sp>
        <p:nvSpPr>
          <p:cNvPr id="5" name="Content Placeholder 4"/>
          <p:cNvSpPr>
            <a:spLocks noGrp="1"/>
          </p:cNvSpPr>
          <p:nvPr>
            <p:ph idx="1"/>
          </p:nvPr>
        </p:nvSpPr>
        <p:spPr>
          <a:xfrm>
            <a:off x="968189" y="1432111"/>
            <a:ext cx="7200900" cy="3287807"/>
          </a:xfrm>
        </p:spPr>
        <p:txBody>
          <a:bodyPr>
            <a:normAutofit fontScale="55000" lnSpcReduction="20000"/>
          </a:bodyPr>
          <a:lstStyle/>
          <a:p>
            <a:pPr>
              <a:buNone/>
            </a:pPr>
            <a:endParaRPr lang="en-US" dirty="0"/>
          </a:p>
          <a:p>
            <a:r>
              <a:rPr lang="en-US" dirty="0"/>
              <a:t>Streaming processing languages are necessary in the big data area</a:t>
            </a:r>
          </a:p>
          <a:p>
            <a:pPr lvl="1"/>
            <a:r>
              <a:rPr lang="en-US" dirty="0"/>
              <a:t>offer many advantages and advance (development).</a:t>
            </a:r>
          </a:p>
          <a:p>
            <a:r>
              <a:rPr lang="en-US" dirty="0"/>
              <a:t>Based on the challenges of these languages</a:t>
            </a:r>
            <a:r>
              <a:rPr lang="el-GR" dirty="0"/>
              <a:t> </a:t>
            </a:r>
            <a:r>
              <a:rPr lang="en-US" dirty="0"/>
              <a:t> that have been mentioned, the languages of this field can be better developed.</a:t>
            </a:r>
          </a:p>
          <a:p>
            <a:r>
              <a:rPr lang="en-US" dirty="0"/>
              <a:t>For the big data streaming language, the challenge Adoption remains an open challenge</a:t>
            </a:r>
          </a:p>
          <a:p>
            <a:r>
              <a:rPr lang="en-US" dirty="0"/>
              <a:t>The goal are streaming languages that are all descriptions of the challenges mentioned above and closes the gap on all the challenges (adoption, data variety, veracity)</a:t>
            </a:r>
          </a:p>
          <a:p>
            <a:r>
              <a:rPr lang="en-US" dirty="0"/>
              <a:t>Many Open Challenges for stream processing languages in big data era.</a:t>
            </a:r>
            <a:endParaRPr lang="el-GR" dirty="0"/>
          </a:p>
        </p:txBody>
      </p:sp>
    </p:spTree>
    <p:extLst>
      <p:ext uri="{BB962C8B-B14F-4D97-AF65-F5344CB8AC3E}">
        <p14:creationId xmlns:p14="http://schemas.microsoft.com/office/powerpoint/2010/main" val="583889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351000" rIns="91440" bIns="45720" rtlCol="0" anchor="ctr">
            <a:normAutofit fontScale="90000"/>
          </a:bodyPr>
          <a:lstStyle/>
          <a:p>
            <a:r>
              <a:rPr lang="en-US" b="1" dirty="0"/>
              <a:t>Contents</a:t>
            </a:r>
            <a:endParaRPr lang="el-GR" b="1" dirty="0"/>
          </a:p>
        </p:txBody>
      </p:sp>
      <p:sp>
        <p:nvSpPr>
          <p:cNvPr id="3" name="Content Placeholder 2"/>
          <p:cNvSpPr>
            <a:spLocks noGrp="1"/>
          </p:cNvSpPr>
          <p:nvPr>
            <p:ph idx="1"/>
          </p:nvPr>
        </p:nvSpPr>
        <p:spPr/>
        <p:txBody>
          <a:bodyPr>
            <a:normAutofit fontScale="55000" lnSpcReduction="20000"/>
          </a:bodyPr>
          <a:lstStyle/>
          <a:p>
            <a:r>
              <a:rPr lang="en-US" b="1" dirty="0">
                <a:solidFill>
                  <a:schemeClr val="tx1"/>
                </a:solidFill>
                <a:latin typeface="Constantia" pitchFamily="18" charset="0"/>
              </a:rPr>
              <a:t>Stream Processing Languages-Background</a:t>
            </a:r>
          </a:p>
          <a:p>
            <a:r>
              <a:rPr lang="en-US" b="1" dirty="0">
                <a:solidFill>
                  <a:schemeClr val="tx1"/>
                </a:solidFill>
                <a:latin typeface="Constantia" pitchFamily="18" charset="0"/>
              </a:rPr>
              <a:t>Stream Processing Languages-Purpose</a:t>
            </a:r>
          </a:p>
          <a:p>
            <a:r>
              <a:rPr lang="en-US" b="1" dirty="0">
                <a:solidFill>
                  <a:schemeClr val="tx1"/>
                </a:solidFill>
                <a:latin typeface="Constantia" pitchFamily="18" charset="0"/>
              </a:rPr>
              <a:t>Stream Processing Language-Styles</a:t>
            </a:r>
            <a:endParaRPr lang="en-US" b="1" dirty="0">
              <a:latin typeface="Constantia" pitchFamily="18" charset="0"/>
            </a:endParaRPr>
          </a:p>
          <a:p>
            <a:pPr lvl="1"/>
            <a:r>
              <a:rPr lang="en-US" b="1" dirty="0">
                <a:latin typeface="Constantia" pitchFamily="18" charset="0"/>
              </a:rPr>
              <a:t>Big Data Streaming</a:t>
            </a:r>
          </a:p>
          <a:p>
            <a:pPr lvl="1"/>
            <a:r>
              <a:rPr lang="en-US" b="1" dirty="0">
                <a:latin typeface="Constantia" pitchFamily="18" charset="0"/>
              </a:rPr>
              <a:t>XML Streaming</a:t>
            </a:r>
          </a:p>
          <a:p>
            <a:pPr lvl="1"/>
            <a:r>
              <a:rPr lang="en-US" b="1" dirty="0">
                <a:latin typeface="Constantia" pitchFamily="18" charset="0"/>
              </a:rPr>
              <a:t>Stream Reasoning</a:t>
            </a:r>
          </a:p>
          <a:p>
            <a:r>
              <a:rPr lang="en-US" b="1" dirty="0">
                <a:latin typeface="Constantia" pitchFamily="18" charset="0"/>
              </a:rPr>
              <a:t>Language Design Principles</a:t>
            </a:r>
          </a:p>
          <a:p>
            <a:r>
              <a:rPr lang="en-US" b="1" dirty="0">
                <a:latin typeface="Constantia" pitchFamily="18" charset="0"/>
              </a:rPr>
              <a:t>Challenges </a:t>
            </a:r>
          </a:p>
          <a:p>
            <a:pPr lvl="1"/>
            <a:r>
              <a:rPr lang="en-US" b="1" dirty="0">
                <a:latin typeface="Constantia" pitchFamily="18" charset="0"/>
              </a:rPr>
              <a:t>Veracity</a:t>
            </a:r>
          </a:p>
          <a:p>
            <a:pPr lvl="1"/>
            <a:r>
              <a:rPr lang="en-US" b="1" dirty="0">
                <a:latin typeface="Constantia" pitchFamily="18" charset="0"/>
              </a:rPr>
              <a:t>Data Variety</a:t>
            </a:r>
          </a:p>
          <a:p>
            <a:pPr lvl="1"/>
            <a:r>
              <a:rPr lang="en-US" b="1" dirty="0">
                <a:latin typeface="Constantia" pitchFamily="18" charset="0"/>
              </a:rPr>
              <a:t>Adoption</a:t>
            </a:r>
            <a:br>
              <a:rPr lang="en-US" b="1" dirty="0"/>
            </a:br>
            <a:endParaRPr lang="en-US" b="1" dirty="0">
              <a:latin typeface="Constantia" pitchFamily="18" charset="0"/>
            </a:endParaRPr>
          </a:p>
          <a:p>
            <a:endParaRPr lang="en-US" b="1" dirty="0">
              <a:latin typeface="Constantia" pitchFamily="18" charset="0"/>
            </a:endParaRPr>
          </a:p>
          <a:p>
            <a:endParaRPr lang="en-US" b="1" dirty="0">
              <a:solidFill>
                <a:schemeClr val="tx1"/>
              </a:solidFill>
            </a:endParaRPr>
          </a:p>
          <a:p>
            <a:endParaRPr lang="el-GR" dirty="0"/>
          </a:p>
        </p:txBody>
      </p:sp>
    </p:spTree>
    <p:extLst>
      <p:ext uri="{BB962C8B-B14F-4D97-AF65-F5344CB8AC3E}">
        <p14:creationId xmlns:p14="http://schemas.microsoft.com/office/powerpoint/2010/main" val="218130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351000" rIns="91440" bIns="45720" rtlCol="0" anchor="ctr">
            <a:normAutofit fontScale="90000"/>
          </a:bodyPr>
          <a:lstStyle/>
          <a:p>
            <a:pPr algn="ctr"/>
            <a:r>
              <a:rPr lang="en-US" sz="3600" dirty="0">
                <a:effectLst>
                  <a:outerShdw blurRad="38100" dist="38100" dir="2700000" algn="tl">
                    <a:srgbClr val="000000">
                      <a:alpha val="43137"/>
                    </a:srgbClr>
                  </a:outerShdw>
                </a:effectLst>
              </a:rPr>
              <a:t>Thank you!!</a:t>
            </a:r>
            <a:endParaRPr lang="el-GR" sz="3600" dirty="0">
              <a:effectLst>
                <a:outerShdw blurRad="38100" dist="38100" dir="2700000" algn="tl">
                  <a:srgbClr val="000000">
                    <a:alpha val="43137"/>
                  </a:srgbClr>
                </a:outerShdw>
              </a:effectLst>
            </a:endParaRPr>
          </a:p>
        </p:txBody>
      </p:sp>
      <p:pic>
        <p:nvPicPr>
          <p:cNvPr id="4" name="Content Placeholder 3" descr="60302532-any-questions-written-with-a-marker-pen.jpg"/>
          <p:cNvPicPr>
            <a:picLocks noGrp="1" noChangeAspect="1"/>
          </p:cNvPicPr>
          <p:nvPr>
            <p:ph idx="1"/>
          </p:nvPr>
        </p:nvPicPr>
        <p:blipFill>
          <a:blip r:embed="rId2"/>
          <a:stretch>
            <a:fillRect/>
          </a:stretch>
        </p:blipFill>
        <p:spPr>
          <a:xfrm>
            <a:off x="2354605" y="1563221"/>
            <a:ext cx="5088342" cy="3072576"/>
          </a:xfrm>
        </p:spPr>
      </p:pic>
    </p:spTree>
    <p:extLst>
      <p:ext uri="{BB962C8B-B14F-4D97-AF65-F5344CB8AC3E}">
        <p14:creationId xmlns:p14="http://schemas.microsoft.com/office/powerpoint/2010/main" val="3222850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Presentation Outline (Indicative)</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vert="horz" lIns="91440" tIns="45720" rIns="91440" bIns="45720" rtlCol="0" anchor="t">
            <a:normAutofit fontScale="70000" lnSpcReduction="20000"/>
          </a:bodyPr>
          <a:lstStyle/>
          <a:p>
            <a:r>
              <a:rPr lang="en-US" dirty="0"/>
              <a:t>Background</a:t>
            </a:r>
          </a:p>
          <a:p>
            <a:r>
              <a:rPr lang="en-US" dirty="0">
                <a:cs typeface="Calibri"/>
              </a:rPr>
              <a:t>Integration</a:t>
            </a:r>
          </a:p>
          <a:p>
            <a:r>
              <a:rPr lang="en-US" dirty="0">
                <a:cs typeface="Calibri"/>
              </a:rPr>
              <a:t>Problem overview</a:t>
            </a:r>
          </a:p>
          <a:p>
            <a:r>
              <a:rPr lang="en-US" dirty="0">
                <a:cs typeface="Calibri"/>
              </a:rPr>
              <a:t>Self-driving architecture</a:t>
            </a:r>
          </a:p>
          <a:p>
            <a:r>
              <a:rPr lang="en-US" dirty="0">
                <a:cs typeface="Calibri"/>
              </a:rPr>
              <a:t>Workload Classification</a:t>
            </a:r>
          </a:p>
          <a:p>
            <a:r>
              <a:rPr lang="en-US">
                <a:cs typeface="Calibri"/>
              </a:rPr>
              <a:t>Workload Forecasting</a:t>
            </a:r>
            <a:endParaRPr lang="en-US"/>
          </a:p>
          <a:p>
            <a:r>
              <a:rPr lang="en-US" dirty="0"/>
              <a:t>Action Planning &amp; Execution</a:t>
            </a:r>
            <a:endParaRPr lang="en-US">
              <a:cs typeface="Calibri"/>
            </a:endParaRPr>
          </a:p>
          <a:p>
            <a:r>
              <a:rPr lang="pt-PT" dirty="0" err="1"/>
              <a:t>Preliminary</a:t>
            </a:r>
            <a:r>
              <a:rPr lang="pt-PT" dirty="0"/>
              <a:t> </a:t>
            </a:r>
            <a:r>
              <a:rPr lang="pt-PT" dirty="0" err="1"/>
              <a:t>Results</a:t>
            </a:r>
            <a:r>
              <a:rPr lang="pt-PT"/>
              <a:t> </a:t>
            </a:r>
            <a:endParaRPr lang="en-US" dirty="0"/>
          </a:p>
          <a:p>
            <a:r>
              <a:rPr lang="en-US" dirty="0"/>
              <a:t>Conclusions </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21</a:t>
            </a:fld>
            <a:endParaRPr lang="el-GR"/>
          </a:p>
        </p:txBody>
      </p:sp>
    </p:spTree>
    <p:extLst>
      <p:ext uri="{BB962C8B-B14F-4D97-AF65-F5344CB8AC3E}">
        <p14:creationId xmlns:p14="http://schemas.microsoft.com/office/powerpoint/2010/main" val="3827887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DA858-0DBC-47D4-A862-60CDF2F592E6}"/>
              </a:ext>
            </a:extLst>
          </p:cNvPr>
          <p:cNvSpPr>
            <a:spLocks noGrp="1"/>
          </p:cNvSpPr>
          <p:nvPr>
            <p:ph idx="1"/>
          </p:nvPr>
        </p:nvSpPr>
        <p:spPr/>
        <p:txBody>
          <a:bodyPr vert="horz" lIns="91440" tIns="45720" rIns="91440" bIns="45720" rtlCol="0" anchor="t">
            <a:normAutofit/>
          </a:bodyPr>
          <a:lstStyle/>
          <a:p>
            <a:pPr algn="just"/>
            <a:r>
              <a:rPr lang="en-US" sz="1400">
                <a:cs typeface="Calibri"/>
              </a:rPr>
              <a:t>In the last decades, advisory tools to assist DBAs in system </a:t>
            </a:r>
            <a:r>
              <a:rPr lang="en-US" sz="1400" err="1">
                <a:cs typeface="Calibri"/>
              </a:rPr>
              <a:t>tunning</a:t>
            </a:r>
            <a:r>
              <a:rPr lang="en-US" sz="1400">
                <a:cs typeface="Calibri"/>
              </a:rPr>
              <a:t> and physical design have been built but this work is incomplete because humans are still needed to make the final decisions about changes to the database</a:t>
            </a:r>
            <a:endParaRPr lang="en-US"/>
          </a:p>
          <a:p>
            <a:pPr algn="just"/>
            <a:r>
              <a:rPr lang="en-US" sz="1400">
                <a:cs typeface="Calibri"/>
              </a:rPr>
              <a:t>For a self-driving DBMS we need a new architecture designed for autonomous operation</a:t>
            </a:r>
          </a:p>
          <a:p>
            <a:pPr algn="just"/>
            <a:r>
              <a:rPr lang="en-US" sz="1400">
                <a:cs typeface="Calibri"/>
              </a:rPr>
              <a:t>This way, all aspects of the system are controlled by an integrated planning component which optimizes the system for the current workload and predicts future workload trends</a:t>
            </a:r>
          </a:p>
          <a:p>
            <a:pPr algn="just"/>
            <a:r>
              <a:rPr lang="en-US" sz="1400">
                <a:cs typeface="Calibri"/>
              </a:rPr>
              <a:t>With this, DBMS doesn't require a human to determine the right way and proper time to deploy all of the previous </a:t>
            </a:r>
            <a:r>
              <a:rPr lang="en-US" sz="1400" err="1">
                <a:cs typeface="Calibri"/>
              </a:rPr>
              <a:t>tunning</a:t>
            </a:r>
            <a:r>
              <a:rPr lang="en-US" sz="1400">
                <a:cs typeface="Calibri"/>
              </a:rPr>
              <a:t> techniques</a:t>
            </a:r>
          </a:p>
          <a:p>
            <a:pPr algn="just"/>
            <a:r>
              <a:rPr lang="en-US" sz="1400">
                <a:cs typeface="Calibri"/>
              </a:rPr>
              <a:t>We're presenting the architecture of Peloton, the first self-driving DBMS</a:t>
            </a:r>
          </a:p>
        </p:txBody>
      </p:sp>
      <p:sp>
        <p:nvSpPr>
          <p:cNvPr id="5" name="Slide Number Placeholder 4">
            <a:extLst>
              <a:ext uri="{FF2B5EF4-FFF2-40B4-BE49-F238E27FC236}">
                <a16:creationId xmlns:a16="http://schemas.microsoft.com/office/drawing/2014/main" id="{059ADC13-DDB9-4669-B405-2400206E7142}"/>
              </a:ext>
            </a:extLst>
          </p:cNvPr>
          <p:cNvSpPr>
            <a:spLocks noGrp="1"/>
          </p:cNvSpPr>
          <p:nvPr>
            <p:ph type="sldNum" sz="quarter" idx="12"/>
          </p:nvPr>
        </p:nvSpPr>
        <p:spPr/>
        <p:txBody>
          <a:bodyPr/>
          <a:lstStyle/>
          <a:p>
            <a:fld id="{D3F1D1C4-C2D9-4231-9FB2-B2D9D97AA41D}" type="slidenum">
              <a:rPr lang="el-GR" smtClean="0"/>
              <a:pPr/>
              <a:t>22</a:t>
            </a:fld>
            <a:endParaRPr lang="el-GR"/>
          </a:p>
        </p:txBody>
      </p:sp>
      <p:sp>
        <p:nvSpPr>
          <p:cNvPr id="6" name="Title 1">
            <a:extLst>
              <a:ext uri="{FF2B5EF4-FFF2-40B4-BE49-F238E27FC236}">
                <a16:creationId xmlns:a16="http://schemas.microsoft.com/office/drawing/2014/main" id="{CB56B090-C0ED-434B-B5F5-08795B4FA569}"/>
              </a:ext>
            </a:extLst>
          </p:cNvPr>
          <p:cNvSpPr txBox="1">
            <a:spLocks/>
          </p:cNvSpPr>
          <p:nvPr/>
        </p:nvSpPr>
        <p:spPr>
          <a:xfrm>
            <a:off x="457200" y="444105"/>
            <a:ext cx="8229600" cy="583406"/>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Background</a:t>
            </a:r>
            <a:endParaRPr lang="en-US"/>
          </a:p>
        </p:txBody>
      </p:sp>
      <p:sp>
        <p:nvSpPr>
          <p:cNvPr id="7" name="Footer Placeholder 3">
            <a:extLst>
              <a:ext uri="{FF2B5EF4-FFF2-40B4-BE49-F238E27FC236}">
                <a16:creationId xmlns:a16="http://schemas.microsoft.com/office/drawing/2014/main" id="{AE953D05-8CE1-440A-BA63-FF073F757FC3}"/>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Tree>
    <p:extLst>
      <p:ext uri="{BB962C8B-B14F-4D97-AF65-F5344CB8AC3E}">
        <p14:creationId xmlns:p14="http://schemas.microsoft.com/office/powerpoint/2010/main" val="2015783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3787DA-336A-421A-BB8D-036D65D00390}"/>
              </a:ext>
            </a:extLst>
          </p:cNvPr>
          <p:cNvSpPr>
            <a:spLocks noGrp="1"/>
          </p:cNvSpPr>
          <p:nvPr>
            <p:ph idx="1"/>
          </p:nvPr>
        </p:nvSpPr>
        <p:spPr/>
        <p:txBody>
          <a:bodyPr vert="horz" lIns="91440" tIns="45720" rIns="91440" bIns="45720" rtlCol="0" anchor="t">
            <a:normAutofit/>
          </a:bodyPr>
          <a:lstStyle/>
          <a:p>
            <a:pPr algn="just"/>
            <a:r>
              <a:rPr lang="en-US" sz="1400">
                <a:cs typeface="Calibri"/>
              </a:rPr>
              <a:t>Using a DBMS to remove the burden of data management allows that a developer only writes a query that specifies what data they want to access and the DBMS finds the most efficient way to store and retrieve data, and to safely interleave operations</a:t>
            </a:r>
            <a:endParaRPr lang="en-US"/>
          </a:p>
          <a:p>
            <a:pPr algn="just"/>
            <a:r>
              <a:rPr lang="en-US" sz="1400">
                <a:cs typeface="Calibri"/>
              </a:rPr>
              <a:t>Using existing automated </a:t>
            </a:r>
            <a:r>
              <a:rPr lang="en-US" sz="1400" err="1">
                <a:cs typeface="Calibri"/>
              </a:rPr>
              <a:t>tunning</a:t>
            </a:r>
            <a:r>
              <a:rPr lang="en-US" sz="1400">
                <a:cs typeface="Calibri"/>
              </a:rPr>
              <a:t> tools is an onerous is a harsh task, as they require laborious preparation of workload samples, spare hardware to test proposed updates and above all else intuition into the DBMS's internals</a:t>
            </a:r>
          </a:p>
          <a:p>
            <a:pPr algn="just"/>
            <a:r>
              <a:rPr lang="en-US" sz="1400">
                <a:cs typeface="Calibri"/>
              </a:rPr>
              <a:t>If DBMS's could do these things automatically, it would be less complicated and cheaper to deploy a database</a:t>
            </a:r>
          </a:p>
          <a:p>
            <a:pPr algn="just"/>
            <a:r>
              <a:rPr lang="en-US" sz="1400">
                <a:cs typeface="Calibri"/>
              </a:rPr>
              <a:t>Most of the previous work on self-</a:t>
            </a:r>
            <a:r>
              <a:rPr lang="en-US" sz="1400" err="1">
                <a:cs typeface="Calibri"/>
              </a:rPr>
              <a:t>tunning</a:t>
            </a:r>
            <a:r>
              <a:rPr lang="en-US" sz="1400">
                <a:cs typeface="Calibri"/>
              </a:rPr>
              <a:t> systems is focused on standalone tools that target only a single aspect of the database</a:t>
            </a:r>
          </a:p>
          <a:p>
            <a:pPr algn="just"/>
            <a:r>
              <a:rPr lang="en-US" sz="1400">
                <a:cs typeface="Calibri"/>
              </a:rPr>
              <a:t>Most of the tools of operate in the same way: the DBA provides it with a sample database and workload trace that guides a search process to find an optimal or near-optimal configuration</a:t>
            </a:r>
          </a:p>
          <a:p>
            <a:pPr algn="just"/>
            <a:endParaRPr lang="en-US" sz="1400">
              <a:cs typeface="Calibri"/>
            </a:endParaRPr>
          </a:p>
          <a:p>
            <a:pPr marL="0" indent="0">
              <a:buNone/>
            </a:pPr>
            <a:endParaRPr lang="en-US" sz="1400">
              <a:cs typeface="Calibri"/>
            </a:endParaRPr>
          </a:p>
        </p:txBody>
      </p:sp>
      <p:sp>
        <p:nvSpPr>
          <p:cNvPr id="5" name="Slide Number Placeholder 4">
            <a:extLst>
              <a:ext uri="{FF2B5EF4-FFF2-40B4-BE49-F238E27FC236}">
                <a16:creationId xmlns:a16="http://schemas.microsoft.com/office/drawing/2014/main" id="{3934F9D1-2E46-4B00-A0FC-13FD1B8C2731}"/>
              </a:ext>
            </a:extLst>
          </p:cNvPr>
          <p:cNvSpPr>
            <a:spLocks noGrp="1"/>
          </p:cNvSpPr>
          <p:nvPr>
            <p:ph type="sldNum" sz="quarter" idx="12"/>
          </p:nvPr>
        </p:nvSpPr>
        <p:spPr/>
        <p:txBody>
          <a:bodyPr/>
          <a:lstStyle/>
          <a:p>
            <a:fld id="{D3F1D1C4-C2D9-4231-9FB2-B2D9D97AA41D}" type="slidenum">
              <a:rPr lang="el-GR" smtClean="0"/>
              <a:pPr/>
              <a:t>23</a:t>
            </a:fld>
            <a:endParaRPr lang="el-GR"/>
          </a:p>
        </p:txBody>
      </p:sp>
      <p:sp>
        <p:nvSpPr>
          <p:cNvPr id="6" name="Footer Placeholder 3">
            <a:extLst>
              <a:ext uri="{FF2B5EF4-FFF2-40B4-BE49-F238E27FC236}">
                <a16:creationId xmlns:a16="http://schemas.microsoft.com/office/drawing/2014/main" id="{778CE46F-6C91-48E0-8111-B940D72B07F9}"/>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9" name="Title 1">
            <a:extLst>
              <a:ext uri="{FF2B5EF4-FFF2-40B4-BE49-F238E27FC236}">
                <a16:creationId xmlns:a16="http://schemas.microsoft.com/office/drawing/2014/main" id="{52A5D682-0167-40C6-AB7F-A855CE1A3FCD}"/>
              </a:ext>
            </a:extLst>
          </p:cNvPr>
          <p:cNvSpPr txBox="1">
            <a:spLocks noGrp="1"/>
          </p:cNvSpPr>
          <p:nvPr>
            <p:ph type="title"/>
          </p:nvPr>
        </p:nvSpPr>
        <p:spPr>
          <a:xfrm>
            <a:off x="642392" y="253149"/>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Introduction</a:t>
            </a:r>
            <a:endParaRPr lang="en-US"/>
          </a:p>
        </p:txBody>
      </p:sp>
    </p:spTree>
    <p:extLst>
      <p:ext uri="{BB962C8B-B14F-4D97-AF65-F5344CB8AC3E}">
        <p14:creationId xmlns:p14="http://schemas.microsoft.com/office/powerpoint/2010/main" val="1471682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77A2-2168-4536-AA93-E1873CD51BCF}"/>
              </a:ext>
            </a:extLst>
          </p:cNvPr>
          <p:cNvSpPr>
            <a:spLocks noGrp="1"/>
          </p:cNvSpPr>
          <p:nvPr>
            <p:ph type="title"/>
          </p:nvPr>
        </p:nvSpPr>
        <p:spPr/>
        <p:txBody>
          <a:bodyPr/>
          <a:lstStyle/>
          <a:p>
            <a:r>
              <a:rPr lang="en-US">
                <a:cs typeface="Calibri"/>
              </a:rPr>
              <a:t>Introduction</a:t>
            </a:r>
            <a:endParaRPr lang="en-US"/>
          </a:p>
        </p:txBody>
      </p:sp>
      <p:sp>
        <p:nvSpPr>
          <p:cNvPr id="3" name="Content Placeholder 2">
            <a:extLst>
              <a:ext uri="{FF2B5EF4-FFF2-40B4-BE49-F238E27FC236}">
                <a16:creationId xmlns:a16="http://schemas.microsoft.com/office/drawing/2014/main" id="{E1339A54-DBE3-47F1-A6E8-853E1B7F5EF9}"/>
              </a:ext>
            </a:extLst>
          </p:cNvPr>
          <p:cNvSpPr>
            <a:spLocks noGrp="1"/>
          </p:cNvSpPr>
          <p:nvPr>
            <p:ph idx="1"/>
          </p:nvPr>
        </p:nvSpPr>
        <p:spPr/>
        <p:txBody>
          <a:bodyPr vert="horz" lIns="91440" tIns="45720" rIns="91440" bIns="45720" rtlCol="0" anchor="t">
            <a:normAutofit/>
          </a:bodyPr>
          <a:lstStyle/>
          <a:p>
            <a:pPr algn="just"/>
            <a:r>
              <a:rPr lang="en-US" sz="1400">
                <a:cs typeface="Calibri"/>
              </a:rPr>
              <a:t>All of these are insufficient for a completely autonomous database because they are external to the DBMS, reactionary or unable to take a holistic view that considers more than one problem at a time</a:t>
            </a:r>
            <a:endParaRPr lang="en-US"/>
          </a:p>
          <a:p>
            <a:pPr algn="just"/>
            <a:r>
              <a:rPr lang="en-US" sz="1400">
                <a:cs typeface="Calibri"/>
              </a:rPr>
              <a:t>Even if these tools were automated such that they could deploy the optimizations on their own, existing DBMS architecture are not designed to support major changes without stressing the system further nor are able to adapt in anticipation of future obstacles</a:t>
            </a:r>
          </a:p>
          <a:p>
            <a:pPr algn="just"/>
            <a:r>
              <a:rPr lang="en-US" sz="1400">
                <a:cs typeface="Calibri"/>
              </a:rPr>
              <a:t>The architecture of Peloton is the first DBMS designed for autonomous operation</a:t>
            </a:r>
          </a:p>
          <a:p>
            <a:endParaRPr lang="en-US" sz="1400">
              <a:cs typeface="Calibri"/>
            </a:endParaRPr>
          </a:p>
          <a:p>
            <a:pPr marL="0" indent="0">
              <a:buNone/>
            </a:pPr>
            <a:endParaRPr lang="en-US" sz="1400">
              <a:cs typeface="Calibri"/>
            </a:endParaRPr>
          </a:p>
        </p:txBody>
      </p:sp>
      <p:sp>
        <p:nvSpPr>
          <p:cNvPr id="5" name="Slide Number Placeholder 4">
            <a:extLst>
              <a:ext uri="{FF2B5EF4-FFF2-40B4-BE49-F238E27FC236}">
                <a16:creationId xmlns:a16="http://schemas.microsoft.com/office/drawing/2014/main" id="{E27FAC1A-C51C-4D3F-A698-45C63D3B19DC}"/>
              </a:ext>
            </a:extLst>
          </p:cNvPr>
          <p:cNvSpPr>
            <a:spLocks noGrp="1"/>
          </p:cNvSpPr>
          <p:nvPr>
            <p:ph type="sldNum" sz="quarter" idx="12"/>
          </p:nvPr>
        </p:nvSpPr>
        <p:spPr/>
        <p:txBody>
          <a:bodyPr/>
          <a:lstStyle/>
          <a:p>
            <a:fld id="{D3F1D1C4-C2D9-4231-9FB2-B2D9D97AA41D}" type="slidenum">
              <a:rPr lang="el-GR" smtClean="0"/>
              <a:pPr/>
              <a:t>24</a:t>
            </a:fld>
            <a:endParaRPr lang="el-GR"/>
          </a:p>
        </p:txBody>
      </p:sp>
      <p:pic>
        <p:nvPicPr>
          <p:cNvPr id="6" name="Picture 6">
            <a:extLst>
              <a:ext uri="{FF2B5EF4-FFF2-40B4-BE49-F238E27FC236}">
                <a16:creationId xmlns:a16="http://schemas.microsoft.com/office/drawing/2014/main" id="{A1645195-0544-4548-96E6-20BD2071468D}"/>
              </a:ext>
            </a:extLst>
          </p:cNvPr>
          <p:cNvPicPr>
            <a:picLocks noChangeAspect="1"/>
          </p:cNvPicPr>
          <p:nvPr/>
        </p:nvPicPr>
        <p:blipFill>
          <a:blip r:embed="rId2"/>
          <a:stretch>
            <a:fillRect/>
          </a:stretch>
        </p:blipFill>
        <p:spPr>
          <a:xfrm>
            <a:off x="1676400" y="2670544"/>
            <a:ext cx="5638800" cy="1650261"/>
          </a:xfrm>
          <a:prstGeom prst="rect">
            <a:avLst/>
          </a:prstGeom>
        </p:spPr>
      </p:pic>
      <p:sp>
        <p:nvSpPr>
          <p:cNvPr id="8" name="Rectangle 7">
            <a:extLst>
              <a:ext uri="{FF2B5EF4-FFF2-40B4-BE49-F238E27FC236}">
                <a16:creationId xmlns:a16="http://schemas.microsoft.com/office/drawing/2014/main" id="{91183117-8606-4FCE-886D-44FE14F8E6AE}"/>
              </a:ext>
            </a:extLst>
          </p:cNvPr>
          <p:cNvSpPr/>
          <p:nvPr/>
        </p:nvSpPr>
        <p:spPr>
          <a:xfrm>
            <a:off x="5191125" y="4324350"/>
            <a:ext cx="2600325" cy="44767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cs typeface="Calibri"/>
              </a:rPr>
              <a:t>Peloton Self-Driving Architecture</a:t>
            </a:r>
          </a:p>
        </p:txBody>
      </p:sp>
      <p:sp>
        <p:nvSpPr>
          <p:cNvPr id="9" name="Footer Placeholder 3">
            <a:extLst>
              <a:ext uri="{FF2B5EF4-FFF2-40B4-BE49-F238E27FC236}">
                <a16:creationId xmlns:a16="http://schemas.microsoft.com/office/drawing/2014/main" id="{EF1DF69E-47DF-4876-B5CE-E980978F985D}"/>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10" name="Title 1">
            <a:extLst>
              <a:ext uri="{FF2B5EF4-FFF2-40B4-BE49-F238E27FC236}">
                <a16:creationId xmlns:a16="http://schemas.microsoft.com/office/drawing/2014/main" id="{2A437598-2D67-4F30-9A31-B7AF92BAA353}"/>
              </a:ext>
            </a:extLst>
          </p:cNvPr>
          <p:cNvSpPr txBox="1">
            <a:spLocks/>
          </p:cNvSpPr>
          <p:nvPr/>
        </p:nvSpPr>
        <p:spPr>
          <a:xfrm>
            <a:off x="642392" y="25119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Introduction</a:t>
            </a:r>
            <a:endParaRPr lang="en-US"/>
          </a:p>
        </p:txBody>
      </p:sp>
    </p:spTree>
    <p:extLst>
      <p:ext uri="{BB962C8B-B14F-4D97-AF65-F5344CB8AC3E}">
        <p14:creationId xmlns:p14="http://schemas.microsoft.com/office/powerpoint/2010/main" val="3672929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BF0B3-0734-4702-84AA-1B4EC8792308}"/>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79492B39-7A85-4E3E-9BEE-0E3C753E7701}"/>
              </a:ext>
            </a:extLst>
          </p:cNvPr>
          <p:cNvSpPr>
            <a:spLocks noGrp="1"/>
          </p:cNvSpPr>
          <p:nvPr>
            <p:ph idx="1"/>
          </p:nvPr>
        </p:nvSpPr>
        <p:spPr>
          <a:xfrm>
            <a:off x="4895850" y="1228726"/>
            <a:ext cx="3848100" cy="3470672"/>
          </a:xfrm>
        </p:spPr>
        <p:txBody>
          <a:bodyPr vert="horz" lIns="91440" tIns="45720" rIns="91440" bIns="45720" rtlCol="0" anchor="t">
            <a:normAutofit/>
          </a:bodyPr>
          <a:lstStyle/>
          <a:p>
            <a:pPr algn="just"/>
            <a:r>
              <a:rPr lang="en-US" sz="1400">
                <a:cs typeface="Calibri"/>
              </a:rPr>
              <a:t>The first challenge in a self-driving DBMS is to understand an application's workload</a:t>
            </a:r>
            <a:endParaRPr lang="en-US"/>
          </a:p>
          <a:p>
            <a:pPr algn="just"/>
            <a:r>
              <a:rPr lang="en-US" sz="1400">
                <a:cs typeface="Calibri"/>
              </a:rPr>
              <a:t>The most basic level is to characterize queries as being for either an OLTP or OLAP application</a:t>
            </a:r>
          </a:p>
          <a:p>
            <a:pPr algn="just"/>
            <a:r>
              <a:rPr lang="en-US" sz="1400">
                <a:cs typeface="Calibri"/>
              </a:rPr>
              <a:t>One way to handle this is to deploy separate DBMSs that are specialized for OLTP and OLAP workloads and then periodically stream updates between them</a:t>
            </a:r>
          </a:p>
          <a:p>
            <a:pPr algn="just"/>
            <a:r>
              <a:rPr lang="en-US" sz="1400">
                <a:cs typeface="Calibri"/>
              </a:rPr>
              <a:t>But there is an emerging class of applications, known as </a:t>
            </a:r>
            <a:r>
              <a:rPr lang="en-US" sz="1400" i="1">
                <a:cs typeface="Calibri"/>
              </a:rPr>
              <a:t>hybrid transaction-analytical processing </a:t>
            </a:r>
            <a:r>
              <a:rPr lang="en-US" sz="1400">
                <a:cs typeface="Calibri"/>
              </a:rPr>
              <a:t>(HTAP), that cannot split the database across two systems because they execute OLAP queries on data as soon as it is written by OLTP transaction</a:t>
            </a:r>
          </a:p>
          <a:p>
            <a:pPr algn="just"/>
            <a:endParaRPr lang="en-US" sz="1400">
              <a:cs typeface="Calibri"/>
            </a:endParaRPr>
          </a:p>
          <a:p>
            <a:pPr algn="just"/>
            <a:endParaRPr lang="en-US" sz="1400">
              <a:cs typeface="Calibri"/>
            </a:endParaRPr>
          </a:p>
          <a:p>
            <a:pPr algn="just"/>
            <a:endParaRPr lang="en-US" sz="1400">
              <a:cs typeface="Calibri"/>
            </a:endParaRPr>
          </a:p>
        </p:txBody>
      </p:sp>
      <p:sp>
        <p:nvSpPr>
          <p:cNvPr id="5" name="Slide Number Placeholder 4">
            <a:extLst>
              <a:ext uri="{FF2B5EF4-FFF2-40B4-BE49-F238E27FC236}">
                <a16:creationId xmlns:a16="http://schemas.microsoft.com/office/drawing/2014/main" id="{0A46DF8B-E7E5-4330-B782-3DC577727CE5}"/>
              </a:ext>
            </a:extLst>
          </p:cNvPr>
          <p:cNvSpPr>
            <a:spLocks noGrp="1"/>
          </p:cNvSpPr>
          <p:nvPr>
            <p:ph type="sldNum" sz="quarter" idx="12"/>
          </p:nvPr>
        </p:nvSpPr>
        <p:spPr/>
        <p:txBody>
          <a:bodyPr/>
          <a:lstStyle/>
          <a:p>
            <a:fld id="{D3F1D1C4-C2D9-4231-9FB2-B2D9D97AA41D}" type="slidenum">
              <a:rPr lang="el-GR" smtClean="0"/>
              <a:pPr/>
              <a:t>25</a:t>
            </a:fld>
            <a:endParaRPr lang="el-GR"/>
          </a:p>
        </p:txBody>
      </p:sp>
      <p:sp>
        <p:nvSpPr>
          <p:cNvPr id="6" name="Footer Placeholder 3">
            <a:extLst>
              <a:ext uri="{FF2B5EF4-FFF2-40B4-BE49-F238E27FC236}">
                <a16:creationId xmlns:a16="http://schemas.microsoft.com/office/drawing/2014/main" id="{F2035FA4-74EC-4094-9F1C-EA43027AF076}"/>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7" name="Title 1">
            <a:extLst>
              <a:ext uri="{FF2B5EF4-FFF2-40B4-BE49-F238E27FC236}">
                <a16:creationId xmlns:a16="http://schemas.microsoft.com/office/drawing/2014/main" id="{CBAD1766-DA85-4860-8DD9-DDEAD39CFE4B}"/>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Problem Overview</a:t>
            </a:r>
            <a:endParaRPr lang="en-US"/>
          </a:p>
        </p:txBody>
      </p:sp>
      <p:pic>
        <p:nvPicPr>
          <p:cNvPr id="8" name="Picture 8" descr="A screenshot of a cell phone&#10;&#10;Description generated with very high confidence">
            <a:extLst>
              <a:ext uri="{FF2B5EF4-FFF2-40B4-BE49-F238E27FC236}">
                <a16:creationId xmlns:a16="http://schemas.microsoft.com/office/drawing/2014/main" id="{8FCF7CDB-AAB5-445E-9F8B-C0B0519C7E25}"/>
              </a:ext>
            </a:extLst>
          </p:cNvPr>
          <p:cNvPicPr>
            <a:picLocks noChangeAspect="1"/>
          </p:cNvPicPr>
          <p:nvPr/>
        </p:nvPicPr>
        <p:blipFill>
          <a:blip r:embed="rId2"/>
          <a:stretch>
            <a:fillRect/>
          </a:stretch>
        </p:blipFill>
        <p:spPr>
          <a:xfrm>
            <a:off x="400050" y="1540736"/>
            <a:ext cx="4171950" cy="1985828"/>
          </a:xfrm>
          <a:prstGeom prst="rect">
            <a:avLst/>
          </a:prstGeom>
        </p:spPr>
      </p:pic>
    </p:spTree>
    <p:extLst>
      <p:ext uri="{BB962C8B-B14F-4D97-AF65-F5344CB8AC3E}">
        <p14:creationId xmlns:p14="http://schemas.microsoft.com/office/powerpoint/2010/main" val="4194516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68760-E4E5-426E-8877-74D7CECC83C3}"/>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9860500D-B215-4D21-9A39-BB42D920F433}"/>
              </a:ext>
            </a:extLst>
          </p:cNvPr>
          <p:cNvSpPr>
            <a:spLocks noGrp="1"/>
          </p:cNvSpPr>
          <p:nvPr>
            <p:ph idx="1"/>
          </p:nvPr>
        </p:nvSpPr>
        <p:spPr>
          <a:xfrm>
            <a:off x="4838700" y="1238251"/>
            <a:ext cx="3848100" cy="3946922"/>
          </a:xfrm>
        </p:spPr>
        <p:txBody>
          <a:bodyPr vert="horz" lIns="91440" tIns="45720" rIns="91440" bIns="45720" rtlCol="0" anchor="t">
            <a:normAutofit/>
          </a:bodyPr>
          <a:lstStyle/>
          <a:p>
            <a:pPr algn="just"/>
            <a:r>
              <a:rPr lang="en-US" sz="1400">
                <a:cs typeface="Calibri"/>
              </a:rPr>
              <a:t>A better approach is to deploy a single DBMS that supports mixed HTAP workloads such a system automatically chooses the proper OLTP or OLAP optimizations for different database segments </a:t>
            </a:r>
            <a:endParaRPr lang="en-US">
              <a:cs typeface="Calibri"/>
            </a:endParaRPr>
          </a:p>
          <a:p>
            <a:pPr algn="just"/>
            <a:r>
              <a:rPr lang="en-US" sz="1400">
                <a:cs typeface="Calibri"/>
              </a:rPr>
              <a:t>There are some workload anomalies that a DBMSs can never </a:t>
            </a:r>
            <a:r>
              <a:rPr lang="en-US" sz="1400" err="1">
                <a:cs typeface="Calibri"/>
              </a:rPr>
              <a:t>antecipate</a:t>
            </a:r>
            <a:r>
              <a:rPr lang="en-US" sz="1400">
                <a:cs typeface="Calibri"/>
              </a:rPr>
              <a:t> but these models provide an early warning that enables the DBMS to enact mitigation action more quickly than what an external monitoring system could support</a:t>
            </a:r>
            <a:endParaRPr lang="en-US">
              <a:cs typeface="Calibri"/>
            </a:endParaRPr>
          </a:p>
          <a:p>
            <a:pPr algn="just"/>
            <a:r>
              <a:rPr lang="en-US" sz="1400">
                <a:cs typeface="Calibri"/>
              </a:rPr>
              <a:t>If the DBMS isn't able to apply these optimizations efficiently without incurring large performance degradations, the system won't be able to adapt to changes quickly</a:t>
            </a:r>
          </a:p>
          <a:p>
            <a:pPr algn="just"/>
            <a:endParaRPr lang="en-US" sz="1400">
              <a:cs typeface="Calibri"/>
            </a:endParaRPr>
          </a:p>
        </p:txBody>
      </p:sp>
      <p:sp>
        <p:nvSpPr>
          <p:cNvPr id="5" name="Slide Number Placeholder 4">
            <a:extLst>
              <a:ext uri="{FF2B5EF4-FFF2-40B4-BE49-F238E27FC236}">
                <a16:creationId xmlns:a16="http://schemas.microsoft.com/office/drawing/2014/main" id="{4CC62C5B-A836-49DC-B084-39BD2D282A36}"/>
              </a:ext>
            </a:extLst>
          </p:cNvPr>
          <p:cNvSpPr>
            <a:spLocks noGrp="1"/>
          </p:cNvSpPr>
          <p:nvPr>
            <p:ph type="sldNum" sz="quarter" idx="12"/>
          </p:nvPr>
        </p:nvSpPr>
        <p:spPr/>
        <p:txBody>
          <a:bodyPr/>
          <a:lstStyle/>
          <a:p>
            <a:fld id="{D3F1D1C4-C2D9-4231-9FB2-B2D9D97AA41D}" type="slidenum">
              <a:rPr lang="el-GR" smtClean="0"/>
              <a:pPr/>
              <a:t>26</a:t>
            </a:fld>
            <a:endParaRPr lang="el-GR"/>
          </a:p>
        </p:txBody>
      </p:sp>
      <p:pic>
        <p:nvPicPr>
          <p:cNvPr id="8" name="Picture 8" descr="A screenshot of a cell phone&#10;&#10;Description generated with very high confidence">
            <a:extLst>
              <a:ext uri="{FF2B5EF4-FFF2-40B4-BE49-F238E27FC236}">
                <a16:creationId xmlns:a16="http://schemas.microsoft.com/office/drawing/2014/main" id="{E4BF6C11-1CAB-44A5-B14B-C330886A9572}"/>
              </a:ext>
            </a:extLst>
          </p:cNvPr>
          <p:cNvPicPr>
            <a:picLocks noChangeAspect="1"/>
          </p:cNvPicPr>
          <p:nvPr/>
        </p:nvPicPr>
        <p:blipFill>
          <a:blip r:embed="rId2"/>
          <a:stretch>
            <a:fillRect/>
          </a:stretch>
        </p:blipFill>
        <p:spPr>
          <a:xfrm>
            <a:off x="571500" y="1894066"/>
            <a:ext cx="4267200" cy="1898292"/>
          </a:xfrm>
          <a:prstGeom prst="rect">
            <a:avLst/>
          </a:prstGeom>
        </p:spPr>
      </p:pic>
      <p:sp>
        <p:nvSpPr>
          <p:cNvPr id="13" name="Rectangle 12">
            <a:extLst>
              <a:ext uri="{FF2B5EF4-FFF2-40B4-BE49-F238E27FC236}">
                <a16:creationId xmlns:a16="http://schemas.microsoft.com/office/drawing/2014/main" id="{7D7BB34B-64B5-4B75-8B30-36D7430D4F30}"/>
              </a:ext>
            </a:extLst>
          </p:cNvPr>
          <p:cNvSpPr/>
          <p:nvPr/>
        </p:nvSpPr>
        <p:spPr>
          <a:xfrm>
            <a:off x="2990850" y="3790950"/>
            <a:ext cx="2600325" cy="4476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cs typeface="Calibri"/>
              </a:rPr>
              <a:t>Self-Driving Actions</a:t>
            </a:r>
          </a:p>
        </p:txBody>
      </p:sp>
      <p:sp>
        <p:nvSpPr>
          <p:cNvPr id="9" name="Footer Placeholder 3">
            <a:extLst>
              <a:ext uri="{FF2B5EF4-FFF2-40B4-BE49-F238E27FC236}">
                <a16:creationId xmlns:a16="http://schemas.microsoft.com/office/drawing/2014/main" id="{BB0CA693-6456-41A2-8F99-6758877A9EE3}"/>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10" name="Title 1">
            <a:extLst>
              <a:ext uri="{FF2B5EF4-FFF2-40B4-BE49-F238E27FC236}">
                <a16:creationId xmlns:a16="http://schemas.microsoft.com/office/drawing/2014/main" id="{EC54AAC8-FBBA-4525-A57B-9736D42B328E}"/>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Problem Overview</a:t>
            </a:r>
            <a:endParaRPr lang="en-US"/>
          </a:p>
        </p:txBody>
      </p:sp>
    </p:spTree>
    <p:extLst>
      <p:ext uri="{BB962C8B-B14F-4D97-AF65-F5344CB8AC3E}">
        <p14:creationId xmlns:p14="http://schemas.microsoft.com/office/powerpoint/2010/main" val="714684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1DF3-ACA8-4255-91AE-C4644015FFBB}"/>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D87D5477-4D6B-489C-9DE3-E7C0AA5A7646}"/>
              </a:ext>
            </a:extLst>
          </p:cNvPr>
          <p:cNvSpPr>
            <a:spLocks noGrp="1"/>
          </p:cNvSpPr>
          <p:nvPr>
            <p:ph idx="1"/>
          </p:nvPr>
        </p:nvSpPr>
        <p:spPr>
          <a:xfrm>
            <a:off x="3524250" y="1409701"/>
            <a:ext cx="5162550" cy="3184922"/>
          </a:xfrm>
        </p:spPr>
        <p:txBody>
          <a:bodyPr vert="horz" lIns="91440" tIns="45720" rIns="91440" bIns="45720" rtlCol="0" anchor="t">
            <a:normAutofit/>
          </a:bodyPr>
          <a:lstStyle/>
          <a:p>
            <a:pPr algn="just"/>
            <a:r>
              <a:rPr lang="en-US" sz="1400">
                <a:cs typeface="Calibri"/>
              </a:rPr>
              <a:t>A self-driving DBMS cannot support DBA tasks that require information that is external to the system, such as permissions, data cleaning and version control</a:t>
            </a:r>
          </a:p>
          <a:p>
            <a:pPr algn="just"/>
            <a:r>
              <a:rPr lang="en-US" sz="1400">
                <a:cs typeface="Calibri"/>
              </a:rPr>
              <a:t>There are three optimization categories that a self-driving DBMS can support: for the database's physical design, changes to data organization and the last three affect the DBMS's runtime behavior</a:t>
            </a:r>
            <a:endParaRPr lang="en-US"/>
          </a:p>
          <a:p>
            <a:pPr algn="just"/>
            <a:r>
              <a:rPr lang="en-US" sz="1400">
                <a:cs typeface="Calibri"/>
              </a:rPr>
              <a:t>An autonomous DBMS has two constraints it has to satisfy to be relevant for today's applications: it cannot require developers to rewrite their application to use a proprietary API or provide </a:t>
            </a:r>
            <a:r>
              <a:rPr lang="en-US" sz="1400" err="1">
                <a:cs typeface="Calibri"/>
              </a:rPr>
              <a:t>suplemental</a:t>
            </a:r>
            <a:r>
              <a:rPr lang="en-US" sz="1400">
                <a:cs typeface="Calibri"/>
              </a:rPr>
              <a:t> information about its behavior and it can't rely on program analysis tools that only support certain programming </a:t>
            </a:r>
            <a:r>
              <a:rPr lang="en-US" sz="1400" err="1">
                <a:cs typeface="Calibri"/>
              </a:rPr>
              <a:t>environements</a:t>
            </a:r>
          </a:p>
          <a:p>
            <a:pPr algn="just"/>
            <a:endParaRPr lang="en-US" sz="1400">
              <a:cs typeface="Calibri"/>
            </a:endParaRPr>
          </a:p>
        </p:txBody>
      </p:sp>
      <p:sp>
        <p:nvSpPr>
          <p:cNvPr id="5" name="Slide Number Placeholder 4">
            <a:extLst>
              <a:ext uri="{FF2B5EF4-FFF2-40B4-BE49-F238E27FC236}">
                <a16:creationId xmlns:a16="http://schemas.microsoft.com/office/drawing/2014/main" id="{DD2A258B-0D1B-4852-BB33-3C9F71EB92A3}"/>
              </a:ext>
            </a:extLst>
          </p:cNvPr>
          <p:cNvSpPr>
            <a:spLocks noGrp="1"/>
          </p:cNvSpPr>
          <p:nvPr>
            <p:ph type="sldNum" sz="quarter" idx="12"/>
          </p:nvPr>
        </p:nvSpPr>
        <p:spPr/>
        <p:txBody>
          <a:bodyPr/>
          <a:lstStyle/>
          <a:p>
            <a:fld id="{D3F1D1C4-C2D9-4231-9FB2-B2D9D97AA41D}" type="slidenum">
              <a:rPr lang="el-GR" smtClean="0"/>
              <a:pPr/>
              <a:t>27</a:t>
            </a:fld>
            <a:endParaRPr lang="el-GR"/>
          </a:p>
        </p:txBody>
      </p:sp>
      <p:sp>
        <p:nvSpPr>
          <p:cNvPr id="6" name="Footer Placeholder 3">
            <a:extLst>
              <a:ext uri="{FF2B5EF4-FFF2-40B4-BE49-F238E27FC236}">
                <a16:creationId xmlns:a16="http://schemas.microsoft.com/office/drawing/2014/main" id="{5E53A23E-BE94-42AA-8186-E58F9D0CC1B4}"/>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7" name="Title 1">
            <a:extLst>
              <a:ext uri="{FF2B5EF4-FFF2-40B4-BE49-F238E27FC236}">
                <a16:creationId xmlns:a16="http://schemas.microsoft.com/office/drawing/2014/main" id="{9226D95F-3520-4DBB-A8CC-4CE749B23555}"/>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Problem Overview</a:t>
            </a:r>
            <a:endParaRPr lang="en-US"/>
          </a:p>
        </p:txBody>
      </p:sp>
      <p:pic>
        <p:nvPicPr>
          <p:cNvPr id="8" name="Picture 8">
            <a:extLst>
              <a:ext uri="{FF2B5EF4-FFF2-40B4-BE49-F238E27FC236}">
                <a16:creationId xmlns:a16="http://schemas.microsoft.com/office/drawing/2014/main" id="{DA08B1CA-E245-42BC-A6F3-45349480602B}"/>
              </a:ext>
            </a:extLst>
          </p:cNvPr>
          <p:cNvPicPr>
            <a:picLocks noChangeAspect="1"/>
          </p:cNvPicPr>
          <p:nvPr/>
        </p:nvPicPr>
        <p:blipFill>
          <a:blip r:embed="rId2"/>
          <a:stretch>
            <a:fillRect/>
          </a:stretch>
        </p:blipFill>
        <p:spPr>
          <a:xfrm>
            <a:off x="457200" y="2069260"/>
            <a:ext cx="3181350" cy="1805080"/>
          </a:xfrm>
          <a:prstGeom prst="rect">
            <a:avLst/>
          </a:prstGeom>
        </p:spPr>
      </p:pic>
    </p:spTree>
    <p:extLst>
      <p:ext uri="{BB962C8B-B14F-4D97-AF65-F5344CB8AC3E}">
        <p14:creationId xmlns:p14="http://schemas.microsoft.com/office/powerpoint/2010/main" val="351154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1DF3-ACA8-4255-91AE-C4644015FFBB}"/>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D87D5477-4D6B-489C-9DE3-E7C0AA5A7646}"/>
              </a:ext>
            </a:extLst>
          </p:cNvPr>
          <p:cNvSpPr>
            <a:spLocks noGrp="1"/>
          </p:cNvSpPr>
          <p:nvPr>
            <p:ph idx="1"/>
          </p:nvPr>
        </p:nvSpPr>
        <p:spPr/>
        <p:txBody>
          <a:bodyPr vert="horz" lIns="91440" tIns="45720" rIns="91440" bIns="45720" rtlCol="0" anchor="t">
            <a:normAutofit/>
          </a:bodyPr>
          <a:lstStyle/>
          <a:p>
            <a:pPr algn="just"/>
            <a:r>
              <a:rPr lang="en-US" sz="1400">
                <a:cs typeface="Calibri"/>
              </a:rPr>
              <a:t>Existing DBMSs are too </a:t>
            </a:r>
            <a:r>
              <a:rPr lang="en-US" sz="1400" err="1">
                <a:cs typeface="Calibri"/>
              </a:rPr>
              <a:t>unwidely</a:t>
            </a:r>
            <a:r>
              <a:rPr lang="en-US" sz="1400">
                <a:cs typeface="Calibri"/>
              </a:rPr>
              <a:t> for autonomous operation because they often require restarting when changes are made</a:t>
            </a:r>
            <a:endParaRPr lang="en-US">
              <a:cs typeface="Calibri"/>
            </a:endParaRPr>
          </a:p>
          <a:p>
            <a:pPr algn="just"/>
            <a:r>
              <a:rPr lang="en-US" sz="1400">
                <a:cs typeface="Calibri"/>
              </a:rPr>
              <a:t>Peloton uses a variant of multi-version concurrency control that interleaves OLTP transactions and actions without blocking OLAP queries</a:t>
            </a:r>
          </a:p>
          <a:p>
            <a:pPr algn="just"/>
            <a:r>
              <a:rPr lang="en-US" sz="1400">
                <a:cs typeface="Calibri"/>
              </a:rPr>
              <a:t>It uses as in-memory storage manager with lock-free data structures and flexible layouts that allows for fast execution of HTAP workloads</a:t>
            </a:r>
          </a:p>
          <a:p>
            <a:pPr algn="just"/>
            <a:r>
              <a:rPr lang="en-US" sz="1400">
                <a:cs typeface="Calibri"/>
              </a:rPr>
              <a:t>Main goal is for Peloton to efficiently operate without any human-provided guide information</a:t>
            </a:r>
          </a:p>
          <a:p>
            <a:pPr algn="just"/>
            <a:r>
              <a:rPr lang="en-US" sz="1400">
                <a:cs typeface="Calibri"/>
              </a:rPr>
              <a:t>The system automatically learns how to improve the latency of the application's queries and transactions latency is the most important metric in a DBMS as it captures all aspects of performance</a:t>
            </a:r>
          </a:p>
          <a:p>
            <a:pPr algn="just"/>
            <a:r>
              <a:rPr lang="en-US" sz="1400">
                <a:cs typeface="Calibri"/>
              </a:rPr>
              <a:t>Peloton contains an embedded monitor that follows the system's internal event stream of the executed queries</a:t>
            </a:r>
          </a:p>
          <a:p>
            <a:pPr algn="just"/>
            <a:r>
              <a:rPr lang="en-US" sz="1400">
                <a:cs typeface="Calibri"/>
              </a:rPr>
              <a:t>The DBMS then constructs forecast models for the application's expected workload from this monitoring data</a:t>
            </a:r>
          </a:p>
        </p:txBody>
      </p:sp>
      <p:sp>
        <p:nvSpPr>
          <p:cNvPr id="5" name="Slide Number Placeholder 4">
            <a:extLst>
              <a:ext uri="{FF2B5EF4-FFF2-40B4-BE49-F238E27FC236}">
                <a16:creationId xmlns:a16="http://schemas.microsoft.com/office/drawing/2014/main" id="{DD2A258B-0D1B-4852-BB33-3C9F71EB92A3}"/>
              </a:ext>
            </a:extLst>
          </p:cNvPr>
          <p:cNvSpPr>
            <a:spLocks noGrp="1"/>
          </p:cNvSpPr>
          <p:nvPr>
            <p:ph type="sldNum" sz="quarter" idx="12"/>
          </p:nvPr>
        </p:nvSpPr>
        <p:spPr/>
        <p:txBody>
          <a:bodyPr/>
          <a:lstStyle/>
          <a:p>
            <a:fld id="{D3F1D1C4-C2D9-4231-9FB2-B2D9D97AA41D}" type="slidenum">
              <a:rPr lang="el-GR" smtClean="0"/>
              <a:pPr/>
              <a:t>28</a:t>
            </a:fld>
            <a:endParaRPr lang="el-GR"/>
          </a:p>
        </p:txBody>
      </p:sp>
      <p:sp>
        <p:nvSpPr>
          <p:cNvPr id="6" name="Footer Placeholder 3">
            <a:extLst>
              <a:ext uri="{FF2B5EF4-FFF2-40B4-BE49-F238E27FC236}">
                <a16:creationId xmlns:a16="http://schemas.microsoft.com/office/drawing/2014/main" id="{5E53A23E-BE94-42AA-8186-E58F9D0CC1B4}"/>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7" name="Title 1">
            <a:extLst>
              <a:ext uri="{FF2B5EF4-FFF2-40B4-BE49-F238E27FC236}">
                <a16:creationId xmlns:a16="http://schemas.microsoft.com/office/drawing/2014/main" id="{9226D95F-3520-4DBB-A8CC-4CE749B23555}"/>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Self-driving architecture</a:t>
            </a:r>
            <a:endParaRPr lang="en-US"/>
          </a:p>
        </p:txBody>
      </p:sp>
    </p:spTree>
    <p:extLst>
      <p:ext uri="{BB962C8B-B14F-4D97-AF65-F5344CB8AC3E}">
        <p14:creationId xmlns:p14="http://schemas.microsoft.com/office/powerpoint/2010/main" val="568245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1DF3-ACA8-4255-91AE-C4644015FFBB}"/>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D87D5477-4D6B-489C-9DE3-E7C0AA5A7646}"/>
              </a:ext>
            </a:extLst>
          </p:cNvPr>
          <p:cNvSpPr>
            <a:spLocks noGrp="1"/>
          </p:cNvSpPr>
          <p:nvPr>
            <p:ph idx="1"/>
          </p:nvPr>
        </p:nvSpPr>
        <p:spPr/>
        <p:txBody>
          <a:bodyPr vert="horz" lIns="91440" tIns="45720" rIns="91440" bIns="45720" rtlCol="0" anchor="t">
            <a:normAutofit/>
          </a:bodyPr>
          <a:lstStyle/>
          <a:p>
            <a:pPr algn="just"/>
            <a:r>
              <a:rPr lang="en-US" sz="1400">
                <a:cs typeface="Calibri"/>
              </a:rPr>
              <a:t>Clustering the workload reduces the number of forecast models that the DBMS maintains</a:t>
            </a:r>
          </a:p>
          <a:p>
            <a:pPr algn="just"/>
            <a:r>
              <a:rPr lang="en-US" sz="1400">
                <a:cs typeface="Calibri"/>
              </a:rPr>
              <a:t>Pelotons' initial implementation uses the DBSCAN algorithm which has been used to cluster static OLTP workloads</a:t>
            </a:r>
          </a:p>
          <a:p>
            <a:pPr algn="just"/>
            <a:r>
              <a:rPr lang="en-US" sz="1400">
                <a:cs typeface="Calibri"/>
              </a:rPr>
              <a:t>One of the questions with this clustering is what query features to use</a:t>
            </a:r>
          </a:p>
          <a:p>
            <a:pPr algn="just"/>
            <a:r>
              <a:rPr lang="en-US" sz="1400">
                <a:cs typeface="Calibri"/>
              </a:rPr>
              <a:t>Two types of query features: query's runtime metrics and query's logical systems</a:t>
            </a:r>
          </a:p>
          <a:p>
            <a:pPr algn="just"/>
            <a:r>
              <a:rPr lang="en-US" sz="1400">
                <a:cs typeface="Calibri"/>
              </a:rPr>
              <a:t>Second problem is how to determine when the clusters are no longer correct. When this occurs, the DBMS has to re-build its clusters, which could shuffle the groups and require it to re-train all of its forecast models</a:t>
            </a:r>
          </a:p>
          <a:p>
            <a:pPr algn="just"/>
            <a:r>
              <a:rPr lang="en-US" sz="1400">
                <a:cs typeface="Calibri"/>
              </a:rPr>
              <a:t>Peloton uses standard cross validation techniques to determine when the clusters' error rate goes above a </a:t>
            </a:r>
            <a:r>
              <a:rPr lang="en-US" sz="1400" err="1">
                <a:cs typeface="Calibri"/>
              </a:rPr>
              <a:t>thresold</a:t>
            </a:r>
          </a:p>
        </p:txBody>
      </p:sp>
      <p:sp>
        <p:nvSpPr>
          <p:cNvPr id="5" name="Slide Number Placeholder 4">
            <a:extLst>
              <a:ext uri="{FF2B5EF4-FFF2-40B4-BE49-F238E27FC236}">
                <a16:creationId xmlns:a16="http://schemas.microsoft.com/office/drawing/2014/main" id="{DD2A258B-0D1B-4852-BB33-3C9F71EB92A3}"/>
              </a:ext>
            </a:extLst>
          </p:cNvPr>
          <p:cNvSpPr>
            <a:spLocks noGrp="1"/>
          </p:cNvSpPr>
          <p:nvPr>
            <p:ph type="sldNum" sz="quarter" idx="12"/>
          </p:nvPr>
        </p:nvSpPr>
        <p:spPr/>
        <p:txBody>
          <a:bodyPr/>
          <a:lstStyle/>
          <a:p>
            <a:fld id="{D3F1D1C4-C2D9-4231-9FB2-B2D9D97AA41D}" type="slidenum">
              <a:rPr lang="el-GR" smtClean="0"/>
              <a:pPr/>
              <a:t>29</a:t>
            </a:fld>
            <a:endParaRPr lang="el-GR"/>
          </a:p>
        </p:txBody>
      </p:sp>
      <p:sp>
        <p:nvSpPr>
          <p:cNvPr id="6" name="Footer Placeholder 3">
            <a:extLst>
              <a:ext uri="{FF2B5EF4-FFF2-40B4-BE49-F238E27FC236}">
                <a16:creationId xmlns:a16="http://schemas.microsoft.com/office/drawing/2014/main" id="{5E53A23E-BE94-42AA-8186-E58F9D0CC1B4}"/>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7" name="Title 1">
            <a:extLst>
              <a:ext uri="{FF2B5EF4-FFF2-40B4-BE49-F238E27FC236}">
                <a16:creationId xmlns:a16="http://schemas.microsoft.com/office/drawing/2014/main" id="{9226D95F-3520-4DBB-A8CC-4CE749B23555}"/>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cs typeface="Calibri"/>
              </a:rPr>
              <a:t>Workload Classification</a:t>
            </a:r>
            <a:endParaRPr lang="en-US" dirty="0"/>
          </a:p>
        </p:txBody>
      </p:sp>
    </p:spTree>
    <p:extLst>
      <p:ext uri="{BB962C8B-B14F-4D97-AF65-F5344CB8AC3E}">
        <p14:creationId xmlns:p14="http://schemas.microsoft.com/office/powerpoint/2010/main" val="2868390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2060"/>
                </a:solidFill>
                <a:effectLst>
                  <a:outerShdw blurRad="38100" dist="38100" dir="2700000" algn="tl">
                    <a:srgbClr val="000000">
                      <a:alpha val="43137"/>
                    </a:srgbClr>
                  </a:outerShdw>
                </a:effectLst>
              </a:rPr>
              <a:t>Stream Processing Languages</a:t>
            </a:r>
            <a:r>
              <a:rPr lang="en-US" dirty="0">
                <a:solidFill>
                  <a:schemeClr val="tx1"/>
                </a:solidFill>
                <a:effectLst>
                  <a:outerShdw blurRad="38100" dist="38100" dir="2700000" algn="tl">
                    <a:srgbClr val="000000">
                      <a:alpha val="43137"/>
                    </a:srgbClr>
                  </a:outerShdw>
                </a:effectLst>
              </a:rPr>
              <a:t>: </a:t>
            </a:r>
            <a:r>
              <a:rPr lang="en-US" b="1" dirty="0">
                <a:solidFill>
                  <a:schemeClr val="tx1"/>
                </a:solidFill>
              </a:rPr>
              <a:t>Background</a:t>
            </a:r>
            <a:endParaRPr lang="el-GR" b="1" dirty="0"/>
          </a:p>
        </p:txBody>
      </p:sp>
      <p:sp>
        <p:nvSpPr>
          <p:cNvPr id="3" name="Content Placeholder 2"/>
          <p:cNvSpPr>
            <a:spLocks noGrp="1"/>
          </p:cNvSpPr>
          <p:nvPr>
            <p:ph idx="1"/>
          </p:nvPr>
        </p:nvSpPr>
        <p:spPr/>
        <p:txBody>
          <a:bodyPr>
            <a:normAutofit fontScale="47500" lnSpcReduction="20000"/>
          </a:bodyPr>
          <a:lstStyle/>
          <a:p>
            <a:pPr>
              <a:lnSpc>
                <a:spcPct val="200000"/>
              </a:lnSpc>
            </a:pPr>
            <a:r>
              <a:rPr lang="en-US" dirty="0">
                <a:latin typeface="Constantia" pitchFamily="18" charset="0"/>
              </a:rPr>
              <a:t>Data streams, or continuous data flows, have been around for decades</a:t>
            </a:r>
          </a:p>
          <a:p>
            <a:pPr>
              <a:lnSpc>
                <a:spcPct val="200000"/>
              </a:lnSpc>
            </a:pPr>
            <a:r>
              <a:rPr lang="en-US" dirty="0">
                <a:latin typeface="Constantia" pitchFamily="18" charset="0"/>
              </a:rPr>
              <a:t>The advent of the big-data era, the size of data streams has increased dramatically</a:t>
            </a:r>
          </a:p>
          <a:p>
            <a:pPr>
              <a:lnSpc>
                <a:spcPct val="200000"/>
              </a:lnSpc>
            </a:pPr>
            <a:r>
              <a:rPr lang="en-US" dirty="0">
                <a:latin typeface="Constantia" pitchFamily="18" charset="0"/>
              </a:rPr>
              <a:t>In nowadays with the evolution of the internet of things and related technologies, many end-user applications require stream processing and analytics</a:t>
            </a:r>
          </a:p>
          <a:p>
            <a:pPr fontAlgn="t">
              <a:lnSpc>
                <a:spcPct val="200000"/>
              </a:lnSpc>
            </a:pPr>
            <a:r>
              <a:rPr lang="en-US" dirty="0">
                <a:latin typeface="Constantia" pitchFamily="18" charset="0"/>
              </a:rPr>
              <a:t>We are in the big data era, for the handle and development the big data applications </a:t>
            </a:r>
            <a:r>
              <a:rPr lang="el-GR" dirty="0">
                <a:latin typeface="Constantia" pitchFamily="18" charset="0"/>
              </a:rPr>
              <a:t> </a:t>
            </a:r>
            <a:r>
              <a:rPr lang="en-US" dirty="0">
                <a:latin typeface="Constantia" pitchFamily="18" charset="0"/>
              </a:rPr>
              <a:t>necessary is the use of Streaming Processing Languages.</a:t>
            </a:r>
          </a:p>
          <a:p>
            <a:pPr>
              <a:buNone/>
            </a:pPr>
            <a:endParaRPr lang="el-GR" dirty="0"/>
          </a:p>
        </p:txBody>
      </p:sp>
    </p:spTree>
    <p:extLst>
      <p:ext uri="{BB962C8B-B14F-4D97-AF65-F5344CB8AC3E}">
        <p14:creationId xmlns:p14="http://schemas.microsoft.com/office/powerpoint/2010/main" val="1965013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1DF3-ACA8-4255-91AE-C4644015FFBB}"/>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D87D5477-4D6B-489C-9DE3-E7C0AA5A7646}"/>
              </a:ext>
            </a:extLst>
          </p:cNvPr>
          <p:cNvSpPr>
            <a:spLocks noGrp="1"/>
          </p:cNvSpPr>
          <p:nvPr>
            <p:ph idx="1"/>
          </p:nvPr>
        </p:nvSpPr>
        <p:spPr/>
        <p:txBody>
          <a:bodyPr vert="horz" lIns="91440" tIns="45720" rIns="91440" bIns="45720" rtlCol="0" anchor="t">
            <a:normAutofit/>
          </a:bodyPr>
          <a:lstStyle/>
          <a:p>
            <a:pPr algn="just"/>
            <a:r>
              <a:rPr lang="en-US" sz="1400">
                <a:cs typeface="Calibri"/>
              </a:rPr>
              <a:t>We need to train forecast models that predict the arrival rate of queries for each workload cluster</a:t>
            </a:r>
          </a:p>
          <a:p>
            <a:pPr algn="just"/>
            <a:r>
              <a:rPr lang="en-US" sz="1400">
                <a:cs typeface="Calibri"/>
              </a:rPr>
              <a:t>With the exception of anomalous hotspots, this forecasting enables the system to identify periodicity and data growth tends to prepare for load fluctuations</a:t>
            </a:r>
          </a:p>
          <a:p>
            <a:pPr algn="just"/>
            <a:r>
              <a:rPr lang="en-US" sz="1400">
                <a:cs typeface="Calibri"/>
              </a:rPr>
              <a:t>The DBMS executes a query, then tags each one with its cluster identifier and then populates a histogram that tracks the number of queries that arrive per cluster within a time period</a:t>
            </a:r>
          </a:p>
          <a:p>
            <a:pPr algn="just"/>
            <a:r>
              <a:rPr lang="en-US" sz="1400">
                <a:cs typeface="Calibri"/>
              </a:rPr>
              <a:t>Peloton uses this data to train the forecast models that estimate the number of queries per cluster that the app will execute in the future</a:t>
            </a:r>
          </a:p>
          <a:p>
            <a:pPr algn="just"/>
            <a:r>
              <a:rPr lang="en-US" sz="1400">
                <a:cs typeface="Calibri"/>
              </a:rPr>
              <a:t>Previous attempts at autonomous systems have used the auto-regressing-moving average model (ARMA) to predict the workload of web services for autoscaling in the cloud</a:t>
            </a:r>
          </a:p>
          <a:p>
            <a:pPr algn="just"/>
            <a:r>
              <a:rPr lang="en-US" sz="1400">
                <a:cs typeface="Calibri"/>
              </a:rPr>
              <a:t>Recurrent neutral networks (RNNs) are an effective method to predict time-series patterns for non-line systems</a:t>
            </a:r>
          </a:p>
          <a:p>
            <a:pPr algn="just"/>
            <a:r>
              <a:rPr lang="en-US" sz="1400">
                <a:cs typeface="Calibri"/>
              </a:rPr>
              <a:t>A variant of RNNs called long short-term memory (LSTM) allow the networks to learn the periodicity and repeating trends in a time-series data beyond what's possible with regular RNNs</a:t>
            </a:r>
          </a:p>
        </p:txBody>
      </p:sp>
      <p:sp>
        <p:nvSpPr>
          <p:cNvPr id="5" name="Slide Number Placeholder 4">
            <a:extLst>
              <a:ext uri="{FF2B5EF4-FFF2-40B4-BE49-F238E27FC236}">
                <a16:creationId xmlns:a16="http://schemas.microsoft.com/office/drawing/2014/main" id="{DD2A258B-0D1B-4852-BB33-3C9F71EB92A3}"/>
              </a:ext>
            </a:extLst>
          </p:cNvPr>
          <p:cNvSpPr>
            <a:spLocks noGrp="1"/>
          </p:cNvSpPr>
          <p:nvPr>
            <p:ph type="sldNum" sz="quarter" idx="12"/>
          </p:nvPr>
        </p:nvSpPr>
        <p:spPr/>
        <p:txBody>
          <a:bodyPr/>
          <a:lstStyle/>
          <a:p>
            <a:fld id="{D3F1D1C4-C2D9-4231-9FB2-B2D9D97AA41D}" type="slidenum">
              <a:rPr lang="el-GR" smtClean="0"/>
              <a:pPr/>
              <a:t>30</a:t>
            </a:fld>
            <a:endParaRPr lang="el-GR"/>
          </a:p>
        </p:txBody>
      </p:sp>
      <p:sp>
        <p:nvSpPr>
          <p:cNvPr id="6" name="Footer Placeholder 3">
            <a:extLst>
              <a:ext uri="{FF2B5EF4-FFF2-40B4-BE49-F238E27FC236}">
                <a16:creationId xmlns:a16="http://schemas.microsoft.com/office/drawing/2014/main" id="{5E53A23E-BE94-42AA-8186-E58F9D0CC1B4}"/>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7" name="Title 1">
            <a:extLst>
              <a:ext uri="{FF2B5EF4-FFF2-40B4-BE49-F238E27FC236}">
                <a16:creationId xmlns:a16="http://schemas.microsoft.com/office/drawing/2014/main" id="{9226D95F-3520-4DBB-A8CC-4CE749B23555}"/>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Workload Forecasting</a:t>
            </a:r>
            <a:endParaRPr lang="en-US"/>
          </a:p>
        </p:txBody>
      </p:sp>
    </p:spTree>
    <p:extLst>
      <p:ext uri="{BB962C8B-B14F-4D97-AF65-F5344CB8AC3E}">
        <p14:creationId xmlns:p14="http://schemas.microsoft.com/office/powerpoint/2010/main" val="3572229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1DF3-ACA8-4255-91AE-C4644015FFBB}"/>
              </a:ext>
            </a:extLst>
          </p:cNvPr>
          <p:cNvSpPr>
            <a:spLocks noGrp="1"/>
          </p:cNvSpPr>
          <p:nvPr>
            <p:ph type="title"/>
          </p:nvPr>
        </p:nvSpPr>
        <p:spPr/>
        <p:txBody>
          <a:bodyPr/>
          <a:lstStyle/>
          <a:p>
            <a:r>
              <a:rPr lang="en-US">
                <a:cs typeface="Calibri"/>
              </a:rPr>
              <a:t>Problem Overview</a:t>
            </a:r>
            <a:endParaRPr lang="en-US"/>
          </a:p>
        </p:txBody>
      </p:sp>
      <p:sp>
        <p:nvSpPr>
          <p:cNvPr id="3" name="Content Placeholder 2">
            <a:extLst>
              <a:ext uri="{FF2B5EF4-FFF2-40B4-BE49-F238E27FC236}">
                <a16:creationId xmlns:a16="http://schemas.microsoft.com/office/drawing/2014/main" id="{D87D5477-4D6B-489C-9DE3-E7C0AA5A7646}"/>
              </a:ext>
            </a:extLst>
          </p:cNvPr>
          <p:cNvSpPr>
            <a:spLocks noGrp="1"/>
          </p:cNvSpPr>
          <p:nvPr>
            <p:ph idx="1"/>
          </p:nvPr>
        </p:nvSpPr>
        <p:spPr/>
        <p:txBody>
          <a:bodyPr vert="horz" lIns="91440" tIns="45720" rIns="91440" bIns="45720" rtlCol="0" anchor="t">
            <a:normAutofit/>
          </a:bodyPr>
          <a:lstStyle/>
          <a:p>
            <a:pPr algn="just"/>
            <a:r>
              <a:rPr lang="en-US" sz="1400">
                <a:cs typeface="Calibri"/>
              </a:rPr>
              <a:t>Peloton maintains multiple RNNs per group that's forecast the workload at different time horizons and internal granularities</a:t>
            </a:r>
          </a:p>
          <a:p>
            <a:pPr algn="just"/>
            <a:r>
              <a:rPr lang="en-US" sz="1400">
                <a:cs typeface="Calibri"/>
              </a:rPr>
              <a:t>Combining multiple RNNs allows the DBMS to handle immediate problems where accuracy is more important as well as to accommodate longer term planning where the estimates can be broad</a:t>
            </a:r>
          </a:p>
        </p:txBody>
      </p:sp>
      <p:sp>
        <p:nvSpPr>
          <p:cNvPr id="5" name="Slide Number Placeholder 4">
            <a:extLst>
              <a:ext uri="{FF2B5EF4-FFF2-40B4-BE49-F238E27FC236}">
                <a16:creationId xmlns:a16="http://schemas.microsoft.com/office/drawing/2014/main" id="{DD2A258B-0D1B-4852-BB33-3C9F71EB92A3}"/>
              </a:ext>
            </a:extLst>
          </p:cNvPr>
          <p:cNvSpPr>
            <a:spLocks noGrp="1"/>
          </p:cNvSpPr>
          <p:nvPr>
            <p:ph type="sldNum" sz="quarter" idx="12"/>
          </p:nvPr>
        </p:nvSpPr>
        <p:spPr/>
        <p:txBody>
          <a:bodyPr/>
          <a:lstStyle/>
          <a:p>
            <a:fld id="{D3F1D1C4-C2D9-4231-9FB2-B2D9D97AA41D}" type="slidenum">
              <a:rPr lang="el-GR" smtClean="0"/>
              <a:pPr/>
              <a:t>31</a:t>
            </a:fld>
            <a:endParaRPr lang="el-GR"/>
          </a:p>
        </p:txBody>
      </p:sp>
      <p:sp>
        <p:nvSpPr>
          <p:cNvPr id="6" name="Footer Placeholder 3">
            <a:extLst>
              <a:ext uri="{FF2B5EF4-FFF2-40B4-BE49-F238E27FC236}">
                <a16:creationId xmlns:a16="http://schemas.microsoft.com/office/drawing/2014/main" id="{5E53A23E-BE94-42AA-8186-E58F9D0CC1B4}"/>
              </a:ext>
            </a:extLst>
          </p:cNvPr>
          <p:cNvSpPr>
            <a:spLocks noGrp="1"/>
          </p:cNvSpPr>
          <p:nvPr>
            <p:ph type="ftr" sz="quarter" idx="11"/>
          </p:nvPr>
        </p:nvSpPr>
        <p:spPr>
          <a:xfrm>
            <a:off x="642392"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7" name="Title 1">
            <a:extLst>
              <a:ext uri="{FF2B5EF4-FFF2-40B4-BE49-F238E27FC236}">
                <a16:creationId xmlns:a16="http://schemas.microsoft.com/office/drawing/2014/main" id="{9226D95F-3520-4DBB-A8CC-4CE749B23555}"/>
              </a:ext>
            </a:extLst>
          </p:cNvPr>
          <p:cNvSpPr txBox="1">
            <a:spLocks/>
          </p:cNvSpPr>
          <p:nvPr/>
        </p:nvSpPr>
        <p:spPr>
          <a:xfrm>
            <a:off x="457200" y="206375"/>
            <a:ext cx="8229600" cy="857250"/>
          </a:xfrm>
          <a:prstGeom prst="rect">
            <a:avLst/>
          </a:prstGeom>
          <a:solidFill>
            <a:schemeClr val="accent6">
              <a:lumMod val="20000"/>
              <a:lumOff val="80000"/>
            </a:schemeClr>
          </a:solidFill>
          <a:ln>
            <a:solidFill>
              <a:schemeClr val="accent6">
                <a:lumMod val="50000"/>
              </a:schemeClr>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cs typeface="Calibri"/>
              </a:rPr>
              <a:t>Workload Forecasting</a:t>
            </a:r>
            <a:endParaRPr lang="en-US"/>
          </a:p>
        </p:txBody>
      </p:sp>
    </p:spTree>
    <p:extLst>
      <p:ext uri="{BB962C8B-B14F-4D97-AF65-F5344CB8AC3E}">
        <p14:creationId xmlns:p14="http://schemas.microsoft.com/office/powerpoint/2010/main" val="4272687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dirty="0"/>
              <a:t>Action Planning &amp; Execution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fontScale="92500" lnSpcReduction="10000"/>
          </a:bodyPr>
          <a:lstStyle/>
          <a:p>
            <a:pPr marL="0" indent="0">
              <a:buNone/>
            </a:pPr>
            <a:r>
              <a:rPr lang="en-US" sz="2400" b="1" dirty="0"/>
              <a:t>This part is where the control framework is done:</a:t>
            </a:r>
          </a:p>
          <a:p>
            <a:pPr lvl="2"/>
            <a:r>
              <a:rPr lang="en-US" sz="1400" dirty="0"/>
              <a:t>Monitors the system</a:t>
            </a:r>
          </a:p>
          <a:p>
            <a:pPr lvl="2"/>
            <a:r>
              <a:rPr lang="en-US" sz="1400" dirty="0"/>
              <a:t>Selects the optimized actions</a:t>
            </a:r>
          </a:p>
          <a:p>
            <a:pPr lvl="2"/>
            <a:r>
              <a:rPr lang="en-US" sz="1400" dirty="0"/>
              <a:t>Improve the application’s performance.</a:t>
            </a:r>
          </a:p>
          <a:p>
            <a:pPr lvl="2"/>
            <a:endParaRPr lang="en-US" sz="1400" dirty="0"/>
          </a:p>
          <a:p>
            <a:pPr marL="0" indent="0">
              <a:buNone/>
            </a:pPr>
            <a:r>
              <a:rPr lang="en-US" sz="2400" b="1" dirty="0"/>
              <a:t>Action Generation: </a:t>
            </a:r>
          </a:p>
          <a:p>
            <a:pPr lvl="2"/>
            <a:r>
              <a:rPr lang="en-US" sz="1500" dirty="0"/>
              <a:t>The system searches for actions that improves performance</a:t>
            </a:r>
          </a:p>
          <a:p>
            <a:pPr lvl="2"/>
            <a:r>
              <a:rPr lang="en-US" sz="1500" dirty="0"/>
              <a:t>Stores those actions in catalog.</a:t>
            </a:r>
          </a:p>
          <a:p>
            <a:pPr lvl="2"/>
            <a:r>
              <a:rPr lang="en-US" sz="1500" dirty="0"/>
              <a:t>Logs the systems updates.</a:t>
            </a:r>
          </a:p>
          <a:p>
            <a:pPr lvl="2"/>
            <a:r>
              <a:rPr lang="en-US" sz="1500" dirty="0"/>
              <a:t>Guided by forecasting models.</a:t>
            </a:r>
          </a:p>
          <a:p>
            <a:pPr lvl="2"/>
            <a:r>
              <a:rPr lang="en-US" sz="1500" dirty="0"/>
              <a:t>Regulates the use of CPUs.</a:t>
            </a:r>
          </a:p>
          <a:p>
            <a:pPr lvl="2"/>
            <a:r>
              <a:rPr lang="en-US" sz="1500" dirty="0"/>
              <a:t>Certain actions have reversal actions.</a:t>
            </a:r>
          </a:p>
          <a:p>
            <a:pPr marL="514350" lvl="1" indent="0">
              <a:buNone/>
            </a:pPr>
            <a:r>
              <a:rPr lang="en-US" sz="1800" dirty="0"/>
              <a:t>	</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32</a:t>
            </a:fld>
            <a:endParaRPr lang="el-GR"/>
          </a:p>
        </p:txBody>
      </p:sp>
    </p:spTree>
    <p:extLst>
      <p:ext uri="{BB962C8B-B14F-4D97-AF65-F5344CB8AC3E}">
        <p14:creationId xmlns:p14="http://schemas.microsoft.com/office/powerpoint/2010/main" val="2827845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a:t>Action Planning &amp; Execution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marL="0" indent="0">
              <a:buNone/>
            </a:pPr>
            <a:r>
              <a:rPr lang="en-US" sz="2400" b="1" dirty="0"/>
              <a:t>Action Planning: </a:t>
            </a:r>
          </a:p>
          <a:p>
            <a:pPr lvl="2"/>
            <a:r>
              <a:rPr lang="en-US" sz="1800" dirty="0"/>
              <a:t>Decides the action based in:</a:t>
            </a:r>
          </a:p>
          <a:p>
            <a:pPr lvl="5"/>
            <a:r>
              <a:rPr lang="en-US" sz="1400" dirty="0"/>
              <a:t>Forecasts;</a:t>
            </a:r>
          </a:p>
          <a:p>
            <a:pPr lvl="5"/>
            <a:r>
              <a:rPr lang="en-US" sz="1400" dirty="0"/>
              <a:t>Current database configuration;</a:t>
            </a:r>
          </a:p>
          <a:p>
            <a:pPr lvl="5"/>
            <a:r>
              <a:rPr lang="en-US" sz="1400" dirty="0"/>
              <a:t>Latency.</a:t>
            </a:r>
          </a:p>
          <a:p>
            <a:pPr lvl="2"/>
            <a:r>
              <a:rPr lang="en-US" sz="1800" dirty="0"/>
              <a:t>Uses RHCM (Receding Horizon Control Model)</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33</a:t>
            </a:fld>
            <a:endParaRPr lang="el-GR"/>
          </a:p>
        </p:txBody>
      </p:sp>
    </p:spTree>
    <p:extLst>
      <p:ext uri="{BB962C8B-B14F-4D97-AF65-F5344CB8AC3E}">
        <p14:creationId xmlns:p14="http://schemas.microsoft.com/office/powerpoint/2010/main" val="13407550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50714"/>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sz="4000"/>
              <a:t>RHCM (Receding Horizon Control Model)</a:t>
            </a:r>
            <a:endParaRPr lang="en-US"/>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marL="0" indent="0">
              <a:buNone/>
            </a:pPr>
            <a:r>
              <a:rPr lang="en-US" sz="2400" b="1" dirty="0"/>
              <a:t>What is it?</a:t>
            </a:r>
          </a:p>
          <a:p>
            <a:pPr lvl="1"/>
            <a:r>
              <a:rPr lang="en-US" sz="1400" dirty="0"/>
              <a:t>Used to manage complex systems.</a:t>
            </a:r>
          </a:p>
          <a:p>
            <a:pPr lvl="1"/>
            <a:r>
              <a:rPr lang="en-US" sz="1400" dirty="0"/>
              <a:t>Estimates the workload using the forecasts and search for the best actions that minimizes the latency of the function.</a:t>
            </a:r>
            <a:endParaRPr lang="en-US" sz="1600" dirty="0"/>
          </a:p>
          <a:p>
            <a:pPr lvl="1"/>
            <a:r>
              <a:rPr lang="en-US" sz="1400" dirty="0"/>
              <a:t>It only deploys the first action and then wait till its finished.</a:t>
            </a:r>
          </a:p>
          <a:p>
            <a:pPr marL="0" indent="0">
              <a:buNone/>
            </a:pPr>
            <a:r>
              <a:rPr lang="en-US" sz="2400" b="1" dirty="0"/>
              <a:t>How it works?</a:t>
            </a:r>
          </a:p>
          <a:p>
            <a:pPr lvl="1"/>
            <a:r>
              <a:rPr lang="en-US" sz="1400" dirty="0"/>
              <a:t>	Tree Model where each level contains the actions that can be invoked.</a:t>
            </a:r>
          </a:p>
          <a:p>
            <a:pPr lvl="1"/>
            <a:r>
              <a:rPr lang="en-US" sz="1400" dirty="0"/>
              <a:t>Estimates the cost-benefit of the actions and chooses the one with best outcome.</a:t>
            </a:r>
          </a:p>
          <a:p>
            <a:pPr lvl="1"/>
            <a:r>
              <a:rPr lang="en-US" sz="1400" dirty="0"/>
              <a:t>The actions are selected randomly.</a:t>
            </a:r>
          </a:p>
          <a:p>
            <a:pPr lvl="1"/>
            <a:r>
              <a:rPr lang="en-US" sz="1400" dirty="0"/>
              <a:t>Avoids the actions that were recently called and reversed by the system.</a:t>
            </a:r>
          </a:p>
          <a:p>
            <a:pPr marL="457200" lvl="1" indent="0">
              <a:buNone/>
            </a:pPr>
            <a:endParaRPr lang="en-US" sz="2000" dirty="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34</a:t>
            </a:fld>
            <a:endParaRPr lang="el-GR"/>
          </a:p>
        </p:txBody>
      </p:sp>
    </p:spTree>
    <p:extLst>
      <p:ext uri="{BB962C8B-B14F-4D97-AF65-F5344CB8AC3E}">
        <p14:creationId xmlns:p14="http://schemas.microsoft.com/office/powerpoint/2010/main" val="3295450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50714"/>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sz="4000"/>
              <a:t>RHCM (Receding Horizon Control Model)</a:t>
            </a:r>
            <a:endParaRPr lang="en-US"/>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marL="0" indent="0">
              <a:buNone/>
            </a:pPr>
            <a:r>
              <a:rPr lang="en-US" sz="2400" b="1" dirty="0"/>
              <a:t>Is it reliable?</a:t>
            </a:r>
          </a:p>
          <a:p>
            <a:pPr lvl="1"/>
            <a:r>
              <a:rPr lang="en-US" sz="1400" dirty="0"/>
              <a:t>	There are things that are not completely studied and are under investigation yet.</a:t>
            </a:r>
          </a:p>
          <a:p>
            <a:pPr lvl="1"/>
            <a:r>
              <a:rPr lang="en-US" sz="1400" dirty="0"/>
              <a:t>With short horizons the DBMS cant prepare itself to the upcoming load spikes</a:t>
            </a:r>
          </a:p>
          <a:p>
            <a:pPr lvl="1"/>
            <a:r>
              <a:rPr lang="en-US" sz="1400" dirty="0"/>
              <a:t>With long horizons it can not solve sudden problems because the models are to big.</a:t>
            </a:r>
          </a:p>
          <a:p>
            <a:pPr marL="457200" lvl="1" indent="0">
              <a:buNone/>
            </a:pPr>
            <a:r>
              <a:rPr lang="en-US" sz="2400" b="1" dirty="0"/>
              <a:t>So…</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35</a:t>
            </a:fld>
            <a:endParaRPr lang="el-GR"/>
          </a:p>
        </p:txBody>
      </p:sp>
    </p:spTree>
    <p:extLst>
      <p:ext uri="{BB962C8B-B14F-4D97-AF65-F5344CB8AC3E}">
        <p14:creationId xmlns:p14="http://schemas.microsoft.com/office/powerpoint/2010/main" val="644904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a:t>Action Planning &amp; Execution</a:t>
            </a:r>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marL="0" indent="0">
              <a:buNone/>
            </a:pPr>
            <a:r>
              <a:rPr lang="en-US" sz="2800" b="1"/>
              <a:t>Deployment: </a:t>
            </a:r>
          </a:p>
          <a:p>
            <a:pPr lvl="2"/>
            <a:r>
              <a:rPr lang="en-US" sz="1400"/>
              <a:t>Actions are deployed in a non blocking way.</a:t>
            </a:r>
          </a:p>
          <a:p>
            <a:pPr lvl="2"/>
            <a:r>
              <a:rPr lang="en-US" sz="1400"/>
              <a:t>Some actions need a special consideration.</a:t>
            </a:r>
          </a:p>
          <a:p>
            <a:pPr lvl="2"/>
            <a:r>
              <a:rPr lang="en-US" sz="1400"/>
              <a:t>Deals with resource scheduling and contention issues from its integrated machine learning components.</a:t>
            </a:r>
          </a:p>
          <a:p>
            <a:pPr lvl="2"/>
            <a:r>
              <a:rPr lang="en-US" sz="1400"/>
              <a:t>Uses GPU to handle heavy computation to avoid slowing down the DBMS.</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36</a:t>
            </a:fld>
            <a:endParaRPr lang="el-GR"/>
          </a:p>
        </p:txBody>
      </p:sp>
      <p:pic>
        <p:nvPicPr>
          <p:cNvPr id="7" name="Imagem 6">
            <a:extLst>
              <a:ext uri="{FF2B5EF4-FFF2-40B4-BE49-F238E27FC236}">
                <a16:creationId xmlns:a16="http://schemas.microsoft.com/office/drawing/2014/main" id="{2EB515FD-D160-400C-8C26-C27B27F57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040" y="2864264"/>
            <a:ext cx="3151536" cy="1645802"/>
          </a:xfrm>
          <a:prstGeom prst="rect">
            <a:avLst/>
          </a:prstGeom>
        </p:spPr>
      </p:pic>
    </p:spTree>
    <p:extLst>
      <p:ext uri="{BB962C8B-B14F-4D97-AF65-F5344CB8AC3E}">
        <p14:creationId xmlns:p14="http://schemas.microsoft.com/office/powerpoint/2010/main" val="3712335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pt-PT" err="1"/>
              <a:t>Preliminary</a:t>
            </a:r>
            <a:r>
              <a:rPr lang="pt-PT"/>
              <a:t> </a:t>
            </a:r>
            <a:r>
              <a:rPr lang="pt-PT" err="1"/>
              <a:t>Results</a:t>
            </a:r>
            <a:r>
              <a:rPr lang="pt-PT"/>
              <a:t> </a:t>
            </a:r>
            <a:endParaRPr lang="en-US"/>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marL="0" indent="0">
              <a:buNone/>
            </a:pPr>
            <a:r>
              <a:rPr lang="en-US" sz="2800" b="1"/>
              <a:t>Specifications:</a:t>
            </a:r>
          </a:p>
          <a:p>
            <a:pPr lvl="1"/>
            <a:r>
              <a:rPr lang="en-US" sz="1400"/>
              <a:t>Google TensorFlow integrated in Peloton;</a:t>
            </a:r>
          </a:p>
          <a:p>
            <a:pPr lvl="1"/>
            <a:r>
              <a:rPr lang="en-US" sz="1400"/>
              <a:t>One month of data in two RNN queries using two different models.</a:t>
            </a:r>
          </a:p>
          <a:p>
            <a:pPr lvl="1"/>
            <a:r>
              <a:rPr lang="en-US" sz="1400" b="1" i="1"/>
              <a:t>Peloton</a:t>
            </a:r>
            <a:r>
              <a:rPr lang="en-US" sz="1400"/>
              <a:t> was run in a </a:t>
            </a:r>
            <a:r>
              <a:rPr lang="pt-PT" sz="1400" err="1"/>
              <a:t>Nvidia</a:t>
            </a:r>
            <a:r>
              <a:rPr lang="pt-PT" sz="1400"/>
              <a:t> </a:t>
            </a:r>
            <a:r>
              <a:rPr lang="pt-PT" sz="1400" err="1"/>
              <a:t>GeForce</a:t>
            </a:r>
            <a:r>
              <a:rPr lang="pt-PT" sz="1400"/>
              <a:t> GTX 980.</a:t>
            </a:r>
          </a:p>
          <a:p>
            <a:pPr lvl="1"/>
            <a:r>
              <a:rPr lang="pt-PT" sz="1400"/>
              <a:t>Training </a:t>
            </a:r>
            <a:r>
              <a:rPr lang="pt-PT" sz="1400" err="1"/>
              <a:t>of</a:t>
            </a:r>
            <a:r>
              <a:rPr lang="pt-PT" sz="1400"/>
              <a:t> </a:t>
            </a:r>
            <a:r>
              <a:rPr lang="pt-PT" sz="1400" err="1"/>
              <a:t>the</a:t>
            </a:r>
            <a:r>
              <a:rPr lang="pt-PT" sz="1400"/>
              <a:t> </a:t>
            </a:r>
            <a:r>
              <a:rPr lang="pt-PT" sz="1400" err="1"/>
              <a:t>queries</a:t>
            </a:r>
            <a:r>
              <a:rPr lang="pt-PT" sz="1400"/>
              <a:t> </a:t>
            </a:r>
            <a:r>
              <a:rPr lang="pt-PT" sz="1400" err="1"/>
              <a:t>took</a:t>
            </a:r>
            <a:r>
              <a:rPr lang="pt-PT" sz="1400"/>
              <a:t> 11 </a:t>
            </a:r>
            <a:r>
              <a:rPr lang="pt-PT" sz="1400" err="1"/>
              <a:t>and</a:t>
            </a:r>
            <a:r>
              <a:rPr lang="pt-PT" sz="1400"/>
              <a:t> 18 minutes.</a:t>
            </a:r>
          </a:p>
          <a:p>
            <a:pPr lvl="1"/>
            <a:r>
              <a:rPr lang="pt-PT" sz="1400"/>
              <a:t>Data </a:t>
            </a:r>
            <a:r>
              <a:rPr lang="pt-PT" sz="1400" err="1"/>
              <a:t>is</a:t>
            </a:r>
            <a:r>
              <a:rPr lang="pt-PT" sz="1400"/>
              <a:t> </a:t>
            </a:r>
            <a:r>
              <a:rPr lang="pt-PT" sz="1400" err="1"/>
              <a:t>separated</a:t>
            </a:r>
            <a:r>
              <a:rPr lang="pt-PT" sz="1400"/>
              <a:t> </a:t>
            </a:r>
            <a:r>
              <a:rPr lang="pt-PT" sz="1400" err="1"/>
              <a:t>by</a:t>
            </a:r>
            <a:r>
              <a:rPr lang="pt-PT" sz="1400"/>
              <a:t> “hot” </a:t>
            </a:r>
            <a:r>
              <a:rPr lang="pt-PT" sz="1400" err="1"/>
              <a:t>tuples</a:t>
            </a:r>
            <a:r>
              <a:rPr lang="pt-PT" sz="1400"/>
              <a:t> </a:t>
            </a:r>
            <a:r>
              <a:rPr lang="pt-PT" sz="1400" err="1"/>
              <a:t>and</a:t>
            </a:r>
            <a:r>
              <a:rPr lang="pt-PT" sz="1400"/>
              <a:t> “</a:t>
            </a:r>
            <a:r>
              <a:rPr lang="pt-PT" sz="1400" err="1"/>
              <a:t>cold</a:t>
            </a:r>
            <a:r>
              <a:rPr lang="pt-PT" sz="1400"/>
              <a:t>” </a:t>
            </a:r>
            <a:r>
              <a:rPr lang="pt-PT" sz="1400" err="1"/>
              <a:t>tuples</a:t>
            </a:r>
            <a:r>
              <a:rPr lang="pt-PT" sz="1400"/>
              <a:t>.</a:t>
            </a:r>
          </a:p>
          <a:p>
            <a:pPr lvl="1"/>
            <a:endParaRPr lang="en-US" sz="160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37</a:t>
            </a:fld>
            <a:endParaRPr lang="el-GR"/>
          </a:p>
        </p:txBody>
      </p:sp>
      <p:pic>
        <p:nvPicPr>
          <p:cNvPr id="7" name="Imagem 6">
            <a:extLst>
              <a:ext uri="{FF2B5EF4-FFF2-40B4-BE49-F238E27FC236}">
                <a16:creationId xmlns:a16="http://schemas.microsoft.com/office/drawing/2014/main" id="{9D56F487-A35F-4195-BB39-D767CE0A53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572" y="3138583"/>
            <a:ext cx="3170471" cy="1309661"/>
          </a:xfrm>
          <a:prstGeom prst="rect">
            <a:avLst/>
          </a:prstGeom>
        </p:spPr>
      </p:pic>
    </p:spTree>
    <p:extLst>
      <p:ext uri="{BB962C8B-B14F-4D97-AF65-F5344CB8AC3E}">
        <p14:creationId xmlns:p14="http://schemas.microsoft.com/office/powerpoint/2010/main" val="3852478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pt-PT" dirty="0" err="1"/>
              <a:t>Preliminary</a:t>
            </a:r>
            <a:r>
              <a:rPr lang="pt-PT" dirty="0"/>
              <a:t> </a:t>
            </a:r>
            <a:r>
              <a:rPr lang="pt-PT" dirty="0" err="1"/>
              <a:t>Results</a:t>
            </a:r>
            <a:r>
              <a:rPr lang="pt-PT" dirty="0"/>
              <a:t> </a:t>
            </a:r>
            <a:endParaRPr lang="en-US" dirty="0"/>
          </a:p>
        </p:txBody>
      </p:sp>
      <p:sp>
        <p:nvSpPr>
          <p:cNvPr id="3" name="Content Placeholder 2">
            <a:extLst>
              <a:ext uri="{FF2B5EF4-FFF2-40B4-BE49-F238E27FC236}">
                <a16:creationId xmlns:a16="http://schemas.microsoft.com/office/drawing/2014/main" id="{133D62D5-C705-6742-B438-A19A1BFB0EEC}"/>
              </a:ext>
            </a:extLst>
          </p:cNvPr>
          <p:cNvSpPr>
            <a:spLocks noGrp="1"/>
          </p:cNvSpPr>
          <p:nvPr>
            <p:ph idx="1"/>
          </p:nvPr>
        </p:nvSpPr>
        <p:spPr>
          <a:xfrm>
            <a:off x="457200" y="1031037"/>
            <a:ext cx="8229600" cy="3394472"/>
          </a:xfrm>
        </p:spPr>
        <p:txBody>
          <a:bodyPr>
            <a:normAutofit/>
          </a:bodyPr>
          <a:lstStyle/>
          <a:p>
            <a:pPr marL="0" indent="0">
              <a:buNone/>
            </a:pPr>
            <a:r>
              <a:rPr lang="en-US" sz="2800" b="1"/>
              <a:t>Results:</a:t>
            </a:r>
          </a:p>
          <a:p>
            <a:pPr lvl="1"/>
            <a:endParaRPr lang="en-US" sz="1600"/>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38</a:t>
            </a:fld>
            <a:endParaRPr lang="el-GR"/>
          </a:p>
        </p:txBody>
      </p:sp>
      <p:pic>
        <p:nvPicPr>
          <p:cNvPr id="6" name="Imagem 5">
            <a:extLst>
              <a:ext uri="{FF2B5EF4-FFF2-40B4-BE49-F238E27FC236}">
                <a16:creationId xmlns:a16="http://schemas.microsoft.com/office/drawing/2014/main" id="{109B3960-1EAA-4410-9902-A49DB38EE102}"/>
              </a:ext>
            </a:extLst>
          </p:cNvPr>
          <p:cNvPicPr>
            <a:picLocks noChangeAspect="1"/>
          </p:cNvPicPr>
          <p:nvPr/>
        </p:nvPicPr>
        <p:blipFill>
          <a:blip r:embed="rId3"/>
          <a:stretch>
            <a:fillRect/>
          </a:stretch>
        </p:blipFill>
        <p:spPr>
          <a:xfrm>
            <a:off x="457200" y="1419622"/>
            <a:ext cx="4114800" cy="1152128"/>
          </a:xfrm>
          <a:prstGeom prst="rect">
            <a:avLst/>
          </a:prstGeom>
        </p:spPr>
      </p:pic>
      <p:pic>
        <p:nvPicPr>
          <p:cNvPr id="7" name="Imagem 6">
            <a:extLst>
              <a:ext uri="{FF2B5EF4-FFF2-40B4-BE49-F238E27FC236}">
                <a16:creationId xmlns:a16="http://schemas.microsoft.com/office/drawing/2014/main" id="{B11686DD-A9AE-4DAC-9D5E-47BFFB73FDE1}"/>
              </a:ext>
            </a:extLst>
          </p:cNvPr>
          <p:cNvPicPr>
            <a:picLocks noChangeAspect="1"/>
          </p:cNvPicPr>
          <p:nvPr/>
        </p:nvPicPr>
        <p:blipFill>
          <a:blip r:embed="rId4"/>
          <a:stretch>
            <a:fillRect/>
          </a:stretch>
        </p:blipFill>
        <p:spPr>
          <a:xfrm>
            <a:off x="4788024" y="1590675"/>
            <a:ext cx="4114800" cy="981075"/>
          </a:xfrm>
          <a:prstGeom prst="rect">
            <a:avLst/>
          </a:prstGeom>
        </p:spPr>
      </p:pic>
      <p:sp>
        <p:nvSpPr>
          <p:cNvPr id="8" name="CaixaDeTexto 7">
            <a:extLst>
              <a:ext uri="{FF2B5EF4-FFF2-40B4-BE49-F238E27FC236}">
                <a16:creationId xmlns:a16="http://schemas.microsoft.com/office/drawing/2014/main" id="{8904742C-C07D-4F72-816B-1FF377D88FD1}"/>
              </a:ext>
            </a:extLst>
          </p:cNvPr>
          <p:cNvSpPr txBox="1"/>
          <p:nvPr/>
        </p:nvSpPr>
        <p:spPr>
          <a:xfrm>
            <a:off x="683568" y="2834025"/>
            <a:ext cx="3600400" cy="1477328"/>
          </a:xfrm>
          <a:prstGeom prst="rect">
            <a:avLst/>
          </a:prstGeom>
          <a:noFill/>
        </p:spPr>
        <p:txBody>
          <a:bodyPr wrap="square" rtlCol="0">
            <a:spAutoFit/>
          </a:bodyPr>
          <a:lstStyle/>
          <a:p>
            <a:pPr marL="285750" indent="-285750">
              <a:buFont typeface="Arial" panose="020B0604020202020204" pitchFamily="34" charset="0"/>
              <a:buChar char="•"/>
            </a:pPr>
            <a:r>
              <a:rPr lang="pt-PT" b="1" err="1"/>
              <a:t>Model</a:t>
            </a:r>
            <a:r>
              <a:rPr lang="pt-PT" b="1"/>
              <a:t> 1:</a:t>
            </a:r>
            <a:r>
              <a:rPr lang="pt-PT"/>
              <a:t> </a:t>
            </a:r>
            <a:r>
              <a:rPr lang="pt-PT" err="1"/>
              <a:t>predicts</a:t>
            </a:r>
            <a:r>
              <a:rPr lang="pt-PT"/>
              <a:t> </a:t>
            </a:r>
            <a:r>
              <a:rPr lang="pt-PT" err="1"/>
              <a:t>the</a:t>
            </a:r>
            <a:r>
              <a:rPr lang="pt-PT"/>
              <a:t> </a:t>
            </a:r>
            <a:r>
              <a:rPr lang="pt-PT" err="1"/>
              <a:t>number</a:t>
            </a:r>
            <a:r>
              <a:rPr lang="pt-PT"/>
              <a:t> </a:t>
            </a:r>
            <a:r>
              <a:rPr lang="pt-PT" err="1"/>
              <a:t>of</a:t>
            </a:r>
            <a:r>
              <a:rPr lang="pt-PT"/>
              <a:t> </a:t>
            </a:r>
            <a:r>
              <a:rPr lang="pt-PT" err="1"/>
              <a:t>queries</a:t>
            </a:r>
            <a:r>
              <a:rPr lang="pt-PT"/>
              <a:t> </a:t>
            </a:r>
            <a:r>
              <a:rPr lang="pt-PT" err="1"/>
              <a:t>that</a:t>
            </a:r>
            <a:r>
              <a:rPr lang="pt-PT"/>
              <a:t> </a:t>
            </a:r>
            <a:r>
              <a:rPr lang="pt-PT" err="1"/>
              <a:t>will</a:t>
            </a:r>
            <a:r>
              <a:rPr lang="pt-PT"/>
              <a:t> </a:t>
            </a:r>
            <a:r>
              <a:rPr lang="pt-PT" err="1"/>
              <a:t>arrive</a:t>
            </a:r>
            <a:r>
              <a:rPr lang="pt-PT"/>
              <a:t> in a 24h </a:t>
            </a:r>
            <a:r>
              <a:rPr lang="pt-PT" err="1"/>
              <a:t>horizon</a:t>
            </a:r>
            <a:r>
              <a:rPr lang="pt-PT"/>
              <a:t>.</a:t>
            </a:r>
          </a:p>
          <a:p>
            <a:pPr marL="285750" indent="-285750">
              <a:buFont typeface="Arial" panose="020B0604020202020204" pitchFamily="34" charset="0"/>
              <a:buChar char="•"/>
            </a:pPr>
            <a:r>
              <a:rPr lang="en-US"/>
              <a:t>Are able to predict the workload with an error rate of 11.3%</a:t>
            </a:r>
            <a:endParaRPr lang="pt-PT"/>
          </a:p>
        </p:txBody>
      </p:sp>
      <p:sp>
        <p:nvSpPr>
          <p:cNvPr id="9" name="CaixaDeTexto 8">
            <a:extLst>
              <a:ext uri="{FF2B5EF4-FFF2-40B4-BE49-F238E27FC236}">
                <a16:creationId xmlns:a16="http://schemas.microsoft.com/office/drawing/2014/main" id="{D82AA7BE-7463-42FC-A0A0-E6B78FF7DF77}"/>
              </a:ext>
            </a:extLst>
          </p:cNvPr>
          <p:cNvSpPr txBox="1"/>
          <p:nvPr/>
        </p:nvSpPr>
        <p:spPr>
          <a:xfrm>
            <a:off x="5045225" y="2796764"/>
            <a:ext cx="3600398" cy="2031325"/>
          </a:xfrm>
          <a:prstGeom prst="rect">
            <a:avLst/>
          </a:prstGeom>
          <a:noFill/>
        </p:spPr>
        <p:txBody>
          <a:bodyPr wrap="square" rtlCol="0">
            <a:spAutoFit/>
          </a:bodyPr>
          <a:lstStyle/>
          <a:p>
            <a:r>
              <a:rPr lang="pt-PT" b="1" err="1"/>
              <a:t>Model</a:t>
            </a:r>
            <a:r>
              <a:rPr lang="pt-PT" b="1"/>
              <a:t> 2:</a:t>
            </a:r>
            <a:r>
              <a:rPr lang="pt-PT"/>
              <a:t> </a:t>
            </a:r>
            <a:r>
              <a:rPr lang="pt-PT" err="1"/>
              <a:t>predicts</a:t>
            </a:r>
            <a:r>
              <a:rPr lang="pt-PT"/>
              <a:t> </a:t>
            </a:r>
            <a:r>
              <a:rPr lang="pt-PT" err="1"/>
              <a:t>the</a:t>
            </a:r>
            <a:r>
              <a:rPr lang="pt-PT"/>
              <a:t> </a:t>
            </a:r>
            <a:r>
              <a:rPr lang="pt-PT" err="1"/>
              <a:t>number</a:t>
            </a:r>
            <a:r>
              <a:rPr lang="pt-PT"/>
              <a:t> </a:t>
            </a:r>
            <a:r>
              <a:rPr lang="pt-PT" err="1"/>
              <a:t>of</a:t>
            </a:r>
            <a:r>
              <a:rPr lang="pt-PT"/>
              <a:t> </a:t>
            </a:r>
            <a:r>
              <a:rPr lang="pt-PT" err="1"/>
              <a:t>queries</a:t>
            </a:r>
            <a:r>
              <a:rPr lang="pt-PT"/>
              <a:t> </a:t>
            </a:r>
            <a:r>
              <a:rPr lang="pt-PT" err="1"/>
              <a:t>that</a:t>
            </a:r>
            <a:r>
              <a:rPr lang="pt-PT"/>
              <a:t> </a:t>
            </a:r>
            <a:r>
              <a:rPr lang="pt-PT" err="1"/>
              <a:t>will</a:t>
            </a:r>
            <a:r>
              <a:rPr lang="pt-PT"/>
              <a:t> </a:t>
            </a:r>
            <a:r>
              <a:rPr lang="pt-PT" err="1"/>
              <a:t>arrive</a:t>
            </a:r>
            <a:r>
              <a:rPr lang="pt-PT"/>
              <a:t> in a 7day </a:t>
            </a:r>
            <a:r>
              <a:rPr lang="pt-PT" err="1"/>
              <a:t>horizon</a:t>
            </a:r>
            <a:r>
              <a:rPr lang="pt-PT"/>
              <a:t>.</a:t>
            </a:r>
          </a:p>
          <a:p>
            <a:r>
              <a:rPr lang="en-US"/>
              <a:t>Are able to predict the workload with an error rate of 13.2%</a:t>
            </a:r>
            <a:endParaRPr lang="pt-PT"/>
          </a:p>
          <a:p>
            <a:endParaRPr lang="pt-PT"/>
          </a:p>
          <a:p>
            <a:r>
              <a:rPr lang="pt-PT"/>
              <a:t>  </a:t>
            </a:r>
          </a:p>
        </p:txBody>
      </p:sp>
    </p:spTree>
    <p:extLst>
      <p:ext uri="{BB962C8B-B14F-4D97-AF65-F5344CB8AC3E}">
        <p14:creationId xmlns:p14="http://schemas.microsoft.com/office/powerpoint/2010/main" val="3590388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6061-FCF3-7D40-91E0-494938F5C9BB}"/>
              </a:ext>
            </a:extLst>
          </p:cNvPr>
          <p:cNvSpPr>
            <a:spLocks noGrp="1"/>
          </p:cNvSpPr>
          <p:nvPr>
            <p:ph type="title"/>
          </p:nvPr>
        </p:nvSpPr>
        <p:spPr>
          <a:xfrm>
            <a:off x="457200" y="170261"/>
            <a:ext cx="8229600" cy="583406"/>
          </a:xfrm>
          <a:solidFill>
            <a:schemeClr val="accent6">
              <a:lumMod val="20000"/>
              <a:lumOff val="80000"/>
            </a:schemeClr>
          </a:solidFill>
          <a:ln>
            <a:solidFill>
              <a:schemeClr val="accent6">
                <a:lumMod val="50000"/>
              </a:schemeClr>
            </a:solidFill>
          </a:ln>
        </p:spPr>
        <p:txBody>
          <a:bodyPr>
            <a:normAutofit fontScale="90000"/>
          </a:bodyPr>
          <a:lstStyle/>
          <a:p>
            <a:r>
              <a:rPr lang="en-US"/>
              <a:t>Conclusion</a:t>
            </a:r>
          </a:p>
        </p:txBody>
      </p:sp>
      <p:sp>
        <p:nvSpPr>
          <p:cNvPr id="4" name="Footer Placeholder 3">
            <a:extLst>
              <a:ext uri="{FF2B5EF4-FFF2-40B4-BE49-F238E27FC236}">
                <a16:creationId xmlns:a16="http://schemas.microsoft.com/office/drawing/2014/main" id="{787A6058-841E-444A-940A-FF9D12BFF20C}"/>
              </a:ext>
            </a:extLst>
          </p:cNvPr>
          <p:cNvSpPr>
            <a:spLocks noGrp="1"/>
          </p:cNvSpPr>
          <p:nvPr>
            <p:ph type="ftr" sz="quarter" idx="11"/>
          </p:nvPr>
        </p:nvSpPr>
        <p:spPr>
          <a:xfrm>
            <a:off x="457200" y="4594623"/>
            <a:ext cx="7859216" cy="446484"/>
          </a:xfrm>
        </p:spPr>
        <p:txBody>
          <a:bodyPr/>
          <a:lstStyle/>
          <a:p>
            <a:r>
              <a:rPr lang="en-GB"/>
              <a:t>Student Research Presentations, Advanced Topics in Databases, Dept. of Computer Science University of Cyprus https://</a:t>
            </a:r>
            <a:r>
              <a:rPr lang="en-GB" err="1"/>
              <a:t>www.cs.ucy.ac.cy</a:t>
            </a:r>
            <a:r>
              <a:rPr lang="en-GB"/>
              <a:t>/courses/EPL646</a:t>
            </a:r>
            <a:endParaRPr lang="el-GR"/>
          </a:p>
        </p:txBody>
      </p:sp>
      <p:sp>
        <p:nvSpPr>
          <p:cNvPr id="5" name="Slide Number Placeholder 4">
            <a:extLst>
              <a:ext uri="{FF2B5EF4-FFF2-40B4-BE49-F238E27FC236}">
                <a16:creationId xmlns:a16="http://schemas.microsoft.com/office/drawing/2014/main" id="{6AC00961-8472-E744-B78D-73F727A8EC27}"/>
              </a:ext>
            </a:extLst>
          </p:cNvPr>
          <p:cNvSpPr>
            <a:spLocks noGrp="1"/>
          </p:cNvSpPr>
          <p:nvPr>
            <p:ph type="sldNum" sz="quarter" idx="12"/>
          </p:nvPr>
        </p:nvSpPr>
        <p:spPr/>
        <p:txBody>
          <a:bodyPr/>
          <a:lstStyle/>
          <a:p>
            <a:fld id="{D3F1D1C4-C2D9-4231-9FB2-B2D9D97AA41D}" type="slidenum">
              <a:rPr lang="el-GR" smtClean="0"/>
              <a:pPr/>
              <a:t>39</a:t>
            </a:fld>
            <a:endParaRPr lang="el-GR"/>
          </a:p>
        </p:txBody>
      </p:sp>
      <p:pic>
        <p:nvPicPr>
          <p:cNvPr id="15" name="Marcador de Posição de Conteúdo 14">
            <a:extLst>
              <a:ext uri="{FF2B5EF4-FFF2-40B4-BE49-F238E27FC236}">
                <a16:creationId xmlns:a16="http://schemas.microsoft.com/office/drawing/2014/main" id="{A88A91BA-0BE4-4C46-AB55-AA3DA67ACCE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945067" y="977107"/>
            <a:ext cx="5253865" cy="3394075"/>
          </a:xfrm>
        </p:spPr>
      </p:pic>
    </p:spTree>
    <p:extLst>
      <p:ext uri="{BB962C8B-B14F-4D97-AF65-F5344CB8AC3E}">
        <p14:creationId xmlns:p14="http://schemas.microsoft.com/office/powerpoint/2010/main" val="71241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351000" rIns="91440" bIns="45720" rtlCol="0" anchor="ctr">
            <a:normAutofit fontScale="90000"/>
          </a:bodyPr>
          <a:lstStyle/>
          <a:p>
            <a:r>
              <a:rPr lang="en-US" dirty="0">
                <a:solidFill>
                  <a:srgbClr val="002060"/>
                </a:solidFill>
                <a:effectLst>
                  <a:outerShdw blurRad="38100" dist="38100" dir="2700000" algn="tl">
                    <a:srgbClr val="000000">
                      <a:alpha val="43137"/>
                    </a:srgbClr>
                  </a:outerShdw>
                </a:effectLst>
              </a:rPr>
              <a:t>Stream Processing Languages</a:t>
            </a:r>
            <a:r>
              <a:rPr lang="en-US" dirty="0">
                <a:solidFill>
                  <a:schemeClr val="tx1"/>
                </a:solidFill>
                <a:effectLst>
                  <a:outerShdw blurRad="38100" dist="38100" dir="2700000" algn="tl">
                    <a:srgbClr val="000000">
                      <a:alpha val="43137"/>
                    </a:srgbClr>
                  </a:outerShdw>
                </a:effectLst>
              </a:rPr>
              <a:t>: </a:t>
            </a:r>
            <a:r>
              <a:rPr lang="en-US" b="1" dirty="0">
                <a:solidFill>
                  <a:schemeClr val="tx1"/>
                </a:solidFill>
              </a:rPr>
              <a:t>Purpose</a:t>
            </a:r>
            <a:endParaRPr lang="el-GR" b="1" dirty="0">
              <a:solidFill>
                <a:schemeClr val="tx1"/>
              </a:solidFill>
            </a:endParaRPr>
          </a:p>
        </p:txBody>
      </p:sp>
      <p:sp>
        <p:nvSpPr>
          <p:cNvPr id="3" name="Content Placeholder 2"/>
          <p:cNvSpPr>
            <a:spLocks noGrp="1"/>
          </p:cNvSpPr>
          <p:nvPr>
            <p:ph idx="1"/>
          </p:nvPr>
        </p:nvSpPr>
        <p:spPr/>
        <p:txBody>
          <a:bodyPr>
            <a:normAutofit/>
          </a:bodyPr>
          <a:lstStyle/>
          <a:p>
            <a:r>
              <a:rPr lang="en-US" sz="1350" dirty="0">
                <a:latin typeface="Constantia" pitchFamily="18" charset="0"/>
              </a:rPr>
              <a:t>Stream Processing Languages are programming languages for writing applications that analyze data streams.</a:t>
            </a:r>
          </a:p>
          <a:p>
            <a:r>
              <a:rPr lang="en-US" sz="1350" dirty="0">
                <a:latin typeface="Constantia" pitchFamily="18" charset="0"/>
              </a:rPr>
              <a:t>Most streaming languages are more or less declarative</a:t>
            </a:r>
          </a:p>
          <a:p>
            <a:r>
              <a:rPr lang="en-US" sz="1350" dirty="0">
                <a:latin typeface="Constantia" pitchFamily="18" charset="0"/>
              </a:rPr>
              <a:t>Facilitate the development of stream processing applications</a:t>
            </a:r>
          </a:p>
          <a:p>
            <a:r>
              <a:rPr lang="en-US" sz="1350" dirty="0">
                <a:latin typeface="Constantia" pitchFamily="18" charset="0"/>
              </a:rPr>
              <a:t>The goal of</a:t>
            </a:r>
            <a:r>
              <a:rPr lang="el-GR" sz="1350" dirty="0">
                <a:latin typeface="Constantia" pitchFamily="18" charset="0"/>
              </a:rPr>
              <a:t> </a:t>
            </a:r>
            <a:r>
              <a:rPr lang="en-US" sz="1350" dirty="0">
                <a:latin typeface="Constantia" pitchFamily="18" charset="0"/>
              </a:rPr>
              <a:t>them languages are to strike a balance between the three requirements:</a:t>
            </a:r>
          </a:p>
          <a:p>
            <a:pPr lvl="1">
              <a:buFont typeface="+mj-lt"/>
              <a:buAutoNum type="arabicPeriod"/>
            </a:pPr>
            <a:r>
              <a:rPr lang="en-US" sz="1350" b="1" dirty="0">
                <a:latin typeface="Constantia" pitchFamily="18" charset="0"/>
              </a:rPr>
              <a:t>Performance</a:t>
            </a:r>
          </a:p>
          <a:p>
            <a:pPr lvl="1">
              <a:buFont typeface="+mj-lt"/>
              <a:buAutoNum type="arabicPeriod"/>
            </a:pPr>
            <a:r>
              <a:rPr lang="en-US" sz="1350" b="1" dirty="0">
                <a:latin typeface="Constantia" pitchFamily="18" charset="0"/>
              </a:rPr>
              <a:t>Generality</a:t>
            </a:r>
          </a:p>
          <a:p>
            <a:pPr lvl="1">
              <a:buFont typeface="+mj-lt"/>
              <a:buAutoNum type="arabicPeriod"/>
            </a:pPr>
            <a:r>
              <a:rPr lang="en-US" sz="1350" b="1" dirty="0">
                <a:latin typeface="Constantia" pitchFamily="18" charset="0"/>
              </a:rPr>
              <a:t>Productivity</a:t>
            </a:r>
          </a:p>
          <a:p>
            <a:pPr>
              <a:buNone/>
            </a:pPr>
            <a:endParaRPr lang="el-GR" sz="1350" dirty="0"/>
          </a:p>
        </p:txBody>
      </p:sp>
    </p:spTree>
    <p:extLst>
      <p:ext uri="{BB962C8B-B14F-4D97-AF65-F5344CB8AC3E}">
        <p14:creationId xmlns:p14="http://schemas.microsoft.com/office/powerpoint/2010/main" val="1973012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chemeClr val="tx2">
                    <a:lumMod val="75000"/>
                  </a:schemeClr>
                </a:solidFill>
                <a:effectLst>
                  <a:outerShdw blurRad="38100" dist="38100" dir="2700000" algn="tl">
                    <a:srgbClr val="000000">
                      <a:alpha val="43137"/>
                    </a:srgbClr>
                  </a:outerShdw>
                </a:effectLst>
                <a:latin typeface="Constantia" pitchFamily="18" charset="0"/>
              </a:rPr>
              <a:t>References</a:t>
            </a:r>
            <a:endParaRPr lang="el-GR" sz="3600">
              <a:solidFill>
                <a:schemeClr val="tx2">
                  <a:lumMod val="75000"/>
                </a:schemeClr>
              </a:solidFill>
              <a:effectLst>
                <a:outerShdw blurRad="38100" dist="38100" dir="2700000" algn="tl">
                  <a:srgbClr val="000000">
                    <a:alpha val="43137"/>
                  </a:srgbClr>
                </a:outerShdw>
              </a:effectLst>
              <a:latin typeface="Constantia" pitchFamily="18" charset="0"/>
            </a:endParaRPr>
          </a:p>
        </p:txBody>
      </p:sp>
      <p:sp>
        <p:nvSpPr>
          <p:cNvPr id="3" name="Content Placeholder 2"/>
          <p:cNvSpPr>
            <a:spLocks noGrp="1"/>
          </p:cNvSpPr>
          <p:nvPr>
            <p:ph idx="1"/>
          </p:nvPr>
        </p:nvSpPr>
        <p:spPr>
          <a:xfrm>
            <a:off x="539552" y="1265510"/>
            <a:ext cx="8424936" cy="3394472"/>
          </a:xfrm>
        </p:spPr>
        <p:txBody>
          <a:bodyPr>
            <a:noAutofit/>
          </a:bodyPr>
          <a:lstStyle/>
          <a:p>
            <a:pPr marL="0" indent="0">
              <a:buNone/>
            </a:pPr>
            <a:r>
              <a:rPr lang="pt-PT" sz="1600"/>
              <a:t>[1] </a:t>
            </a:r>
            <a:r>
              <a:rPr lang="pt-PT" sz="1600" err="1"/>
              <a:t>Peloton</a:t>
            </a:r>
            <a:r>
              <a:rPr lang="pt-PT" sz="1600"/>
              <a:t> </a:t>
            </a:r>
            <a:r>
              <a:rPr lang="pt-PT" sz="1600" err="1"/>
              <a:t>Database</a:t>
            </a:r>
            <a:r>
              <a:rPr lang="pt-PT" sz="1600"/>
              <a:t> Management </a:t>
            </a:r>
            <a:r>
              <a:rPr lang="pt-PT" sz="1600" err="1"/>
              <a:t>System</a:t>
            </a:r>
            <a:r>
              <a:rPr lang="pt-PT" sz="1600"/>
              <a:t>. http://pelotondb.org. </a:t>
            </a:r>
            <a:br>
              <a:rPr lang="pt-PT" sz="1600"/>
            </a:br>
            <a:r>
              <a:rPr lang="pt-PT" sz="1600"/>
              <a:t>[2] M. </a:t>
            </a:r>
            <a:r>
              <a:rPr lang="pt-PT" sz="1600" err="1"/>
              <a:t>Abadi</a:t>
            </a:r>
            <a:r>
              <a:rPr lang="pt-PT" sz="1600"/>
              <a:t> </a:t>
            </a:r>
            <a:r>
              <a:rPr lang="pt-PT" sz="1600" err="1"/>
              <a:t>and</a:t>
            </a:r>
            <a:r>
              <a:rPr lang="pt-PT" sz="1600"/>
              <a:t> </a:t>
            </a:r>
            <a:r>
              <a:rPr lang="pt-PT" sz="1600" err="1"/>
              <a:t>et</a:t>
            </a:r>
            <a:r>
              <a:rPr lang="pt-PT" sz="1600"/>
              <a:t> al. </a:t>
            </a:r>
            <a:r>
              <a:rPr lang="pt-PT" sz="1600" err="1"/>
              <a:t>TensorFlow</a:t>
            </a:r>
            <a:r>
              <a:rPr lang="pt-PT" sz="1600"/>
              <a:t>: </a:t>
            </a:r>
            <a:r>
              <a:rPr lang="pt-PT" sz="1600" err="1"/>
              <a:t>Large-Scale</a:t>
            </a:r>
            <a:r>
              <a:rPr lang="pt-PT" sz="1600"/>
              <a:t> </a:t>
            </a:r>
            <a:r>
              <a:rPr lang="pt-PT" sz="1600" err="1"/>
              <a:t>Machine</a:t>
            </a:r>
            <a:r>
              <a:rPr lang="pt-PT" sz="1600"/>
              <a:t> </a:t>
            </a:r>
            <a:r>
              <a:rPr lang="pt-PT" sz="1600" err="1"/>
              <a:t>Learning</a:t>
            </a:r>
            <a:r>
              <a:rPr lang="pt-PT" sz="1600"/>
              <a:t> </a:t>
            </a:r>
            <a:r>
              <a:rPr lang="pt-PT" sz="1600" err="1"/>
              <a:t>on</a:t>
            </a:r>
            <a:r>
              <a:rPr lang="pt-PT" sz="1600"/>
              <a:t> </a:t>
            </a:r>
            <a:r>
              <a:rPr lang="pt-PT" sz="1600" err="1"/>
              <a:t>Heterogeneous</a:t>
            </a:r>
            <a:r>
              <a:rPr lang="pt-PT" sz="1600"/>
              <a:t> </a:t>
            </a:r>
            <a:r>
              <a:rPr lang="pt-PT" sz="1600" err="1"/>
              <a:t>Distributed</a:t>
            </a:r>
            <a:r>
              <a:rPr lang="pt-PT" sz="1600"/>
              <a:t> </a:t>
            </a:r>
            <a:r>
              <a:rPr lang="pt-PT" sz="1600" err="1"/>
              <a:t>Systems</a:t>
            </a:r>
            <a:r>
              <a:rPr lang="pt-PT" sz="1600"/>
              <a:t>. </a:t>
            </a:r>
            <a:r>
              <a:rPr lang="pt-PT" sz="1600" err="1"/>
              <a:t>CoRR</a:t>
            </a:r>
            <a:r>
              <a:rPr lang="pt-PT" sz="1600"/>
              <a:t>, </a:t>
            </a:r>
            <a:r>
              <a:rPr lang="pt-PT" sz="1600" err="1"/>
              <a:t>abs</a:t>
            </a:r>
            <a:r>
              <a:rPr lang="pt-PT" sz="1600"/>
              <a:t>/1603.04467, 2016. </a:t>
            </a:r>
            <a:br>
              <a:rPr lang="pt-PT" sz="1600"/>
            </a:br>
            <a:r>
              <a:rPr lang="pt-PT" sz="1600"/>
              <a:t>[3] S. </a:t>
            </a:r>
            <a:r>
              <a:rPr lang="pt-PT" sz="1600" err="1"/>
              <a:t>Abdelwahed</a:t>
            </a:r>
            <a:r>
              <a:rPr lang="pt-PT" sz="1600"/>
              <a:t> </a:t>
            </a:r>
            <a:r>
              <a:rPr lang="pt-PT" sz="1600" err="1"/>
              <a:t>and</a:t>
            </a:r>
            <a:r>
              <a:rPr lang="pt-PT" sz="1600"/>
              <a:t> </a:t>
            </a:r>
            <a:r>
              <a:rPr lang="pt-PT" sz="1600" err="1"/>
              <a:t>et</a:t>
            </a:r>
            <a:r>
              <a:rPr lang="pt-PT" sz="1600"/>
              <a:t> al. A </a:t>
            </a:r>
            <a:r>
              <a:rPr lang="pt-PT" sz="1600" err="1"/>
              <a:t>control-based</a:t>
            </a:r>
            <a:r>
              <a:rPr lang="pt-PT" sz="1600"/>
              <a:t> </a:t>
            </a:r>
            <a:r>
              <a:rPr lang="pt-PT" sz="1600" err="1"/>
              <a:t>framework</a:t>
            </a:r>
            <a:r>
              <a:rPr lang="pt-PT" sz="1600"/>
              <a:t> for self-</a:t>
            </a:r>
            <a:r>
              <a:rPr lang="pt-PT" sz="1600" err="1"/>
              <a:t>managing</a:t>
            </a:r>
            <a:r>
              <a:rPr lang="pt-PT" sz="1600"/>
              <a:t> </a:t>
            </a:r>
            <a:r>
              <a:rPr lang="pt-PT" sz="1600" err="1"/>
              <a:t>distributed</a:t>
            </a:r>
            <a:r>
              <a:rPr lang="pt-PT" sz="1600"/>
              <a:t> </a:t>
            </a:r>
            <a:r>
              <a:rPr lang="pt-PT" sz="1600" err="1"/>
              <a:t>computing</a:t>
            </a:r>
            <a:r>
              <a:rPr lang="pt-PT" sz="1600"/>
              <a:t> </a:t>
            </a:r>
            <a:r>
              <a:rPr lang="pt-PT" sz="1600" err="1"/>
              <a:t>systems</a:t>
            </a:r>
            <a:r>
              <a:rPr lang="pt-PT" sz="1600"/>
              <a:t>. WOSS’04, </a:t>
            </a:r>
            <a:r>
              <a:rPr lang="pt-PT" sz="1600" err="1"/>
              <a:t>pages</a:t>
            </a:r>
            <a:r>
              <a:rPr lang="pt-PT" sz="1600"/>
              <a:t> 3–7.</a:t>
            </a:r>
            <a:br>
              <a:rPr lang="pt-PT" sz="1600"/>
            </a:br>
            <a:r>
              <a:rPr lang="pt-PT" sz="1600"/>
              <a:t>[4] D. </a:t>
            </a:r>
            <a:r>
              <a:rPr lang="pt-PT" sz="1600" err="1"/>
              <a:t>Agrawal</a:t>
            </a:r>
            <a:r>
              <a:rPr lang="pt-PT" sz="1600"/>
              <a:t> </a:t>
            </a:r>
            <a:r>
              <a:rPr lang="pt-PT" sz="1600" err="1"/>
              <a:t>and</a:t>
            </a:r>
            <a:r>
              <a:rPr lang="pt-PT" sz="1600"/>
              <a:t> </a:t>
            </a:r>
            <a:r>
              <a:rPr lang="pt-PT" sz="1600" err="1"/>
              <a:t>et</a:t>
            </a:r>
            <a:r>
              <a:rPr lang="pt-PT" sz="1600"/>
              <a:t> al. </a:t>
            </a:r>
            <a:r>
              <a:rPr lang="pt-PT" sz="1600" err="1"/>
              <a:t>Database</a:t>
            </a:r>
            <a:r>
              <a:rPr lang="pt-PT" sz="1600"/>
              <a:t> </a:t>
            </a:r>
            <a:r>
              <a:rPr lang="pt-PT" sz="1600" err="1"/>
              <a:t>scalability</a:t>
            </a:r>
            <a:r>
              <a:rPr lang="pt-PT" sz="1600"/>
              <a:t>, </a:t>
            </a:r>
            <a:r>
              <a:rPr lang="pt-PT" sz="1600" err="1"/>
              <a:t>elasticity</a:t>
            </a:r>
            <a:r>
              <a:rPr lang="pt-PT" sz="1600"/>
              <a:t>, </a:t>
            </a:r>
            <a:r>
              <a:rPr lang="pt-PT" sz="1600" err="1"/>
              <a:t>and</a:t>
            </a:r>
            <a:r>
              <a:rPr lang="pt-PT" sz="1600"/>
              <a:t> </a:t>
            </a:r>
            <a:r>
              <a:rPr lang="pt-PT" sz="1600" err="1"/>
              <a:t>autonomy</a:t>
            </a:r>
            <a:r>
              <a:rPr lang="pt-PT" sz="1600"/>
              <a:t> in </a:t>
            </a:r>
            <a:r>
              <a:rPr lang="pt-PT" sz="1600" err="1"/>
              <a:t>the</a:t>
            </a:r>
            <a:r>
              <a:rPr lang="pt-PT" sz="1600"/>
              <a:t> </a:t>
            </a:r>
            <a:r>
              <a:rPr lang="pt-PT" sz="1600" err="1"/>
              <a:t>cloud</a:t>
            </a:r>
            <a:r>
              <a:rPr lang="pt-PT" sz="1600"/>
              <a:t>. DASFAA, </a:t>
            </a:r>
            <a:r>
              <a:rPr lang="pt-PT" sz="1600" err="1"/>
              <a:t>pages</a:t>
            </a:r>
            <a:r>
              <a:rPr lang="pt-PT" sz="1600"/>
              <a:t> 2–15, 2011. </a:t>
            </a:r>
            <a:br>
              <a:rPr lang="pt-PT" sz="1600"/>
            </a:br>
            <a:r>
              <a:rPr lang="pt-PT" sz="1600"/>
              <a:t>[5] S. </a:t>
            </a:r>
            <a:r>
              <a:rPr lang="pt-PT" sz="1600" err="1"/>
              <a:t>Agrawal</a:t>
            </a:r>
            <a:r>
              <a:rPr lang="pt-PT" sz="1600"/>
              <a:t>, S. </a:t>
            </a:r>
            <a:r>
              <a:rPr lang="pt-PT" sz="1600" err="1"/>
              <a:t>Chaudhuri</a:t>
            </a:r>
            <a:r>
              <a:rPr lang="pt-PT" sz="1600"/>
              <a:t>, </a:t>
            </a:r>
            <a:r>
              <a:rPr lang="pt-PT" sz="1600" err="1"/>
              <a:t>and</a:t>
            </a:r>
            <a:r>
              <a:rPr lang="pt-PT" sz="1600"/>
              <a:t> V. R. </a:t>
            </a:r>
            <a:r>
              <a:rPr lang="pt-PT" sz="1600" err="1"/>
              <a:t>Narasayya</a:t>
            </a:r>
            <a:r>
              <a:rPr lang="pt-PT" sz="1600"/>
              <a:t>. </a:t>
            </a:r>
            <a:r>
              <a:rPr lang="pt-PT" sz="1600" err="1"/>
              <a:t>Automated</a:t>
            </a:r>
            <a:r>
              <a:rPr lang="pt-PT" sz="1600"/>
              <a:t> </a:t>
            </a:r>
            <a:r>
              <a:rPr lang="pt-PT" sz="1600" err="1"/>
              <a:t>selection</a:t>
            </a:r>
            <a:r>
              <a:rPr lang="pt-PT" sz="1600"/>
              <a:t> </a:t>
            </a:r>
            <a:r>
              <a:rPr lang="pt-PT" sz="1600" err="1"/>
              <a:t>of</a:t>
            </a:r>
            <a:r>
              <a:rPr lang="pt-PT" sz="1600"/>
              <a:t> </a:t>
            </a:r>
            <a:r>
              <a:rPr lang="pt-PT" sz="1600" err="1"/>
              <a:t>materialized</a:t>
            </a:r>
            <a:r>
              <a:rPr lang="pt-PT" sz="1600"/>
              <a:t> </a:t>
            </a:r>
            <a:r>
              <a:rPr lang="pt-PT" sz="1600" err="1"/>
              <a:t>views</a:t>
            </a:r>
            <a:r>
              <a:rPr lang="pt-PT" sz="1600"/>
              <a:t> </a:t>
            </a:r>
            <a:r>
              <a:rPr lang="pt-PT" sz="1600" err="1"/>
              <a:t>and</a:t>
            </a:r>
            <a:r>
              <a:rPr lang="pt-PT" sz="1600"/>
              <a:t> indexes in SQL </a:t>
            </a:r>
            <a:r>
              <a:rPr lang="pt-PT" sz="1600" err="1"/>
              <a:t>databases</a:t>
            </a:r>
            <a:r>
              <a:rPr lang="pt-PT" sz="1600"/>
              <a:t>. VLDB, 2000.</a:t>
            </a:r>
            <a:endParaRPr lang="en-GB" sz="1600">
              <a:latin typeface="Constantia" panose="02030602050306030303" pitchFamily="18" charset="0"/>
            </a:endParaRPr>
          </a:p>
        </p:txBody>
      </p:sp>
      <p:sp>
        <p:nvSpPr>
          <p:cNvPr id="5" name="Footer Placeholder 4">
            <a:extLst>
              <a:ext uri="{FF2B5EF4-FFF2-40B4-BE49-F238E27FC236}">
                <a16:creationId xmlns:a16="http://schemas.microsoft.com/office/drawing/2014/main" id="{EEF464C5-A403-4F36-87FC-35B0F144FC2D}"/>
              </a:ext>
            </a:extLst>
          </p:cNvPr>
          <p:cNvSpPr>
            <a:spLocks noGrp="1"/>
          </p:cNvSpPr>
          <p:nvPr>
            <p:ph type="ftr" sz="quarter" idx="11"/>
          </p:nvPr>
        </p:nvSpPr>
        <p:spPr>
          <a:xfrm>
            <a:off x="3124200" y="4731990"/>
            <a:ext cx="2959968" cy="309117"/>
          </a:xfrm>
        </p:spPr>
        <p:txBody>
          <a:bodyPr/>
          <a:lstStyle/>
          <a:p>
            <a:r>
              <a:rPr lang="en-GB">
                <a:latin typeface="Constantia" panose="02030602050306030303" pitchFamily="18" charset="0"/>
              </a:rPr>
              <a:t>https://www.cs.ucy.ac.cy/courses/EPL646</a:t>
            </a:r>
            <a:endParaRPr lang="el-GR">
              <a:latin typeface="Constantia" panose="02030602050306030303" pitchFamily="18" charset="0"/>
            </a:endParaRPr>
          </a:p>
        </p:txBody>
      </p:sp>
      <p:sp>
        <p:nvSpPr>
          <p:cNvPr id="6" name="Slide Number Placeholder 5">
            <a:extLst>
              <a:ext uri="{FF2B5EF4-FFF2-40B4-BE49-F238E27FC236}">
                <a16:creationId xmlns:a16="http://schemas.microsoft.com/office/drawing/2014/main" id="{01BF2FB2-F681-45AC-933F-738459404195}"/>
              </a:ext>
            </a:extLst>
          </p:cNvPr>
          <p:cNvSpPr>
            <a:spLocks noGrp="1"/>
          </p:cNvSpPr>
          <p:nvPr>
            <p:ph type="sldNum" sz="quarter" idx="12"/>
          </p:nvPr>
        </p:nvSpPr>
        <p:spPr/>
        <p:txBody>
          <a:bodyPr/>
          <a:lstStyle/>
          <a:p>
            <a:fld id="{D3F1D1C4-C2D9-4231-9FB2-B2D9D97AA41D}" type="slidenum">
              <a:rPr lang="el-GR" smtClean="0">
                <a:latin typeface="Constantia" panose="02030602050306030303" pitchFamily="18" charset="0"/>
              </a:rPr>
              <a:pPr/>
              <a:t>40</a:t>
            </a:fld>
            <a:endParaRPr lang="el-GR">
              <a:latin typeface="Constantia" panose="02030602050306030303" pitchFamily="18" charset="0"/>
            </a:endParaRPr>
          </a:p>
        </p:txBody>
      </p:sp>
      <p:pic>
        <p:nvPicPr>
          <p:cNvPr id="7" name="Picture 6" descr="http://www.ucy.ac.cy/branding/documents/logo/DepartmentsAndUnitsLogo/FacultyOfPureAndAppliedSciences/ComputerScience/Department_of_Computer_Science_en.jpg">
            <a:extLst>
              <a:ext uri="{FF2B5EF4-FFF2-40B4-BE49-F238E27FC236}">
                <a16:creationId xmlns:a16="http://schemas.microsoft.com/office/drawing/2014/main" id="{35EDC3D3-DEAD-4E31-8845-4D98F741D76D}"/>
              </a:ext>
            </a:extLst>
          </p:cNvPr>
          <p:cNvPicPr>
            <a:picLocks noChangeAspect="1" noChangeArrowheads="1"/>
          </p:cNvPicPr>
          <p:nvPr/>
        </p:nvPicPr>
        <p:blipFill>
          <a:blip r:embed="rId2" cstate="print"/>
          <a:srcRect/>
          <a:stretch>
            <a:fillRect/>
          </a:stretch>
        </p:blipFill>
        <p:spPr bwMode="auto">
          <a:xfrm>
            <a:off x="1" y="1"/>
            <a:ext cx="2071670" cy="79753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351000" rIns="91440" bIns="45720" rtlCol="0" anchor="ctr">
            <a:normAutofit fontScale="90000"/>
          </a:bodyPr>
          <a:lstStyle/>
          <a:p>
            <a:r>
              <a:rPr lang="en-US" dirty="0">
                <a:solidFill>
                  <a:srgbClr val="002060"/>
                </a:solidFill>
                <a:effectLst>
                  <a:outerShdw blurRad="38100" dist="38100" dir="2700000" algn="tl">
                    <a:srgbClr val="000000">
                      <a:alpha val="43137"/>
                    </a:srgbClr>
                  </a:outerShdw>
                </a:effectLst>
                <a:latin typeface="Constantia" pitchFamily="18" charset="0"/>
              </a:rPr>
              <a:t>Stream Processing Languages:</a:t>
            </a:r>
            <a:r>
              <a:rPr lang="en-US" dirty="0">
                <a:latin typeface="Constantia" pitchFamily="18" charset="0"/>
              </a:rPr>
              <a:t> </a:t>
            </a:r>
            <a:r>
              <a:rPr lang="en-US" b="1" dirty="0">
                <a:latin typeface="Constantia" pitchFamily="18" charset="0"/>
              </a:rPr>
              <a:t>Styles</a:t>
            </a:r>
            <a:endParaRPr lang="el-GR" dirty="0">
              <a:latin typeface="Constantia" pitchFamily="18" charset="0"/>
            </a:endParaRPr>
          </a:p>
        </p:txBody>
      </p:sp>
      <p:sp>
        <p:nvSpPr>
          <p:cNvPr id="3" name="Content Placeholder 2"/>
          <p:cNvSpPr>
            <a:spLocks noGrp="1"/>
          </p:cNvSpPr>
          <p:nvPr>
            <p:ph idx="1"/>
          </p:nvPr>
        </p:nvSpPr>
        <p:spPr>
          <a:xfrm>
            <a:off x="1028700" y="1714500"/>
            <a:ext cx="7200900" cy="3015503"/>
          </a:xfrm>
        </p:spPr>
        <p:txBody>
          <a:bodyPr>
            <a:noAutofit/>
          </a:bodyPr>
          <a:lstStyle/>
          <a:p>
            <a:r>
              <a:rPr lang="en-US" sz="1275" dirty="0">
                <a:latin typeface="Constantia" pitchFamily="18" charset="0"/>
              </a:rPr>
              <a:t>Examined eight stream processing languages:</a:t>
            </a:r>
          </a:p>
          <a:p>
            <a:pPr marL="740664" lvl="1" indent="-342900" fontAlgn="base">
              <a:buFont typeface="+mj-lt"/>
              <a:buAutoNum type="arabicPeriod"/>
            </a:pPr>
            <a:r>
              <a:rPr lang="en-US" sz="1275" dirty="0">
                <a:latin typeface="Constantia" pitchFamily="18" charset="0"/>
              </a:rPr>
              <a:t>Relational Streaming</a:t>
            </a:r>
          </a:p>
          <a:p>
            <a:pPr marL="740664" lvl="1" indent="-342900" fontAlgn="base">
              <a:buFont typeface="+mj-lt"/>
              <a:buAutoNum type="arabicPeriod"/>
            </a:pPr>
            <a:r>
              <a:rPr lang="en-US" sz="1275" dirty="0">
                <a:latin typeface="Constantia" pitchFamily="18" charset="0"/>
              </a:rPr>
              <a:t>Synchronous Dataflow</a:t>
            </a:r>
          </a:p>
          <a:p>
            <a:pPr marL="740664" lvl="1" indent="-342900" fontAlgn="base">
              <a:buFont typeface="+mj-lt"/>
              <a:buAutoNum type="arabicPeriod"/>
            </a:pPr>
            <a:r>
              <a:rPr lang="en-US" sz="1275" dirty="0">
                <a:latin typeface="Constantia" pitchFamily="18" charset="0"/>
              </a:rPr>
              <a:t>Big-Data Streaming</a:t>
            </a:r>
          </a:p>
          <a:p>
            <a:pPr marL="740664" lvl="1" indent="-342900" fontAlgn="base">
              <a:buFont typeface="+mj-lt"/>
              <a:buAutoNum type="arabicPeriod"/>
            </a:pPr>
            <a:r>
              <a:rPr lang="en-US" sz="1275" dirty="0">
                <a:latin typeface="Constantia" pitchFamily="18" charset="0"/>
              </a:rPr>
              <a:t>Complex Event Processing</a:t>
            </a:r>
          </a:p>
          <a:p>
            <a:pPr marL="740664" lvl="1" indent="-342900" fontAlgn="base">
              <a:buFont typeface="+mj-lt"/>
              <a:buAutoNum type="arabicPeriod"/>
            </a:pPr>
            <a:r>
              <a:rPr lang="en-US" sz="1275" dirty="0">
                <a:latin typeface="Constantia" pitchFamily="18" charset="0"/>
              </a:rPr>
              <a:t>XML Streaming</a:t>
            </a:r>
          </a:p>
          <a:p>
            <a:pPr marL="740664" lvl="1" indent="-342900" fontAlgn="base">
              <a:buFont typeface="+mj-lt"/>
              <a:buAutoNum type="arabicPeriod"/>
            </a:pPr>
            <a:r>
              <a:rPr lang="en-US" sz="1275" dirty="0">
                <a:latin typeface="Constantia" pitchFamily="18" charset="0"/>
              </a:rPr>
              <a:t>RDF Streaming</a:t>
            </a:r>
          </a:p>
          <a:p>
            <a:pPr marL="740664" lvl="1" indent="-342900" fontAlgn="base">
              <a:buFont typeface="+mj-lt"/>
              <a:buAutoNum type="arabicPeriod"/>
            </a:pPr>
            <a:r>
              <a:rPr lang="en-US" sz="1275" dirty="0">
                <a:latin typeface="Constantia" pitchFamily="18" charset="0"/>
              </a:rPr>
              <a:t>Stream Reasoning</a:t>
            </a:r>
          </a:p>
          <a:p>
            <a:pPr marL="740664" lvl="1" indent="-342900" fontAlgn="base">
              <a:buFont typeface="+mj-lt"/>
              <a:buAutoNum type="arabicPeriod"/>
            </a:pPr>
            <a:r>
              <a:rPr lang="en-US" sz="1275" dirty="0">
                <a:latin typeface="Constantia" pitchFamily="18" charset="0"/>
              </a:rPr>
              <a:t>Streaming for End-Users</a:t>
            </a:r>
          </a:p>
          <a:p>
            <a:pPr marL="740664" lvl="1" indent="-342900" fontAlgn="base"/>
            <a:r>
              <a:rPr lang="en-US" sz="1275" b="1" dirty="0">
                <a:latin typeface="Constantia" pitchFamily="18" charset="0"/>
              </a:rPr>
              <a:t>The above stream processing languages, stemming from different primary objectives,</a:t>
            </a:r>
          </a:p>
          <a:p>
            <a:pPr marL="740664" lvl="1" indent="-342900" fontAlgn="base">
              <a:buNone/>
            </a:pPr>
            <a:r>
              <a:rPr lang="en-US" sz="1275" b="1" dirty="0">
                <a:latin typeface="Constantia" pitchFamily="18" charset="0"/>
              </a:rPr>
              <a:t>	data models, and ways of thinking.</a:t>
            </a:r>
          </a:p>
          <a:p>
            <a:pPr marL="740664" lvl="1" indent="-342900">
              <a:buFont typeface="+mj-lt"/>
              <a:buAutoNum type="arabicPeriod"/>
            </a:pPr>
            <a:endParaRPr lang="el-GR" sz="1275" dirty="0">
              <a:latin typeface="Constantia" pitchFamily="18" charset="0"/>
            </a:endParaRPr>
          </a:p>
        </p:txBody>
      </p:sp>
    </p:spTree>
    <p:extLst>
      <p:ext uri="{BB962C8B-B14F-4D97-AF65-F5344CB8AC3E}">
        <p14:creationId xmlns:p14="http://schemas.microsoft.com/office/powerpoint/2010/main" val="385237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270000" rIns="91440" bIns="45720" rtlCol="0" anchor="ctr">
            <a:normAutofit fontScale="90000"/>
          </a:bodyPr>
          <a:lstStyle/>
          <a:p>
            <a:r>
              <a:rPr lang="en-US" dirty="0">
                <a:solidFill>
                  <a:srgbClr val="002060"/>
                </a:solidFill>
                <a:effectLst>
                  <a:outerShdw blurRad="38100" dist="38100" dir="2700000" algn="tl">
                    <a:srgbClr val="000000">
                      <a:alpha val="43137"/>
                    </a:srgbClr>
                  </a:outerShdw>
                </a:effectLst>
                <a:latin typeface="Constantia" pitchFamily="18" charset="0"/>
              </a:rPr>
              <a:t>Stream Processing Languages: </a:t>
            </a:r>
            <a:r>
              <a:rPr lang="en-US" b="1" dirty="0">
                <a:latin typeface="Constantia" pitchFamily="18" charset="0"/>
              </a:rPr>
              <a:t>Big Data Streaming</a:t>
            </a:r>
            <a:endParaRPr lang="el-GR" b="1" dirty="0">
              <a:latin typeface="Constantia" pitchFamily="18" charset="0"/>
            </a:endParaRPr>
          </a:p>
        </p:txBody>
      </p:sp>
      <p:sp>
        <p:nvSpPr>
          <p:cNvPr id="4" name="Text Placeholder 3"/>
          <p:cNvSpPr>
            <a:spLocks noGrp="1"/>
          </p:cNvSpPr>
          <p:nvPr>
            <p:ph type="body" idx="1"/>
          </p:nvPr>
        </p:nvSpPr>
        <p:spPr/>
        <p:txBody>
          <a:bodyPr vert="horz" lIns="91440" tIns="27000" rIns="91440" bIns="162000" rtlCol="0" anchor="b">
            <a:normAutofit fontScale="85000" lnSpcReduction="20000"/>
          </a:bodyPr>
          <a:lstStyle/>
          <a:p>
            <a:r>
              <a:rPr lang="en-US" b="1" dirty="0"/>
              <a:t>First Category</a:t>
            </a:r>
            <a:endParaRPr lang="el-GR" b="1" dirty="0"/>
          </a:p>
        </p:txBody>
      </p:sp>
      <p:sp>
        <p:nvSpPr>
          <p:cNvPr id="5" name="Content Placeholder 4"/>
          <p:cNvSpPr>
            <a:spLocks noGrp="1"/>
          </p:cNvSpPr>
          <p:nvPr>
            <p:ph sz="half" idx="2"/>
          </p:nvPr>
        </p:nvSpPr>
        <p:spPr>
          <a:xfrm>
            <a:off x="978274" y="2206602"/>
            <a:ext cx="3332988" cy="2422548"/>
          </a:xfrm>
        </p:spPr>
        <p:txBody>
          <a:bodyPr>
            <a:normAutofit fontScale="92500" lnSpcReduction="10000"/>
          </a:bodyPr>
          <a:lstStyle/>
          <a:p>
            <a:endParaRPr lang="en-US" dirty="0">
              <a:latin typeface="Constantia" pitchFamily="18" charset="0"/>
            </a:endParaRPr>
          </a:p>
          <a:p>
            <a:r>
              <a:rPr lang="el-GR" sz="1425" dirty="0">
                <a:latin typeface="Constantia" pitchFamily="18" charset="0"/>
              </a:rPr>
              <a:t>Τ</a:t>
            </a:r>
            <a:r>
              <a:rPr lang="en-US" sz="1425" dirty="0">
                <a:latin typeface="Constantia" pitchFamily="18" charset="0"/>
              </a:rPr>
              <a:t>he basic idea of the first category of languages</a:t>
            </a:r>
            <a:r>
              <a:rPr lang="el-GR" sz="1425" dirty="0">
                <a:latin typeface="Constantia" pitchFamily="18" charset="0"/>
              </a:rPr>
              <a:t> </a:t>
            </a:r>
            <a:r>
              <a:rPr lang="en-US" sz="1425" dirty="0">
                <a:latin typeface="Constantia" pitchFamily="18" charset="0"/>
              </a:rPr>
              <a:t>for big-data streaming</a:t>
            </a:r>
            <a:r>
              <a:rPr lang="el-GR" sz="1425" dirty="0">
                <a:latin typeface="Constantia" pitchFamily="18" charset="0"/>
              </a:rPr>
              <a:t> </a:t>
            </a:r>
            <a:r>
              <a:rPr lang="en-US" sz="1425" dirty="0">
                <a:latin typeface="Constantia" pitchFamily="18" charset="0"/>
              </a:rPr>
              <a:t>is that of a </a:t>
            </a:r>
            <a:r>
              <a:rPr lang="en-US" sz="1425" b="1" dirty="0">
                <a:latin typeface="Constantia" pitchFamily="18" charset="0"/>
              </a:rPr>
              <a:t>directed graph</a:t>
            </a:r>
            <a:r>
              <a:rPr lang="en-US" sz="1425" dirty="0">
                <a:latin typeface="Constantia" pitchFamily="18" charset="0"/>
              </a:rPr>
              <a:t> of </a:t>
            </a:r>
            <a:r>
              <a:rPr lang="en-US" sz="1425" b="1" dirty="0">
                <a:latin typeface="Constantia" pitchFamily="18" charset="0"/>
              </a:rPr>
              <a:t>streams</a:t>
            </a:r>
            <a:r>
              <a:rPr lang="en-US" sz="1425" dirty="0">
                <a:latin typeface="Constantia" pitchFamily="18" charset="0"/>
              </a:rPr>
              <a:t> and </a:t>
            </a:r>
            <a:r>
              <a:rPr lang="en-US" sz="1425" b="1" dirty="0">
                <a:latin typeface="Constantia" pitchFamily="18" charset="0"/>
              </a:rPr>
              <a:t>operators</a:t>
            </a:r>
            <a:r>
              <a:rPr lang="en-US" sz="1425" dirty="0">
                <a:latin typeface="Constantia" pitchFamily="18" charset="0"/>
              </a:rPr>
              <a:t>.</a:t>
            </a:r>
          </a:p>
          <a:p>
            <a:r>
              <a:rPr lang="en-US" sz="1425" dirty="0">
                <a:latin typeface="Constantia" pitchFamily="18" charset="0"/>
              </a:rPr>
              <a:t>Graph is an evolution of the </a:t>
            </a:r>
            <a:r>
              <a:rPr lang="en-US" sz="1425" b="1" dirty="0">
                <a:latin typeface="Constantia" pitchFamily="18" charset="0"/>
              </a:rPr>
              <a:t>query plan </a:t>
            </a:r>
            <a:r>
              <a:rPr lang="en-US" sz="1425" dirty="0">
                <a:latin typeface="Constantia" pitchFamily="18" charset="0"/>
              </a:rPr>
              <a:t>of earlier stream-relational systems</a:t>
            </a:r>
          </a:p>
          <a:p>
            <a:r>
              <a:rPr lang="en-US" sz="1425" dirty="0">
                <a:latin typeface="Constantia" pitchFamily="18" charset="0"/>
              </a:rPr>
              <a:t>Also focus on </a:t>
            </a:r>
            <a:r>
              <a:rPr lang="en-US" sz="1425" b="1" dirty="0">
                <a:latin typeface="Constantia" pitchFamily="18" charset="0"/>
              </a:rPr>
              <a:t>relational operators</a:t>
            </a:r>
          </a:p>
          <a:p>
            <a:r>
              <a:rPr lang="en-US" sz="1425" dirty="0">
                <a:latin typeface="Constantia" pitchFamily="18" charset="0"/>
              </a:rPr>
              <a:t>Example: stand-alone Stream Processing Language (SPL)</a:t>
            </a:r>
          </a:p>
          <a:p>
            <a:endParaRPr lang="el-GR" dirty="0"/>
          </a:p>
        </p:txBody>
      </p:sp>
      <p:sp>
        <p:nvSpPr>
          <p:cNvPr id="6" name="Text Placeholder 5"/>
          <p:cNvSpPr>
            <a:spLocks noGrp="1"/>
          </p:cNvSpPr>
          <p:nvPr>
            <p:ph type="body" sz="quarter" idx="3"/>
          </p:nvPr>
        </p:nvSpPr>
        <p:spPr/>
        <p:txBody>
          <a:bodyPr vert="horz" lIns="91440" tIns="45720" rIns="91440" bIns="162000" rtlCol="0" anchor="b">
            <a:normAutofit fontScale="85000" lnSpcReduction="20000"/>
          </a:bodyPr>
          <a:lstStyle/>
          <a:p>
            <a:r>
              <a:rPr lang="en-US" b="1" dirty="0"/>
              <a:t>Second Category</a:t>
            </a:r>
            <a:endParaRPr lang="el-GR" b="1" dirty="0"/>
          </a:p>
        </p:txBody>
      </p:sp>
      <p:sp>
        <p:nvSpPr>
          <p:cNvPr id="7" name="Content Placeholder 6"/>
          <p:cNvSpPr>
            <a:spLocks noGrp="1"/>
          </p:cNvSpPr>
          <p:nvPr>
            <p:ph sz="quarter" idx="4"/>
          </p:nvPr>
        </p:nvSpPr>
        <p:spPr>
          <a:xfrm>
            <a:off x="4893760" y="2499076"/>
            <a:ext cx="3332988" cy="1921645"/>
          </a:xfrm>
        </p:spPr>
        <p:txBody>
          <a:bodyPr>
            <a:normAutofit fontScale="92500" lnSpcReduction="10000"/>
          </a:bodyPr>
          <a:lstStyle/>
          <a:p>
            <a:r>
              <a:rPr lang="en-US" sz="1350" dirty="0">
                <a:latin typeface="Constantia" pitchFamily="18" charset="0"/>
              </a:rPr>
              <a:t>Languages embedded in a </a:t>
            </a:r>
            <a:r>
              <a:rPr lang="en-US" sz="1350" b="1" dirty="0">
                <a:latin typeface="Constantia" pitchFamily="18" charset="0"/>
              </a:rPr>
              <a:t>general-purpose host language</a:t>
            </a:r>
            <a:r>
              <a:rPr lang="en-US" sz="1350" dirty="0">
                <a:latin typeface="Constantia" pitchFamily="18" charset="0"/>
              </a:rPr>
              <a:t>.</a:t>
            </a:r>
          </a:p>
          <a:p>
            <a:pPr lvl="1"/>
            <a:r>
              <a:rPr lang="en-US" sz="1350" dirty="0">
                <a:latin typeface="Constantia" pitchFamily="18" charset="0"/>
              </a:rPr>
              <a:t>Java</a:t>
            </a:r>
          </a:p>
          <a:p>
            <a:r>
              <a:rPr lang="en-US" sz="1350" dirty="0">
                <a:latin typeface="Constantia" pitchFamily="18" charset="0"/>
              </a:rPr>
              <a:t>Determining</a:t>
            </a:r>
            <a:r>
              <a:rPr lang="el-GR" sz="1350" dirty="0">
                <a:latin typeface="Constantia" pitchFamily="18" charset="0"/>
              </a:rPr>
              <a:t> </a:t>
            </a:r>
            <a:r>
              <a:rPr lang="en-US" sz="1350" dirty="0">
                <a:latin typeface="Constantia" pitchFamily="18" charset="0"/>
              </a:rPr>
              <a:t>more or less explicit stream graphs</a:t>
            </a:r>
          </a:p>
          <a:p>
            <a:pPr>
              <a:buNone/>
            </a:pPr>
            <a:endParaRPr lang="en-US" dirty="0"/>
          </a:p>
          <a:p>
            <a:endParaRPr lang="el-GR" dirty="0"/>
          </a:p>
        </p:txBody>
      </p:sp>
    </p:spTree>
    <p:extLst>
      <p:ext uri="{BB962C8B-B14F-4D97-AF65-F5344CB8AC3E}">
        <p14:creationId xmlns:p14="http://schemas.microsoft.com/office/powerpoint/2010/main" val="264363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35100" rIns="91440" bIns="45720" rtlCol="0" anchor="ctr">
            <a:normAutofit fontScale="90000"/>
          </a:bodyPr>
          <a:lstStyle/>
          <a:p>
            <a:r>
              <a:rPr lang="en-US" dirty="0">
                <a:solidFill>
                  <a:srgbClr val="002060"/>
                </a:solidFill>
                <a:effectLst>
                  <a:outerShdw blurRad="38100" dist="38100" dir="2700000" algn="tl">
                    <a:srgbClr val="000000">
                      <a:alpha val="43137"/>
                    </a:srgbClr>
                  </a:outerShdw>
                </a:effectLst>
                <a:latin typeface="Constantia" pitchFamily="18" charset="0"/>
              </a:rPr>
              <a:t>Stream Processing Languages: </a:t>
            </a:r>
            <a:r>
              <a:rPr lang="en-US" b="1" dirty="0">
                <a:latin typeface="Constantia" pitchFamily="18" charset="0"/>
              </a:rPr>
              <a:t>XML Streaming</a:t>
            </a:r>
            <a:endParaRPr lang="el-GR" b="1" dirty="0">
              <a:latin typeface="Constantia" pitchFamily="18" charset="0"/>
            </a:endParaRPr>
          </a:p>
        </p:txBody>
      </p:sp>
      <p:sp>
        <p:nvSpPr>
          <p:cNvPr id="3" name="Text Placeholder 2"/>
          <p:cNvSpPr>
            <a:spLocks noGrp="1"/>
          </p:cNvSpPr>
          <p:nvPr>
            <p:ph type="body" idx="1"/>
          </p:nvPr>
        </p:nvSpPr>
        <p:spPr>
          <a:xfrm>
            <a:off x="1008530" y="1493431"/>
            <a:ext cx="3332988" cy="617934"/>
          </a:xfr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162000" rtlCol="0" anchor="b">
            <a:normAutofit/>
          </a:bodyPr>
          <a:lstStyle/>
          <a:p>
            <a:pPr algn="ctr"/>
            <a:r>
              <a:rPr lang="en-US" dirty="0" err="1">
                <a:ln w="18415" cmpd="sng">
                  <a:solidFill>
                    <a:srgbClr val="FFFFFF"/>
                  </a:solidFill>
                  <a:prstDash val="solid"/>
                </a:ln>
                <a:solidFill>
                  <a:schemeClr val="bg1"/>
                </a:solidFill>
                <a:effectLst>
                  <a:outerShdw blurRad="38100" dist="38100" dir="2700000" algn="tl">
                    <a:srgbClr val="000000">
                      <a:alpha val="43137"/>
                    </a:srgbClr>
                  </a:outerShdw>
                </a:effectLst>
              </a:rPr>
              <a:t>NiagaraCQ</a:t>
            </a:r>
            <a:endParaRPr lang="el-GR" dirty="0">
              <a:ln w="18415" cmpd="sng">
                <a:solidFill>
                  <a:srgbClr val="FFFFFF"/>
                </a:solidFill>
                <a:prstDash val="solid"/>
              </a:ln>
              <a:solidFill>
                <a:schemeClr val="bg1"/>
              </a:solidFill>
              <a:effectLst>
                <a:outerShdw blurRad="38100" dist="38100" dir="2700000" algn="tl">
                  <a:srgbClr val="000000">
                    <a:alpha val="43137"/>
                  </a:srgbClr>
                </a:outerShdw>
              </a:effectLst>
            </a:endParaRPr>
          </a:p>
        </p:txBody>
      </p:sp>
      <p:sp>
        <p:nvSpPr>
          <p:cNvPr id="4" name="Content Placeholder 3"/>
          <p:cNvSpPr>
            <a:spLocks noGrp="1"/>
          </p:cNvSpPr>
          <p:nvPr>
            <p:ph sz="half" idx="2"/>
          </p:nvPr>
        </p:nvSpPr>
        <p:spPr>
          <a:xfrm>
            <a:off x="1028699" y="2186433"/>
            <a:ext cx="3332988" cy="2513315"/>
          </a:xfrm>
        </p:spPr>
        <p:txBody>
          <a:bodyPr>
            <a:normAutofit lnSpcReduction="10000"/>
          </a:bodyPr>
          <a:lstStyle/>
          <a:p>
            <a:r>
              <a:rPr lang="en-US" sz="1350" dirty="0">
                <a:latin typeface="Constantia" pitchFamily="18" charset="0"/>
              </a:rPr>
              <a:t>Before </a:t>
            </a:r>
            <a:r>
              <a:rPr lang="en-US" sz="1350" dirty="0" err="1">
                <a:latin typeface="Constantia" pitchFamily="18" charset="0"/>
              </a:rPr>
              <a:t>YFilter</a:t>
            </a:r>
            <a:r>
              <a:rPr lang="en-US" sz="1350" dirty="0">
                <a:latin typeface="Constantia" pitchFamily="18" charset="0"/>
              </a:rPr>
              <a:t> came </a:t>
            </a:r>
            <a:r>
              <a:rPr lang="en-US" sz="1350" dirty="0" err="1">
                <a:latin typeface="Constantia" pitchFamily="18" charset="0"/>
              </a:rPr>
              <a:t>NiagaraCQ</a:t>
            </a:r>
            <a:endParaRPr lang="en-US" sz="1350" dirty="0">
              <a:latin typeface="Constantia" pitchFamily="18" charset="0"/>
            </a:endParaRPr>
          </a:p>
          <a:p>
            <a:r>
              <a:rPr lang="en-US" sz="1350" dirty="0">
                <a:latin typeface="Constantia" pitchFamily="18" charset="0"/>
              </a:rPr>
              <a:t>A Scalable Continuous Query System for Internet Databases</a:t>
            </a:r>
          </a:p>
          <a:p>
            <a:r>
              <a:rPr lang="en-US" sz="1350" dirty="0">
                <a:latin typeface="Constantia" pitchFamily="18" charset="0"/>
              </a:rPr>
              <a:t>Process update streams to existing XML documents </a:t>
            </a:r>
          </a:p>
          <a:p>
            <a:r>
              <a:rPr lang="en-US" sz="1350" dirty="0">
                <a:latin typeface="Constantia" pitchFamily="18" charset="0"/>
              </a:rPr>
              <a:t>Borrowing syntax from </a:t>
            </a:r>
            <a:r>
              <a:rPr lang="en-US" sz="1350" b="1" dirty="0">
                <a:latin typeface="Constantia" pitchFamily="18" charset="0"/>
              </a:rPr>
              <a:t>XML-QL</a:t>
            </a:r>
          </a:p>
          <a:p>
            <a:r>
              <a:rPr lang="en-US" sz="1350" dirty="0">
                <a:latin typeface="Constantia" pitchFamily="18" charset="0"/>
              </a:rPr>
              <a:t>Support incremental evaluation</a:t>
            </a:r>
          </a:p>
          <a:p>
            <a:r>
              <a:rPr lang="en-US" sz="1350" dirty="0">
                <a:latin typeface="Constantia" pitchFamily="18" charset="0"/>
              </a:rPr>
              <a:t>consider only the changed portion of each updated XML file</a:t>
            </a:r>
          </a:p>
          <a:p>
            <a:r>
              <a:rPr lang="en-US" sz="1350" dirty="0">
                <a:latin typeface="Constantia" pitchFamily="18" charset="0"/>
              </a:rPr>
              <a:t>Support change-based queries and timer-based queries</a:t>
            </a:r>
          </a:p>
          <a:p>
            <a:endParaRPr lang="en-US" sz="1350" dirty="0"/>
          </a:p>
          <a:p>
            <a:endParaRPr lang="en-US" sz="1350" dirty="0"/>
          </a:p>
          <a:p>
            <a:endParaRPr lang="en-US" b="1" dirty="0"/>
          </a:p>
          <a:p>
            <a:endParaRPr lang="en-US" b="1" dirty="0"/>
          </a:p>
          <a:p>
            <a:endParaRPr lang="en-US" dirty="0"/>
          </a:p>
          <a:p>
            <a:endParaRPr lang="en-US" dirty="0"/>
          </a:p>
          <a:p>
            <a:endParaRPr lang="el-GR" dirty="0"/>
          </a:p>
        </p:txBody>
      </p:sp>
      <p:sp>
        <p:nvSpPr>
          <p:cNvPr id="5" name="Text Placeholder 4"/>
          <p:cNvSpPr>
            <a:spLocks noGrp="1"/>
          </p:cNvSpPr>
          <p:nvPr>
            <p:ph type="body" sz="quarter" idx="3"/>
          </p:nvPr>
        </p:nvSpPr>
        <p:spPr>
          <a:xfrm>
            <a:off x="4984529" y="1483346"/>
            <a:ext cx="3332988" cy="617934"/>
          </a:xfrm>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162000" rtlCol="0" anchor="b">
            <a:normAutofit/>
          </a:bodyPr>
          <a:lstStyle/>
          <a:p>
            <a:pPr algn="ct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YFilter</a:t>
            </a:r>
            <a:endParaRPr lang="el-GR"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Content Placeholder 5"/>
          <p:cNvSpPr>
            <a:spLocks noGrp="1"/>
          </p:cNvSpPr>
          <p:nvPr>
            <p:ph sz="quarter" idx="4"/>
          </p:nvPr>
        </p:nvSpPr>
        <p:spPr>
          <a:xfrm>
            <a:off x="4994614" y="2115834"/>
            <a:ext cx="3332988" cy="1921645"/>
          </a:xfrm>
        </p:spPr>
        <p:txBody>
          <a:bodyPr>
            <a:normAutofit lnSpcReduction="10000"/>
          </a:bodyPr>
          <a:lstStyle/>
          <a:p>
            <a:r>
              <a:rPr lang="en-US" sz="1275" dirty="0">
                <a:latin typeface="Constantia" pitchFamily="18" charset="0"/>
              </a:rPr>
              <a:t>Applied a multi-query </a:t>
            </a:r>
            <a:r>
              <a:rPr lang="en-US" sz="1275" b="1" dirty="0">
                <a:latin typeface="Constantia" pitchFamily="18" charset="0"/>
              </a:rPr>
              <a:t>optimization</a:t>
            </a:r>
            <a:r>
              <a:rPr lang="en-US" sz="1275" dirty="0">
                <a:latin typeface="Constantia" pitchFamily="18" charset="0"/>
              </a:rPr>
              <a:t> that used a single finite state machine.</a:t>
            </a:r>
          </a:p>
          <a:p>
            <a:pPr lvl="1"/>
            <a:r>
              <a:rPr lang="en-US" sz="1275" dirty="0">
                <a:latin typeface="Constantia" pitchFamily="18" charset="0"/>
              </a:rPr>
              <a:t>to  represent and evaluate several </a:t>
            </a:r>
            <a:r>
              <a:rPr lang="en-US" sz="1275" b="1" dirty="0" err="1">
                <a:latin typeface="Constantia" pitchFamily="18" charset="0"/>
              </a:rPr>
              <a:t>XPath</a:t>
            </a:r>
            <a:r>
              <a:rPr lang="en-US" sz="1275" b="1" dirty="0">
                <a:latin typeface="Constantia" pitchFamily="18" charset="0"/>
              </a:rPr>
              <a:t> expressions</a:t>
            </a:r>
            <a:endParaRPr lang="el-GR" sz="1275" b="1" dirty="0">
              <a:latin typeface="Constantia" pitchFamily="18" charset="0"/>
            </a:endParaRPr>
          </a:p>
        </p:txBody>
      </p:sp>
      <p:sp>
        <p:nvSpPr>
          <p:cNvPr id="8" name="TextBox 7"/>
          <p:cNvSpPr txBox="1"/>
          <p:nvPr/>
        </p:nvSpPr>
        <p:spPr>
          <a:xfrm>
            <a:off x="1563222" y="4679576"/>
            <a:ext cx="7100047" cy="507831"/>
          </a:xfrm>
          <a:prstGeom prst="rect">
            <a:avLst/>
          </a:prstGeom>
          <a:noFill/>
        </p:spPr>
        <p:txBody>
          <a:bodyPr wrap="square" rtlCol="0">
            <a:spAutoFit/>
          </a:bodyPr>
          <a:lstStyle/>
          <a:p>
            <a:r>
              <a:rPr lang="en-US" sz="1350" b="1" dirty="0" err="1">
                <a:solidFill>
                  <a:srgbClr val="C00000"/>
                </a:solidFill>
                <a:latin typeface="Constantia" pitchFamily="18" charset="0"/>
              </a:rPr>
              <a:t>XMLParse</a:t>
            </a:r>
            <a:r>
              <a:rPr lang="en-US" sz="1350" b="1" dirty="0">
                <a:solidFill>
                  <a:srgbClr val="C00000"/>
                </a:solidFill>
                <a:latin typeface="Constantia" pitchFamily="18" charset="0"/>
              </a:rPr>
              <a:t> is an operator for XML stream transformation in a big-data streaming language</a:t>
            </a:r>
            <a:endParaRPr lang="el-GR" sz="1350" b="1" dirty="0">
              <a:solidFill>
                <a:srgbClr val="C00000"/>
              </a:solidFill>
              <a:latin typeface="Constantia" pitchFamily="18" charset="0"/>
            </a:endParaRPr>
          </a:p>
        </p:txBody>
      </p:sp>
    </p:spTree>
    <p:extLst>
      <p:ext uri="{BB962C8B-B14F-4D97-AF65-F5344CB8AC3E}">
        <p14:creationId xmlns:p14="http://schemas.microsoft.com/office/powerpoint/2010/main" val="423057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2060"/>
                </a:solidFill>
                <a:effectLst>
                  <a:outerShdw blurRad="38100" dist="38100" dir="2700000" algn="tl">
                    <a:srgbClr val="000000">
                      <a:alpha val="43137"/>
                    </a:srgbClr>
                  </a:outerShdw>
                </a:effectLst>
                <a:latin typeface="Constantia" pitchFamily="18" charset="0"/>
              </a:rPr>
              <a:t>Stream Processing Languages:</a:t>
            </a:r>
            <a:r>
              <a:rPr lang="en-US" b="1" dirty="0">
                <a:solidFill>
                  <a:srgbClr val="002060"/>
                </a:solidFill>
                <a:effectLst>
                  <a:outerShdw blurRad="38100" dist="38100" dir="2700000" algn="tl">
                    <a:srgbClr val="000000">
                      <a:alpha val="43137"/>
                    </a:srgbClr>
                  </a:outerShdw>
                </a:effectLst>
                <a:latin typeface="Constantia" pitchFamily="18" charset="0"/>
              </a:rPr>
              <a:t> </a:t>
            </a:r>
            <a:r>
              <a:rPr lang="en-US" b="1" dirty="0">
                <a:latin typeface="Constantia" pitchFamily="18" charset="0"/>
              </a:rPr>
              <a:t>Stream Reasoning(1)</a:t>
            </a:r>
            <a:endParaRPr lang="el-GR" b="1" dirty="0">
              <a:latin typeface="Constantia" pitchFamily="18" charset="0"/>
            </a:endParaRPr>
          </a:p>
        </p:txBody>
      </p:sp>
      <p:sp>
        <p:nvSpPr>
          <p:cNvPr id="7" name="Content Placeholder 6"/>
          <p:cNvSpPr>
            <a:spLocks noGrp="1"/>
          </p:cNvSpPr>
          <p:nvPr>
            <p:ph idx="1"/>
          </p:nvPr>
        </p:nvSpPr>
        <p:spPr/>
        <p:txBody>
          <a:bodyPr>
            <a:normAutofit/>
          </a:bodyPr>
          <a:lstStyle/>
          <a:p>
            <a:r>
              <a:rPr lang="en-US" sz="1350" dirty="0">
                <a:latin typeface="Constantia" pitchFamily="18" charset="0"/>
              </a:rPr>
              <a:t>An ontology offers a conceptual view over pre-existing autonomous data sources.</a:t>
            </a:r>
          </a:p>
          <a:p>
            <a:pPr lvl="1"/>
            <a:r>
              <a:rPr lang="en-US" sz="1350" dirty="0">
                <a:latin typeface="Constantia" pitchFamily="18" charset="0"/>
              </a:rPr>
              <a:t>The </a:t>
            </a:r>
            <a:r>
              <a:rPr lang="en-US" sz="1350" dirty="0" err="1">
                <a:latin typeface="Constantia" pitchFamily="18" charset="0"/>
              </a:rPr>
              <a:t>reasoner</a:t>
            </a:r>
            <a:r>
              <a:rPr lang="en-US" sz="1350" dirty="0">
                <a:latin typeface="Constantia" pitchFamily="18" charset="0"/>
              </a:rPr>
              <a:t> can find answers that are not syntactically present in the data sources</a:t>
            </a:r>
          </a:p>
          <a:p>
            <a:pPr lvl="1"/>
            <a:r>
              <a:rPr lang="en-US" sz="1350" dirty="0">
                <a:latin typeface="Constantia" pitchFamily="18" charset="0"/>
              </a:rPr>
              <a:t>This approach is called ontology-based data access </a:t>
            </a:r>
            <a:endParaRPr lang="el-GR" sz="1350" dirty="0">
              <a:latin typeface="Constantia" pitchFamily="18" charset="0"/>
            </a:endParaRPr>
          </a:p>
          <a:p>
            <a:pPr lvl="1">
              <a:buNone/>
            </a:pPr>
            <a:endParaRPr lang="en-US" sz="1350" dirty="0">
              <a:latin typeface="Constantia" pitchFamily="18" charset="0"/>
            </a:endParaRPr>
          </a:p>
          <a:p>
            <a:r>
              <a:rPr lang="en-US" sz="1350" dirty="0">
                <a:latin typeface="Constantia" pitchFamily="18" charset="0"/>
              </a:rPr>
              <a:t>RDF is the dominant data model in reasoning for data integration</a:t>
            </a:r>
            <a:endParaRPr lang="el-GR" sz="1350" dirty="0">
              <a:latin typeface="Constantia" pitchFamily="18" charset="0"/>
            </a:endParaRPr>
          </a:p>
          <a:p>
            <a:pPr>
              <a:buNone/>
            </a:pPr>
            <a:endParaRPr lang="en-US" sz="1350" dirty="0">
              <a:latin typeface="Constantia" pitchFamily="18" charset="0"/>
            </a:endParaRPr>
          </a:p>
          <a:p>
            <a:r>
              <a:rPr lang="el-GR" sz="1350" dirty="0">
                <a:latin typeface="Constantia" pitchFamily="18" charset="0"/>
              </a:rPr>
              <a:t>Τ</a:t>
            </a:r>
            <a:r>
              <a:rPr lang="en-US" sz="1350" dirty="0">
                <a:latin typeface="Constantia" pitchFamily="18" charset="0"/>
              </a:rPr>
              <a:t>his kind of reasoning is hard to do efficiently.</a:t>
            </a:r>
            <a:endParaRPr lang="el-GR" sz="1350" dirty="0">
              <a:latin typeface="Constantia" pitchFamily="18" charset="0"/>
            </a:endParaRPr>
          </a:p>
        </p:txBody>
      </p:sp>
    </p:spTree>
    <p:extLst>
      <p:ext uri="{BB962C8B-B14F-4D97-AF65-F5344CB8AC3E}">
        <p14:creationId xmlns:p14="http://schemas.microsoft.com/office/powerpoint/2010/main" val="49002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002060"/>
                </a:solidFill>
                <a:effectLst>
                  <a:outerShdw blurRad="38100" dist="38100" dir="2700000" algn="tl">
                    <a:srgbClr val="000000">
                      <a:alpha val="43137"/>
                    </a:srgbClr>
                  </a:outerShdw>
                </a:effectLst>
                <a:latin typeface="Constantia" pitchFamily="18" charset="0"/>
              </a:rPr>
              <a:t>Stream Processing Languages: </a:t>
            </a:r>
            <a:r>
              <a:rPr lang="en-US" b="1" dirty="0">
                <a:latin typeface="Constantia" pitchFamily="18" charset="0"/>
              </a:rPr>
              <a:t>Stream Reasoning(2)</a:t>
            </a:r>
            <a:endParaRPr lang="el-GR" b="1" dirty="0">
              <a:latin typeface="Constantia" pitchFamily="18" charset="0"/>
            </a:endParaRPr>
          </a:p>
        </p:txBody>
      </p:sp>
      <p:sp>
        <p:nvSpPr>
          <p:cNvPr id="4" name="Content Placeholder 3"/>
          <p:cNvSpPr>
            <a:spLocks noGrp="1"/>
          </p:cNvSpPr>
          <p:nvPr>
            <p:ph sz="half" idx="2"/>
          </p:nvPr>
        </p:nvSpPr>
        <p:spPr>
          <a:xfrm>
            <a:off x="958103" y="2125920"/>
            <a:ext cx="3332988" cy="1921645"/>
          </a:xfrm>
        </p:spPr>
        <p:txBody>
          <a:bodyPr/>
          <a:lstStyle/>
          <a:p>
            <a:r>
              <a:rPr lang="en-US" sz="1350" dirty="0">
                <a:latin typeface="Constantia" pitchFamily="18" charset="0"/>
              </a:rPr>
              <a:t>This picture shows an example for stream reasoning with two ontological axioms and a RSP-QL query.</a:t>
            </a:r>
          </a:p>
          <a:p>
            <a:r>
              <a:rPr lang="en-US" sz="1350" dirty="0">
                <a:latin typeface="Constantia" pitchFamily="18" charset="0"/>
              </a:rPr>
              <a:t>RSP-QL query  uses reasoning to continuously count how many people : Alice gossips with.</a:t>
            </a:r>
          </a:p>
          <a:p>
            <a:endParaRPr lang="en-US" dirty="0"/>
          </a:p>
          <a:p>
            <a:endParaRPr lang="el-GR" dirty="0"/>
          </a:p>
        </p:txBody>
      </p:sp>
      <p:sp>
        <p:nvSpPr>
          <p:cNvPr id="5" name="Text Placeholder 4"/>
          <p:cNvSpPr>
            <a:spLocks noGrp="1"/>
          </p:cNvSpPr>
          <p:nvPr>
            <p:ph type="body" sz="quarter" idx="3"/>
          </p:nvPr>
        </p:nvSpPr>
        <p:spPr/>
        <p:txBody>
          <a:bodyPr/>
          <a:lstStyle/>
          <a:p>
            <a:endParaRPr lang="el-GR" dirty="0"/>
          </a:p>
        </p:txBody>
      </p:sp>
      <p:sp>
        <p:nvSpPr>
          <p:cNvPr id="6" name="Content Placeholder 5"/>
          <p:cNvSpPr>
            <a:spLocks noGrp="1"/>
          </p:cNvSpPr>
          <p:nvPr>
            <p:ph sz="quarter" idx="4"/>
          </p:nvPr>
        </p:nvSpPr>
        <p:spPr/>
        <p:txBody>
          <a:bodyPr/>
          <a:lstStyle/>
          <a:p>
            <a:endParaRPr lang="el-GR" dirty="0"/>
          </a:p>
        </p:txBody>
      </p:sp>
      <p:pic>
        <p:nvPicPr>
          <p:cNvPr id="1028" name="Picture 4" descr="https://lh4.googleusercontent.com/I2qunbXytALpTqfp9kblhzUkeh4cuYvJaVUDHGT2dDYsJ3MH0qVdiLc2CnsN7wnfoGa81j8gMdIP9rseg65omvrVl1_mX9YvLgl_GVtdtIKNEr6w0Vsb2PTtdijBtt3ZzlchK2bBzfI"/>
          <p:cNvPicPr>
            <a:picLocks noChangeAspect="1" noChangeArrowheads="1"/>
          </p:cNvPicPr>
          <p:nvPr/>
        </p:nvPicPr>
        <p:blipFill>
          <a:blip r:embed="rId2"/>
          <a:srcRect l="49343" t="37439" r="13555" b="37010"/>
          <a:stretch>
            <a:fillRect/>
          </a:stretch>
        </p:blipFill>
        <p:spPr bwMode="auto">
          <a:xfrm>
            <a:off x="4457700" y="1714501"/>
            <a:ext cx="4437530" cy="2632262"/>
          </a:xfrm>
          <a:prstGeom prst="rect">
            <a:avLst/>
          </a:prstGeom>
          <a:noFill/>
        </p:spPr>
      </p:pic>
    </p:spTree>
    <p:extLst>
      <p:ext uri="{BB962C8B-B14F-4D97-AF65-F5344CB8AC3E}">
        <p14:creationId xmlns:p14="http://schemas.microsoft.com/office/powerpoint/2010/main" val="3599268679"/>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3271</Words>
  <Application>Microsoft Macintosh PowerPoint</Application>
  <PresentationFormat>On-screen Show (16:9)</PresentationFormat>
  <Paragraphs>354</Paragraphs>
  <Slides>40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Constantia</vt:lpstr>
      <vt:lpstr>Θέμα του Office</vt:lpstr>
      <vt:lpstr>Stream Processing Languages in the Big Data Era</vt:lpstr>
      <vt:lpstr>Contents</vt:lpstr>
      <vt:lpstr>Stream Processing Languages: Background</vt:lpstr>
      <vt:lpstr>Stream Processing Languages: Purpose</vt:lpstr>
      <vt:lpstr>Stream Processing Languages: Styles</vt:lpstr>
      <vt:lpstr>Stream Processing Languages: Big Data Streaming</vt:lpstr>
      <vt:lpstr>Stream Processing Languages: XML Streaming</vt:lpstr>
      <vt:lpstr>Stream Processing Languages: Stream Reasoning(1)</vt:lpstr>
      <vt:lpstr>Stream Processing Languages: Stream Reasoning(2)</vt:lpstr>
      <vt:lpstr>Stream Processing Languages: Language Design Principles  </vt:lpstr>
      <vt:lpstr> Performance      Generality     Productivity        </vt:lpstr>
      <vt:lpstr>Stream Processing Languages: Challenges</vt:lpstr>
      <vt:lpstr>Veracity</vt:lpstr>
      <vt:lpstr>Data Variety</vt:lpstr>
      <vt:lpstr>Adoption</vt:lpstr>
      <vt:lpstr>Veracity-Measure the Challenge</vt:lpstr>
      <vt:lpstr>Data Variety-Measure the Challenge</vt:lpstr>
      <vt:lpstr>Adoption-Measure the Challenge</vt:lpstr>
      <vt:lpstr>Conclusion</vt:lpstr>
      <vt:lpstr>Thank you!!</vt:lpstr>
      <vt:lpstr>Presentation Outline (Indicative)</vt:lpstr>
      <vt:lpstr>PowerPoint Presentation</vt:lpstr>
      <vt:lpstr>Introduction</vt:lpstr>
      <vt:lpstr>Introduction</vt:lpstr>
      <vt:lpstr>Problem Overview</vt:lpstr>
      <vt:lpstr>Problem Overview</vt:lpstr>
      <vt:lpstr>Problem Overview</vt:lpstr>
      <vt:lpstr>Problem Overview</vt:lpstr>
      <vt:lpstr>Problem Overview</vt:lpstr>
      <vt:lpstr>Problem Overview</vt:lpstr>
      <vt:lpstr>Problem Overview</vt:lpstr>
      <vt:lpstr>Action Planning &amp; Execution</vt:lpstr>
      <vt:lpstr>Action Planning &amp; Execution</vt:lpstr>
      <vt:lpstr>RHCM (Receding Horizon Control Model)</vt:lpstr>
      <vt:lpstr>RHCM (Receding Horizon Control Model)</vt:lpstr>
      <vt:lpstr>Action Planning &amp; Execution</vt:lpstr>
      <vt:lpstr>Preliminary Results </vt:lpstr>
      <vt:lpstr>Preliminary Results </vt:lpstr>
      <vt:lpstr>Conclusion</vt:lpstr>
      <vt:lpstr>References</vt:lpstr>
    </vt:vector>
  </TitlesOfParts>
  <Manager>Advanced Topics in Databases</Manager>
  <Company>Dept. of Computer Science, University of Cyprus</Company>
  <LinksUpToDate>false</LinksUpToDate>
  <SharedDoc>false</SharedDoc>
  <HyperlinkBase>https://www.cs.ucy.ac.cy/~dzeina/courses/epl646/</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THERMAL-JOIN: A Scalable Spatial Join for Dynamic Workloads</dc:title>
  <dc:subject/>
  <dc:creator/>
  <cp:keywords/>
  <dc:description/>
  <cp:lastModifiedBy>Microsoft Office User</cp:lastModifiedBy>
  <cp:revision>3</cp:revision>
  <dcterms:created xsi:type="dcterms:W3CDTF">2017-11-21T13:30:34Z</dcterms:created>
  <dcterms:modified xsi:type="dcterms:W3CDTF">2019-04-08T09:57:24Z</dcterms:modified>
  <cp:category>Student Presentations</cp:category>
</cp:coreProperties>
</file>