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9" r:id="rId2"/>
    <p:sldId id="302" r:id="rId3"/>
    <p:sldId id="303" r:id="rId4"/>
    <p:sldId id="304" r:id="rId5"/>
    <p:sldId id="305" r:id="rId6"/>
    <p:sldId id="307" r:id="rId7"/>
    <p:sldId id="306" r:id="rId8"/>
    <p:sldId id="308" r:id="rId9"/>
    <p:sldId id="309" r:id="rId10"/>
    <p:sldId id="310" r:id="rId11"/>
    <p:sldId id="311" r:id="rId12"/>
    <p:sldId id="312" r:id="rId13"/>
    <p:sldId id="313" r:id="rId14"/>
    <p:sldId id="314" r:id="rId15"/>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2" autoAdjust="0"/>
    <p:restoredTop sz="79201" autoAdjust="0"/>
  </p:normalViewPr>
  <p:slideViewPr>
    <p:cSldViewPr>
      <p:cViewPr varScale="1">
        <p:scale>
          <a:sx n="128" d="100"/>
          <a:sy n="128" d="100"/>
        </p:scale>
        <p:origin x="1160" y="168"/>
      </p:cViewPr>
      <p:guideLst>
        <p:guide orient="horz" pos="2160"/>
        <p:guide pos="2880"/>
        <p:guide orient="horz" pos="1620"/>
      </p:guideLst>
    </p:cSldViewPr>
  </p:slideViewPr>
  <p:outlineViewPr>
    <p:cViewPr>
      <p:scale>
        <a:sx n="33" d="100"/>
        <a:sy n="33" d="100"/>
      </p:scale>
      <p:origin x="48" y="74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13/03/2019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dirty="0"/>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Modern organizations are faced with a massive number of heterogeneous data sets. </a:t>
            </a:r>
          </a:p>
          <a:p>
            <a:r>
              <a:rPr lang="en-US" sz="1200" b="0" i="0" u="none" strike="noStrike" kern="1200" dirty="0" smtClean="0">
                <a:solidFill>
                  <a:schemeClr val="tx1"/>
                </a:solidFill>
                <a:effectLst/>
                <a:latin typeface="+mn-lt"/>
                <a:ea typeface="+mn-ea"/>
                <a:cs typeface="+mn-cs"/>
              </a:rPr>
              <a:t>It's not uncommon for a large enterprise to report having 10,000 or more structured databases, not to mention millions of spreadsheets, text documents, and emails. </a:t>
            </a:r>
          </a:p>
          <a:p>
            <a:r>
              <a:rPr lang="en-US" sz="1200" b="0" i="0" u="none" strike="noStrike" kern="1200" dirty="0" smtClean="0">
                <a:solidFill>
                  <a:schemeClr val="tx1"/>
                </a:solidFill>
                <a:effectLst/>
                <a:latin typeface="+mn-lt"/>
                <a:ea typeface="+mn-ea"/>
                <a:cs typeface="+mn-cs"/>
              </a:rPr>
              <a:t>Typically these databases are not organized according to a common schema or representation.</a:t>
            </a:r>
            <a:endParaRPr lang="en-US" dirty="0"/>
          </a:p>
        </p:txBody>
      </p:sp>
      <p:sp>
        <p:nvSpPr>
          <p:cNvPr id="4" name="Slide Number Placeholder 3"/>
          <p:cNvSpPr>
            <a:spLocks noGrp="1"/>
          </p:cNvSpPr>
          <p:nvPr>
            <p:ph type="sldNum" sz="quarter" idx="10"/>
          </p:nvPr>
        </p:nvSpPr>
        <p:spPr/>
        <p:txBody>
          <a:bodyPr/>
          <a:lstStyle/>
          <a:p>
            <a:fld id="{B648880D-38B3-ED4C-A0C6-19A0697ADB13}" type="slidenum">
              <a:rPr lang="en-US" smtClean="0"/>
              <a:t>2</a:t>
            </a:fld>
            <a:endParaRPr lang="en-US"/>
          </a:p>
        </p:txBody>
      </p:sp>
    </p:spTree>
    <p:extLst>
      <p:ext uri="{BB962C8B-B14F-4D97-AF65-F5344CB8AC3E}">
        <p14:creationId xmlns:p14="http://schemas.microsoft.com/office/powerpoint/2010/main" val="1595864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Data-Scientist</a:t>
            </a:r>
            <a:r>
              <a:rPr lang="en-US" baseline="0" dirty="0" smtClean="0"/>
              <a:t> working at Merck</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648880D-38B3-ED4C-A0C6-19A0697ADB13}" type="slidenum">
              <a:rPr lang="en-US" smtClean="0"/>
              <a:t>3</a:t>
            </a:fld>
            <a:endParaRPr lang="en-US"/>
          </a:p>
        </p:txBody>
      </p:sp>
    </p:spTree>
    <p:extLst>
      <p:ext uri="{BB962C8B-B14F-4D97-AF65-F5344CB8AC3E}">
        <p14:creationId xmlns:p14="http://schemas.microsoft.com/office/powerpoint/2010/main" val="155386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As a result, data scientists in large organizations spend 90% or more of the time just trying to find the data they need and transform it into a common representation that allows them to perform the desired analysis.</a:t>
            </a:r>
            <a:endParaRPr lang="en-US" dirty="0"/>
          </a:p>
        </p:txBody>
      </p:sp>
      <p:sp>
        <p:nvSpPr>
          <p:cNvPr id="4" name="Slide Number Placeholder 3"/>
          <p:cNvSpPr>
            <a:spLocks noGrp="1"/>
          </p:cNvSpPr>
          <p:nvPr>
            <p:ph type="sldNum" sz="quarter" idx="10"/>
          </p:nvPr>
        </p:nvSpPr>
        <p:spPr/>
        <p:txBody>
          <a:bodyPr/>
          <a:lstStyle/>
          <a:p>
            <a:fld id="{B648880D-38B3-ED4C-A0C6-19A0697ADB13}" type="slidenum">
              <a:rPr lang="en-US" smtClean="0"/>
              <a:t>4</a:t>
            </a:fld>
            <a:endParaRPr lang="en-US"/>
          </a:p>
        </p:txBody>
      </p:sp>
    </p:spTree>
    <p:extLst>
      <p:ext uri="{BB962C8B-B14F-4D97-AF65-F5344CB8AC3E}">
        <p14:creationId xmlns:p14="http://schemas.microsoft.com/office/powerpoint/2010/main" val="1157060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smtClean="0">
                <a:solidFill>
                  <a:schemeClr val="tx1"/>
                </a:solidFill>
                <a:effectLst/>
                <a:latin typeface="+mn-lt"/>
                <a:ea typeface="+mn-ea"/>
                <a:cs typeface="+mn-cs"/>
              </a:rPr>
              <a:t>Data Civilizer includes a number of key components designed to simplify this process, including: </a:t>
            </a:r>
          </a:p>
          <a:p>
            <a:endParaRPr lang="en-US" sz="1200" b="1" i="0" u="none" strike="noStrike"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Data discovery</a:t>
            </a:r>
            <a:r>
              <a:rPr lang="en-US" sz="1200" b="0" i="0" u="none" strike="noStrike" kern="1200" dirty="0" smtClean="0">
                <a:solidFill>
                  <a:schemeClr val="tx1"/>
                </a:solidFill>
                <a:effectLst/>
                <a:latin typeface="+mn-lt"/>
                <a:ea typeface="+mn-ea"/>
                <a:cs typeface="+mn-cs"/>
              </a:rPr>
              <a:t>. Given some input request, this component crawls an organization’s data and returns those objects relevant to the request, employing a new graph-based approach for discovery and efficient data set indexing techniques.</a:t>
            </a:r>
          </a:p>
          <a:p>
            <a:r>
              <a:rPr lang="en-US" sz="1200" b="1" i="0" u="none" strike="noStrike" kern="1200" dirty="0" smtClean="0">
                <a:solidFill>
                  <a:schemeClr val="tx1"/>
                </a:solidFill>
                <a:effectLst/>
                <a:latin typeface="+mn-lt"/>
                <a:ea typeface="+mn-ea"/>
                <a:cs typeface="+mn-cs"/>
              </a:rPr>
              <a:t>Data stitching</a:t>
            </a:r>
            <a:r>
              <a:rPr lang="en-US" sz="1200" b="0" i="0" u="none" strike="noStrike" kern="1200" dirty="0" smtClean="0">
                <a:solidFill>
                  <a:schemeClr val="tx1"/>
                </a:solidFill>
                <a:effectLst/>
                <a:latin typeface="+mn-lt"/>
                <a:ea typeface="+mn-ea"/>
                <a:cs typeface="+mn-cs"/>
              </a:rPr>
              <a:t>. Putting relevant data together for user consumption (i.e., data stitching). This requires investigating several issues on how graph-based and query-driving data stitching can be accomplished.</a:t>
            </a:r>
          </a:p>
          <a:p>
            <a:r>
              <a:rPr lang="en-US" sz="1200" b="1" i="0" u="none" strike="noStrike" kern="1200" dirty="0" smtClean="0">
                <a:solidFill>
                  <a:schemeClr val="tx1"/>
                </a:solidFill>
                <a:effectLst/>
                <a:latin typeface="+mn-lt"/>
                <a:ea typeface="+mn-ea"/>
                <a:cs typeface="+mn-cs"/>
              </a:rPr>
              <a:t>Data cleaning.</a:t>
            </a:r>
            <a:r>
              <a:rPr lang="en-US" sz="1200" b="0" i="0" u="none" strike="noStrike" kern="1200" dirty="0" smtClean="0">
                <a:solidFill>
                  <a:schemeClr val="tx1"/>
                </a:solidFill>
                <a:effectLst/>
                <a:latin typeface="+mn-lt"/>
                <a:ea typeface="+mn-ea"/>
                <a:cs typeface="+mn-cs"/>
              </a:rPr>
              <a:t> We are investigating new data cleaning approaches along several directions: </a:t>
            </a:r>
            <a:r>
              <a:rPr lang="en-US" sz="1200" b="0" i="1" u="none" strike="noStrike" kern="1200" dirty="0" smtClean="0">
                <a:solidFill>
                  <a:schemeClr val="tx1"/>
                </a:solidFill>
                <a:effectLst/>
                <a:latin typeface="+mn-lt"/>
                <a:ea typeface="+mn-ea"/>
                <a:cs typeface="+mn-cs"/>
              </a:rPr>
              <a:t>composition</a:t>
            </a:r>
            <a:r>
              <a:rPr lang="en-US" sz="1200" b="0" i="0" u="none" strike="noStrike" kern="1200" dirty="0" smtClean="0">
                <a:solidFill>
                  <a:schemeClr val="tx1"/>
                </a:solidFill>
                <a:effectLst/>
                <a:latin typeface="+mn-lt"/>
                <a:ea typeface="+mn-ea"/>
                <a:cs typeface="+mn-cs"/>
              </a:rPr>
              <a:t> including an interactive dashboard and </a:t>
            </a:r>
            <a:r>
              <a:rPr lang="en-US" sz="1200" b="0" i="1" u="none" strike="noStrike" kern="1200" dirty="0" smtClean="0">
                <a:solidFill>
                  <a:schemeClr val="tx1"/>
                </a:solidFill>
                <a:effectLst/>
                <a:latin typeface="+mn-lt"/>
                <a:ea typeface="+mn-ea"/>
                <a:cs typeface="+mn-cs"/>
              </a:rPr>
              <a:t>record expansion</a:t>
            </a:r>
            <a:r>
              <a:rPr lang="en-US" sz="1200" b="0" i="0" u="none" strike="noStrike" kern="1200" dirty="0" smtClean="0">
                <a:solidFill>
                  <a:schemeClr val="tx1"/>
                </a:solidFill>
                <a:effectLst/>
                <a:latin typeface="+mn-lt"/>
                <a:ea typeface="+mn-ea"/>
                <a:cs typeface="+mn-cs"/>
              </a:rPr>
              <a:t> for outlier detection.</a:t>
            </a:r>
          </a:p>
          <a:p>
            <a:r>
              <a:rPr lang="en-US" sz="1200" b="1" i="0" u="none" strike="noStrike" kern="1200" dirty="0" smtClean="0">
                <a:solidFill>
                  <a:schemeClr val="tx1"/>
                </a:solidFill>
                <a:effectLst/>
                <a:latin typeface="+mn-lt"/>
                <a:ea typeface="+mn-ea"/>
                <a:cs typeface="+mn-cs"/>
              </a:rPr>
              <a:t>Data transformations</a:t>
            </a:r>
            <a:r>
              <a:rPr lang="en-US" sz="1200" b="0" i="0" u="none" strike="noStrike" kern="1200" dirty="0" smtClean="0">
                <a:solidFill>
                  <a:schemeClr val="tx1"/>
                </a:solidFill>
                <a:effectLst/>
                <a:latin typeface="+mn-lt"/>
                <a:ea typeface="+mn-ea"/>
                <a:cs typeface="+mn-cs"/>
              </a:rPr>
              <a:t>. Data often needs to be transformed in order to use a uniform representation. We have developed a new program-synthesis-based transformation engine.</a:t>
            </a:r>
          </a:p>
          <a:p>
            <a:r>
              <a:rPr lang="en-US" sz="1200" b="1" i="0" u="none" strike="noStrike" kern="1200" dirty="0" smtClean="0">
                <a:solidFill>
                  <a:schemeClr val="tx1"/>
                </a:solidFill>
                <a:effectLst/>
                <a:latin typeface="+mn-lt"/>
                <a:ea typeface="+mn-ea"/>
                <a:cs typeface="+mn-cs"/>
              </a:rPr>
              <a:t>Entity consolidation</a:t>
            </a:r>
            <a:r>
              <a:rPr lang="en-US" sz="1200" b="0" i="0" u="none" strike="noStrike" kern="1200" dirty="0" smtClean="0">
                <a:solidFill>
                  <a:schemeClr val="tx1"/>
                </a:solidFill>
                <a:effectLst/>
                <a:latin typeface="+mn-lt"/>
                <a:ea typeface="+mn-ea"/>
                <a:cs typeface="+mn-cs"/>
              </a:rPr>
              <a:t>. Our efforts in this area have focused on scaling entity resolution to very large data sets and using program synthesis to discover entity resolution rules.</a:t>
            </a:r>
          </a:p>
          <a:p>
            <a:r>
              <a:rPr lang="en-US" sz="1200" b="1" i="0" u="none" strike="noStrike" kern="1200" dirty="0" smtClean="0">
                <a:solidFill>
                  <a:schemeClr val="tx1"/>
                </a:solidFill>
                <a:effectLst/>
                <a:latin typeface="+mn-lt"/>
                <a:ea typeface="+mn-ea"/>
                <a:cs typeface="+mn-cs"/>
              </a:rPr>
              <a:t>Human-in-the-loop processing</a:t>
            </a:r>
            <a:r>
              <a:rPr lang="en-US" sz="1200" b="0" i="0" u="none" strike="noStrike" kern="1200" dirty="0" smtClean="0">
                <a:solidFill>
                  <a:schemeClr val="tx1"/>
                </a:solidFill>
                <a:effectLst/>
                <a:latin typeface="+mn-lt"/>
                <a:ea typeface="+mn-ea"/>
                <a:cs typeface="+mn-cs"/>
              </a:rPr>
              <a:t>. We are working on new techniques to use human effort more effectively throughout the data integration and cleaning process, prioritizing attention on that part of the pipeline where human time can be most effective.</a:t>
            </a:r>
          </a:p>
          <a:p>
            <a:endParaRPr lang="en-US" dirty="0"/>
          </a:p>
        </p:txBody>
      </p:sp>
      <p:sp>
        <p:nvSpPr>
          <p:cNvPr id="4" name="Slide Number Placeholder 3"/>
          <p:cNvSpPr>
            <a:spLocks noGrp="1"/>
          </p:cNvSpPr>
          <p:nvPr>
            <p:ph type="sldNum" sz="quarter" idx="10"/>
          </p:nvPr>
        </p:nvSpPr>
        <p:spPr/>
        <p:txBody>
          <a:bodyPr/>
          <a:lstStyle/>
          <a:p>
            <a:fld id="{B648880D-38B3-ED4C-A0C6-19A0697ADB13}" type="slidenum">
              <a:rPr lang="en-US" smtClean="0"/>
              <a:t>6</a:t>
            </a:fld>
            <a:endParaRPr lang="en-US"/>
          </a:p>
        </p:txBody>
      </p:sp>
    </p:spTree>
    <p:extLst>
      <p:ext uri="{BB962C8B-B14F-4D97-AF65-F5344CB8AC3E}">
        <p14:creationId xmlns:p14="http://schemas.microsoft.com/office/powerpoint/2010/main" val="243202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offline component </a:t>
            </a:r>
            <a:r>
              <a:rPr lang="en-US" sz="1200" kern="1200" dirty="0" smtClean="0">
                <a:solidFill>
                  <a:schemeClr val="tx1"/>
                </a:solidFill>
                <a:effectLst/>
                <a:latin typeface="+mn-lt"/>
                <a:ea typeface="+mn-ea"/>
                <a:cs typeface="+mn-cs"/>
              </a:rPr>
              <a:t>indexes and profiles data sets; these profiles are stored in a linkage graph, which is used to process workflow queries online. </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a:t>
            </a:r>
            <a:r>
              <a:rPr lang="en-US" sz="1200" i="1" kern="1200" dirty="0" smtClean="0">
                <a:solidFill>
                  <a:schemeClr val="tx1"/>
                </a:solidFill>
                <a:effectLst/>
                <a:latin typeface="+mn-lt"/>
                <a:ea typeface="+mn-ea"/>
                <a:cs typeface="+mn-cs"/>
              </a:rPr>
              <a:t>online component </a:t>
            </a:r>
            <a:r>
              <a:rPr lang="en-US" sz="1200" kern="1200" dirty="0" smtClean="0">
                <a:solidFill>
                  <a:schemeClr val="tx1"/>
                </a:solidFill>
                <a:effectLst/>
                <a:latin typeface="+mn-lt"/>
                <a:ea typeface="+mn-ea"/>
                <a:cs typeface="+mn-cs"/>
              </a:rPr>
              <a:t>involves executing a user-supplied workflow that consists of a mix of discovery, join path selection, and cleaning operations on data sets, all supported via interactions with the linkage graph. </a:t>
            </a:r>
            <a:endParaRPr lang="en-US" dirty="0" smtClean="0"/>
          </a:p>
          <a:p>
            <a:endParaRPr lang="en-US" dirty="0"/>
          </a:p>
        </p:txBody>
      </p:sp>
      <p:sp>
        <p:nvSpPr>
          <p:cNvPr id="4" name="Slide Number Placeholder 3"/>
          <p:cNvSpPr>
            <a:spLocks noGrp="1"/>
          </p:cNvSpPr>
          <p:nvPr>
            <p:ph type="sldNum" sz="quarter" idx="10"/>
          </p:nvPr>
        </p:nvSpPr>
        <p:spPr/>
        <p:txBody>
          <a:bodyPr/>
          <a:lstStyle/>
          <a:p>
            <a:fld id="{B648880D-38B3-ED4C-A0C6-19A0697ADB13}" type="slidenum">
              <a:rPr lang="en-US" smtClean="0"/>
              <a:t>7</a:t>
            </a:fld>
            <a:endParaRPr lang="en-US"/>
          </a:p>
        </p:txBody>
      </p:sp>
    </p:spTree>
    <p:extLst>
      <p:ext uri="{BB962C8B-B14F-4D97-AF65-F5344CB8AC3E}">
        <p14:creationId xmlns:p14="http://schemas.microsoft.com/office/powerpoint/2010/main" val="53761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13/3/19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13/3/19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13/3/19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13/3/19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13/3/19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13/3/19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13/3/19</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13/3/19</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13/3/19</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13/3/19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13/3/19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13/3/19</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0" y="3981432"/>
            <a:ext cx="9144000" cy="714380"/>
          </a:xfrm>
        </p:spPr>
        <p:txBody>
          <a:bodyPr>
            <a:noAutofit/>
          </a:bodyPr>
          <a:lstStyle/>
          <a:p>
            <a:r>
              <a:rPr lang="en-US" sz="1600" b="1" dirty="0" smtClean="0">
                <a:solidFill>
                  <a:schemeClr val="tx2">
                    <a:lumMod val="50000"/>
                  </a:schemeClr>
                </a:solidFill>
                <a:latin typeface="Constantia" pitchFamily="18" charset="0"/>
              </a:rPr>
              <a:t>Yiannis Demetriades</a:t>
            </a:r>
            <a:endParaRPr lang="el-GR" sz="1600" dirty="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xmlns="" id="{E0F24252-FF26-4082-BCBC-D3FA1E11A63A}"/>
              </a:ext>
            </a:extLst>
          </p:cNvPr>
          <p:cNvSpPr>
            <a:spLocks noGrp="1"/>
          </p:cNvSpPr>
          <p:nvPr>
            <p:ph type="ftr" sz="quarter" idx="11"/>
          </p:nvPr>
        </p:nvSpPr>
        <p:spPr>
          <a:xfrm>
            <a:off x="3124200" y="4768469"/>
            <a:ext cx="3090874" cy="272638"/>
          </a:xfrm>
        </p:spPr>
        <p:txBody>
          <a:bodyPr/>
          <a:lstStyle/>
          <a:p>
            <a:r>
              <a:rPr lang="en-GB" dirty="0">
                <a:latin typeface="Constantia" pitchFamily="18" charset="0"/>
              </a:rPr>
              <a:t>https://www.cs.ucy.ac.cy/courses/EPL646</a:t>
            </a:r>
            <a:endParaRPr lang="el-GR" dirty="0">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dirty="0">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dirty="0">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514429"/>
            <a:ext cx="8572560" cy="923330"/>
          </a:xfrm>
          <a:prstGeom prst="rect">
            <a:avLst/>
          </a:prstGeom>
        </p:spPr>
        <p:txBody>
          <a:bodyPr wrap="square">
            <a:spAutoFit/>
          </a:bodyPr>
          <a:lstStyle/>
          <a:p>
            <a:pPr algn="ctr"/>
            <a:r>
              <a:rPr lang="en-US" dirty="0"/>
              <a:t>Dong Deng, Raul Castro Fernandez, </a:t>
            </a:r>
            <a:r>
              <a:rPr lang="en-US" dirty="0" err="1"/>
              <a:t>Ziawasch</a:t>
            </a:r>
            <a:r>
              <a:rPr lang="en-US" dirty="0"/>
              <a:t> </a:t>
            </a:r>
            <a:r>
              <a:rPr lang="en-US" dirty="0" err="1"/>
              <a:t>Abedjan</a:t>
            </a:r>
            <a:r>
              <a:rPr lang="en-US" dirty="0"/>
              <a:t>, </a:t>
            </a:r>
            <a:r>
              <a:rPr lang="en-US" dirty="0" err="1"/>
              <a:t>Sibo</a:t>
            </a:r>
            <a:r>
              <a:rPr lang="en-US" dirty="0"/>
              <a:t> Wang, Michael </a:t>
            </a:r>
            <a:r>
              <a:rPr lang="en-US" dirty="0" err="1"/>
              <a:t>Stonebraker</a:t>
            </a:r>
            <a:r>
              <a:rPr lang="en-US" dirty="0"/>
              <a:t>, Ahmed </a:t>
            </a:r>
            <a:r>
              <a:rPr lang="en-US" dirty="0" err="1"/>
              <a:t>Elmagarmid</a:t>
            </a:r>
            <a:r>
              <a:rPr lang="en-US" dirty="0"/>
              <a:t>, </a:t>
            </a:r>
            <a:r>
              <a:rPr lang="en-US" dirty="0" err="1"/>
              <a:t>Ihab</a:t>
            </a:r>
            <a:r>
              <a:rPr lang="en-US" dirty="0"/>
              <a:t> </a:t>
            </a:r>
            <a:r>
              <a:rPr lang="en-US" dirty="0" err="1"/>
              <a:t>Ilyas</a:t>
            </a:r>
            <a:r>
              <a:rPr lang="en-US" dirty="0"/>
              <a:t>, Samuel Madden, </a:t>
            </a:r>
            <a:r>
              <a:rPr lang="en-US" dirty="0" err="1"/>
              <a:t>Mourad</a:t>
            </a:r>
            <a:r>
              <a:rPr lang="en-US" dirty="0"/>
              <a:t> </a:t>
            </a:r>
            <a:r>
              <a:rPr lang="en-US" dirty="0" err="1"/>
              <a:t>Ouzzani</a:t>
            </a:r>
            <a:r>
              <a:rPr lang="en-US" dirty="0"/>
              <a:t>, Nan Tang</a:t>
            </a:r>
          </a:p>
          <a:p>
            <a:pPr algn="ctr"/>
            <a:r>
              <a:rPr lang="en-US" dirty="0"/>
              <a:t>2017</a:t>
            </a:r>
            <a:endParaRPr lang="en-US" dirty="0"/>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714348" y="1142990"/>
            <a:ext cx="7772400" cy="1102519"/>
          </a:xfrm>
        </p:spPr>
        <p:txBody>
          <a:bodyPr>
            <a:normAutofit/>
          </a:bodyPr>
          <a:lstStyle/>
          <a:p>
            <a:r>
              <a:rPr lang="en-GB" sz="3600" b="1" dirty="0" smtClean="0">
                <a:solidFill>
                  <a:schemeClr val="tx2">
                    <a:lumMod val="75000"/>
                  </a:schemeClr>
                </a:solidFill>
                <a:effectLst>
                  <a:outerShdw blurRad="38100" dist="38100" dir="2700000" algn="tl">
                    <a:srgbClr val="000000">
                      <a:alpha val="43137"/>
                    </a:srgbClr>
                  </a:outerShdw>
                </a:effectLst>
                <a:latin typeface="Constantia" pitchFamily="18" charset="0"/>
              </a:rPr>
              <a:t>The Data Civilizer System</a:t>
            </a:r>
            <a:endParaRPr lang="el-GR" sz="3600" b="1" dirty="0">
              <a:solidFill>
                <a:schemeClr val="tx2">
                  <a:lumMod val="75000"/>
                </a:schemeClr>
              </a:solidFill>
              <a:effectLst>
                <a:outerShdw blurRad="38100" dist="38100" dir="2700000" algn="tl">
                  <a:srgbClr val="000000">
                    <a:alpha val="43137"/>
                  </a:srgbClr>
                </a:outerShdw>
              </a:effectLst>
              <a:latin typeface="Constantia" pitchFamily="18" charset="0"/>
            </a:endParaRP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Linkage Graph Computation</a:t>
            </a:r>
            <a:endParaRPr lang="en-US" dirty="0"/>
          </a:p>
        </p:txBody>
      </p:sp>
      <p:sp>
        <p:nvSpPr>
          <p:cNvPr id="3" name="Content Placeholder 2"/>
          <p:cNvSpPr>
            <a:spLocks noGrp="1"/>
          </p:cNvSpPr>
          <p:nvPr>
            <p:ph idx="1"/>
          </p:nvPr>
        </p:nvSpPr>
        <p:spPr/>
        <p:txBody>
          <a:bodyPr>
            <a:normAutofit/>
          </a:bodyPr>
          <a:lstStyle/>
          <a:p>
            <a:r>
              <a:rPr lang="en-US" dirty="0"/>
              <a:t>Data Profiling at Scale </a:t>
            </a:r>
            <a:endParaRPr lang="en-US" dirty="0"/>
          </a:p>
          <a:p>
            <a:pPr lvl="1"/>
            <a:r>
              <a:rPr lang="en-US" dirty="0" smtClean="0"/>
              <a:t>Summarize </a:t>
            </a:r>
            <a:r>
              <a:rPr lang="en-US" dirty="0"/>
              <a:t>each column of each table into a </a:t>
            </a:r>
            <a:r>
              <a:rPr lang="en-US" i="1" dirty="0" smtClean="0"/>
              <a:t>profile</a:t>
            </a:r>
            <a:endParaRPr lang="en-US" dirty="0"/>
          </a:p>
          <a:p>
            <a:pPr lvl="1"/>
            <a:r>
              <a:rPr lang="en-US" dirty="0" smtClean="0"/>
              <a:t>A </a:t>
            </a:r>
            <a:r>
              <a:rPr lang="en-US" dirty="0"/>
              <a:t>profile consists of one or more </a:t>
            </a:r>
            <a:r>
              <a:rPr lang="en-US" i="1" dirty="0" smtClean="0"/>
              <a:t>signatures</a:t>
            </a:r>
            <a:endParaRPr lang="en-US" dirty="0"/>
          </a:p>
          <a:p>
            <a:pPr lvl="2"/>
            <a:r>
              <a:rPr lang="en-US" dirty="0" smtClean="0"/>
              <a:t>Summarizes </a:t>
            </a:r>
            <a:r>
              <a:rPr lang="en-US" dirty="0"/>
              <a:t>the original contents </a:t>
            </a:r>
            <a:r>
              <a:rPr lang="en-US" dirty="0" smtClean="0"/>
              <a:t>into </a:t>
            </a:r>
            <a:r>
              <a:rPr lang="en-US" dirty="0"/>
              <a:t>a domain- dependent, compact </a:t>
            </a:r>
            <a:r>
              <a:rPr lang="en-US" dirty="0" smtClean="0"/>
              <a:t>representation</a:t>
            </a:r>
            <a:endParaRPr lang="en-US" dirty="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10</a:t>
            </a:fld>
            <a:endParaRPr lang="el-GR"/>
          </a:p>
        </p:txBody>
      </p:sp>
    </p:spTree>
    <p:extLst>
      <p:ext uri="{BB962C8B-B14F-4D97-AF65-F5344CB8AC3E}">
        <p14:creationId xmlns:p14="http://schemas.microsoft.com/office/powerpoint/2010/main" val="100625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Linkage Graph Computation</a:t>
            </a:r>
          </a:p>
        </p:txBody>
      </p:sp>
      <p:sp>
        <p:nvSpPr>
          <p:cNvPr id="3" name="Content Placeholder 2"/>
          <p:cNvSpPr>
            <a:spLocks noGrp="1"/>
          </p:cNvSpPr>
          <p:nvPr>
            <p:ph idx="1"/>
          </p:nvPr>
        </p:nvSpPr>
        <p:spPr/>
        <p:txBody>
          <a:bodyPr>
            <a:normAutofit fontScale="70000" lnSpcReduction="20000"/>
          </a:bodyPr>
          <a:lstStyle/>
          <a:p>
            <a:r>
              <a:rPr lang="en-US" dirty="0" smtClean="0"/>
              <a:t>Linkage graph consists of two types of nodes</a:t>
            </a:r>
          </a:p>
          <a:p>
            <a:pPr lvl="1"/>
            <a:r>
              <a:rPr lang="en-US" dirty="0"/>
              <a:t>S</a:t>
            </a:r>
            <a:r>
              <a:rPr lang="en-US" dirty="0" smtClean="0"/>
              <a:t>imple </a:t>
            </a:r>
            <a:r>
              <a:rPr lang="en-US" dirty="0"/>
              <a:t>nodes, which </a:t>
            </a:r>
            <a:r>
              <a:rPr lang="en-US" dirty="0" smtClean="0"/>
              <a:t>represent columns</a:t>
            </a:r>
          </a:p>
          <a:p>
            <a:pPr lvl="1"/>
            <a:r>
              <a:rPr lang="en-US" dirty="0" smtClean="0"/>
              <a:t>Hyper-nodes </a:t>
            </a:r>
            <a:r>
              <a:rPr lang="en-US" dirty="0"/>
              <a:t>which are multiple simple nodes that represent tables or compound keys. </a:t>
            </a:r>
            <a:endParaRPr lang="en-US" dirty="0"/>
          </a:p>
          <a:p>
            <a:r>
              <a:rPr lang="en-US" dirty="0"/>
              <a:t>R</a:t>
            </a:r>
            <a:r>
              <a:rPr lang="en-US" dirty="0" smtClean="0"/>
              <a:t>elationships </a:t>
            </a:r>
            <a:r>
              <a:rPr lang="en-US" dirty="0"/>
              <a:t>are </a:t>
            </a:r>
            <a:endParaRPr lang="en-US" dirty="0" smtClean="0"/>
          </a:p>
          <a:p>
            <a:pPr lvl="1"/>
            <a:r>
              <a:rPr lang="en-US" i="1" dirty="0" smtClean="0"/>
              <a:t>column similarity</a:t>
            </a:r>
            <a:endParaRPr lang="en-US" dirty="0"/>
          </a:p>
          <a:p>
            <a:pPr lvl="1"/>
            <a:r>
              <a:rPr lang="en-US" i="1" dirty="0" smtClean="0"/>
              <a:t>schema similarity</a:t>
            </a:r>
            <a:endParaRPr lang="en-US" dirty="0"/>
          </a:p>
          <a:p>
            <a:pPr lvl="1"/>
            <a:r>
              <a:rPr lang="en-US" i="1" dirty="0" smtClean="0"/>
              <a:t>structure similarity</a:t>
            </a:r>
            <a:endParaRPr lang="en-US" dirty="0"/>
          </a:p>
          <a:p>
            <a:pPr lvl="1"/>
            <a:r>
              <a:rPr lang="en-US" i="1" dirty="0" smtClean="0"/>
              <a:t>inclusion dependency</a:t>
            </a:r>
            <a:endParaRPr lang="en-US" dirty="0"/>
          </a:p>
          <a:p>
            <a:pPr lvl="1"/>
            <a:r>
              <a:rPr lang="en-US" i="1" dirty="0" smtClean="0"/>
              <a:t>PK-FK relationship</a:t>
            </a:r>
            <a:endParaRPr lang="en-US" dirty="0"/>
          </a:p>
          <a:p>
            <a:pPr lvl="1"/>
            <a:r>
              <a:rPr lang="en-US" i="1" dirty="0" smtClean="0"/>
              <a:t>table </a:t>
            </a:r>
            <a:r>
              <a:rPr lang="en-US" i="1" dirty="0" err="1" smtClean="0"/>
              <a:t>subsumption</a:t>
            </a:r>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11</a:t>
            </a:fld>
            <a:endParaRPr lang="el-GR"/>
          </a:p>
        </p:txBody>
      </p:sp>
    </p:spTree>
    <p:extLst>
      <p:ext uri="{BB962C8B-B14F-4D97-AF65-F5344CB8AC3E}">
        <p14:creationId xmlns:p14="http://schemas.microsoft.com/office/powerpoint/2010/main" val="190719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a:t>
            </a:r>
            <a:endParaRPr lang="en-US" dirty="0"/>
          </a:p>
        </p:txBody>
      </p:sp>
      <p:sp>
        <p:nvSpPr>
          <p:cNvPr id="3" name="Content Placeholder 2"/>
          <p:cNvSpPr>
            <a:spLocks noGrp="1"/>
          </p:cNvSpPr>
          <p:nvPr>
            <p:ph idx="1"/>
          </p:nvPr>
        </p:nvSpPr>
        <p:spPr/>
        <p:txBody>
          <a:bodyPr/>
          <a:lstStyle/>
          <a:p>
            <a:r>
              <a:rPr lang="en-US" dirty="0"/>
              <a:t>F</a:t>
            </a:r>
            <a:r>
              <a:rPr lang="en-US" dirty="0" smtClean="0"/>
              <a:t>ind </a:t>
            </a:r>
            <a:r>
              <a:rPr lang="en-US" dirty="0"/>
              <a:t>relevant data </a:t>
            </a:r>
            <a:r>
              <a:rPr lang="en-US" dirty="0" smtClean="0"/>
              <a:t>using </a:t>
            </a:r>
            <a:r>
              <a:rPr lang="en-US" dirty="0"/>
              <a:t>the linkage graph. </a:t>
            </a:r>
            <a:endParaRPr lang="en-US" dirty="0"/>
          </a:p>
          <a:p>
            <a:r>
              <a:rPr lang="en-US" dirty="0"/>
              <a:t>Users can submit </a:t>
            </a:r>
            <a:r>
              <a:rPr lang="en-US" i="1" dirty="0"/>
              <a:t>discovery queries </a:t>
            </a:r>
            <a:r>
              <a:rPr lang="en-US" dirty="0"/>
              <a:t>to find data sets </a:t>
            </a:r>
            <a:endParaRPr lang="en-US" dirty="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12</a:t>
            </a:fld>
            <a:endParaRPr lang="el-GR"/>
          </a:p>
        </p:txBody>
      </p:sp>
    </p:spTree>
    <p:extLst>
      <p:ext uri="{BB962C8B-B14F-4D97-AF65-F5344CB8AC3E}">
        <p14:creationId xmlns:p14="http://schemas.microsoft.com/office/powerpoint/2010/main" val="1690567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Polystore</a:t>
            </a:r>
            <a:r>
              <a:rPr lang="en-US" dirty="0" smtClean="0"/>
              <a:t> Query Processing</a:t>
            </a:r>
            <a:endParaRPr lang="en-US" dirty="0"/>
          </a:p>
        </p:txBody>
      </p:sp>
      <p:sp>
        <p:nvSpPr>
          <p:cNvPr id="3" name="Content Placeholder 2"/>
          <p:cNvSpPr>
            <a:spLocks noGrp="1"/>
          </p:cNvSpPr>
          <p:nvPr>
            <p:ph idx="1"/>
          </p:nvPr>
        </p:nvSpPr>
        <p:spPr/>
        <p:txBody>
          <a:bodyPr/>
          <a:lstStyle/>
          <a:p>
            <a:r>
              <a:rPr lang="en-US" dirty="0" smtClean="0"/>
              <a:t>Usage of </a:t>
            </a:r>
            <a:r>
              <a:rPr lang="en-US" dirty="0"/>
              <a:t>the </a:t>
            </a:r>
            <a:r>
              <a:rPr lang="en-US" dirty="0" err="1"/>
              <a:t>BigDAWG</a:t>
            </a:r>
            <a:r>
              <a:rPr lang="en-US" dirty="0"/>
              <a:t> </a:t>
            </a:r>
            <a:r>
              <a:rPr lang="en-US" dirty="0" err="1"/>
              <a:t>polystore</a:t>
            </a:r>
            <a:r>
              <a:rPr lang="en-US" dirty="0"/>
              <a:t> </a:t>
            </a:r>
            <a:endParaRPr lang="en-US" dirty="0"/>
          </a:p>
          <a:p>
            <a:r>
              <a:rPr lang="en-US" dirty="0" err="1"/>
              <a:t>BigDAWG</a:t>
            </a:r>
            <a:r>
              <a:rPr lang="en-US" dirty="0"/>
              <a:t> consists </a:t>
            </a:r>
            <a:r>
              <a:rPr lang="en-US" dirty="0" smtClean="0"/>
              <a:t>of</a:t>
            </a:r>
          </a:p>
          <a:p>
            <a:pPr lvl="1"/>
            <a:r>
              <a:rPr lang="en-US" dirty="0"/>
              <a:t>M</a:t>
            </a:r>
            <a:r>
              <a:rPr lang="en-US" dirty="0" smtClean="0"/>
              <a:t>iddleware </a:t>
            </a:r>
            <a:r>
              <a:rPr lang="en-US" dirty="0"/>
              <a:t>query optimizer and </a:t>
            </a:r>
            <a:r>
              <a:rPr lang="en-US" dirty="0" smtClean="0"/>
              <a:t>executor</a:t>
            </a:r>
          </a:p>
          <a:p>
            <a:pPr lvl="1"/>
            <a:r>
              <a:rPr lang="en-US" dirty="0"/>
              <a:t>S</a:t>
            </a:r>
            <a:r>
              <a:rPr lang="en-US" dirty="0" smtClean="0"/>
              <a:t>hims </a:t>
            </a:r>
            <a:r>
              <a:rPr lang="en-US" dirty="0"/>
              <a:t>to various local storage systems</a:t>
            </a:r>
            <a:r>
              <a:rPr lang="en-US" dirty="0" smtClean="0"/>
              <a:t>.</a:t>
            </a:r>
            <a:endParaRPr lang="en-US" dirty="0"/>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13</a:t>
            </a:fld>
            <a:endParaRPr lang="el-GR"/>
          </a:p>
        </p:txBody>
      </p:sp>
    </p:spTree>
    <p:extLst>
      <p:ext uri="{BB962C8B-B14F-4D97-AF65-F5344CB8AC3E}">
        <p14:creationId xmlns:p14="http://schemas.microsoft.com/office/powerpoint/2010/main" val="13209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Join Path Selection </a:t>
            </a:r>
            <a:endParaRPr lang="en-US" dirty="0"/>
          </a:p>
        </p:txBody>
      </p:sp>
      <p:sp>
        <p:nvSpPr>
          <p:cNvPr id="3" name="Content Placeholder 2"/>
          <p:cNvSpPr>
            <a:spLocks noGrp="1"/>
          </p:cNvSpPr>
          <p:nvPr>
            <p:ph idx="1"/>
          </p:nvPr>
        </p:nvSpPr>
        <p:spPr/>
        <p:txBody>
          <a:bodyPr>
            <a:normAutofit/>
          </a:bodyPr>
          <a:lstStyle/>
          <a:p>
            <a:r>
              <a:rPr lang="en-US" dirty="0"/>
              <a:t>choose the join </a:t>
            </a:r>
            <a:r>
              <a:rPr lang="en-US" dirty="0" smtClean="0"/>
              <a:t>path</a:t>
            </a:r>
          </a:p>
          <a:p>
            <a:pPr lvl="1"/>
            <a:r>
              <a:rPr lang="en-US" dirty="0"/>
              <a:t>t</a:t>
            </a:r>
            <a:r>
              <a:rPr lang="en-US" dirty="0" smtClean="0"/>
              <a:t>hat produces </a:t>
            </a:r>
            <a:r>
              <a:rPr lang="en-US" dirty="0"/>
              <a:t>the highest quality answer</a:t>
            </a:r>
            <a:endParaRPr lang="en-US" dirty="0" smtClean="0"/>
          </a:p>
          <a:p>
            <a:pPr lvl="1"/>
            <a:r>
              <a:rPr lang="en-US" dirty="0"/>
              <a:t>i</a:t>
            </a:r>
            <a:r>
              <a:rPr lang="en-US" dirty="0" smtClean="0"/>
              <a:t>nstead of the one that minimizes </a:t>
            </a:r>
            <a:r>
              <a:rPr lang="en-US" dirty="0"/>
              <a:t>the query processing cost </a:t>
            </a:r>
            <a:endParaRPr lang="en-US" dirty="0" smtClean="0"/>
          </a:p>
          <a:p>
            <a:r>
              <a:rPr lang="en-US" dirty="0" smtClean="0"/>
              <a:t>Involves the cleaning of the data</a:t>
            </a:r>
          </a:p>
          <a:p>
            <a:endParaRPr lang="en-US" dirty="0"/>
          </a:p>
        </p:txBody>
      </p:sp>
      <p:sp>
        <p:nvSpPr>
          <p:cNvPr id="4" name="Footer Placeholder 3"/>
          <p:cNvSpPr>
            <a:spLocks noGrp="1"/>
          </p:cNvSpPr>
          <p:nvPr>
            <p:ph type="ftr" sz="quarter" idx="11"/>
          </p:nvPr>
        </p:nvSpPr>
        <p:spPr/>
        <p:txBody>
          <a:bodyPr/>
          <a:lstStyle/>
          <a:p>
            <a:r>
              <a:rPr lang="en-GB" smtClean="0"/>
              <a:t>https://www.cs.ucy.ac.cy/courses/EPL646</a:t>
            </a:r>
            <a:endParaRPr lang="el-GR"/>
          </a:p>
        </p:txBody>
      </p:sp>
      <p:sp>
        <p:nvSpPr>
          <p:cNvPr id="5" name="Slide Number Placeholder 4"/>
          <p:cNvSpPr>
            <a:spLocks noGrp="1"/>
          </p:cNvSpPr>
          <p:nvPr>
            <p:ph type="sldNum" sz="quarter" idx="12"/>
          </p:nvPr>
        </p:nvSpPr>
        <p:spPr/>
        <p:txBody>
          <a:bodyPr/>
          <a:lstStyle/>
          <a:p>
            <a:fld id="{D3F1D1C4-C2D9-4231-9FB2-B2D9D97AA41D}" type="slidenum">
              <a:rPr lang="el-GR" smtClean="0"/>
              <a:pPr/>
              <a:t>14</a:t>
            </a:fld>
            <a:endParaRPr lang="el-GR"/>
          </a:p>
        </p:txBody>
      </p:sp>
    </p:spTree>
    <p:extLst>
      <p:ext uri="{BB962C8B-B14F-4D97-AF65-F5344CB8AC3E}">
        <p14:creationId xmlns:p14="http://schemas.microsoft.com/office/powerpoint/2010/main" val="150017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Chaos</a:t>
            </a:r>
            <a:endParaRPr lang="en-US" dirty="0"/>
          </a:p>
        </p:txBody>
      </p:sp>
      <p:sp>
        <p:nvSpPr>
          <p:cNvPr id="3" name="Content Placeholder 2"/>
          <p:cNvSpPr>
            <a:spLocks noGrp="1"/>
          </p:cNvSpPr>
          <p:nvPr>
            <p:ph idx="1"/>
          </p:nvPr>
        </p:nvSpPr>
        <p:spPr/>
        <p:txBody>
          <a:bodyPr/>
          <a:lstStyle/>
          <a:p>
            <a:r>
              <a:rPr lang="en-US" dirty="0" smtClean="0"/>
              <a:t>Massive amount of heterogeneous data sets</a:t>
            </a:r>
          </a:p>
          <a:p>
            <a:r>
              <a:rPr lang="en-US" dirty="0" smtClean="0"/>
              <a:t>Common schema is missing</a:t>
            </a:r>
          </a:p>
          <a:p>
            <a:r>
              <a:rPr lang="en-US" dirty="0" smtClean="0"/>
              <a:t>An organization could have more than 10,000 databases</a:t>
            </a:r>
          </a:p>
          <a:p>
            <a:endParaRPr lang="en-US" dirty="0"/>
          </a:p>
        </p:txBody>
      </p:sp>
    </p:spTree>
    <p:extLst>
      <p:ext uri="{BB962C8B-B14F-4D97-AF65-F5344CB8AC3E}">
        <p14:creationId xmlns:p14="http://schemas.microsoft.com/office/powerpoint/2010/main" val="161949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Hypothesis: “</a:t>
            </a:r>
            <a:r>
              <a:rPr lang="en-US" b="1" i="1" dirty="0"/>
              <a:t>the drug Ritalin causes brain cancer in rats weighing more than 300 grams</a:t>
            </a:r>
            <a:r>
              <a:rPr lang="en-US" b="1" dirty="0" smtClean="0"/>
              <a:t>.</a:t>
            </a:r>
            <a:r>
              <a:rPr lang="en-US" dirty="0" smtClean="0"/>
              <a:t>“</a:t>
            </a:r>
          </a:p>
          <a:p>
            <a:r>
              <a:rPr lang="en-US" dirty="0" smtClean="0"/>
              <a:t>Identify </a:t>
            </a:r>
            <a:r>
              <a:rPr lang="en-US" dirty="0"/>
              <a:t>relevant data sets, both inside and outside of </a:t>
            </a:r>
            <a:r>
              <a:rPr lang="en-US" dirty="0" smtClean="0"/>
              <a:t>organization</a:t>
            </a:r>
          </a:p>
          <a:p>
            <a:r>
              <a:rPr lang="en-US" dirty="0" smtClean="0"/>
              <a:t>This includes searching on more than 4,000 databases for relevant data</a:t>
            </a:r>
          </a:p>
          <a:p>
            <a:r>
              <a:rPr lang="en-US" dirty="0" smtClean="0"/>
              <a:t>Select useful data sets</a:t>
            </a:r>
          </a:p>
          <a:p>
            <a:r>
              <a:rPr lang="en-US" dirty="0" smtClean="0"/>
              <a:t>Transform them with a common and useful schema</a:t>
            </a:r>
          </a:p>
          <a:p>
            <a:endParaRPr lang="en-US" dirty="0"/>
          </a:p>
        </p:txBody>
      </p:sp>
    </p:spTree>
    <p:extLst>
      <p:ext uri="{BB962C8B-B14F-4D97-AF65-F5344CB8AC3E}">
        <p14:creationId xmlns:p14="http://schemas.microsoft.com/office/powerpoint/2010/main" val="177933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Scientist</a:t>
            </a:r>
            <a:endParaRPr lang="en-US" dirty="0"/>
          </a:p>
        </p:txBody>
      </p:sp>
      <p:sp>
        <p:nvSpPr>
          <p:cNvPr id="3" name="Content Placeholder 2"/>
          <p:cNvSpPr>
            <a:spLocks noGrp="1"/>
          </p:cNvSpPr>
          <p:nvPr>
            <p:ph idx="1"/>
          </p:nvPr>
        </p:nvSpPr>
        <p:spPr/>
        <p:txBody>
          <a:bodyPr>
            <a:normAutofit fontScale="92500"/>
          </a:bodyPr>
          <a:lstStyle/>
          <a:p>
            <a:r>
              <a:rPr lang="en-US" dirty="0" smtClean="0"/>
              <a:t>Spends 80% of the time to </a:t>
            </a:r>
          </a:p>
          <a:p>
            <a:pPr lvl="1"/>
            <a:r>
              <a:rPr lang="en-US" dirty="0" smtClean="0"/>
              <a:t>Find the data</a:t>
            </a:r>
          </a:p>
          <a:p>
            <a:pPr lvl="1"/>
            <a:r>
              <a:rPr lang="en-US" dirty="0" smtClean="0"/>
              <a:t>Analyze the structure</a:t>
            </a:r>
          </a:p>
          <a:p>
            <a:pPr lvl="1"/>
            <a:r>
              <a:rPr lang="en-US" dirty="0" smtClean="0"/>
              <a:t>Transform the data into a common </a:t>
            </a:r>
            <a:r>
              <a:rPr lang="en-US" dirty="0" err="1" smtClean="0"/>
              <a:t>represantation</a:t>
            </a:r>
            <a:endParaRPr lang="en-US" dirty="0" smtClean="0"/>
          </a:p>
          <a:p>
            <a:r>
              <a:rPr lang="en-US" dirty="0" smtClean="0"/>
              <a:t>Vital procedure to proceed to the desired analysis</a:t>
            </a:r>
          </a:p>
          <a:p>
            <a:r>
              <a:rPr lang="en-US" dirty="0" smtClean="0"/>
              <a:t>20% of time to proceed with analysis</a:t>
            </a:r>
            <a:endParaRPr lang="en-US" dirty="0"/>
          </a:p>
        </p:txBody>
      </p:sp>
    </p:spTree>
    <p:extLst>
      <p:ext uri="{BB962C8B-B14F-4D97-AF65-F5344CB8AC3E}">
        <p14:creationId xmlns:p14="http://schemas.microsoft.com/office/powerpoint/2010/main" val="309024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Civilizer System, Introduction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Main purpose </a:t>
            </a:r>
            <a:r>
              <a:rPr lang="en-US" dirty="0"/>
              <a:t>is to decrease the “grunt work factor” by helping data scientists to </a:t>
            </a:r>
            <a:endParaRPr lang="en-US" dirty="0" smtClean="0"/>
          </a:p>
          <a:p>
            <a:pPr lvl="1"/>
            <a:r>
              <a:rPr lang="en-US" dirty="0" smtClean="0"/>
              <a:t>Quickly </a:t>
            </a:r>
            <a:r>
              <a:rPr lang="en-US" b="1" i="1" dirty="0"/>
              <a:t>discover </a:t>
            </a:r>
            <a:r>
              <a:rPr lang="en-US" dirty="0"/>
              <a:t>data sets of interest from large numbers of </a:t>
            </a:r>
            <a:r>
              <a:rPr lang="en-US" dirty="0" smtClean="0"/>
              <a:t>tables</a:t>
            </a:r>
            <a:endParaRPr lang="en-US" dirty="0"/>
          </a:p>
          <a:p>
            <a:pPr lvl="1"/>
            <a:r>
              <a:rPr lang="en-US" b="1" i="1" dirty="0" smtClean="0"/>
              <a:t>Link </a:t>
            </a:r>
            <a:r>
              <a:rPr lang="en-US" dirty="0"/>
              <a:t>relevant data </a:t>
            </a:r>
            <a:r>
              <a:rPr lang="en-US" dirty="0" smtClean="0"/>
              <a:t>sets</a:t>
            </a:r>
          </a:p>
          <a:p>
            <a:pPr lvl="1"/>
            <a:r>
              <a:rPr lang="en-US" b="1" i="1" dirty="0"/>
              <a:t>C</a:t>
            </a:r>
            <a:r>
              <a:rPr lang="en-US" b="1" i="1" dirty="0" smtClean="0"/>
              <a:t>ompute </a:t>
            </a:r>
            <a:r>
              <a:rPr lang="en-US" dirty="0"/>
              <a:t>answers from the disparate data stores that host the discovered data </a:t>
            </a:r>
            <a:r>
              <a:rPr lang="en-US" dirty="0" smtClean="0"/>
              <a:t>sets</a:t>
            </a:r>
          </a:p>
          <a:p>
            <a:pPr lvl="1"/>
            <a:r>
              <a:rPr lang="en-US" b="1" i="1" dirty="0"/>
              <a:t>C</a:t>
            </a:r>
            <a:r>
              <a:rPr lang="en-US" b="1" i="1" dirty="0" smtClean="0"/>
              <a:t>lean </a:t>
            </a:r>
            <a:r>
              <a:rPr lang="en-US" dirty="0"/>
              <a:t>the desired </a:t>
            </a:r>
            <a:r>
              <a:rPr lang="en-US" dirty="0" smtClean="0"/>
              <a:t>data</a:t>
            </a:r>
          </a:p>
          <a:p>
            <a:pPr lvl="1"/>
            <a:r>
              <a:rPr lang="en-US" b="1" i="1" dirty="0"/>
              <a:t>I</a:t>
            </a:r>
            <a:r>
              <a:rPr lang="en-US" b="1" i="1" dirty="0" smtClean="0"/>
              <a:t>terate </a:t>
            </a:r>
            <a:r>
              <a:rPr lang="en-US" dirty="0"/>
              <a:t>through these tasks using a workflow system, as data scientists often perform these tasks in different orders. </a:t>
            </a:r>
            <a:endParaRPr lang="en-US" dirty="0" smtClean="0"/>
          </a:p>
          <a:p>
            <a:endParaRPr lang="en-US" dirty="0"/>
          </a:p>
        </p:txBody>
      </p:sp>
    </p:spTree>
    <p:extLst>
      <p:ext uri="{BB962C8B-B14F-4D97-AF65-F5344CB8AC3E}">
        <p14:creationId xmlns:p14="http://schemas.microsoft.com/office/powerpoint/2010/main" val="1646834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Civilizer System</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Includes a number of components</a:t>
            </a:r>
          </a:p>
          <a:p>
            <a:r>
              <a:rPr lang="en-US" dirty="0" smtClean="0"/>
              <a:t>Simplify the process</a:t>
            </a:r>
          </a:p>
          <a:p>
            <a:r>
              <a:rPr lang="en-US" dirty="0"/>
              <a:t>Consist of:</a:t>
            </a:r>
          </a:p>
          <a:p>
            <a:pPr lvl="1"/>
            <a:r>
              <a:rPr lang="en-US" dirty="0"/>
              <a:t>Data discovery</a:t>
            </a:r>
          </a:p>
          <a:p>
            <a:pPr lvl="1"/>
            <a:r>
              <a:rPr lang="en-US" dirty="0"/>
              <a:t>Data stitching</a:t>
            </a:r>
          </a:p>
          <a:p>
            <a:pPr lvl="1"/>
            <a:r>
              <a:rPr lang="en-US" dirty="0"/>
              <a:t>Data cleaning</a:t>
            </a:r>
          </a:p>
          <a:p>
            <a:pPr lvl="1"/>
            <a:r>
              <a:rPr lang="en-US" dirty="0"/>
              <a:t>Data transformations</a:t>
            </a:r>
          </a:p>
          <a:p>
            <a:pPr lvl="1"/>
            <a:r>
              <a:rPr lang="en-US" dirty="0"/>
              <a:t>Entity consolidation</a:t>
            </a:r>
          </a:p>
          <a:p>
            <a:pPr lvl="1"/>
            <a:r>
              <a:rPr lang="en-US" dirty="0"/>
              <a:t>Human-in-the-loop processing</a:t>
            </a:r>
          </a:p>
        </p:txBody>
      </p:sp>
      <p:pic>
        <p:nvPicPr>
          <p:cNvPr id="5" name="Picture 4"/>
          <p:cNvPicPr>
            <a:picLocks noChangeAspect="1"/>
          </p:cNvPicPr>
          <p:nvPr/>
        </p:nvPicPr>
        <p:blipFill>
          <a:blip r:embed="rId3"/>
          <a:stretch>
            <a:fillRect/>
          </a:stretch>
        </p:blipFill>
        <p:spPr>
          <a:xfrm>
            <a:off x="4030578" y="1937084"/>
            <a:ext cx="5197643" cy="3898232"/>
          </a:xfrm>
          <a:prstGeom prst="rect">
            <a:avLst/>
          </a:prstGeom>
        </p:spPr>
      </p:pic>
    </p:spTree>
    <p:extLst>
      <p:ext uri="{BB962C8B-B14F-4D97-AF65-F5344CB8AC3E}">
        <p14:creationId xmlns:p14="http://schemas.microsoft.com/office/powerpoint/2010/main" val="194510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Two Major Components</a:t>
            </a:r>
          </a:p>
          <a:p>
            <a:r>
              <a:rPr lang="en-US" dirty="0" smtClean="0"/>
              <a:t>Offline component</a:t>
            </a:r>
          </a:p>
          <a:p>
            <a:pPr lvl="1"/>
            <a:r>
              <a:rPr lang="en-US" dirty="0" smtClean="0"/>
              <a:t>Indexes and profiles data sets</a:t>
            </a:r>
          </a:p>
          <a:p>
            <a:pPr lvl="1"/>
            <a:r>
              <a:rPr lang="en-US" dirty="0" smtClean="0"/>
              <a:t>Stored in a linkage graph</a:t>
            </a:r>
          </a:p>
          <a:p>
            <a:r>
              <a:rPr lang="en-US" dirty="0" smtClean="0"/>
              <a:t>Online component</a:t>
            </a:r>
          </a:p>
          <a:p>
            <a:pPr lvl="1"/>
            <a:r>
              <a:rPr lang="en-US" dirty="0" smtClean="0"/>
              <a:t>Executing </a:t>
            </a:r>
            <a:r>
              <a:rPr lang="en-US" dirty="0"/>
              <a:t>a user-supplied </a:t>
            </a:r>
            <a:r>
              <a:rPr lang="en-US" dirty="0" smtClean="0"/>
              <a:t>workflow</a:t>
            </a:r>
          </a:p>
          <a:p>
            <a:pPr lvl="1"/>
            <a:r>
              <a:rPr lang="en-US" dirty="0" smtClean="0"/>
              <a:t>May consist of discovery</a:t>
            </a:r>
            <a:r>
              <a:rPr lang="en-US" dirty="0"/>
              <a:t>, join path selection, and cleaning </a:t>
            </a:r>
            <a:r>
              <a:rPr lang="en-US" dirty="0" smtClean="0"/>
              <a:t>operations</a:t>
            </a:r>
          </a:p>
          <a:p>
            <a:pPr lvl="1"/>
            <a:r>
              <a:rPr lang="en-US" dirty="0" smtClean="0"/>
              <a:t>Interact with the linkage graph; computed by the offline component</a:t>
            </a:r>
          </a:p>
          <a:p>
            <a:pPr lvl="2"/>
            <a:endParaRPr lang="en-US" dirty="0"/>
          </a:p>
        </p:txBody>
      </p:sp>
    </p:spTree>
    <p:extLst>
      <p:ext uri="{BB962C8B-B14F-4D97-AF65-F5344CB8AC3E}">
        <p14:creationId xmlns:p14="http://schemas.microsoft.com/office/powerpoint/2010/main" val="14671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Data </a:t>
            </a:r>
            <a:r>
              <a:rPr lang="en-US" b="1" dirty="0" smtClean="0"/>
              <a:t>discovery</a:t>
            </a:r>
          </a:p>
          <a:p>
            <a:pPr lvl="1"/>
            <a:r>
              <a:rPr lang="en-US" dirty="0" smtClean="0"/>
              <a:t>Given an input request</a:t>
            </a:r>
          </a:p>
          <a:p>
            <a:pPr lvl="1"/>
            <a:r>
              <a:rPr lang="en-US" dirty="0" smtClean="0"/>
              <a:t>Utilizes a linkage graph to find relevant objects</a:t>
            </a:r>
          </a:p>
          <a:p>
            <a:r>
              <a:rPr lang="en-US" b="1" dirty="0"/>
              <a:t>Data </a:t>
            </a:r>
            <a:r>
              <a:rPr lang="en-US" b="1" dirty="0" smtClean="0"/>
              <a:t>stitching</a:t>
            </a:r>
            <a:endParaRPr lang="en-US" dirty="0"/>
          </a:p>
          <a:p>
            <a:pPr lvl="1"/>
            <a:r>
              <a:rPr lang="en-US" dirty="0" smtClean="0"/>
              <a:t>Link relevant data together</a:t>
            </a:r>
            <a:endParaRPr lang="en-US" dirty="0"/>
          </a:p>
          <a:p>
            <a:r>
              <a:rPr lang="en-US" b="1" dirty="0"/>
              <a:t>Data </a:t>
            </a:r>
            <a:r>
              <a:rPr lang="en-US" b="1" dirty="0" smtClean="0"/>
              <a:t>cleaning</a:t>
            </a:r>
          </a:p>
          <a:p>
            <a:pPr lvl="1"/>
            <a:r>
              <a:rPr lang="en-US" dirty="0" err="1" smtClean="0"/>
              <a:t>Eg</a:t>
            </a:r>
            <a:r>
              <a:rPr lang="en-US" dirty="0" smtClean="0"/>
              <a:t>. Remove duplicates</a:t>
            </a:r>
          </a:p>
          <a:p>
            <a:r>
              <a:rPr lang="en-US" b="1" dirty="0"/>
              <a:t>Data </a:t>
            </a:r>
            <a:r>
              <a:rPr lang="en-US" b="1" dirty="0" smtClean="0"/>
              <a:t>transformations</a:t>
            </a:r>
            <a:endParaRPr lang="en-US" dirty="0"/>
          </a:p>
          <a:p>
            <a:pPr lvl="1"/>
            <a:r>
              <a:rPr lang="en-US" dirty="0" smtClean="0"/>
              <a:t>Handles the transformation of the data sets</a:t>
            </a:r>
          </a:p>
        </p:txBody>
      </p:sp>
    </p:spTree>
    <p:extLst>
      <p:ext uri="{BB962C8B-B14F-4D97-AF65-F5344CB8AC3E}">
        <p14:creationId xmlns:p14="http://schemas.microsoft.com/office/powerpoint/2010/main" val="1390796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Components, continue</a:t>
            </a:r>
            <a:endParaRPr lang="en-US" dirty="0"/>
          </a:p>
        </p:txBody>
      </p:sp>
      <p:sp>
        <p:nvSpPr>
          <p:cNvPr id="3" name="Content Placeholder 2"/>
          <p:cNvSpPr>
            <a:spLocks noGrp="1"/>
          </p:cNvSpPr>
          <p:nvPr>
            <p:ph idx="1"/>
          </p:nvPr>
        </p:nvSpPr>
        <p:spPr/>
        <p:txBody>
          <a:bodyPr>
            <a:normAutofit lnSpcReduction="10000"/>
          </a:bodyPr>
          <a:lstStyle/>
          <a:p>
            <a:r>
              <a:rPr lang="en-US" b="1" dirty="0"/>
              <a:t>Entity </a:t>
            </a:r>
            <a:r>
              <a:rPr lang="en-US" b="1" dirty="0" smtClean="0"/>
              <a:t>consolidation</a:t>
            </a:r>
            <a:endParaRPr lang="en-US" dirty="0"/>
          </a:p>
          <a:p>
            <a:pPr lvl="1"/>
            <a:r>
              <a:rPr lang="en-US" dirty="0" smtClean="0"/>
              <a:t>Scale resolution and discover entity rules</a:t>
            </a:r>
            <a:endParaRPr lang="en-US" dirty="0"/>
          </a:p>
          <a:p>
            <a:r>
              <a:rPr lang="en-US" b="1" dirty="0"/>
              <a:t>Human-in-the-loop </a:t>
            </a:r>
            <a:r>
              <a:rPr lang="en-US" b="1" dirty="0" smtClean="0"/>
              <a:t>processing</a:t>
            </a:r>
            <a:endParaRPr lang="en-US" dirty="0" smtClean="0"/>
          </a:p>
          <a:p>
            <a:pPr lvl="1"/>
            <a:r>
              <a:rPr lang="en-US" dirty="0" smtClean="0"/>
              <a:t>Use human effort more throughout the data integration and cleaning process</a:t>
            </a:r>
          </a:p>
          <a:p>
            <a:pPr lvl="1"/>
            <a:r>
              <a:rPr lang="en-US" dirty="0" smtClean="0"/>
              <a:t>Human time can be most effective on that part of the pipeline</a:t>
            </a:r>
          </a:p>
          <a:p>
            <a:endParaRPr lang="en-US" dirty="0"/>
          </a:p>
        </p:txBody>
      </p:sp>
    </p:spTree>
    <p:extLst>
      <p:ext uri="{BB962C8B-B14F-4D97-AF65-F5344CB8AC3E}">
        <p14:creationId xmlns:p14="http://schemas.microsoft.com/office/powerpoint/2010/main" val="5497706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2194</TotalTime>
  <Words>735</Words>
  <Application>Microsoft Macintosh PowerPoint</Application>
  <PresentationFormat>On-screen Show (16:9)</PresentationFormat>
  <Paragraphs>128</Paragraphs>
  <Slides>14</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Constantia</vt:lpstr>
      <vt:lpstr>Arial</vt:lpstr>
      <vt:lpstr>Θέμα του Office</vt:lpstr>
      <vt:lpstr>The Data Civilizer System</vt:lpstr>
      <vt:lpstr>Data Chaos</vt:lpstr>
      <vt:lpstr>Data Scientist</vt:lpstr>
      <vt:lpstr>Data Scientist</vt:lpstr>
      <vt:lpstr>Data Civilizer System, Introduction</vt:lpstr>
      <vt:lpstr>Data Civilizer System</vt:lpstr>
      <vt:lpstr>Components</vt:lpstr>
      <vt:lpstr>Key Components</vt:lpstr>
      <vt:lpstr>Key Components, continue</vt:lpstr>
      <vt:lpstr>Linkage Graph Computation</vt:lpstr>
      <vt:lpstr>Linkage Graph Computation</vt:lpstr>
      <vt:lpstr>Discovery</vt:lpstr>
      <vt:lpstr>Polystore Query Processing</vt:lpstr>
      <vt:lpstr>Join Path Selection </vt:lpstr>
    </vt:vector>
  </TitlesOfParts>
  <Manager>Advanced Topics in Databases</Manager>
  <Company>Dept. of Computer Science, University of Cyprus</Company>
  <LinksUpToDate>false</LinksUpToDate>
  <SharedDoc>false</SharedDoc>
  <HyperlinkBase>https://www.cs.ucy.ac.cy/~dzeina/courses/epl646/</HyperlinkBase>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THERMAL-JOIN: A Scalable Spatial Join for Dynamic Workloads</dc:title>
  <dc:subject/>
  <dc:creator/>
  <cp:keywords/>
  <dc:description/>
  <cp:lastModifiedBy>Yiannis Demetriades</cp:lastModifiedBy>
  <cp:revision>619</cp:revision>
  <dcterms:created xsi:type="dcterms:W3CDTF">2017-11-21T13:30:34Z</dcterms:created>
  <dcterms:modified xsi:type="dcterms:W3CDTF">2019-03-13T21:11:05Z</dcterms:modified>
  <cp:category>Student Presentations</cp:category>
</cp:coreProperties>
</file>