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99" r:id="rId2"/>
    <p:sldId id="300" r:id="rId3"/>
    <p:sldId id="310" r:id="rId4"/>
    <p:sldId id="311" r:id="rId5"/>
    <p:sldId id="313" r:id="rId6"/>
    <p:sldId id="314" r:id="rId7"/>
    <p:sldId id="318" r:id="rId8"/>
    <p:sldId id="328" r:id="rId9"/>
    <p:sldId id="333" r:id="rId10"/>
    <p:sldId id="330" r:id="rId11"/>
    <p:sldId id="331" r:id="rId12"/>
    <p:sldId id="332" r:id="rId13"/>
    <p:sldId id="301" r:id="rId14"/>
    <p:sldId id="303" r:id="rId15"/>
    <p:sldId id="304" r:id="rId16"/>
    <p:sldId id="306" r:id="rId17"/>
    <p:sldId id="307" r:id="rId18"/>
    <p:sldId id="308" r:id="rId19"/>
    <p:sldId id="312" r:id="rId20"/>
    <p:sldId id="315" r:id="rId21"/>
    <p:sldId id="264" r:id="rId22"/>
    <p:sldId id="316" r:id="rId23"/>
    <p:sldId id="317" r:id="rId24"/>
    <p:sldId id="319" r:id="rId25"/>
    <p:sldId id="320" r:id="rId26"/>
    <p:sldId id="321" r:id="rId27"/>
    <p:sldId id="322" r:id="rId28"/>
    <p:sldId id="323" r:id="rId29"/>
    <p:sldId id="324" r:id="rId30"/>
    <p:sldId id="325" r:id="rId31"/>
    <p:sldId id="326" r:id="rId32"/>
    <p:sldId id="327" r:id="rId33"/>
  </p:sldIdLst>
  <p:sldSz cx="9144000" cy="5143500" type="screen16x9"/>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E670A-FB67-4C35-9140-9087908AFB16}" v="3369" dt="2019-03-13T21:25:07.342"/>
    <p1510:client id="{B91D3A75-CBBA-945A-70EA-D8A8D2111AA5}" v="6734" dt="2019-03-13T21:19:29.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2160"/>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DCDF1-0134-4420-82F4-018263756886}" type="datetimeFigureOut">
              <a:rPr lang="en-GB" smtClean="0"/>
              <a:pPr/>
              <a:t>13/03/2019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13148-9928-4BF7-BFE3-32B9C7CDA3C5}" type="slidenum">
              <a:rPr lang="en-GB" smtClean="0"/>
              <a:pPr/>
              <a:t>‹nº›</a:t>
            </a:fld>
            <a:endParaRPr lang="en-GB"/>
          </a:p>
        </p:txBody>
      </p:sp>
    </p:spTree>
    <p:extLst>
      <p:ext uri="{BB962C8B-B14F-4D97-AF65-F5344CB8AC3E}">
        <p14:creationId xmlns:p14="http://schemas.microsoft.com/office/powerpoint/2010/main" val="3904208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l-GR"/>
          </a:p>
        </p:txBody>
      </p:sp>
      <p:sp>
        <p:nvSpPr>
          <p:cNvPr id="4" name="Slide Number Placeholder 3"/>
          <p:cNvSpPr>
            <a:spLocks noGrp="1"/>
          </p:cNvSpPr>
          <p:nvPr>
            <p:ph type="sldNum" sz="quarter" idx="10"/>
          </p:nvPr>
        </p:nvSpPr>
        <p:spPr/>
        <p:txBody>
          <a:bodyPr/>
          <a:lstStyle/>
          <a:p>
            <a:fld id="{A933493E-183B-43F9-A6C5-D2D2AC232D3D}" type="slidenum">
              <a:rPr lang="el-GR" smtClean="0"/>
              <a:pPr/>
              <a:t>1</a:t>
            </a:fld>
            <a:endParaRPr lang="el-GR"/>
          </a:p>
        </p:txBody>
      </p:sp>
      <p:sp>
        <p:nvSpPr>
          <p:cNvPr id="5" name="Header Placeholder 4"/>
          <p:cNvSpPr>
            <a:spLocks noGrp="1"/>
          </p:cNvSpPr>
          <p:nvPr>
            <p:ph type="hdr" sz="quarter" idx="11"/>
          </p:nvPr>
        </p:nvSpPr>
        <p:spPr/>
        <p:txBody>
          <a:bodyPr/>
          <a:lstStyle/>
          <a:p>
            <a:r>
              <a:rPr lang="en-US"/>
              <a:t>University of Cyprus</a:t>
            </a:r>
            <a:endParaRPr lang="el-GR"/>
          </a:p>
        </p:txBody>
      </p:sp>
    </p:spTree>
    <p:extLst>
      <p:ext uri="{BB962C8B-B14F-4D97-AF65-F5344CB8AC3E}">
        <p14:creationId xmlns:p14="http://schemas.microsoft.com/office/powerpoint/2010/main" val="4204053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32</a:t>
            </a:fld>
            <a:endParaRPr lang="en-GB"/>
          </a:p>
        </p:txBody>
      </p:sp>
    </p:spTree>
    <p:extLst>
      <p:ext uri="{BB962C8B-B14F-4D97-AF65-F5344CB8AC3E}">
        <p14:creationId xmlns:p14="http://schemas.microsoft.com/office/powerpoint/2010/main" val="274252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18</a:t>
            </a:fld>
            <a:endParaRPr lang="en-GB"/>
          </a:p>
        </p:txBody>
      </p:sp>
    </p:spTree>
    <p:extLst>
      <p:ext uri="{BB962C8B-B14F-4D97-AF65-F5344CB8AC3E}">
        <p14:creationId xmlns:p14="http://schemas.microsoft.com/office/powerpoint/2010/main" val="248070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19</a:t>
            </a:fld>
            <a:endParaRPr lang="en-GB"/>
          </a:p>
        </p:txBody>
      </p:sp>
    </p:spTree>
    <p:extLst>
      <p:ext uri="{BB962C8B-B14F-4D97-AF65-F5344CB8AC3E}">
        <p14:creationId xmlns:p14="http://schemas.microsoft.com/office/powerpoint/2010/main" val="142800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20</a:t>
            </a:fld>
            <a:endParaRPr lang="en-GB"/>
          </a:p>
        </p:txBody>
      </p:sp>
    </p:spTree>
    <p:extLst>
      <p:ext uri="{BB962C8B-B14F-4D97-AF65-F5344CB8AC3E}">
        <p14:creationId xmlns:p14="http://schemas.microsoft.com/office/powerpoint/2010/main" val="55474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27</a:t>
            </a:fld>
            <a:endParaRPr lang="en-GB"/>
          </a:p>
        </p:txBody>
      </p:sp>
    </p:spTree>
    <p:extLst>
      <p:ext uri="{BB962C8B-B14F-4D97-AF65-F5344CB8AC3E}">
        <p14:creationId xmlns:p14="http://schemas.microsoft.com/office/powerpoint/2010/main" val="102097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28</a:t>
            </a:fld>
            <a:endParaRPr lang="en-GB"/>
          </a:p>
        </p:txBody>
      </p:sp>
    </p:spTree>
    <p:extLst>
      <p:ext uri="{BB962C8B-B14F-4D97-AF65-F5344CB8AC3E}">
        <p14:creationId xmlns:p14="http://schemas.microsoft.com/office/powerpoint/2010/main" val="90164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29</a:t>
            </a:fld>
            <a:endParaRPr lang="en-GB"/>
          </a:p>
        </p:txBody>
      </p:sp>
    </p:spTree>
    <p:extLst>
      <p:ext uri="{BB962C8B-B14F-4D97-AF65-F5344CB8AC3E}">
        <p14:creationId xmlns:p14="http://schemas.microsoft.com/office/powerpoint/2010/main" val="1252791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30</a:t>
            </a:fld>
            <a:endParaRPr lang="en-GB"/>
          </a:p>
        </p:txBody>
      </p:sp>
    </p:spTree>
    <p:extLst>
      <p:ext uri="{BB962C8B-B14F-4D97-AF65-F5344CB8AC3E}">
        <p14:creationId xmlns:p14="http://schemas.microsoft.com/office/powerpoint/2010/main" val="1616446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31</a:t>
            </a:fld>
            <a:endParaRPr lang="en-GB"/>
          </a:p>
        </p:txBody>
      </p:sp>
    </p:spTree>
    <p:extLst>
      <p:ext uri="{BB962C8B-B14F-4D97-AF65-F5344CB8AC3E}">
        <p14:creationId xmlns:p14="http://schemas.microsoft.com/office/powerpoint/2010/main" val="145514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1597819"/>
            <a:ext cx="7772400" cy="1102519"/>
          </a:xfrm>
        </p:spPr>
        <p:txBody>
          <a:bodyPr/>
          <a:lstStyle/>
          <a:p>
            <a:r>
              <a:rPr lang="el-GR"/>
              <a:t>Κάντε κλικ για επεξεργασία του τίτλου</a:t>
            </a:r>
          </a:p>
        </p:txBody>
      </p:sp>
      <p:sp>
        <p:nvSpPr>
          <p:cNvPr id="3" name="2 - Υπότιτλος"/>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6614B41F-49E2-4638-9606-4876D6B9E99C}" type="datetime1">
              <a:rPr lang="el-GR" smtClean="0"/>
              <a:pPr/>
              <a:t>13/3/2019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62CE1D9A-7923-4CC7-A58C-9CAD1954A89A}" type="datetime1">
              <a:rPr lang="el-GR" smtClean="0"/>
              <a:pPr/>
              <a:t>13/3/2019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05979"/>
            <a:ext cx="2057400" cy="4388644"/>
          </a:xfrm>
        </p:spPr>
        <p:txBody>
          <a:bodyPr vert="eaVert"/>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a:xfrm>
            <a:off x="457200" y="205979"/>
            <a:ext cx="6019800" cy="4388644"/>
          </a:xfrm>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B85F084A-1050-49A0-82D2-E43BD73B42D9}" type="datetime1">
              <a:rPr lang="el-GR" smtClean="0"/>
              <a:pPr/>
              <a:t>13/3/2019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idx="1"/>
          </p:nvPr>
        </p:nvSpPr>
        <p:spPr/>
        <p:txBody>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7B4ADC48-EE14-4D06-B135-FB2C6CE98506}" type="datetime1">
              <a:rPr lang="el-GR" smtClean="0"/>
              <a:pPr/>
              <a:t>13/3/2019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3305176"/>
            <a:ext cx="7772400" cy="1021556"/>
          </a:xfrm>
        </p:spPr>
        <p:txBody>
          <a:bodyPr anchor="t"/>
          <a:lstStyle>
            <a:lvl1pPr algn="l">
              <a:defRPr sz="4000" b="1" cap="all"/>
            </a:lvl1pPr>
          </a:lstStyle>
          <a:p>
            <a:r>
              <a:rPr lang="el-GR"/>
              <a:t>Κάντε κλικ για επεξεργασία του τίτλου</a:t>
            </a:r>
          </a:p>
        </p:txBody>
      </p:sp>
      <p:sp>
        <p:nvSpPr>
          <p:cNvPr id="3" name="2 - Θέση κειμένου"/>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Κάντε κλικ για να επεξεργαστείτε τα στυλ κειμένου του υποδείγματος</a:t>
            </a:r>
          </a:p>
        </p:txBody>
      </p:sp>
      <p:sp>
        <p:nvSpPr>
          <p:cNvPr id="4" name="3 - Θέση ημερομηνίας"/>
          <p:cNvSpPr>
            <a:spLocks noGrp="1"/>
          </p:cNvSpPr>
          <p:nvPr>
            <p:ph type="dt" sz="half" idx="10"/>
          </p:nvPr>
        </p:nvSpPr>
        <p:spPr/>
        <p:txBody>
          <a:bodyPr/>
          <a:lstStyle/>
          <a:p>
            <a:fld id="{7087BF42-8B8C-4410-887A-BA5F653C7B59}" type="datetime1">
              <a:rPr lang="el-GR" smtClean="0"/>
              <a:pPr/>
              <a:t>13/3/2019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A7D3823F-CB75-4FA3-B241-8B9AA31BEAE0}" type="datetime1">
              <a:rPr lang="el-GR" smtClean="0"/>
              <a:pPr/>
              <a:t>13/3/2019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4" name="3 - Θέση περιεχομένου"/>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6" name="5 - Θέση περιεχομένου"/>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16E0B675-2691-4A70-8158-9F3EDE5CE893}" type="datetime1">
              <a:rPr lang="el-GR" smtClean="0"/>
              <a:pPr/>
              <a:t>13/3/2019</a:t>
            </a:fld>
            <a:endParaRPr lang="el-GR"/>
          </a:p>
        </p:txBody>
      </p:sp>
      <p:sp>
        <p:nvSpPr>
          <p:cNvPr id="8" name="7 - Θέση υποσέλιδου"/>
          <p:cNvSpPr>
            <a:spLocks noGrp="1"/>
          </p:cNvSpPr>
          <p:nvPr>
            <p:ph type="ftr" sz="quarter" idx="11"/>
          </p:nvPr>
        </p:nvSpPr>
        <p:spPr/>
        <p:txBody>
          <a:bodyPr/>
          <a:lstStyle/>
          <a:p>
            <a:r>
              <a:rPr lang="en-GB"/>
              <a:t>https://www.cs.ucy.ac.cy/courses/EPL646</a:t>
            </a:r>
            <a:endParaRPr lang="el-GR"/>
          </a:p>
        </p:txBody>
      </p:sp>
      <p:sp>
        <p:nvSpPr>
          <p:cNvPr id="9" name="8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ημερομηνίας"/>
          <p:cNvSpPr>
            <a:spLocks noGrp="1"/>
          </p:cNvSpPr>
          <p:nvPr>
            <p:ph type="dt" sz="half" idx="10"/>
          </p:nvPr>
        </p:nvSpPr>
        <p:spPr/>
        <p:txBody>
          <a:bodyPr/>
          <a:lstStyle/>
          <a:p>
            <a:fld id="{8F376664-C004-4926-A4D0-4352E9E9CF89}" type="datetime1">
              <a:rPr lang="el-GR" smtClean="0"/>
              <a:pPr/>
              <a:t>13/3/2019</a:t>
            </a:fld>
            <a:endParaRPr lang="el-GR"/>
          </a:p>
        </p:txBody>
      </p:sp>
      <p:sp>
        <p:nvSpPr>
          <p:cNvPr id="4" name="3 - Θέση υποσέλιδου"/>
          <p:cNvSpPr>
            <a:spLocks noGrp="1"/>
          </p:cNvSpPr>
          <p:nvPr>
            <p:ph type="ftr" sz="quarter" idx="11"/>
          </p:nvPr>
        </p:nvSpPr>
        <p:spPr/>
        <p:txBody>
          <a:bodyPr/>
          <a:lstStyle/>
          <a:p>
            <a:r>
              <a:rPr lang="en-GB"/>
              <a:t>https://www.cs.ucy.ac.cy/courses/EPL646</a:t>
            </a:r>
            <a:endParaRPr lang="el-GR"/>
          </a:p>
        </p:txBody>
      </p:sp>
      <p:sp>
        <p:nvSpPr>
          <p:cNvPr id="5" name="4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0E4274D9-C7C8-42AB-994F-F11F31D4E17F}" type="datetime1">
              <a:rPr lang="el-GR" smtClean="0"/>
              <a:pPr/>
              <a:t>13/3/2019</a:t>
            </a:fld>
            <a:endParaRPr lang="el-GR"/>
          </a:p>
        </p:txBody>
      </p:sp>
      <p:sp>
        <p:nvSpPr>
          <p:cNvPr id="3" name="2 - Θέση υποσέλιδου"/>
          <p:cNvSpPr>
            <a:spLocks noGrp="1"/>
          </p:cNvSpPr>
          <p:nvPr>
            <p:ph type="ftr" sz="quarter" idx="11"/>
          </p:nvPr>
        </p:nvSpPr>
        <p:spPr/>
        <p:txBody>
          <a:bodyPr/>
          <a:lstStyle/>
          <a:p>
            <a:r>
              <a:rPr lang="en-GB"/>
              <a:t>https://www.cs.ucy.ac.cy/courses/EPL646</a:t>
            </a:r>
            <a:endParaRPr lang="el-GR"/>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1" y="204787"/>
            <a:ext cx="3008313" cy="871538"/>
          </a:xfrm>
        </p:spPr>
        <p:txBody>
          <a:bodyPr anchor="b"/>
          <a:lstStyle>
            <a:lvl1pPr algn="l">
              <a:defRPr sz="2000" b="1"/>
            </a:lvl1pPr>
          </a:lstStyle>
          <a:p>
            <a:r>
              <a:rPr lang="el-GR"/>
              <a:t>Κάντε κλικ για επεξεργασία του τίτλου</a:t>
            </a:r>
          </a:p>
        </p:txBody>
      </p:sp>
      <p:sp>
        <p:nvSpPr>
          <p:cNvPr id="3" name="2 - Θέση περιεχομένου"/>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C5C5B093-6EB2-4F3E-84CB-EF221316F979}" type="datetime1">
              <a:rPr lang="el-GR" smtClean="0"/>
              <a:pPr/>
              <a:t>13/3/2019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3600450"/>
            <a:ext cx="5486400" cy="425054"/>
          </a:xfrm>
        </p:spPr>
        <p:txBody>
          <a:bodyPr anchor="b"/>
          <a:lstStyle>
            <a:lvl1pPr algn="l">
              <a:defRPr sz="2000" b="1"/>
            </a:lvl1pPr>
          </a:lstStyle>
          <a:p>
            <a:r>
              <a:rPr lang="el-GR"/>
              <a:t>Κάντε κλικ για επεξεργασία του τίτλου</a:t>
            </a:r>
          </a:p>
        </p:txBody>
      </p:sp>
      <p:sp>
        <p:nvSpPr>
          <p:cNvPr id="3" name="2 - Θέση εικόνας"/>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174D0572-91C5-4EF6-964A-051DFC501F37}" type="datetime1">
              <a:rPr lang="el-GR" smtClean="0"/>
              <a:pPr/>
              <a:t>13/3/2019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CEE96A4-874F-4AF4-A0BA-1F18879FA212}" type="datetime1">
              <a:rPr lang="el-GR" smtClean="0"/>
              <a:pPr/>
              <a:t>13/3/2019</a:t>
            </a:fld>
            <a:endParaRPr lang="el-GR"/>
          </a:p>
        </p:txBody>
      </p:sp>
      <p:sp>
        <p:nvSpPr>
          <p:cNvPr id="5" name="4 - Θέση υποσέλιδου"/>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https://www.cs.ucy.ac.cy/courses/EPL646</a:t>
            </a:r>
            <a:endParaRPr lang="el-GR"/>
          </a:p>
        </p:txBody>
      </p:sp>
      <p:sp>
        <p:nvSpPr>
          <p:cNvPr id="6" name="5 - Θέση αριθμού διαφάνειας"/>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F1D1C4-C2D9-4231-9FB2-B2D9D97AA41D}" type="slidenum">
              <a:rPr lang="el-GR" smtClean="0"/>
              <a:pPr/>
              <a:t>‹nº›</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8" name="Picture 8" descr="http://www.ucy.ac.cy/branding/documents/logo/DepartmentsAndUnitsLogo/FacultyOfPureAndAppliedSciences/ComputerScience/Department_of_Computer_Science_en.jpg"/>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
        <p:nvSpPr>
          <p:cNvPr id="3" name="Subtitle 2"/>
          <p:cNvSpPr>
            <a:spLocks noGrp="1"/>
          </p:cNvSpPr>
          <p:nvPr>
            <p:ph type="subTitle" idx="1"/>
          </p:nvPr>
        </p:nvSpPr>
        <p:spPr>
          <a:xfrm>
            <a:off x="1035836" y="3981432"/>
            <a:ext cx="6250809" cy="714380"/>
          </a:xfrm>
        </p:spPr>
        <p:txBody>
          <a:bodyPr>
            <a:noAutofit/>
          </a:bodyPr>
          <a:lstStyle/>
          <a:p>
            <a:r>
              <a:rPr lang="en-US" sz="1600" b="1">
                <a:solidFill>
                  <a:schemeClr val="tx2">
                    <a:lumMod val="50000"/>
                  </a:schemeClr>
                </a:solidFill>
                <a:latin typeface="Constantia" pitchFamily="18" charset="0"/>
              </a:rPr>
              <a:t>By: Daniela Torres(dtorre01@cs.ucy.ac.cy),</a:t>
            </a:r>
          </a:p>
          <a:p>
            <a:r>
              <a:rPr lang="en-US" sz="1600" b="1">
                <a:solidFill>
                  <a:schemeClr val="tx2">
                    <a:lumMod val="50000"/>
                  </a:schemeClr>
                </a:solidFill>
                <a:latin typeface="Constantia" pitchFamily="18" charset="0"/>
              </a:rPr>
              <a:t>                Rafael Gonçalves(</a:t>
            </a:r>
            <a:r>
              <a:rPr lang="en-US" sz="1600" b="1">
                <a:solidFill>
                  <a:schemeClr val="tx2">
                    <a:lumMod val="75000"/>
                  </a:schemeClr>
                </a:solidFill>
                <a:latin typeface="Constantia" pitchFamily="18" charset="0"/>
              </a:rPr>
              <a:t>rgonca01@cs.ucy.ac.cy)</a:t>
            </a:r>
          </a:p>
          <a:p>
            <a:endParaRPr lang="el-GR" sz="1600">
              <a:solidFill>
                <a:schemeClr val="tx2">
                  <a:lumMod val="50000"/>
                </a:schemeClr>
              </a:solidFill>
              <a:latin typeface="Constantia" pitchFamily="18" charset="0"/>
            </a:endParaRPr>
          </a:p>
        </p:txBody>
      </p:sp>
      <p:sp>
        <p:nvSpPr>
          <p:cNvPr id="9" name="Footer Placeholder 8">
            <a:extLst>
              <a:ext uri="{FF2B5EF4-FFF2-40B4-BE49-F238E27FC236}">
                <a16:creationId xmlns:a16="http://schemas.microsoft.com/office/drawing/2014/main" id="{E0F24252-FF26-4082-BCBC-D3FA1E11A63A}"/>
              </a:ext>
            </a:extLst>
          </p:cNvPr>
          <p:cNvSpPr>
            <a:spLocks noGrp="1"/>
          </p:cNvSpPr>
          <p:nvPr>
            <p:ph type="ftr" sz="quarter" idx="11"/>
          </p:nvPr>
        </p:nvSpPr>
        <p:spPr>
          <a:xfrm>
            <a:off x="3124200" y="4768469"/>
            <a:ext cx="3090874" cy="272638"/>
          </a:xfrm>
        </p:spPr>
        <p:txBody>
          <a:bodyPr/>
          <a:lstStyle/>
          <a:p>
            <a:r>
              <a:rPr lang="en-GB">
                <a:latin typeface="Constantia" pitchFamily="18" charset="0"/>
              </a:rPr>
              <a:t>https://www.cs.ucy.ac.cy/courses/EPL646</a:t>
            </a:r>
            <a:endParaRPr lang="el-GR">
              <a:latin typeface="Constantia" pitchFamily="18" charset="0"/>
            </a:endParaRPr>
          </a:p>
        </p:txBody>
      </p:sp>
      <p:sp>
        <p:nvSpPr>
          <p:cNvPr id="8" name="Slide Number Placeholder 7"/>
          <p:cNvSpPr>
            <a:spLocks noGrp="1"/>
          </p:cNvSpPr>
          <p:nvPr>
            <p:ph type="sldNum" sz="quarter" idx="12"/>
          </p:nvPr>
        </p:nvSpPr>
        <p:spPr/>
        <p:txBody>
          <a:bodyPr/>
          <a:lstStyle/>
          <a:p>
            <a:fld id="{D3F1D1C4-C2D9-4231-9FB2-B2D9D97AA41D}" type="slidenum">
              <a:rPr lang="el-GR" smtClean="0">
                <a:latin typeface="Constantia" pitchFamily="18" charset="0"/>
              </a:rPr>
              <a:pPr/>
              <a:t>1</a:t>
            </a:fld>
            <a:endParaRPr lang="el-GR">
              <a:latin typeface="Constantia" pitchFamily="18" charset="0"/>
            </a:endParaRPr>
          </a:p>
        </p:txBody>
      </p:sp>
      <p:sp>
        <p:nvSpPr>
          <p:cNvPr id="13" name="Rectangle 12"/>
          <p:cNvSpPr/>
          <p:nvPr/>
        </p:nvSpPr>
        <p:spPr>
          <a:xfrm>
            <a:off x="0" y="644900"/>
            <a:ext cx="9144000" cy="523220"/>
          </a:xfrm>
          <a:prstGeom prst="rect">
            <a:avLst/>
          </a:prstGeom>
        </p:spPr>
        <p:txBody>
          <a:bodyPr wrap="square">
            <a:spAutoFit/>
          </a:bodyPr>
          <a:lstStyle/>
          <a:p>
            <a:pPr algn="ctr"/>
            <a:r>
              <a:rPr lang="en-US" sz="2400" b="1">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EPL646: Advanced Topics in Databases</a:t>
            </a:r>
            <a:r>
              <a:rPr lang="en-US" sz="2800" b="1">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 </a:t>
            </a:r>
          </a:p>
        </p:txBody>
      </p:sp>
      <p:sp>
        <p:nvSpPr>
          <p:cNvPr id="12" name="Rectangle 11"/>
          <p:cNvSpPr/>
          <p:nvPr/>
        </p:nvSpPr>
        <p:spPr>
          <a:xfrm>
            <a:off x="285720" y="2245509"/>
            <a:ext cx="8572560" cy="1754326"/>
          </a:xfrm>
          <a:prstGeom prst="rect">
            <a:avLst/>
          </a:prstGeom>
        </p:spPr>
        <p:txBody>
          <a:bodyPr wrap="square">
            <a:spAutoFit/>
          </a:bodyPr>
          <a:lstStyle/>
          <a:p>
            <a:r>
              <a:rPr lang="en-US">
                <a:latin typeface="Constantia" pitchFamily="18" charset="0"/>
              </a:rPr>
              <a:t>Andrew </a:t>
            </a:r>
            <a:r>
              <a:rPr lang="en-US" err="1">
                <a:latin typeface="Constantia" pitchFamily="18" charset="0"/>
              </a:rPr>
              <a:t>Pavlo</a:t>
            </a:r>
            <a:r>
              <a:rPr lang="en-US">
                <a:latin typeface="Constantia" pitchFamily="18" charset="0"/>
              </a:rPr>
              <a:t>, Gustavo Angulo, Joy </a:t>
            </a:r>
            <a:r>
              <a:rPr lang="en-US" err="1">
                <a:latin typeface="Constantia" pitchFamily="18" charset="0"/>
              </a:rPr>
              <a:t>Arulraj</a:t>
            </a:r>
            <a:r>
              <a:rPr lang="en-US">
                <a:latin typeface="Constantia" pitchFamily="18" charset="0"/>
              </a:rPr>
              <a:t>, </a:t>
            </a:r>
            <a:r>
              <a:rPr lang="en-US" err="1">
                <a:latin typeface="Constantia" pitchFamily="18" charset="0"/>
              </a:rPr>
              <a:t>Haibin</a:t>
            </a:r>
            <a:r>
              <a:rPr lang="en-US">
                <a:latin typeface="Constantia" pitchFamily="18" charset="0"/>
              </a:rPr>
              <a:t> Lin, </a:t>
            </a:r>
            <a:r>
              <a:rPr lang="en-US" err="1">
                <a:latin typeface="Constantia" pitchFamily="18" charset="0"/>
              </a:rPr>
              <a:t>Jiexi</a:t>
            </a:r>
            <a:r>
              <a:rPr lang="en-US">
                <a:latin typeface="Constantia" pitchFamily="18" charset="0"/>
              </a:rPr>
              <a:t> Lin, Lin Ma, Prashanth Menon Todd C. Mowry, Matthew </a:t>
            </a:r>
            <a:r>
              <a:rPr lang="en-US" err="1">
                <a:latin typeface="Constantia" pitchFamily="18" charset="0"/>
              </a:rPr>
              <a:t>Perron</a:t>
            </a:r>
            <a:r>
              <a:rPr lang="en-US">
                <a:latin typeface="Constantia" pitchFamily="18" charset="0"/>
              </a:rPr>
              <a:t>, Ian Quah, Siddharth </a:t>
            </a:r>
            <a:r>
              <a:rPr lang="en-US" err="1">
                <a:latin typeface="Constantia" pitchFamily="18" charset="0"/>
              </a:rPr>
              <a:t>Santurkar</a:t>
            </a:r>
            <a:r>
              <a:rPr lang="en-US">
                <a:latin typeface="Constantia" pitchFamily="18" charset="0"/>
              </a:rPr>
              <a:t>, Anthony </a:t>
            </a:r>
            <a:r>
              <a:rPr lang="en-US" err="1">
                <a:latin typeface="Constantia" pitchFamily="18" charset="0"/>
              </a:rPr>
              <a:t>Tomasic</a:t>
            </a:r>
            <a:r>
              <a:rPr lang="en-US">
                <a:latin typeface="Constantia" pitchFamily="18" charset="0"/>
              </a:rPr>
              <a:t> Skye Toor, Dana Van </a:t>
            </a:r>
            <a:r>
              <a:rPr lang="en-US" err="1">
                <a:latin typeface="Constantia" pitchFamily="18" charset="0"/>
              </a:rPr>
              <a:t>Aken</a:t>
            </a:r>
            <a:r>
              <a:rPr lang="en-US">
                <a:latin typeface="Constantia" pitchFamily="18" charset="0"/>
              </a:rPr>
              <a:t>, </a:t>
            </a:r>
            <a:r>
              <a:rPr lang="en-US" err="1">
                <a:latin typeface="Constantia" pitchFamily="18" charset="0"/>
              </a:rPr>
              <a:t>Ziqi</a:t>
            </a:r>
            <a:r>
              <a:rPr lang="en-US">
                <a:latin typeface="Constantia" pitchFamily="18" charset="0"/>
              </a:rPr>
              <a:t> Wang, </a:t>
            </a:r>
            <a:r>
              <a:rPr lang="en-US" err="1">
                <a:latin typeface="Constantia" pitchFamily="18" charset="0"/>
              </a:rPr>
              <a:t>Yingjun</a:t>
            </a:r>
            <a:r>
              <a:rPr lang="en-US">
                <a:latin typeface="Constantia" pitchFamily="18" charset="0"/>
              </a:rPr>
              <a:t> </a:t>
            </a:r>
            <a:r>
              <a:rPr lang="en-US" err="1">
                <a:latin typeface="Constantia" pitchFamily="18" charset="0"/>
              </a:rPr>
              <a:t>WuF</a:t>
            </a:r>
            <a:r>
              <a:rPr lang="en-US">
                <a:latin typeface="Constantia" pitchFamily="18" charset="0"/>
              </a:rPr>
              <a:t>, Ran Xian, </a:t>
            </a:r>
            <a:r>
              <a:rPr lang="en-US" err="1">
                <a:latin typeface="Constantia" pitchFamily="18" charset="0"/>
              </a:rPr>
              <a:t>Tieying</a:t>
            </a:r>
            <a:r>
              <a:rPr lang="en-US">
                <a:latin typeface="Constantia" pitchFamily="18" charset="0"/>
              </a:rPr>
              <a:t> Zhang </a:t>
            </a:r>
            <a:br>
              <a:rPr lang="en-US">
                <a:latin typeface="Constantia" pitchFamily="18" charset="0"/>
              </a:rPr>
            </a:br>
            <a:r>
              <a:rPr lang="en-US">
                <a:solidFill>
                  <a:schemeClr val="tx2">
                    <a:lumMod val="75000"/>
                  </a:schemeClr>
                </a:solidFill>
                <a:latin typeface="Constantia" pitchFamily="18" charset="0"/>
              </a:rPr>
              <a:t>Carnegie Mellon University, *National University of Singapore</a:t>
            </a:r>
            <a:br>
              <a:rPr lang="en-US">
                <a:latin typeface="Constantia" pitchFamily="18" charset="0"/>
              </a:rPr>
            </a:br>
            <a:endParaRPr lang="en-US">
              <a:solidFill>
                <a:schemeClr val="tx2">
                  <a:lumMod val="75000"/>
                </a:schemeClr>
              </a:solidFill>
              <a:latin typeface="Constantia" pitchFamily="18" charset="0"/>
            </a:endParaRPr>
          </a:p>
        </p:txBody>
      </p:sp>
      <p:sp>
        <p:nvSpPr>
          <p:cNvPr id="61442" name="AutoShape 2" descr="Image result for logo ucy cs department"/>
          <p:cNvSpPr>
            <a:spLocks noChangeAspect="1" noChangeArrowheads="1"/>
          </p:cNvSpPr>
          <p:nvPr/>
        </p:nvSpPr>
        <p:spPr bwMode="auto">
          <a:xfrm>
            <a:off x="155574" y="-136526"/>
            <a:ext cx="850887" cy="850887"/>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18" name="Title 1"/>
          <p:cNvSpPr>
            <a:spLocks noGrp="1"/>
          </p:cNvSpPr>
          <p:nvPr>
            <p:ph type="ctrTitle"/>
          </p:nvPr>
        </p:nvSpPr>
        <p:spPr>
          <a:xfrm>
            <a:off x="714348" y="1142990"/>
            <a:ext cx="7772400" cy="1102519"/>
          </a:xfrm>
        </p:spPr>
        <p:txBody>
          <a:bodyPr>
            <a:normAutofit fontScale="90000"/>
          </a:bodyPr>
          <a:lstStyle/>
          <a:p>
            <a:r>
              <a:rPr lang="en-GB" sz="3600" b="1">
                <a:solidFill>
                  <a:schemeClr val="tx2">
                    <a:lumMod val="75000"/>
                  </a:schemeClr>
                </a:solidFill>
                <a:effectLst>
                  <a:outerShdw blurRad="38100" dist="38100" dir="2700000" algn="tl">
                    <a:srgbClr val="000000">
                      <a:alpha val="43137"/>
                    </a:srgbClr>
                  </a:outerShdw>
                </a:effectLst>
                <a:latin typeface="Constantia" pitchFamily="18" charset="0"/>
              </a:rPr>
              <a:t>Self-Driving Database Management Systems</a:t>
            </a:r>
          </a:p>
        </p:txBody>
      </p:sp>
    </p:spTree>
    <p:extLst>
      <p:ext uri="{BB962C8B-B14F-4D97-AF65-F5344CB8AC3E}">
        <p14:creationId xmlns:p14="http://schemas.microsoft.com/office/powerpoint/2010/main" val="290074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1DF3-ACA8-4255-91AE-C4644015FFBB}"/>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D87D5477-4D6B-489C-9DE3-E7C0AA5A7646}"/>
              </a:ext>
            </a:extLst>
          </p:cNvPr>
          <p:cNvSpPr>
            <a:spLocks noGrp="1"/>
          </p:cNvSpPr>
          <p:nvPr>
            <p:ph idx="1"/>
          </p:nvPr>
        </p:nvSpPr>
        <p:spPr/>
        <p:txBody>
          <a:bodyPr vert="horz" lIns="91440" tIns="45720" rIns="91440" bIns="45720" rtlCol="0" anchor="t">
            <a:normAutofit/>
          </a:bodyPr>
          <a:lstStyle/>
          <a:p>
            <a:pPr algn="just"/>
            <a:r>
              <a:rPr lang="en-US" sz="1400">
                <a:cs typeface="Calibri"/>
              </a:rPr>
              <a:t>Clustering the workload reduces the number of forecast models that the DBMS maintains</a:t>
            </a:r>
          </a:p>
          <a:p>
            <a:pPr algn="just"/>
            <a:r>
              <a:rPr lang="en-US" sz="1400">
                <a:cs typeface="Calibri"/>
              </a:rPr>
              <a:t>Pelotons' initial implementation uses the DBSCAN algorithm which has been used to cluster static OLTP workloads</a:t>
            </a:r>
          </a:p>
          <a:p>
            <a:pPr algn="just"/>
            <a:r>
              <a:rPr lang="en-US" sz="1400">
                <a:cs typeface="Calibri"/>
              </a:rPr>
              <a:t>One of the questions with this clustering is what query features to use</a:t>
            </a:r>
          </a:p>
          <a:p>
            <a:pPr algn="just"/>
            <a:r>
              <a:rPr lang="en-US" sz="1400">
                <a:cs typeface="Calibri"/>
              </a:rPr>
              <a:t>Two types of query features: query's runtime metrics and query's logical systems</a:t>
            </a:r>
          </a:p>
          <a:p>
            <a:pPr algn="just"/>
            <a:r>
              <a:rPr lang="en-US" sz="1400">
                <a:cs typeface="Calibri"/>
              </a:rPr>
              <a:t>Second problem is how to determine when the clusters are no longer correct. When this occurs, the DBMS has to re-build its clusters, which could shuffle the groups and require it to re-train all of its forecast models</a:t>
            </a:r>
          </a:p>
          <a:p>
            <a:pPr algn="just"/>
            <a:r>
              <a:rPr lang="en-US" sz="1400">
                <a:cs typeface="Calibri"/>
              </a:rPr>
              <a:t>Peloton uses standard cross validation techniques to determine when the clusters' error rate goes above a </a:t>
            </a:r>
            <a:r>
              <a:rPr lang="en-US" sz="1400" err="1">
                <a:cs typeface="Calibri"/>
              </a:rPr>
              <a:t>thresold</a:t>
            </a:r>
          </a:p>
        </p:txBody>
      </p:sp>
      <p:sp>
        <p:nvSpPr>
          <p:cNvPr id="5" name="Slide Number Placeholder 4">
            <a:extLst>
              <a:ext uri="{FF2B5EF4-FFF2-40B4-BE49-F238E27FC236}">
                <a16:creationId xmlns:a16="http://schemas.microsoft.com/office/drawing/2014/main" id="{DD2A258B-0D1B-4852-BB33-3C9F71EB92A3}"/>
              </a:ext>
            </a:extLst>
          </p:cNvPr>
          <p:cNvSpPr>
            <a:spLocks noGrp="1"/>
          </p:cNvSpPr>
          <p:nvPr>
            <p:ph type="sldNum" sz="quarter" idx="12"/>
          </p:nvPr>
        </p:nvSpPr>
        <p:spPr/>
        <p:txBody>
          <a:bodyPr/>
          <a:lstStyle/>
          <a:p>
            <a:fld id="{D3F1D1C4-C2D9-4231-9FB2-B2D9D97AA41D}" type="slidenum">
              <a:rPr lang="el-GR" smtClean="0"/>
              <a:pPr/>
              <a:t>10</a:t>
            </a:fld>
            <a:endParaRPr lang="el-GR"/>
          </a:p>
        </p:txBody>
      </p:sp>
      <p:sp>
        <p:nvSpPr>
          <p:cNvPr id="6" name="Footer Placeholder 3">
            <a:extLst>
              <a:ext uri="{FF2B5EF4-FFF2-40B4-BE49-F238E27FC236}">
                <a16:creationId xmlns:a16="http://schemas.microsoft.com/office/drawing/2014/main" id="{5E53A23E-BE94-42AA-8186-E58F9D0CC1B4}"/>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7" name="Title 1">
            <a:extLst>
              <a:ext uri="{FF2B5EF4-FFF2-40B4-BE49-F238E27FC236}">
                <a16:creationId xmlns:a16="http://schemas.microsoft.com/office/drawing/2014/main" id="{9226D95F-3520-4DBB-A8CC-4CE749B23555}"/>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cs typeface="Calibri"/>
              </a:rPr>
              <a:t>Workload Classification</a:t>
            </a:r>
            <a:endParaRPr lang="en-US" dirty="0"/>
          </a:p>
        </p:txBody>
      </p:sp>
    </p:spTree>
    <p:extLst>
      <p:ext uri="{BB962C8B-B14F-4D97-AF65-F5344CB8AC3E}">
        <p14:creationId xmlns:p14="http://schemas.microsoft.com/office/powerpoint/2010/main" val="2868390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1DF3-ACA8-4255-91AE-C4644015FFBB}"/>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D87D5477-4D6B-489C-9DE3-E7C0AA5A7646}"/>
              </a:ext>
            </a:extLst>
          </p:cNvPr>
          <p:cNvSpPr>
            <a:spLocks noGrp="1"/>
          </p:cNvSpPr>
          <p:nvPr>
            <p:ph idx="1"/>
          </p:nvPr>
        </p:nvSpPr>
        <p:spPr/>
        <p:txBody>
          <a:bodyPr vert="horz" lIns="91440" tIns="45720" rIns="91440" bIns="45720" rtlCol="0" anchor="t">
            <a:normAutofit/>
          </a:bodyPr>
          <a:lstStyle/>
          <a:p>
            <a:pPr algn="just"/>
            <a:r>
              <a:rPr lang="en-US" sz="1400">
                <a:cs typeface="Calibri"/>
              </a:rPr>
              <a:t>We need to train forecast models that predict the arrival rate of queries for each workload cluster</a:t>
            </a:r>
          </a:p>
          <a:p>
            <a:pPr algn="just"/>
            <a:r>
              <a:rPr lang="en-US" sz="1400">
                <a:cs typeface="Calibri"/>
              </a:rPr>
              <a:t>With the exception of anomalous hotspots, this forecasting enables the system to identify periodicity and data growth tends to prepare for load fluctuations</a:t>
            </a:r>
          </a:p>
          <a:p>
            <a:pPr algn="just"/>
            <a:r>
              <a:rPr lang="en-US" sz="1400">
                <a:cs typeface="Calibri"/>
              </a:rPr>
              <a:t>The DBMS executes a query, then tags each one with its cluster identifier and then populates a histogram that tracks the number of queries that arrive per cluster within a time period</a:t>
            </a:r>
          </a:p>
          <a:p>
            <a:pPr algn="just"/>
            <a:r>
              <a:rPr lang="en-US" sz="1400">
                <a:cs typeface="Calibri"/>
              </a:rPr>
              <a:t>Peloton uses this data to train the forecast models that estimate the number of queries per cluster that the app will execute in the future</a:t>
            </a:r>
          </a:p>
          <a:p>
            <a:pPr algn="just"/>
            <a:r>
              <a:rPr lang="en-US" sz="1400">
                <a:cs typeface="Calibri"/>
              </a:rPr>
              <a:t>Previous attempts at autonomous systems have used the auto-regressing-moving average model (ARMA) to predict the workload of web services for autoscaling in the cloud</a:t>
            </a:r>
          </a:p>
          <a:p>
            <a:pPr algn="just"/>
            <a:r>
              <a:rPr lang="en-US" sz="1400">
                <a:cs typeface="Calibri"/>
              </a:rPr>
              <a:t>Recurrent neutral networks (RNNs) are an effective method to predict time-series patterns for non-line systems</a:t>
            </a:r>
          </a:p>
          <a:p>
            <a:pPr algn="just"/>
            <a:r>
              <a:rPr lang="en-US" sz="1400">
                <a:cs typeface="Calibri"/>
              </a:rPr>
              <a:t>A variant of RNNs called long short-term memory (LSTM) allow the networks to learn the periodicity and repeating trends in a time-series data beyond what's possible with regular RNNs</a:t>
            </a:r>
          </a:p>
        </p:txBody>
      </p:sp>
      <p:sp>
        <p:nvSpPr>
          <p:cNvPr id="5" name="Slide Number Placeholder 4">
            <a:extLst>
              <a:ext uri="{FF2B5EF4-FFF2-40B4-BE49-F238E27FC236}">
                <a16:creationId xmlns:a16="http://schemas.microsoft.com/office/drawing/2014/main" id="{DD2A258B-0D1B-4852-BB33-3C9F71EB92A3}"/>
              </a:ext>
            </a:extLst>
          </p:cNvPr>
          <p:cNvSpPr>
            <a:spLocks noGrp="1"/>
          </p:cNvSpPr>
          <p:nvPr>
            <p:ph type="sldNum" sz="quarter" idx="12"/>
          </p:nvPr>
        </p:nvSpPr>
        <p:spPr/>
        <p:txBody>
          <a:bodyPr/>
          <a:lstStyle/>
          <a:p>
            <a:fld id="{D3F1D1C4-C2D9-4231-9FB2-B2D9D97AA41D}" type="slidenum">
              <a:rPr lang="el-GR" smtClean="0"/>
              <a:pPr/>
              <a:t>11</a:t>
            </a:fld>
            <a:endParaRPr lang="el-GR"/>
          </a:p>
        </p:txBody>
      </p:sp>
      <p:sp>
        <p:nvSpPr>
          <p:cNvPr id="6" name="Footer Placeholder 3">
            <a:extLst>
              <a:ext uri="{FF2B5EF4-FFF2-40B4-BE49-F238E27FC236}">
                <a16:creationId xmlns:a16="http://schemas.microsoft.com/office/drawing/2014/main" id="{5E53A23E-BE94-42AA-8186-E58F9D0CC1B4}"/>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7" name="Title 1">
            <a:extLst>
              <a:ext uri="{FF2B5EF4-FFF2-40B4-BE49-F238E27FC236}">
                <a16:creationId xmlns:a16="http://schemas.microsoft.com/office/drawing/2014/main" id="{9226D95F-3520-4DBB-A8CC-4CE749B23555}"/>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Workload Forecasting</a:t>
            </a:r>
            <a:endParaRPr lang="en-US"/>
          </a:p>
        </p:txBody>
      </p:sp>
    </p:spTree>
    <p:extLst>
      <p:ext uri="{BB962C8B-B14F-4D97-AF65-F5344CB8AC3E}">
        <p14:creationId xmlns:p14="http://schemas.microsoft.com/office/powerpoint/2010/main" val="357222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1DF3-ACA8-4255-91AE-C4644015FFBB}"/>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D87D5477-4D6B-489C-9DE3-E7C0AA5A7646}"/>
              </a:ext>
            </a:extLst>
          </p:cNvPr>
          <p:cNvSpPr>
            <a:spLocks noGrp="1"/>
          </p:cNvSpPr>
          <p:nvPr>
            <p:ph idx="1"/>
          </p:nvPr>
        </p:nvSpPr>
        <p:spPr/>
        <p:txBody>
          <a:bodyPr vert="horz" lIns="91440" tIns="45720" rIns="91440" bIns="45720" rtlCol="0" anchor="t">
            <a:normAutofit/>
          </a:bodyPr>
          <a:lstStyle/>
          <a:p>
            <a:pPr algn="just"/>
            <a:r>
              <a:rPr lang="en-US" sz="1400">
                <a:cs typeface="Calibri"/>
              </a:rPr>
              <a:t>Peloton maintains multiple RNNs per group that's forecast the workload at different time horizons and internal granularities</a:t>
            </a:r>
          </a:p>
          <a:p>
            <a:pPr algn="just"/>
            <a:r>
              <a:rPr lang="en-US" sz="1400">
                <a:cs typeface="Calibri"/>
              </a:rPr>
              <a:t>Combining multiple RNNs allows the DBMS to handle immediate problems where accuracy is more important as well as to accommodate longer term planning where the estimates can be broad</a:t>
            </a:r>
          </a:p>
        </p:txBody>
      </p:sp>
      <p:sp>
        <p:nvSpPr>
          <p:cNvPr id="5" name="Slide Number Placeholder 4">
            <a:extLst>
              <a:ext uri="{FF2B5EF4-FFF2-40B4-BE49-F238E27FC236}">
                <a16:creationId xmlns:a16="http://schemas.microsoft.com/office/drawing/2014/main" id="{DD2A258B-0D1B-4852-BB33-3C9F71EB92A3}"/>
              </a:ext>
            </a:extLst>
          </p:cNvPr>
          <p:cNvSpPr>
            <a:spLocks noGrp="1"/>
          </p:cNvSpPr>
          <p:nvPr>
            <p:ph type="sldNum" sz="quarter" idx="12"/>
          </p:nvPr>
        </p:nvSpPr>
        <p:spPr/>
        <p:txBody>
          <a:bodyPr/>
          <a:lstStyle/>
          <a:p>
            <a:fld id="{D3F1D1C4-C2D9-4231-9FB2-B2D9D97AA41D}" type="slidenum">
              <a:rPr lang="el-GR" smtClean="0"/>
              <a:pPr/>
              <a:t>12</a:t>
            </a:fld>
            <a:endParaRPr lang="el-GR"/>
          </a:p>
        </p:txBody>
      </p:sp>
      <p:sp>
        <p:nvSpPr>
          <p:cNvPr id="6" name="Footer Placeholder 3">
            <a:extLst>
              <a:ext uri="{FF2B5EF4-FFF2-40B4-BE49-F238E27FC236}">
                <a16:creationId xmlns:a16="http://schemas.microsoft.com/office/drawing/2014/main" id="{5E53A23E-BE94-42AA-8186-E58F9D0CC1B4}"/>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7" name="Title 1">
            <a:extLst>
              <a:ext uri="{FF2B5EF4-FFF2-40B4-BE49-F238E27FC236}">
                <a16:creationId xmlns:a16="http://schemas.microsoft.com/office/drawing/2014/main" id="{9226D95F-3520-4DBB-A8CC-4CE749B23555}"/>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Workload Forecasting</a:t>
            </a:r>
            <a:endParaRPr lang="en-US"/>
          </a:p>
        </p:txBody>
      </p:sp>
    </p:spTree>
    <p:extLst>
      <p:ext uri="{BB962C8B-B14F-4D97-AF65-F5344CB8AC3E}">
        <p14:creationId xmlns:p14="http://schemas.microsoft.com/office/powerpoint/2010/main" val="4272687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Action Planning &amp; Execution</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fontScale="92500" lnSpcReduction="10000"/>
          </a:bodyPr>
          <a:lstStyle/>
          <a:p>
            <a:pPr marL="0" indent="0">
              <a:buNone/>
            </a:pPr>
            <a:r>
              <a:rPr lang="en-US" sz="2400" b="1" dirty="0"/>
              <a:t>This part is where the control framework is done:</a:t>
            </a:r>
          </a:p>
          <a:p>
            <a:pPr lvl="2"/>
            <a:r>
              <a:rPr lang="en-US" sz="1400" dirty="0"/>
              <a:t>Monitors the system</a:t>
            </a:r>
          </a:p>
          <a:p>
            <a:pPr lvl="2"/>
            <a:r>
              <a:rPr lang="en-US" sz="1400" dirty="0"/>
              <a:t>Selects the optimized actions</a:t>
            </a:r>
          </a:p>
          <a:p>
            <a:pPr lvl="2"/>
            <a:r>
              <a:rPr lang="en-US" sz="1400" dirty="0"/>
              <a:t>Improve the application’s performance.</a:t>
            </a:r>
          </a:p>
          <a:p>
            <a:pPr lvl="2"/>
            <a:endParaRPr lang="en-US" sz="1400" dirty="0"/>
          </a:p>
          <a:p>
            <a:pPr marL="0" indent="0">
              <a:buNone/>
            </a:pPr>
            <a:r>
              <a:rPr lang="en-US" sz="2400" b="1" dirty="0"/>
              <a:t>Action Generation: </a:t>
            </a:r>
          </a:p>
          <a:p>
            <a:pPr lvl="2"/>
            <a:r>
              <a:rPr lang="en-US" sz="1500" dirty="0"/>
              <a:t>The system searches for actions that improves performance</a:t>
            </a:r>
          </a:p>
          <a:p>
            <a:pPr lvl="2"/>
            <a:r>
              <a:rPr lang="en-US" sz="1500" dirty="0"/>
              <a:t>Stores those actions in catalog.</a:t>
            </a:r>
          </a:p>
          <a:p>
            <a:pPr lvl="2"/>
            <a:r>
              <a:rPr lang="en-US" sz="1500" dirty="0"/>
              <a:t>Logs the systems updates.</a:t>
            </a:r>
          </a:p>
          <a:p>
            <a:pPr lvl="2"/>
            <a:r>
              <a:rPr lang="en-US" sz="1500" dirty="0"/>
              <a:t>Guided by forecasting models.</a:t>
            </a:r>
          </a:p>
          <a:p>
            <a:pPr lvl="2"/>
            <a:r>
              <a:rPr lang="en-US" sz="1500" dirty="0"/>
              <a:t>Regulates the use of CPUs.</a:t>
            </a:r>
          </a:p>
          <a:p>
            <a:pPr lvl="2"/>
            <a:r>
              <a:rPr lang="en-US" sz="1500" dirty="0"/>
              <a:t>Certain actions have reversal actions.</a:t>
            </a:r>
          </a:p>
          <a:p>
            <a:pPr marL="514350" lvl="1" indent="0">
              <a:buNone/>
            </a:pPr>
            <a:r>
              <a:rPr lang="en-US" sz="1800" dirty="0"/>
              <a:t>	</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13</a:t>
            </a:fld>
            <a:endParaRPr lang="el-GR"/>
          </a:p>
        </p:txBody>
      </p:sp>
    </p:spTree>
    <p:extLst>
      <p:ext uri="{BB962C8B-B14F-4D97-AF65-F5344CB8AC3E}">
        <p14:creationId xmlns:p14="http://schemas.microsoft.com/office/powerpoint/2010/main" val="2827845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a:t>Action Planning &amp; Execution</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a:bodyPr>
          <a:lstStyle/>
          <a:p>
            <a:pPr marL="0" indent="0">
              <a:buNone/>
            </a:pPr>
            <a:r>
              <a:rPr lang="en-US" sz="2400" b="1" dirty="0"/>
              <a:t>Action Planning: </a:t>
            </a:r>
          </a:p>
          <a:p>
            <a:pPr lvl="2"/>
            <a:r>
              <a:rPr lang="en-US" sz="1800" dirty="0"/>
              <a:t>Decides the action based in:</a:t>
            </a:r>
          </a:p>
          <a:p>
            <a:pPr lvl="5"/>
            <a:r>
              <a:rPr lang="en-US" sz="1400" dirty="0"/>
              <a:t>Forecasts;</a:t>
            </a:r>
          </a:p>
          <a:p>
            <a:pPr lvl="5"/>
            <a:r>
              <a:rPr lang="en-US" sz="1400" dirty="0"/>
              <a:t>Current database configuration;</a:t>
            </a:r>
          </a:p>
          <a:p>
            <a:pPr lvl="5"/>
            <a:r>
              <a:rPr lang="en-US" sz="1400" dirty="0"/>
              <a:t>Latency.</a:t>
            </a:r>
          </a:p>
          <a:p>
            <a:pPr lvl="2"/>
            <a:r>
              <a:rPr lang="en-US" sz="1800" dirty="0"/>
              <a:t>Uses RHCM (Receding Horizon Control Model)</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14</a:t>
            </a:fld>
            <a:endParaRPr lang="el-GR"/>
          </a:p>
        </p:txBody>
      </p:sp>
    </p:spTree>
    <p:extLst>
      <p:ext uri="{BB962C8B-B14F-4D97-AF65-F5344CB8AC3E}">
        <p14:creationId xmlns:p14="http://schemas.microsoft.com/office/powerpoint/2010/main" val="1340755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50714"/>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sz="4000"/>
              <a:t>RHCM (Receding Horizon Control Model)</a:t>
            </a:r>
            <a:endParaRPr lang="en-US"/>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a:bodyPr>
          <a:lstStyle/>
          <a:p>
            <a:pPr marL="0" indent="0">
              <a:buNone/>
            </a:pPr>
            <a:r>
              <a:rPr lang="en-US" sz="2400" b="1" dirty="0"/>
              <a:t>What is it?</a:t>
            </a:r>
          </a:p>
          <a:p>
            <a:pPr lvl="1"/>
            <a:r>
              <a:rPr lang="en-US" sz="1400" dirty="0"/>
              <a:t>Used to manage complex systems.</a:t>
            </a:r>
          </a:p>
          <a:p>
            <a:pPr lvl="1"/>
            <a:r>
              <a:rPr lang="en-US" sz="1400" dirty="0"/>
              <a:t>Estimates the workload using the forecasts and search for the best actions that minimizes the latency of the function.</a:t>
            </a:r>
            <a:endParaRPr lang="en-US" sz="1600" dirty="0"/>
          </a:p>
          <a:p>
            <a:pPr lvl="1"/>
            <a:r>
              <a:rPr lang="en-US" sz="1400" dirty="0"/>
              <a:t>It only deploys the first action and then wait till its finished.</a:t>
            </a:r>
          </a:p>
          <a:p>
            <a:pPr marL="0" indent="0">
              <a:buNone/>
            </a:pPr>
            <a:r>
              <a:rPr lang="en-US" sz="2400" b="1" dirty="0"/>
              <a:t>How it works?</a:t>
            </a:r>
          </a:p>
          <a:p>
            <a:pPr lvl="1"/>
            <a:r>
              <a:rPr lang="en-US" sz="1400" dirty="0"/>
              <a:t>	Tree Model where each level contains the actions that can be invoked.</a:t>
            </a:r>
          </a:p>
          <a:p>
            <a:pPr lvl="1"/>
            <a:r>
              <a:rPr lang="en-US" sz="1400" dirty="0"/>
              <a:t>Estimates the cost-benefit of the actions and chooses the one with best outcome.</a:t>
            </a:r>
          </a:p>
          <a:p>
            <a:pPr lvl="1"/>
            <a:r>
              <a:rPr lang="en-US" sz="1400" dirty="0"/>
              <a:t>The actions are selected randomly.</a:t>
            </a:r>
          </a:p>
          <a:p>
            <a:pPr lvl="1"/>
            <a:r>
              <a:rPr lang="en-US" sz="1400" dirty="0"/>
              <a:t>Avoids the actions that were recently called and reversed by the system.</a:t>
            </a:r>
          </a:p>
          <a:p>
            <a:pPr marL="457200" lvl="1" indent="0">
              <a:buNone/>
            </a:pPr>
            <a:endParaRPr lang="en-US" sz="2000"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15</a:t>
            </a:fld>
            <a:endParaRPr lang="el-GR"/>
          </a:p>
        </p:txBody>
      </p:sp>
    </p:spTree>
    <p:extLst>
      <p:ext uri="{BB962C8B-B14F-4D97-AF65-F5344CB8AC3E}">
        <p14:creationId xmlns:p14="http://schemas.microsoft.com/office/powerpoint/2010/main" val="3295450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50714"/>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sz="4000"/>
              <a:t>RHCM (Receding Horizon Control Model)</a:t>
            </a:r>
            <a:endParaRPr lang="en-US"/>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a:bodyPr>
          <a:lstStyle/>
          <a:p>
            <a:pPr marL="0" indent="0">
              <a:buNone/>
            </a:pPr>
            <a:r>
              <a:rPr lang="en-US" sz="2400" b="1" dirty="0"/>
              <a:t>Is it reliable?</a:t>
            </a:r>
          </a:p>
          <a:p>
            <a:pPr lvl="1"/>
            <a:r>
              <a:rPr lang="en-US" sz="1400" dirty="0"/>
              <a:t>	There are things that are not completely studied and are under investigation yet.</a:t>
            </a:r>
          </a:p>
          <a:p>
            <a:pPr lvl="1"/>
            <a:r>
              <a:rPr lang="en-US" sz="1400" dirty="0"/>
              <a:t>With short horizons the DBMS cant prepare itself to the upcoming load spikes</a:t>
            </a:r>
          </a:p>
          <a:p>
            <a:pPr lvl="1"/>
            <a:r>
              <a:rPr lang="en-US" sz="1400" dirty="0"/>
              <a:t>With long horizons it can not solve sudden problems because the models are to big.</a:t>
            </a:r>
          </a:p>
          <a:p>
            <a:pPr marL="457200" lvl="1" indent="0">
              <a:buNone/>
            </a:pPr>
            <a:r>
              <a:rPr lang="en-US" sz="2400" b="1" dirty="0"/>
              <a:t>So…</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16</a:t>
            </a:fld>
            <a:endParaRPr lang="el-GR"/>
          </a:p>
        </p:txBody>
      </p:sp>
    </p:spTree>
    <p:extLst>
      <p:ext uri="{BB962C8B-B14F-4D97-AF65-F5344CB8AC3E}">
        <p14:creationId xmlns:p14="http://schemas.microsoft.com/office/powerpoint/2010/main" val="644904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a:t>Action Planning &amp; Execution</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a:bodyPr>
          <a:lstStyle/>
          <a:p>
            <a:pPr marL="0" indent="0">
              <a:buNone/>
            </a:pPr>
            <a:r>
              <a:rPr lang="en-US" sz="2800" b="1"/>
              <a:t>Deployment: </a:t>
            </a:r>
          </a:p>
          <a:p>
            <a:pPr lvl="2"/>
            <a:r>
              <a:rPr lang="en-US" sz="1400"/>
              <a:t>Actions are deployed in a non blocking way.</a:t>
            </a:r>
          </a:p>
          <a:p>
            <a:pPr lvl="2"/>
            <a:r>
              <a:rPr lang="en-US" sz="1400"/>
              <a:t>Some actions need a special consideration.</a:t>
            </a:r>
          </a:p>
          <a:p>
            <a:pPr lvl="2"/>
            <a:r>
              <a:rPr lang="en-US" sz="1400"/>
              <a:t>Deals with resource scheduling and contention issues from its integrated machine learning components.</a:t>
            </a:r>
          </a:p>
          <a:p>
            <a:pPr lvl="2"/>
            <a:r>
              <a:rPr lang="en-US" sz="1400"/>
              <a:t>Uses GPU to handle heavy computation to avoid slowing down the DBMS.</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17</a:t>
            </a:fld>
            <a:endParaRPr lang="el-GR"/>
          </a:p>
        </p:txBody>
      </p:sp>
      <p:pic>
        <p:nvPicPr>
          <p:cNvPr id="7" name="Imagem 6">
            <a:extLst>
              <a:ext uri="{FF2B5EF4-FFF2-40B4-BE49-F238E27FC236}">
                <a16:creationId xmlns:a16="http://schemas.microsoft.com/office/drawing/2014/main" id="{2EB515FD-D160-400C-8C26-C27B27F57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040" y="2864264"/>
            <a:ext cx="3151536" cy="1645802"/>
          </a:xfrm>
          <a:prstGeom prst="rect">
            <a:avLst/>
          </a:prstGeom>
        </p:spPr>
      </p:pic>
    </p:spTree>
    <p:extLst>
      <p:ext uri="{BB962C8B-B14F-4D97-AF65-F5344CB8AC3E}">
        <p14:creationId xmlns:p14="http://schemas.microsoft.com/office/powerpoint/2010/main" val="3712335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pt-PT" err="1"/>
              <a:t>Preliminary</a:t>
            </a:r>
            <a:r>
              <a:rPr lang="pt-PT"/>
              <a:t> </a:t>
            </a:r>
            <a:r>
              <a:rPr lang="pt-PT" err="1"/>
              <a:t>Results</a:t>
            </a:r>
            <a:r>
              <a:rPr lang="pt-PT"/>
              <a:t> </a:t>
            </a:r>
            <a:endParaRPr lang="en-US"/>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a:bodyPr>
          <a:lstStyle/>
          <a:p>
            <a:pPr marL="0" indent="0">
              <a:buNone/>
            </a:pPr>
            <a:r>
              <a:rPr lang="en-US" sz="2800" b="1"/>
              <a:t>Specifications:</a:t>
            </a:r>
          </a:p>
          <a:p>
            <a:pPr lvl="1"/>
            <a:r>
              <a:rPr lang="en-US" sz="1400"/>
              <a:t>Google TensorFlow integrated in Peloton;</a:t>
            </a:r>
          </a:p>
          <a:p>
            <a:pPr lvl="1"/>
            <a:r>
              <a:rPr lang="en-US" sz="1400"/>
              <a:t>One month of data in two RNN queries using two different models.</a:t>
            </a:r>
          </a:p>
          <a:p>
            <a:pPr lvl="1"/>
            <a:r>
              <a:rPr lang="en-US" sz="1400" b="1" i="1"/>
              <a:t>Peloton</a:t>
            </a:r>
            <a:r>
              <a:rPr lang="en-US" sz="1400"/>
              <a:t> was run in a </a:t>
            </a:r>
            <a:r>
              <a:rPr lang="pt-PT" sz="1400" err="1"/>
              <a:t>Nvidia</a:t>
            </a:r>
            <a:r>
              <a:rPr lang="pt-PT" sz="1400"/>
              <a:t> </a:t>
            </a:r>
            <a:r>
              <a:rPr lang="pt-PT" sz="1400" err="1"/>
              <a:t>GeForce</a:t>
            </a:r>
            <a:r>
              <a:rPr lang="pt-PT" sz="1400"/>
              <a:t> GTX 980.</a:t>
            </a:r>
          </a:p>
          <a:p>
            <a:pPr lvl="1"/>
            <a:r>
              <a:rPr lang="pt-PT" sz="1400"/>
              <a:t>Training </a:t>
            </a:r>
            <a:r>
              <a:rPr lang="pt-PT" sz="1400" err="1"/>
              <a:t>of</a:t>
            </a:r>
            <a:r>
              <a:rPr lang="pt-PT" sz="1400"/>
              <a:t> </a:t>
            </a:r>
            <a:r>
              <a:rPr lang="pt-PT" sz="1400" err="1"/>
              <a:t>the</a:t>
            </a:r>
            <a:r>
              <a:rPr lang="pt-PT" sz="1400"/>
              <a:t> </a:t>
            </a:r>
            <a:r>
              <a:rPr lang="pt-PT" sz="1400" err="1"/>
              <a:t>queries</a:t>
            </a:r>
            <a:r>
              <a:rPr lang="pt-PT" sz="1400"/>
              <a:t> </a:t>
            </a:r>
            <a:r>
              <a:rPr lang="pt-PT" sz="1400" err="1"/>
              <a:t>took</a:t>
            </a:r>
            <a:r>
              <a:rPr lang="pt-PT" sz="1400"/>
              <a:t> 11 </a:t>
            </a:r>
            <a:r>
              <a:rPr lang="pt-PT" sz="1400" err="1"/>
              <a:t>and</a:t>
            </a:r>
            <a:r>
              <a:rPr lang="pt-PT" sz="1400"/>
              <a:t> 18 minutes.</a:t>
            </a:r>
          </a:p>
          <a:p>
            <a:pPr lvl="1"/>
            <a:r>
              <a:rPr lang="pt-PT" sz="1400"/>
              <a:t>Data </a:t>
            </a:r>
            <a:r>
              <a:rPr lang="pt-PT" sz="1400" err="1"/>
              <a:t>is</a:t>
            </a:r>
            <a:r>
              <a:rPr lang="pt-PT" sz="1400"/>
              <a:t> </a:t>
            </a:r>
            <a:r>
              <a:rPr lang="pt-PT" sz="1400" err="1"/>
              <a:t>separated</a:t>
            </a:r>
            <a:r>
              <a:rPr lang="pt-PT" sz="1400"/>
              <a:t> </a:t>
            </a:r>
            <a:r>
              <a:rPr lang="pt-PT" sz="1400" err="1"/>
              <a:t>by</a:t>
            </a:r>
            <a:r>
              <a:rPr lang="pt-PT" sz="1400"/>
              <a:t> “hot” </a:t>
            </a:r>
            <a:r>
              <a:rPr lang="pt-PT" sz="1400" err="1"/>
              <a:t>tuples</a:t>
            </a:r>
            <a:r>
              <a:rPr lang="pt-PT" sz="1400"/>
              <a:t> </a:t>
            </a:r>
            <a:r>
              <a:rPr lang="pt-PT" sz="1400" err="1"/>
              <a:t>and</a:t>
            </a:r>
            <a:r>
              <a:rPr lang="pt-PT" sz="1400"/>
              <a:t> “</a:t>
            </a:r>
            <a:r>
              <a:rPr lang="pt-PT" sz="1400" err="1"/>
              <a:t>cold</a:t>
            </a:r>
            <a:r>
              <a:rPr lang="pt-PT" sz="1400"/>
              <a:t>” </a:t>
            </a:r>
            <a:r>
              <a:rPr lang="pt-PT" sz="1400" err="1"/>
              <a:t>tuples</a:t>
            </a:r>
            <a:r>
              <a:rPr lang="pt-PT" sz="1400"/>
              <a:t>.</a:t>
            </a:r>
          </a:p>
          <a:p>
            <a:pPr lvl="1"/>
            <a:endParaRPr lang="en-US" sz="160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18</a:t>
            </a:fld>
            <a:endParaRPr lang="el-GR"/>
          </a:p>
        </p:txBody>
      </p:sp>
      <p:pic>
        <p:nvPicPr>
          <p:cNvPr id="7" name="Imagem 6">
            <a:extLst>
              <a:ext uri="{FF2B5EF4-FFF2-40B4-BE49-F238E27FC236}">
                <a16:creationId xmlns:a16="http://schemas.microsoft.com/office/drawing/2014/main" id="{9D56F487-A35F-4195-BB39-D767CE0A5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572" y="3138583"/>
            <a:ext cx="3170471" cy="1309661"/>
          </a:xfrm>
          <a:prstGeom prst="rect">
            <a:avLst/>
          </a:prstGeom>
        </p:spPr>
      </p:pic>
    </p:spTree>
    <p:extLst>
      <p:ext uri="{BB962C8B-B14F-4D97-AF65-F5344CB8AC3E}">
        <p14:creationId xmlns:p14="http://schemas.microsoft.com/office/powerpoint/2010/main" val="3852478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pt-PT" dirty="0" err="1"/>
              <a:t>Preliminary</a:t>
            </a:r>
            <a:r>
              <a:rPr lang="pt-PT" dirty="0"/>
              <a:t> </a:t>
            </a:r>
            <a:r>
              <a:rPr lang="pt-PT" dirty="0" err="1"/>
              <a:t>Results</a:t>
            </a:r>
            <a:r>
              <a:rPr lang="pt-PT" dirty="0"/>
              <a:t> </a:t>
            </a:r>
            <a:endParaRPr lang="en-US" dirty="0"/>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a:bodyPr>
          <a:lstStyle/>
          <a:p>
            <a:pPr marL="0" indent="0">
              <a:buNone/>
            </a:pPr>
            <a:r>
              <a:rPr lang="en-US" sz="2800" b="1"/>
              <a:t>Results:</a:t>
            </a:r>
          </a:p>
          <a:p>
            <a:pPr lvl="1"/>
            <a:endParaRPr lang="en-US" sz="160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19</a:t>
            </a:fld>
            <a:endParaRPr lang="el-GR"/>
          </a:p>
        </p:txBody>
      </p:sp>
      <p:pic>
        <p:nvPicPr>
          <p:cNvPr id="6" name="Imagem 5">
            <a:extLst>
              <a:ext uri="{FF2B5EF4-FFF2-40B4-BE49-F238E27FC236}">
                <a16:creationId xmlns:a16="http://schemas.microsoft.com/office/drawing/2014/main" id="{109B3960-1EAA-4410-9902-A49DB38EE102}"/>
              </a:ext>
            </a:extLst>
          </p:cNvPr>
          <p:cNvPicPr>
            <a:picLocks noChangeAspect="1"/>
          </p:cNvPicPr>
          <p:nvPr/>
        </p:nvPicPr>
        <p:blipFill>
          <a:blip r:embed="rId3"/>
          <a:stretch>
            <a:fillRect/>
          </a:stretch>
        </p:blipFill>
        <p:spPr>
          <a:xfrm>
            <a:off x="457200" y="1419622"/>
            <a:ext cx="4114800" cy="1152128"/>
          </a:xfrm>
          <a:prstGeom prst="rect">
            <a:avLst/>
          </a:prstGeom>
        </p:spPr>
      </p:pic>
      <p:pic>
        <p:nvPicPr>
          <p:cNvPr id="7" name="Imagem 6">
            <a:extLst>
              <a:ext uri="{FF2B5EF4-FFF2-40B4-BE49-F238E27FC236}">
                <a16:creationId xmlns:a16="http://schemas.microsoft.com/office/drawing/2014/main" id="{B11686DD-A9AE-4DAC-9D5E-47BFFB73FDE1}"/>
              </a:ext>
            </a:extLst>
          </p:cNvPr>
          <p:cNvPicPr>
            <a:picLocks noChangeAspect="1"/>
          </p:cNvPicPr>
          <p:nvPr/>
        </p:nvPicPr>
        <p:blipFill>
          <a:blip r:embed="rId4"/>
          <a:stretch>
            <a:fillRect/>
          </a:stretch>
        </p:blipFill>
        <p:spPr>
          <a:xfrm>
            <a:off x="4788024" y="1590675"/>
            <a:ext cx="4114800" cy="981075"/>
          </a:xfrm>
          <a:prstGeom prst="rect">
            <a:avLst/>
          </a:prstGeom>
        </p:spPr>
      </p:pic>
      <p:sp>
        <p:nvSpPr>
          <p:cNvPr id="8" name="CaixaDeTexto 7">
            <a:extLst>
              <a:ext uri="{FF2B5EF4-FFF2-40B4-BE49-F238E27FC236}">
                <a16:creationId xmlns:a16="http://schemas.microsoft.com/office/drawing/2014/main" id="{8904742C-C07D-4F72-816B-1FF377D88FD1}"/>
              </a:ext>
            </a:extLst>
          </p:cNvPr>
          <p:cNvSpPr txBox="1"/>
          <p:nvPr/>
        </p:nvSpPr>
        <p:spPr>
          <a:xfrm>
            <a:off x="683568" y="2834025"/>
            <a:ext cx="3600400" cy="1477328"/>
          </a:xfrm>
          <a:prstGeom prst="rect">
            <a:avLst/>
          </a:prstGeom>
          <a:noFill/>
        </p:spPr>
        <p:txBody>
          <a:bodyPr wrap="square" rtlCol="0">
            <a:spAutoFit/>
          </a:bodyPr>
          <a:lstStyle/>
          <a:p>
            <a:pPr marL="285750" indent="-285750">
              <a:buFont typeface="Arial" panose="020B0604020202020204" pitchFamily="34" charset="0"/>
              <a:buChar char="•"/>
            </a:pPr>
            <a:r>
              <a:rPr lang="pt-PT" b="1" err="1"/>
              <a:t>Model</a:t>
            </a:r>
            <a:r>
              <a:rPr lang="pt-PT" b="1"/>
              <a:t> 1:</a:t>
            </a:r>
            <a:r>
              <a:rPr lang="pt-PT"/>
              <a:t> </a:t>
            </a:r>
            <a:r>
              <a:rPr lang="pt-PT" err="1"/>
              <a:t>predicts</a:t>
            </a:r>
            <a:r>
              <a:rPr lang="pt-PT"/>
              <a:t> </a:t>
            </a:r>
            <a:r>
              <a:rPr lang="pt-PT" err="1"/>
              <a:t>the</a:t>
            </a:r>
            <a:r>
              <a:rPr lang="pt-PT"/>
              <a:t> </a:t>
            </a:r>
            <a:r>
              <a:rPr lang="pt-PT" err="1"/>
              <a:t>number</a:t>
            </a:r>
            <a:r>
              <a:rPr lang="pt-PT"/>
              <a:t> </a:t>
            </a:r>
            <a:r>
              <a:rPr lang="pt-PT" err="1"/>
              <a:t>of</a:t>
            </a:r>
            <a:r>
              <a:rPr lang="pt-PT"/>
              <a:t> </a:t>
            </a:r>
            <a:r>
              <a:rPr lang="pt-PT" err="1"/>
              <a:t>queries</a:t>
            </a:r>
            <a:r>
              <a:rPr lang="pt-PT"/>
              <a:t> </a:t>
            </a:r>
            <a:r>
              <a:rPr lang="pt-PT" err="1"/>
              <a:t>that</a:t>
            </a:r>
            <a:r>
              <a:rPr lang="pt-PT"/>
              <a:t> </a:t>
            </a:r>
            <a:r>
              <a:rPr lang="pt-PT" err="1"/>
              <a:t>will</a:t>
            </a:r>
            <a:r>
              <a:rPr lang="pt-PT"/>
              <a:t> </a:t>
            </a:r>
            <a:r>
              <a:rPr lang="pt-PT" err="1"/>
              <a:t>arrive</a:t>
            </a:r>
            <a:r>
              <a:rPr lang="pt-PT"/>
              <a:t> in a 24h </a:t>
            </a:r>
            <a:r>
              <a:rPr lang="pt-PT" err="1"/>
              <a:t>horizon</a:t>
            </a:r>
            <a:r>
              <a:rPr lang="pt-PT"/>
              <a:t>.</a:t>
            </a:r>
          </a:p>
          <a:p>
            <a:pPr marL="285750" indent="-285750">
              <a:buFont typeface="Arial" panose="020B0604020202020204" pitchFamily="34" charset="0"/>
              <a:buChar char="•"/>
            </a:pPr>
            <a:r>
              <a:rPr lang="en-US"/>
              <a:t>Are able to predict the workload with an error rate of 11.3%</a:t>
            </a:r>
            <a:endParaRPr lang="pt-PT"/>
          </a:p>
        </p:txBody>
      </p:sp>
      <p:sp>
        <p:nvSpPr>
          <p:cNvPr id="9" name="CaixaDeTexto 8">
            <a:extLst>
              <a:ext uri="{FF2B5EF4-FFF2-40B4-BE49-F238E27FC236}">
                <a16:creationId xmlns:a16="http://schemas.microsoft.com/office/drawing/2014/main" id="{D82AA7BE-7463-42FC-A0A0-E6B78FF7DF77}"/>
              </a:ext>
            </a:extLst>
          </p:cNvPr>
          <p:cNvSpPr txBox="1"/>
          <p:nvPr/>
        </p:nvSpPr>
        <p:spPr>
          <a:xfrm>
            <a:off x="5045225" y="2796764"/>
            <a:ext cx="3600398" cy="2031325"/>
          </a:xfrm>
          <a:prstGeom prst="rect">
            <a:avLst/>
          </a:prstGeom>
          <a:noFill/>
        </p:spPr>
        <p:txBody>
          <a:bodyPr wrap="square" rtlCol="0">
            <a:spAutoFit/>
          </a:bodyPr>
          <a:lstStyle/>
          <a:p>
            <a:r>
              <a:rPr lang="pt-PT" b="1" err="1"/>
              <a:t>Model</a:t>
            </a:r>
            <a:r>
              <a:rPr lang="pt-PT" b="1"/>
              <a:t> 2:</a:t>
            </a:r>
            <a:r>
              <a:rPr lang="pt-PT"/>
              <a:t> </a:t>
            </a:r>
            <a:r>
              <a:rPr lang="pt-PT" err="1"/>
              <a:t>predicts</a:t>
            </a:r>
            <a:r>
              <a:rPr lang="pt-PT"/>
              <a:t> </a:t>
            </a:r>
            <a:r>
              <a:rPr lang="pt-PT" err="1"/>
              <a:t>the</a:t>
            </a:r>
            <a:r>
              <a:rPr lang="pt-PT"/>
              <a:t> </a:t>
            </a:r>
            <a:r>
              <a:rPr lang="pt-PT" err="1"/>
              <a:t>number</a:t>
            </a:r>
            <a:r>
              <a:rPr lang="pt-PT"/>
              <a:t> </a:t>
            </a:r>
            <a:r>
              <a:rPr lang="pt-PT" err="1"/>
              <a:t>of</a:t>
            </a:r>
            <a:r>
              <a:rPr lang="pt-PT"/>
              <a:t> </a:t>
            </a:r>
            <a:r>
              <a:rPr lang="pt-PT" err="1"/>
              <a:t>queries</a:t>
            </a:r>
            <a:r>
              <a:rPr lang="pt-PT"/>
              <a:t> </a:t>
            </a:r>
            <a:r>
              <a:rPr lang="pt-PT" err="1"/>
              <a:t>that</a:t>
            </a:r>
            <a:r>
              <a:rPr lang="pt-PT"/>
              <a:t> </a:t>
            </a:r>
            <a:r>
              <a:rPr lang="pt-PT" err="1"/>
              <a:t>will</a:t>
            </a:r>
            <a:r>
              <a:rPr lang="pt-PT"/>
              <a:t> </a:t>
            </a:r>
            <a:r>
              <a:rPr lang="pt-PT" err="1"/>
              <a:t>arrive</a:t>
            </a:r>
            <a:r>
              <a:rPr lang="pt-PT"/>
              <a:t> in a 7day </a:t>
            </a:r>
            <a:r>
              <a:rPr lang="pt-PT" err="1"/>
              <a:t>horizon</a:t>
            </a:r>
            <a:r>
              <a:rPr lang="pt-PT"/>
              <a:t>.</a:t>
            </a:r>
          </a:p>
          <a:p>
            <a:r>
              <a:rPr lang="en-US"/>
              <a:t>Are able to predict the workload with an error rate of 13.2%</a:t>
            </a:r>
            <a:endParaRPr lang="pt-PT"/>
          </a:p>
          <a:p>
            <a:endParaRPr lang="pt-PT"/>
          </a:p>
          <a:p>
            <a:r>
              <a:rPr lang="pt-PT"/>
              <a:t>  </a:t>
            </a:r>
          </a:p>
        </p:txBody>
      </p:sp>
    </p:spTree>
    <p:extLst>
      <p:ext uri="{BB962C8B-B14F-4D97-AF65-F5344CB8AC3E}">
        <p14:creationId xmlns:p14="http://schemas.microsoft.com/office/powerpoint/2010/main" val="359038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Presentation Outline (Indicative)</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vert="horz" lIns="91440" tIns="45720" rIns="91440" bIns="45720" rtlCol="0" anchor="t">
            <a:normAutofit fontScale="70000" lnSpcReduction="20000"/>
          </a:bodyPr>
          <a:lstStyle/>
          <a:p>
            <a:r>
              <a:rPr lang="en-US" dirty="0"/>
              <a:t>Background</a:t>
            </a:r>
          </a:p>
          <a:p>
            <a:r>
              <a:rPr lang="en-US" dirty="0">
                <a:cs typeface="Calibri"/>
              </a:rPr>
              <a:t>Integration</a:t>
            </a:r>
          </a:p>
          <a:p>
            <a:r>
              <a:rPr lang="en-US" dirty="0">
                <a:cs typeface="Calibri"/>
              </a:rPr>
              <a:t>Problem overview</a:t>
            </a:r>
          </a:p>
          <a:p>
            <a:r>
              <a:rPr lang="en-US" dirty="0">
                <a:cs typeface="Calibri"/>
              </a:rPr>
              <a:t>Self-driving architecture</a:t>
            </a:r>
          </a:p>
          <a:p>
            <a:r>
              <a:rPr lang="en-US" dirty="0">
                <a:cs typeface="Calibri"/>
              </a:rPr>
              <a:t>Workload Classification</a:t>
            </a:r>
          </a:p>
          <a:p>
            <a:r>
              <a:rPr lang="en-US">
                <a:cs typeface="Calibri"/>
              </a:rPr>
              <a:t>Workload Forecasting</a:t>
            </a:r>
            <a:endParaRPr lang="en-US"/>
          </a:p>
          <a:p>
            <a:r>
              <a:rPr lang="en-US" dirty="0"/>
              <a:t>Action Planning &amp; Execution</a:t>
            </a:r>
            <a:endParaRPr lang="en-US">
              <a:cs typeface="Calibri"/>
            </a:endParaRPr>
          </a:p>
          <a:p>
            <a:r>
              <a:rPr lang="pt-PT" dirty="0" err="1"/>
              <a:t>Preliminary</a:t>
            </a:r>
            <a:r>
              <a:rPr lang="pt-PT" dirty="0"/>
              <a:t> </a:t>
            </a:r>
            <a:r>
              <a:rPr lang="pt-PT" dirty="0" err="1"/>
              <a:t>Results</a:t>
            </a:r>
            <a:r>
              <a:rPr lang="pt-PT"/>
              <a:t> </a:t>
            </a:r>
            <a:endParaRPr lang="en-US" dirty="0"/>
          </a:p>
          <a:p>
            <a:r>
              <a:rPr lang="en-US" dirty="0"/>
              <a:t>Conclusions </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2</a:t>
            </a:fld>
            <a:endParaRPr lang="el-GR"/>
          </a:p>
        </p:txBody>
      </p:sp>
    </p:spTree>
    <p:extLst>
      <p:ext uri="{BB962C8B-B14F-4D97-AF65-F5344CB8AC3E}">
        <p14:creationId xmlns:p14="http://schemas.microsoft.com/office/powerpoint/2010/main" val="3827887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a:t>Conclusion</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20</a:t>
            </a:fld>
            <a:endParaRPr lang="el-GR"/>
          </a:p>
        </p:txBody>
      </p:sp>
      <p:pic>
        <p:nvPicPr>
          <p:cNvPr id="15" name="Marcador de Posição de Conteúdo 14">
            <a:extLst>
              <a:ext uri="{FF2B5EF4-FFF2-40B4-BE49-F238E27FC236}">
                <a16:creationId xmlns:a16="http://schemas.microsoft.com/office/drawing/2014/main" id="{A88A91BA-0BE4-4C46-AB55-AA3DA67ACCE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45067" y="977107"/>
            <a:ext cx="5253865" cy="3394075"/>
          </a:xfrm>
        </p:spPr>
      </p:pic>
    </p:spTree>
    <p:extLst>
      <p:ext uri="{BB962C8B-B14F-4D97-AF65-F5344CB8AC3E}">
        <p14:creationId xmlns:p14="http://schemas.microsoft.com/office/powerpoint/2010/main" val="712419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39552" y="1265510"/>
            <a:ext cx="8424936" cy="3394472"/>
          </a:xfrm>
        </p:spPr>
        <p:txBody>
          <a:bodyPr>
            <a:noAutofit/>
          </a:bodyPr>
          <a:lstStyle/>
          <a:p>
            <a:pPr marL="0" indent="0">
              <a:buNone/>
            </a:pPr>
            <a:r>
              <a:rPr lang="pt-PT" sz="1600"/>
              <a:t>[1] </a:t>
            </a:r>
            <a:r>
              <a:rPr lang="pt-PT" sz="1600" err="1"/>
              <a:t>Peloton</a:t>
            </a:r>
            <a:r>
              <a:rPr lang="pt-PT" sz="1600"/>
              <a:t> </a:t>
            </a:r>
            <a:r>
              <a:rPr lang="pt-PT" sz="1600" err="1"/>
              <a:t>Database</a:t>
            </a:r>
            <a:r>
              <a:rPr lang="pt-PT" sz="1600"/>
              <a:t> Management </a:t>
            </a:r>
            <a:r>
              <a:rPr lang="pt-PT" sz="1600" err="1"/>
              <a:t>System</a:t>
            </a:r>
            <a:r>
              <a:rPr lang="pt-PT" sz="1600"/>
              <a:t>. http://pelotondb.org. </a:t>
            </a:r>
            <a:br>
              <a:rPr lang="pt-PT" sz="1600"/>
            </a:br>
            <a:r>
              <a:rPr lang="pt-PT" sz="1600"/>
              <a:t>[2] M. </a:t>
            </a:r>
            <a:r>
              <a:rPr lang="pt-PT" sz="1600" err="1"/>
              <a:t>Abadi</a:t>
            </a:r>
            <a:r>
              <a:rPr lang="pt-PT" sz="1600"/>
              <a:t> </a:t>
            </a:r>
            <a:r>
              <a:rPr lang="pt-PT" sz="1600" err="1"/>
              <a:t>and</a:t>
            </a:r>
            <a:r>
              <a:rPr lang="pt-PT" sz="1600"/>
              <a:t> </a:t>
            </a:r>
            <a:r>
              <a:rPr lang="pt-PT" sz="1600" err="1"/>
              <a:t>et</a:t>
            </a:r>
            <a:r>
              <a:rPr lang="pt-PT" sz="1600"/>
              <a:t> al. </a:t>
            </a:r>
            <a:r>
              <a:rPr lang="pt-PT" sz="1600" err="1"/>
              <a:t>TensorFlow</a:t>
            </a:r>
            <a:r>
              <a:rPr lang="pt-PT" sz="1600"/>
              <a:t>: </a:t>
            </a:r>
            <a:r>
              <a:rPr lang="pt-PT" sz="1600" err="1"/>
              <a:t>Large-Scale</a:t>
            </a:r>
            <a:r>
              <a:rPr lang="pt-PT" sz="1600"/>
              <a:t> </a:t>
            </a:r>
            <a:r>
              <a:rPr lang="pt-PT" sz="1600" err="1"/>
              <a:t>Machine</a:t>
            </a:r>
            <a:r>
              <a:rPr lang="pt-PT" sz="1600"/>
              <a:t> </a:t>
            </a:r>
            <a:r>
              <a:rPr lang="pt-PT" sz="1600" err="1"/>
              <a:t>Learning</a:t>
            </a:r>
            <a:r>
              <a:rPr lang="pt-PT" sz="1600"/>
              <a:t> </a:t>
            </a:r>
            <a:r>
              <a:rPr lang="pt-PT" sz="1600" err="1"/>
              <a:t>on</a:t>
            </a:r>
            <a:r>
              <a:rPr lang="pt-PT" sz="1600"/>
              <a:t> </a:t>
            </a:r>
            <a:r>
              <a:rPr lang="pt-PT" sz="1600" err="1"/>
              <a:t>Heterogeneous</a:t>
            </a:r>
            <a:r>
              <a:rPr lang="pt-PT" sz="1600"/>
              <a:t> </a:t>
            </a:r>
            <a:r>
              <a:rPr lang="pt-PT" sz="1600" err="1"/>
              <a:t>Distributed</a:t>
            </a:r>
            <a:r>
              <a:rPr lang="pt-PT" sz="1600"/>
              <a:t> </a:t>
            </a:r>
            <a:r>
              <a:rPr lang="pt-PT" sz="1600" err="1"/>
              <a:t>Systems</a:t>
            </a:r>
            <a:r>
              <a:rPr lang="pt-PT" sz="1600"/>
              <a:t>. </a:t>
            </a:r>
            <a:r>
              <a:rPr lang="pt-PT" sz="1600" err="1"/>
              <a:t>CoRR</a:t>
            </a:r>
            <a:r>
              <a:rPr lang="pt-PT" sz="1600"/>
              <a:t>, </a:t>
            </a:r>
            <a:r>
              <a:rPr lang="pt-PT" sz="1600" err="1"/>
              <a:t>abs</a:t>
            </a:r>
            <a:r>
              <a:rPr lang="pt-PT" sz="1600"/>
              <a:t>/1603.04467, 2016. </a:t>
            </a:r>
            <a:br>
              <a:rPr lang="pt-PT" sz="1600"/>
            </a:br>
            <a:r>
              <a:rPr lang="pt-PT" sz="1600"/>
              <a:t>[3] S. </a:t>
            </a:r>
            <a:r>
              <a:rPr lang="pt-PT" sz="1600" err="1"/>
              <a:t>Abdelwahed</a:t>
            </a:r>
            <a:r>
              <a:rPr lang="pt-PT" sz="1600"/>
              <a:t> </a:t>
            </a:r>
            <a:r>
              <a:rPr lang="pt-PT" sz="1600" err="1"/>
              <a:t>and</a:t>
            </a:r>
            <a:r>
              <a:rPr lang="pt-PT" sz="1600"/>
              <a:t> </a:t>
            </a:r>
            <a:r>
              <a:rPr lang="pt-PT" sz="1600" err="1"/>
              <a:t>et</a:t>
            </a:r>
            <a:r>
              <a:rPr lang="pt-PT" sz="1600"/>
              <a:t> al. A </a:t>
            </a:r>
            <a:r>
              <a:rPr lang="pt-PT" sz="1600" err="1"/>
              <a:t>control-based</a:t>
            </a:r>
            <a:r>
              <a:rPr lang="pt-PT" sz="1600"/>
              <a:t> </a:t>
            </a:r>
            <a:r>
              <a:rPr lang="pt-PT" sz="1600" err="1"/>
              <a:t>framework</a:t>
            </a:r>
            <a:r>
              <a:rPr lang="pt-PT" sz="1600"/>
              <a:t> for self-</a:t>
            </a:r>
            <a:r>
              <a:rPr lang="pt-PT" sz="1600" err="1"/>
              <a:t>managing</a:t>
            </a:r>
            <a:r>
              <a:rPr lang="pt-PT" sz="1600"/>
              <a:t> </a:t>
            </a:r>
            <a:r>
              <a:rPr lang="pt-PT" sz="1600" err="1"/>
              <a:t>distributed</a:t>
            </a:r>
            <a:r>
              <a:rPr lang="pt-PT" sz="1600"/>
              <a:t> </a:t>
            </a:r>
            <a:r>
              <a:rPr lang="pt-PT" sz="1600" err="1"/>
              <a:t>computing</a:t>
            </a:r>
            <a:r>
              <a:rPr lang="pt-PT" sz="1600"/>
              <a:t> </a:t>
            </a:r>
            <a:r>
              <a:rPr lang="pt-PT" sz="1600" err="1"/>
              <a:t>systems</a:t>
            </a:r>
            <a:r>
              <a:rPr lang="pt-PT" sz="1600"/>
              <a:t>. WOSS’04, </a:t>
            </a:r>
            <a:r>
              <a:rPr lang="pt-PT" sz="1600" err="1"/>
              <a:t>pages</a:t>
            </a:r>
            <a:r>
              <a:rPr lang="pt-PT" sz="1600"/>
              <a:t> 3–7.</a:t>
            </a:r>
            <a:br>
              <a:rPr lang="pt-PT" sz="1600"/>
            </a:br>
            <a:r>
              <a:rPr lang="pt-PT" sz="1600"/>
              <a:t>[4] D. </a:t>
            </a:r>
            <a:r>
              <a:rPr lang="pt-PT" sz="1600" err="1"/>
              <a:t>Agrawal</a:t>
            </a:r>
            <a:r>
              <a:rPr lang="pt-PT" sz="1600"/>
              <a:t> </a:t>
            </a:r>
            <a:r>
              <a:rPr lang="pt-PT" sz="1600" err="1"/>
              <a:t>and</a:t>
            </a:r>
            <a:r>
              <a:rPr lang="pt-PT" sz="1600"/>
              <a:t> </a:t>
            </a:r>
            <a:r>
              <a:rPr lang="pt-PT" sz="1600" err="1"/>
              <a:t>et</a:t>
            </a:r>
            <a:r>
              <a:rPr lang="pt-PT" sz="1600"/>
              <a:t> al. </a:t>
            </a:r>
            <a:r>
              <a:rPr lang="pt-PT" sz="1600" err="1"/>
              <a:t>Database</a:t>
            </a:r>
            <a:r>
              <a:rPr lang="pt-PT" sz="1600"/>
              <a:t> </a:t>
            </a:r>
            <a:r>
              <a:rPr lang="pt-PT" sz="1600" err="1"/>
              <a:t>scalability</a:t>
            </a:r>
            <a:r>
              <a:rPr lang="pt-PT" sz="1600"/>
              <a:t>, </a:t>
            </a:r>
            <a:r>
              <a:rPr lang="pt-PT" sz="1600" err="1"/>
              <a:t>elasticity</a:t>
            </a:r>
            <a:r>
              <a:rPr lang="pt-PT" sz="1600"/>
              <a:t>, </a:t>
            </a:r>
            <a:r>
              <a:rPr lang="pt-PT" sz="1600" err="1"/>
              <a:t>and</a:t>
            </a:r>
            <a:r>
              <a:rPr lang="pt-PT" sz="1600"/>
              <a:t> </a:t>
            </a:r>
            <a:r>
              <a:rPr lang="pt-PT" sz="1600" err="1"/>
              <a:t>autonomy</a:t>
            </a:r>
            <a:r>
              <a:rPr lang="pt-PT" sz="1600"/>
              <a:t> in </a:t>
            </a:r>
            <a:r>
              <a:rPr lang="pt-PT" sz="1600" err="1"/>
              <a:t>the</a:t>
            </a:r>
            <a:r>
              <a:rPr lang="pt-PT" sz="1600"/>
              <a:t> </a:t>
            </a:r>
            <a:r>
              <a:rPr lang="pt-PT" sz="1600" err="1"/>
              <a:t>cloud</a:t>
            </a:r>
            <a:r>
              <a:rPr lang="pt-PT" sz="1600"/>
              <a:t>. DASFAA, </a:t>
            </a:r>
            <a:r>
              <a:rPr lang="pt-PT" sz="1600" err="1"/>
              <a:t>pages</a:t>
            </a:r>
            <a:r>
              <a:rPr lang="pt-PT" sz="1600"/>
              <a:t> 2–15, 2011. </a:t>
            </a:r>
            <a:br>
              <a:rPr lang="pt-PT" sz="1600"/>
            </a:br>
            <a:r>
              <a:rPr lang="pt-PT" sz="1600"/>
              <a:t>[5] S. </a:t>
            </a:r>
            <a:r>
              <a:rPr lang="pt-PT" sz="1600" err="1"/>
              <a:t>Agrawal</a:t>
            </a:r>
            <a:r>
              <a:rPr lang="pt-PT" sz="1600"/>
              <a:t>, S. </a:t>
            </a:r>
            <a:r>
              <a:rPr lang="pt-PT" sz="1600" err="1"/>
              <a:t>Chaudhuri</a:t>
            </a:r>
            <a:r>
              <a:rPr lang="pt-PT" sz="1600"/>
              <a:t>, </a:t>
            </a:r>
            <a:r>
              <a:rPr lang="pt-PT" sz="1600" err="1"/>
              <a:t>and</a:t>
            </a:r>
            <a:r>
              <a:rPr lang="pt-PT" sz="1600"/>
              <a:t> V. R. </a:t>
            </a:r>
            <a:r>
              <a:rPr lang="pt-PT" sz="1600" err="1"/>
              <a:t>Narasayya</a:t>
            </a:r>
            <a:r>
              <a:rPr lang="pt-PT" sz="1600"/>
              <a:t>. </a:t>
            </a:r>
            <a:r>
              <a:rPr lang="pt-PT" sz="1600" err="1"/>
              <a:t>Automated</a:t>
            </a:r>
            <a:r>
              <a:rPr lang="pt-PT" sz="1600"/>
              <a:t> </a:t>
            </a:r>
            <a:r>
              <a:rPr lang="pt-PT" sz="1600" err="1"/>
              <a:t>selection</a:t>
            </a:r>
            <a:r>
              <a:rPr lang="pt-PT" sz="1600"/>
              <a:t> </a:t>
            </a:r>
            <a:r>
              <a:rPr lang="pt-PT" sz="1600" err="1"/>
              <a:t>of</a:t>
            </a:r>
            <a:r>
              <a:rPr lang="pt-PT" sz="1600"/>
              <a:t> </a:t>
            </a:r>
            <a:r>
              <a:rPr lang="pt-PT" sz="1600" err="1"/>
              <a:t>materialized</a:t>
            </a:r>
            <a:r>
              <a:rPr lang="pt-PT" sz="1600"/>
              <a:t> </a:t>
            </a:r>
            <a:r>
              <a:rPr lang="pt-PT" sz="1600" err="1"/>
              <a:t>views</a:t>
            </a:r>
            <a:r>
              <a:rPr lang="pt-PT" sz="1600"/>
              <a:t> </a:t>
            </a:r>
            <a:r>
              <a:rPr lang="pt-PT" sz="1600" err="1"/>
              <a:t>and</a:t>
            </a:r>
            <a:r>
              <a:rPr lang="pt-PT" sz="1600"/>
              <a:t> indexes in SQL </a:t>
            </a:r>
            <a:r>
              <a:rPr lang="pt-PT" sz="1600" err="1"/>
              <a:t>databases</a:t>
            </a:r>
            <a:r>
              <a:rPr lang="pt-PT" sz="1600"/>
              <a:t>. VLDB, 2000.</a:t>
            </a:r>
            <a:endParaRPr lang="en-GB" sz="1600">
              <a:latin typeface="Constantia" panose="02030602050306030303" pitchFamily="18" charset="0"/>
            </a:endParaRP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a:latin typeface="Constantia" panose="02030602050306030303" pitchFamily="18" charset="0"/>
              </a:rPr>
              <a:t>https://www.cs.ucy.ac.cy/courses/EPL646</a:t>
            </a:r>
            <a:endParaRPr lang="el-GR">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21</a:t>
            </a:fld>
            <a:endParaRPr lang="el-GR">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2" cstate="print"/>
          <a:srcRect/>
          <a:stretch>
            <a:fillRect/>
          </a:stretch>
        </p:blipFill>
        <p:spPr bwMode="auto">
          <a:xfrm>
            <a:off x="1" y="1"/>
            <a:ext cx="2071670" cy="79753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39552" y="1265510"/>
            <a:ext cx="8424936" cy="3394472"/>
          </a:xfrm>
        </p:spPr>
        <p:txBody>
          <a:bodyPr>
            <a:noAutofit/>
          </a:bodyPr>
          <a:lstStyle/>
          <a:p>
            <a:pPr marL="0" indent="0">
              <a:buNone/>
            </a:pPr>
            <a:r>
              <a:rPr lang="en-GB" sz="1600">
                <a:latin typeface="Constantia" panose="02030602050306030303" pitchFamily="18" charset="0"/>
              </a:rPr>
              <a:t>[6] S. Agrawal and et al. Integrating vertical and horizontal partitioning</a:t>
            </a:r>
          </a:p>
          <a:p>
            <a:pPr marL="0" indent="0">
              <a:buNone/>
            </a:pPr>
            <a:r>
              <a:rPr lang="en-GB" sz="1600">
                <a:latin typeface="Constantia" panose="02030602050306030303" pitchFamily="18" charset="0"/>
              </a:rPr>
              <a:t>into automated physical database design. SIGMOD, 2004.</a:t>
            </a:r>
          </a:p>
          <a:p>
            <a:pPr marL="0" indent="0">
              <a:buNone/>
            </a:pPr>
            <a:r>
              <a:rPr lang="en-GB" sz="1600">
                <a:latin typeface="Constantia" panose="02030602050306030303" pitchFamily="18" charset="0"/>
              </a:rPr>
              <a:t>[7] I. </a:t>
            </a:r>
            <a:r>
              <a:rPr lang="en-GB" sz="1600" err="1">
                <a:latin typeface="Constantia" panose="02030602050306030303" pitchFamily="18" charset="0"/>
              </a:rPr>
              <a:t>Alagiannis</a:t>
            </a:r>
            <a:r>
              <a:rPr lang="en-GB" sz="1600">
                <a:latin typeface="Constantia" panose="02030602050306030303" pitchFamily="18" charset="0"/>
              </a:rPr>
              <a:t>, S. </a:t>
            </a:r>
            <a:r>
              <a:rPr lang="en-GB" sz="1600" err="1">
                <a:latin typeface="Constantia" panose="02030602050306030303" pitchFamily="18" charset="0"/>
              </a:rPr>
              <a:t>Idreos</a:t>
            </a:r>
            <a:r>
              <a:rPr lang="en-GB" sz="1600">
                <a:latin typeface="Constantia" panose="02030602050306030303" pitchFamily="18" charset="0"/>
              </a:rPr>
              <a:t>, and A. </a:t>
            </a:r>
            <a:r>
              <a:rPr lang="en-GB" sz="1600" err="1">
                <a:latin typeface="Constantia" panose="02030602050306030303" pitchFamily="18" charset="0"/>
              </a:rPr>
              <a:t>Ailamaki</a:t>
            </a:r>
            <a:r>
              <a:rPr lang="en-GB" sz="1600">
                <a:latin typeface="Constantia" panose="02030602050306030303" pitchFamily="18" charset="0"/>
              </a:rPr>
              <a:t>. H2o: A hands-free adaptive</a:t>
            </a:r>
          </a:p>
          <a:p>
            <a:pPr marL="0" indent="0">
              <a:buNone/>
            </a:pPr>
            <a:r>
              <a:rPr lang="en-GB" sz="1600">
                <a:latin typeface="Constantia" panose="02030602050306030303" pitchFamily="18" charset="0"/>
              </a:rPr>
              <a:t>store. SIGMOD, pages 1103–1114, 2014.</a:t>
            </a:r>
          </a:p>
          <a:p>
            <a:pPr marL="0" indent="0">
              <a:buNone/>
            </a:pPr>
            <a:r>
              <a:rPr lang="en-GB" sz="1600">
                <a:latin typeface="Constantia" panose="02030602050306030303" pitchFamily="18" charset="0"/>
              </a:rPr>
              <a:t>[8] O. D. Anderson. Time Series Analysis and Forecasting: The</a:t>
            </a:r>
          </a:p>
          <a:p>
            <a:pPr marL="0" indent="0">
              <a:buNone/>
            </a:pPr>
            <a:r>
              <a:rPr lang="en-GB" sz="1600">
                <a:latin typeface="Constantia" panose="02030602050306030303" pitchFamily="18" charset="0"/>
              </a:rPr>
              <a:t>Box-Jenkins Approach. Butterworth &amp; Co Publishers, 1976.</a:t>
            </a:r>
          </a:p>
          <a:p>
            <a:pPr marL="0" indent="0">
              <a:buNone/>
            </a:pPr>
            <a:r>
              <a:rPr lang="en-GB" sz="1600">
                <a:latin typeface="Constantia" panose="02030602050306030303" pitchFamily="18" charset="0"/>
              </a:rPr>
              <a:t>[9] J. </a:t>
            </a:r>
            <a:r>
              <a:rPr lang="en-GB" sz="1600" err="1">
                <a:latin typeface="Constantia" panose="02030602050306030303" pitchFamily="18" charset="0"/>
              </a:rPr>
              <a:t>Arulraj</a:t>
            </a:r>
            <a:r>
              <a:rPr lang="en-GB" sz="1600">
                <a:latin typeface="Constantia" panose="02030602050306030303" pitchFamily="18" charset="0"/>
              </a:rPr>
              <a:t> and et al. Bridging the archipelago between row-stores and</a:t>
            </a:r>
          </a:p>
          <a:p>
            <a:pPr marL="0" indent="0">
              <a:buNone/>
            </a:pPr>
            <a:r>
              <a:rPr lang="en-GB" sz="1600">
                <a:latin typeface="Constantia" panose="02030602050306030303" pitchFamily="18" charset="0"/>
              </a:rPr>
              <a:t>column-stores for hybrid workloads. SIGMOD, pages 583–598, 2016.</a:t>
            </a:r>
          </a:p>
          <a:p>
            <a:pPr marL="0" indent="0">
              <a:buNone/>
            </a:pPr>
            <a:r>
              <a:rPr lang="en-GB" sz="1600">
                <a:latin typeface="Constantia" panose="02030602050306030303" pitchFamily="18" charset="0"/>
              </a:rPr>
              <a:t>[10] D. </a:t>
            </a:r>
            <a:r>
              <a:rPr lang="en-GB" sz="1600" err="1">
                <a:latin typeface="Constantia" panose="02030602050306030303" pitchFamily="18" charset="0"/>
              </a:rPr>
              <a:t>Basu</a:t>
            </a:r>
            <a:r>
              <a:rPr lang="en-GB" sz="1600">
                <a:latin typeface="Constantia" panose="02030602050306030303" pitchFamily="18" charset="0"/>
              </a:rPr>
              <a:t> and et al. Cost-Model Oblivious Database Tuning with</a:t>
            </a:r>
          </a:p>
          <a:p>
            <a:pPr marL="0" indent="0">
              <a:buNone/>
            </a:pPr>
            <a:r>
              <a:rPr lang="en-GB" sz="1600">
                <a:latin typeface="Constantia" panose="02030602050306030303" pitchFamily="18" charset="0"/>
              </a:rPr>
              <a:t>Reinforcement Learning, pages 253–268. 2015.</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a:latin typeface="Constantia" panose="02030602050306030303" pitchFamily="18" charset="0"/>
              </a:rPr>
              <a:t>https://www.cs.ucy.ac.cy/courses/EPL646</a:t>
            </a:r>
            <a:endParaRPr lang="el-GR">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22</a:t>
            </a:fld>
            <a:endParaRPr lang="el-GR">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2"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3279391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39552" y="1265510"/>
            <a:ext cx="8424936" cy="3394472"/>
          </a:xfrm>
        </p:spPr>
        <p:txBody>
          <a:bodyPr>
            <a:noAutofit/>
          </a:bodyPr>
          <a:lstStyle/>
          <a:p>
            <a:pPr marL="0" indent="0">
              <a:buNone/>
            </a:pPr>
            <a:r>
              <a:rPr lang="en-GB" sz="1600">
                <a:latin typeface="Constantia" panose="02030602050306030303" pitchFamily="18" charset="0"/>
              </a:rPr>
              <a:t>[11] P. </a:t>
            </a:r>
            <a:r>
              <a:rPr lang="en-GB" sz="1600" err="1">
                <a:latin typeface="Constantia" panose="02030602050306030303" pitchFamily="18" charset="0"/>
              </a:rPr>
              <a:t>Belknap</a:t>
            </a:r>
            <a:r>
              <a:rPr lang="en-GB" sz="1600">
                <a:latin typeface="Constantia" panose="02030602050306030303" pitchFamily="18" charset="0"/>
              </a:rPr>
              <a:t>, B. </a:t>
            </a:r>
            <a:r>
              <a:rPr lang="en-GB" sz="1600" err="1">
                <a:latin typeface="Constantia" panose="02030602050306030303" pitchFamily="18" charset="0"/>
              </a:rPr>
              <a:t>Dageville</a:t>
            </a:r>
            <a:r>
              <a:rPr lang="en-GB" sz="1600">
                <a:latin typeface="Constantia" panose="02030602050306030303" pitchFamily="18" charset="0"/>
              </a:rPr>
              <a:t>, K. Dias, and K. </a:t>
            </a:r>
            <a:r>
              <a:rPr lang="en-GB" sz="1600" err="1">
                <a:latin typeface="Constantia" panose="02030602050306030303" pitchFamily="18" charset="0"/>
              </a:rPr>
              <a:t>Yagoub</a:t>
            </a:r>
            <a:r>
              <a:rPr lang="en-GB" sz="1600">
                <a:latin typeface="Constantia" panose="02030602050306030303" pitchFamily="18" charset="0"/>
              </a:rPr>
              <a:t>. Self-tuning for SQL</a:t>
            </a:r>
          </a:p>
          <a:p>
            <a:pPr marL="0" indent="0">
              <a:buNone/>
            </a:pPr>
            <a:r>
              <a:rPr lang="en-GB" sz="1600">
                <a:latin typeface="Constantia" panose="02030602050306030303" pitchFamily="18" charset="0"/>
              </a:rPr>
              <a:t>performance in Oracle Database 11g. ICDE, pages 1694–1700, 2009.</a:t>
            </a:r>
          </a:p>
          <a:p>
            <a:pPr marL="0" indent="0">
              <a:buNone/>
            </a:pPr>
            <a:r>
              <a:rPr lang="en-GB" sz="1600">
                <a:latin typeface="Constantia" panose="02030602050306030303" pitchFamily="18" charset="0"/>
              </a:rPr>
              <a:t>[12] P. Bernstein, M. Brodie, S. Ceri, and et al. The </a:t>
            </a:r>
            <a:r>
              <a:rPr lang="en-GB" sz="1600" err="1">
                <a:latin typeface="Constantia" panose="02030602050306030303" pitchFamily="18" charset="0"/>
              </a:rPr>
              <a:t>asilomar</a:t>
            </a:r>
            <a:r>
              <a:rPr lang="en-GB" sz="1600">
                <a:latin typeface="Constantia" panose="02030602050306030303" pitchFamily="18" charset="0"/>
              </a:rPr>
              <a:t> report on</a:t>
            </a:r>
          </a:p>
          <a:p>
            <a:pPr marL="0" indent="0">
              <a:buNone/>
            </a:pPr>
            <a:r>
              <a:rPr lang="en-GB" sz="1600">
                <a:latin typeface="Constantia" panose="02030602050306030303" pitchFamily="18" charset="0"/>
              </a:rPr>
              <a:t>database research. SIGMOD record, 27(4):74–80, 1998.</a:t>
            </a:r>
          </a:p>
          <a:p>
            <a:pPr marL="0" indent="0">
              <a:buNone/>
            </a:pPr>
            <a:r>
              <a:rPr lang="en-GB" sz="1600">
                <a:latin typeface="Constantia" panose="02030602050306030303" pitchFamily="18" charset="0"/>
              </a:rPr>
              <a:t>[13] E. </a:t>
            </a:r>
            <a:r>
              <a:rPr lang="en-GB" sz="1600" err="1">
                <a:latin typeface="Constantia" panose="02030602050306030303" pitchFamily="18" charset="0"/>
              </a:rPr>
              <a:t>Cecchet</a:t>
            </a:r>
            <a:r>
              <a:rPr lang="en-GB" sz="1600">
                <a:latin typeface="Constantia" panose="02030602050306030303" pitchFamily="18" charset="0"/>
              </a:rPr>
              <a:t>, R. Singh, and et al. Dolly: Virtualization-driven database</a:t>
            </a:r>
          </a:p>
          <a:p>
            <a:pPr marL="0" indent="0">
              <a:buNone/>
            </a:pPr>
            <a:r>
              <a:rPr lang="en-GB" sz="1600">
                <a:latin typeface="Constantia" panose="02030602050306030303" pitchFamily="18" charset="0"/>
              </a:rPr>
              <a:t>provisioning for the cloud. VEE ’11, pages 51–62, 2011.</a:t>
            </a:r>
          </a:p>
          <a:p>
            <a:pPr marL="0" indent="0">
              <a:buNone/>
            </a:pPr>
            <a:r>
              <a:rPr lang="en-GB" sz="1600">
                <a:latin typeface="Constantia" panose="02030602050306030303" pitchFamily="18" charset="0"/>
              </a:rPr>
              <a:t>[14] S. Ceri, S. </a:t>
            </a:r>
            <a:r>
              <a:rPr lang="en-GB" sz="1600" err="1">
                <a:latin typeface="Constantia" panose="02030602050306030303" pitchFamily="18" charset="0"/>
              </a:rPr>
              <a:t>Navathe</a:t>
            </a:r>
            <a:r>
              <a:rPr lang="en-GB" sz="1600">
                <a:latin typeface="Constantia" panose="02030602050306030303" pitchFamily="18" charset="0"/>
              </a:rPr>
              <a:t>, and G. </a:t>
            </a:r>
            <a:r>
              <a:rPr lang="en-GB" sz="1600" err="1">
                <a:latin typeface="Constantia" panose="02030602050306030303" pitchFamily="18" charset="0"/>
              </a:rPr>
              <a:t>Wiederhold</a:t>
            </a:r>
            <a:r>
              <a:rPr lang="en-GB" sz="1600">
                <a:latin typeface="Constantia" panose="02030602050306030303" pitchFamily="18" charset="0"/>
              </a:rPr>
              <a:t>. Distribution design of logical</a:t>
            </a:r>
          </a:p>
          <a:p>
            <a:pPr marL="0" indent="0">
              <a:buNone/>
            </a:pPr>
            <a:r>
              <a:rPr lang="en-GB" sz="1600">
                <a:latin typeface="Constantia" panose="02030602050306030303" pitchFamily="18" charset="0"/>
              </a:rPr>
              <a:t>database schemas. IEEE Trans. </a:t>
            </a:r>
            <a:r>
              <a:rPr lang="en-GB" sz="1600" err="1">
                <a:latin typeface="Constantia" panose="02030602050306030303" pitchFamily="18" charset="0"/>
              </a:rPr>
              <a:t>Softw</a:t>
            </a:r>
            <a:r>
              <a:rPr lang="en-GB" sz="1600">
                <a:latin typeface="Constantia" panose="02030602050306030303" pitchFamily="18" charset="0"/>
              </a:rPr>
              <a:t>. Eng., 9(4):487–504, 1983.</a:t>
            </a:r>
          </a:p>
          <a:p>
            <a:pPr marL="0" indent="0">
              <a:buNone/>
            </a:pPr>
            <a:r>
              <a:rPr lang="en-GB" sz="1600">
                <a:latin typeface="Constantia" panose="02030602050306030303" pitchFamily="18" charset="0"/>
              </a:rPr>
              <a:t>[15] S. Chaudhuri and V. </a:t>
            </a:r>
            <a:r>
              <a:rPr lang="en-GB" sz="1600" err="1">
                <a:latin typeface="Constantia" panose="02030602050306030303" pitchFamily="18" charset="0"/>
              </a:rPr>
              <a:t>Narasayya</a:t>
            </a:r>
            <a:r>
              <a:rPr lang="en-GB" sz="1600">
                <a:latin typeface="Constantia" panose="02030602050306030303" pitchFamily="18" charset="0"/>
              </a:rPr>
              <a:t>. </a:t>
            </a:r>
            <a:r>
              <a:rPr lang="en-GB" sz="1600" err="1">
                <a:latin typeface="Constantia" panose="02030602050306030303" pitchFamily="18" charset="0"/>
              </a:rPr>
              <a:t>Autoadmin</a:t>
            </a:r>
            <a:r>
              <a:rPr lang="en-GB" sz="1600">
                <a:latin typeface="Constantia" panose="02030602050306030303" pitchFamily="18" charset="0"/>
              </a:rPr>
              <a:t> “what-if” index analysis</a:t>
            </a:r>
          </a:p>
          <a:p>
            <a:pPr marL="0" indent="0">
              <a:buNone/>
            </a:pPr>
            <a:r>
              <a:rPr lang="en-GB" sz="1600">
                <a:latin typeface="Constantia" panose="02030602050306030303" pitchFamily="18" charset="0"/>
              </a:rPr>
              <a:t>utility. SIGMOD Rec., 27(2):367–378, 1998.</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a:latin typeface="Constantia" panose="02030602050306030303" pitchFamily="18" charset="0"/>
              </a:rPr>
              <a:t>https://www.cs.ucy.ac.cy/courses/EPL646</a:t>
            </a:r>
            <a:endParaRPr lang="el-GR">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23</a:t>
            </a:fld>
            <a:endParaRPr lang="el-GR">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2"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3352608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39552" y="1265510"/>
            <a:ext cx="8424936" cy="3394472"/>
          </a:xfrm>
        </p:spPr>
        <p:txBody>
          <a:bodyPr>
            <a:noAutofit/>
          </a:bodyPr>
          <a:lstStyle/>
          <a:p>
            <a:pPr marL="0" indent="0">
              <a:buNone/>
            </a:pPr>
            <a:r>
              <a:rPr lang="en-GB" sz="1600">
                <a:latin typeface="Constantia" panose="02030602050306030303" pitchFamily="18" charset="0"/>
              </a:rPr>
              <a:t>[16] S. Chaudhuri and V. </a:t>
            </a:r>
            <a:r>
              <a:rPr lang="en-GB" sz="1600" err="1">
                <a:latin typeface="Constantia" panose="02030602050306030303" pitchFamily="18" charset="0"/>
              </a:rPr>
              <a:t>Narasayya</a:t>
            </a:r>
            <a:r>
              <a:rPr lang="en-GB" sz="1600">
                <a:latin typeface="Constantia" panose="02030602050306030303" pitchFamily="18" charset="0"/>
              </a:rPr>
              <a:t>. Self-tuning database systems: a</a:t>
            </a:r>
          </a:p>
          <a:p>
            <a:pPr marL="0" indent="0">
              <a:buNone/>
            </a:pPr>
            <a:r>
              <a:rPr lang="en-GB" sz="1600">
                <a:latin typeface="Constantia" panose="02030602050306030303" pitchFamily="18" charset="0"/>
              </a:rPr>
              <a:t>decade of progress. VLDB, pages 3–14, 2007.</a:t>
            </a:r>
          </a:p>
          <a:p>
            <a:pPr marL="0" indent="0">
              <a:buNone/>
            </a:pPr>
            <a:r>
              <a:rPr lang="en-GB" sz="1600">
                <a:latin typeface="Constantia" panose="02030602050306030303" pitchFamily="18" charset="0"/>
              </a:rPr>
              <a:t>[17] S. Chaudhuri and V. R. </a:t>
            </a:r>
            <a:r>
              <a:rPr lang="en-GB" sz="1600" err="1">
                <a:latin typeface="Constantia" panose="02030602050306030303" pitchFamily="18" charset="0"/>
              </a:rPr>
              <a:t>Narasayya</a:t>
            </a:r>
            <a:r>
              <a:rPr lang="en-GB" sz="1600">
                <a:latin typeface="Constantia" panose="02030602050306030303" pitchFamily="18" charset="0"/>
              </a:rPr>
              <a:t>. An efficient cost-driven index</a:t>
            </a:r>
          </a:p>
          <a:p>
            <a:pPr marL="0" indent="0">
              <a:buNone/>
            </a:pPr>
            <a:r>
              <a:rPr lang="en-GB" sz="1600">
                <a:latin typeface="Constantia" panose="02030602050306030303" pitchFamily="18" charset="0"/>
              </a:rPr>
              <a:t>selection tool for </a:t>
            </a:r>
            <a:r>
              <a:rPr lang="en-GB" sz="1600" err="1">
                <a:latin typeface="Constantia" panose="02030602050306030303" pitchFamily="18" charset="0"/>
              </a:rPr>
              <a:t>microsoft</a:t>
            </a:r>
            <a:r>
              <a:rPr lang="en-GB" sz="1600">
                <a:latin typeface="Constantia" panose="02030602050306030303" pitchFamily="18" charset="0"/>
              </a:rPr>
              <a:t> SQL server. VLDB, pages 146–155, 1997.</a:t>
            </a:r>
          </a:p>
          <a:p>
            <a:pPr marL="0" indent="0">
              <a:buNone/>
            </a:pPr>
            <a:r>
              <a:rPr lang="en-GB" sz="1600">
                <a:latin typeface="Constantia" panose="02030602050306030303" pitchFamily="18" charset="0"/>
              </a:rPr>
              <a:t>[18] S. Chaudhuri and G. </a:t>
            </a:r>
            <a:r>
              <a:rPr lang="en-GB" sz="1600" err="1">
                <a:latin typeface="Constantia" panose="02030602050306030303" pitchFamily="18" charset="0"/>
              </a:rPr>
              <a:t>Weikum</a:t>
            </a:r>
            <a:r>
              <a:rPr lang="en-GB" sz="1600">
                <a:latin typeface="Constantia" panose="02030602050306030303" pitchFamily="18" charset="0"/>
              </a:rPr>
              <a:t>. Rethinking </a:t>
            </a:r>
            <a:r>
              <a:rPr lang="en-GB" sz="1600" err="1">
                <a:latin typeface="Constantia" panose="02030602050306030303" pitchFamily="18" charset="0"/>
              </a:rPr>
              <a:t>db</a:t>
            </a:r>
            <a:r>
              <a:rPr lang="en-GB" sz="1600">
                <a:latin typeface="Constantia" panose="02030602050306030303" pitchFamily="18" charset="0"/>
              </a:rPr>
              <a:t> system architecture:</a:t>
            </a:r>
          </a:p>
          <a:p>
            <a:pPr marL="0" indent="0">
              <a:buNone/>
            </a:pPr>
            <a:r>
              <a:rPr lang="en-GB" sz="1600">
                <a:latin typeface="Constantia" panose="02030602050306030303" pitchFamily="18" charset="0"/>
              </a:rPr>
              <a:t>Towards a self-tuning RISC-style database system. VLDB’00.</a:t>
            </a:r>
          </a:p>
          <a:p>
            <a:pPr marL="0" indent="0">
              <a:buNone/>
            </a:pPr>
            <a:r>
              <a:rPr lang="en-GB" sz="1600">
                <a:latin typeface="Constantia" panose="02030602050306030303" pitchFamily="18" charset="0"/>
              </a:rPr>
              <a:t>[19] C. </a:t>
            </a:r>
            <a:r>
              <a:rPr lang="en-GB" sz="1600" err="1">
                <a:latin typeface="Constantia" panose="02030602050306030303" pitchFamily="18" charset="0"/>
              </a:rPr>
              <a:t>Curino</a:t>
            </a:r>
            <a:r>
              <a:rPr lang="en-GB" sz="1600">
                <a:latin typeface="Constantia" panose="02030602050306030303" pitchFamily="18" charset="0"/>
              </a:rPr>
              <a:t>, E. P. Jones, and et al. Workload-aware database monitoring</a:t>
            </a:r>
          </a:p>
          <a:p>
            <a:pPr marL="0" indent="0">
              <a:buNone/>
            </a:pPr>
            <a:r>
              <a:rPr lang="en-GB" sz="1600">
                <a:latin typeface="Constantia" panose="02030602050306030303" pitchFamily="18" charset="0"/>
              </a:rPr>
              <a:t>and consolidation. SIGMOD, pages 313–324, 2011.</a:t>
            </a:r>
          </a:p>
          <a:p>
            <a:pPr marL="0" indent="0">
              <a:buNone/>
            </a:pPr>
            <a:r>
              <a:rPr lang="en-GB" sz="1600">
                <a:latin typeface="Constantia" panose="02030602050306030303" pitchFamily="18" charset="0"/>
              </a:rPr>
              <a:t>[20] S. Das, F. Li, and et al. Automated demand-driven resource scaling in</a:t>
            </a:r>
          </a:p>
          <a:p>
            <a:pPr marL="0" indent="0">
              <a:buNone/>
            </a:pPr>
            <a:r>
              <a:rPr lang="en-GB" sz="1600">
                <a:latin typeface="Constantia" panose="02030602050306030303" pitchFamily="18" charset="0"/>
              </a:rPr>
              <a:t>relational database-as-a-service. SIGMOD, pages 1923–1934, 2016.</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a:latin typeface="Constantia" panose="02030602050306030303" pitchFamily="18" charset="0"/>
              </a:rPr>
              <a:t>https://www.cs.ucy.ac.cy/courses/EPL646</a:t>
            </a:r>
            <a:endParaRPr lang="el-GR">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24</a:t>
            </a:fld>
            <a:endParaRPr lang="el-GR">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2"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96563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39552" y="1265510"/>
            <a:ext cx="8424936" cy="3394472"/>
          </a:xfrm>
        </p:spPr>
        <p:txBody>
          <a:bodyPr>
            <a:noAutofit/>
          </a:bodyPr>
          <a:lstStyle/>
          <a:p>
            <a:pPr marL="0" indent="0">
              <a:buNone/>
            </a:pPr>
            <a:r>
              <a:rPr lang="en-GB" sz="1600">
                <a:latin typeface="Constantia" panose="02030602050306030303" pitchFamily="18" charset="0"/>
              </a:rPr>
              <a:t>[21] S. Das and et al. </a:t>
            </a:r>
            <a:r>
              <a:rPr lang="en-GB" sz="1600" err="1">
                <a:latin typeface="Constantia" panose="02030602050306030303" pitchFamily="18" charset="0"/>
              </a:rPr>
              <a:t>Elastras</a:t>
            </a:r>
            <a:r>
              <a:rPr lang="en-GB" sz="1600">
                <a:latin typeface="Constantia" panose="02030602050306030303" pitchFamily="18" charset="0"/>
              </a:rPr>
              <a:t>: An elastic, scalable, and self-managing</a:t>
            </a:r>
          </a:p>
          <a:p>
            <a:pPr marL="0" indent="0">
              <a:buNone/>
            </a:pPr>
            <a:r>
              <a:rPr lang="en-GB" sz="1600">
                <a:latin typeface="Constantia" panose="02030602050306030303" pitchFamily="18" charset="0"/>
              </a:rPr>
              <a:t>transactional database for the cloud. ACM TDS, 38(1):5:1–5:45, 2013.</a:t>
            </a:r>
          </a:p>
          <a:p>
            <a:pPr marL="0" indent="0">
              <a:buNone/>
            </a:pPr>
            <a:r>
              <a:rPr lang="en-GB" sz="1600">
                <a:latin typeface="Constantia" panose="02030602050306030303" pitchFamily="18" charset="0"/>
              </a:rPr>
              <a:t>[22] B. Debnath, D. </a:t>
            </a:r>
            <a:r>
              <a:rPr lang="en-GB" sz="1600" err="1">
                <a:latin typeface="Constantia" panose="02030602050306030303" pitchFamily="18" charset="0"/>
              </a:rPr>
              <a:t>Lilja</a:t>
            </a:r>
            <a:r>
              <a:rPr lang="en-GB" sz="1600">
                <a:latin typeface="Constantia" panose="02030602050306030303" pitchFamily="18" charset="0"/>
              </a:rPr>
              <a:t>, and M. </a:t>
            </a:r>
            <a:r>
              <a:rPr lang="en-GB" sz="1600" err="1">
                <a:latin typeface="Constantia" panose="02030602050306030303" pitchFamily="18" charset="0"/>
              </a:rPr>
              <a:t>Mokbel</a:t>
            </a:r>
            <a:r>
              <a:rPr lang="en-GB" sz="1600">
                <a:latin typeface="Constantia" panose="02030602050306030303" pitchFamily="18" charset="0"/>
              </a:rPr>
              <a:t>. SARD: A statistical approach</a:t>
            </a:r>
          </a:p>
          <a:p>
            <a:pPr marL="0" indent="0">
              <a:buNone/>
            </a:pPr>
            <a:r>
              <a:rPr lang="en-GB" sz="1600">
                <a:latin typeface="Constantia" panose="02030602050306030303" pitchFamily="18" charset="0"/>
              </a:rPr>
              <a:t>for ranking database tuning parameters. ICDEW, pages 11–18, 2008.</a:t>
            </a:r>
          </a:p>
          <a:p>
            <a:pPr marL="0" indent="0">
              <a:buNone/>
            </a:pPr>
            <a:r>
              <a:rPr lang="en-GB" sz="1600">
                <a:latin typeface="Constantia" panose="02030602050306030303" pitchFamily="18" charset="0"/>
              </a:rPr>
              <a:t>[23] K. Dias, M. </a:t>
            </a:r>
            <a:r>
              <a:rPr lang="en-GB" sz="1600" err="1">
                <a:latin typeface="Constantia" panose="02030602050306030303" pitchFamily="18" charset="0"/>
              </a:rPr>
              <a:t>Ramacher</a:t>
            </a:r>
            <a:r>
              <a:rPr lang="en-GB" sz="1600">
                <a:latin typeface="Constantia" panose="02030602050306030303" pitchFamily="18" charset="0"/>
              </a:rPr>
              <a:t>, U. Shaft, V. </a:t>
            </a:r>
            <a:r>
              <a:rPr lang="en-GB" sz="1600" err="1">
                <a:latin typeface="Constantia" panose="02030602050306030303" pitchFamily="18" charset="0"/>
              </a:rPr>
              <a:t>Venkataramani</a:t>
            </a:r>
            <a:r>
              <a:rPr lang="en-GB" sz="1600">
                <a:latin typeface="Constantia" panose="02030602050306030303" pitchFamily="18" charset="0"/>
              </a:rPr>
              <a:t>, and G. Wood.</a:t>
            </a:r>
          </a:p>
          <a:p>
            <a:pPr marL="0" indent="0">
              <a:buNone/>
            </a:pPr>
            <a:r>
              <a:rPr lang="en-GB" sz="1600">
                <a:latin typeface="Constantia" panose="02030602050306030303" pitchFamily="18" charset="0"/>
              </a:rPr>
              <a:t>Automatic performance diagnosis and tuning in oracle. CIDR, 2005.</a:t>
            </a:r>
          </a:p>
          <a:p>
            <a:pPr marL="0" indent="0">
              <a:buNone/>
            </a:pPr>
            <a:r>
              <a:rPr lang="en-GB" sz="1600">
                <a:latin typeface="Constantia" panose="02030602050306030303" pitchFamily="18" charset="0"/>
              </a:rPr>
              <a:t>[24] N. Du, X. Ye, and J. Wang. Towards workflow-driven database system</a:t>
            </a:r>
          </a:p>
          <a:p>
            <a:pPr marL="0" indent="0">
              <a:buNone/>
            </a:pPr>
            <a:r>
              <a:rPr lang="en-GB" sz="1600">
                <a:latin typeface="Constantia" panose="02030602050306030303" pitchFamily="18" charset="0"/>
              </a:rPr>
              <a:t>workload </a:t>
            </a:r>
            <a:r>
              <a:rPr lang="en-GB" sz="1600" err="1">
                <a:latin typeface="Constantia" panose="02030602050306030303" pitchFamily="18" charset="0"/>
              </a:rPr>
              <a:t>modeling</a:t>
            </a:r>
            <a:r>
              <a:rPr lang="en-GB" sz="1600">
                <a:latin typeface="Constantia" panose="02030602050306030303" pitchFamily="18" charset="0"/>
              </a:rPr>
              <a:t>. </a:t>
            </a:r>
            <a:r>
              <a:rPr lang="en-GB" sz="1600" err="1">
                <a:latin typeface="Constantia" panose="02030602050306030303" pitchFamily="18" charset="0"/>
              </a:rPr>
              <a:t>DBTest</a:t>
            </a:r>
            <a:r>
              <a:rPr lang="en-GB" sz="1600">
                <a:latin typeface="Constantia" panose="02030602050306030303" pitchFamily="18" charset="0"/>
              </a:rPr>
              <a:t>, pages 1–6, 2009.</a:t>
            </a:r>
          </a:p>
          <a:p>
            <a:pPr marL="0" indent="0">
              <a:buNone/>
            </a:pPr>
            <a:r>
              <a:rPr lang="en-GB" sz="1600">
                <a:latin typeface="Constantia" panose="02030602050306030303" pitchFamily="18" charset="0"/>
              </a:rPr>
              <a:t>[25] S. </a:t>
            </a:r>
            <a:r>
              <a:rPr lang="en-GB" sz="1600" err="1">
                <a:latin typeface="Constantia" panose="02030602050306030303" pitchFamily="18" charset="0"/>
              </a:rPr>
              <a:t>Duan</a:t>
            </a:r>
            <a:r>
              <a:rPr lang="en-GB" sz="1600">
                <a:latin typeface="Constantia" panose="02030602050306030303" pitchFamily="18" charset="0"/>
              </a:rPr>
              <a:t>, V. </a:t>
            </a:r>
            <a:r>
              <a:rPr lang="en-GB" sz="1600" err="1">
                <a:latin typeface="Constantia" panose="02030602050306030303" pitchFamily="18" charset="0"/>
              </a:rPr>
              <a:t>Thummala</a:t>
            </a:r>
            <a:r>
              <a:rPr lang="en-GB" sz="1600">
                <a:latin typeface="Constantia" panose="02030602050306030303" pitchFamily="18" charset="0"/>
              </a:rPr>
              <a:t>, and S. </a:t>
            </a:r>
            <a:r>
              <a:rPr lang="en-GB" sz="1600" err="1">
                <a:latin typeface="Constantia" panose="02030602050306030303" pitchFamily="18" charset="0"/>
              </a:rPr>
              <a:t>Babu</a:t>
            </a:r>
            <a:r>
              <a:rPr lang="en-GB" sz="1600">
                <a:latin typeface="Constantia" panose="02030602050306030303" pitchFamily="18" charset="0"/>
              </a:rPr>
              <a:t>. Tuning database configuration</a:t>
            </a:r>
          </a:p>
          <a:p>
            <a:pPr marL="0" indent="0">
              <a:buNone/>
            </a:pPr>
            <a:r>
              <a:rPr lang="en-GB" sz="1600">
                <a:latin typeface="Constantia" panose="02030602050306030303" pitchFamily="18" charset="0"/>
              </a:rPr>
              <a:t>parameters with </a:t>
            </a:r>
            <a:r>
              <a:rPr lang="en-GB" sz="1600" err="1">
                <a:latin typeface="Constantia" panose="02030602050306030303" pitchFamily="18" charset="0"/>
              </a:rPr>
              <a:t>iTuned</a:t>
            </a:r>
            <a:r>
              <a:rPr lang="en-GB" sz="1600">
                <a:latin typeface="Constantia" panose="02030602050306030303" pitchFamily="18" charset="0"/>
              </a:rPr>
              <a:t>. VLDB, 2:1246–1257, August 2009.</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a:latin typeface="Constantia" panose="02030602050306030303" pitchFamily="18" charset="0"/>
              </a:rPr>
              <a:t>https://www.cs.ucy.ac.cy/courses/EPL646</a:t>
            </a:r>
            <a:endParaRPr lang="el-GR">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25</a:t>
            </a:fld>
            <a:endParaRPr lang="el-GR">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2"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134808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39552" y="1265510"/>
            <a:ext cx="8424936" cy="3394472"/>
          </a:xfrm>
        </p:spPr>
        <p:txBody>
          <a:bodyPr>
            <a:noAutofit/>
          </a:bodyPr>
          <a:lstStyle/>
          <a:p>
            <a:pPr marL="0" indent="0">
              <a:buNone/>
            </a:pPr>
            <a:r>
              <a:rPr lang="en-GB" sz="1600">
                <a:latin typeface="Constantia" panose="02030602050306030303" pitchFamily="18" charset="0"/>
              </a:rPr>
              <a:t>[26] S. </a:t>
            </a:r>
            <a:r>
              <a:rPr lang="en-GB" sz="1600" err="1">
                <a:latin typeface="Constantia" panose="02030602050306030303" pitchFamily="18" charset="0"/>
              </a:rPr>
              <a:t>Elnaffar</a:t>
            </a:r>
            <a:r>
              <a:rPr lang="en-GB" sz="1600">
                <a:latin typeface="Constantia" panose="02030602050306030303" pitchFamily="18" charset="0"/>
              </a:rPr>
              <a:t>, P. Martin, and R. </a:t>
            </a:r>
            <a:r>
              <a:rPr lang="en-GB" sz="1600" err="1">
                <a:latin typeface="Constantia" panose="02030602050306030303" pitchFamily="18" charset="0"/>
              </a:rPr>
              <a:t>Horman</a:t>
            </a:r>
            <a:r>
              <a:rPr lang="en-GB" sz="1600">
                <a:latin typeface="Constantia" panose="02030602050306030303" pitchFamily="18" charset="0"/>
              </a:rPr>
              <a:t>. Automatically classifying</a:t>
            </a:r>
          </a:p>
          <a:p>
            <a:pPr marL="0" indent="0">
              <a:buNone/>
            </a:pPr>
            <a:r>
              <a:rPr lang="en-GB" sz="1600">
                <a:latin typeface="Constantia" panose="02030602050306030303" pitchFamily="18" charset="0"/>
              </a:rPr>
              <a:t>database workloads. CIKM, pages 622–624, 2002.</a:t>
            </a:r>
          </a:p>
          <a:p>
            <a:pPr marL="0" indent="0">
              <a:buNone/>
            </a:pPr>
            <a:r>
              <a:rPr lang="en-GB" sz="1600">
                <a:latin typeface="Constantia" panose="02030602050306030303" pitchFamily="18" charset="0"/>
              </a:rPr>
              <a:t>[27] M. R. Frank, E. </a:t>
            </a:r>
            <a:r>
              <a:rPr lang="en-GB" sz="1600" err="1">
                <a:latin typeface="Constantia" panose="02030602050306030303" pitchFamily="18" charset="0"/>
              </a:rPr>
              <a:t>Omiecinski</a:t>
            </a:r>
            <a:r>
              <a:rPr lang="en-GB" sz="1600">
                <a:latin typeface="Constantia" panose="02030602050306030303" pitchFamily="18" charset="0"/>
              </a:rPr>
              <a:t>, and S. B. </a:t>
            </a:r>
            <a:r>
              <a:rPr lang="en-GB" sz="1600" err="1">
                <a:latin typeface="Constantia" panose="02030602050306030303" pitchFamily="18" charset="0"/>
              </a:rPr>
              <a:t>Navathe</a:t>
            </a:r>
            <a:r>
              <a:rPr lang="en-GB" sz="1600">
                <a:latin typeface="Constantia" panose="02030602050306030303" pitchFamily="18" charset="0"/>
              </a:rPr>
              <a:t>. Adaptive and</a:t>
            </a:r>
          </a:p>
          <a:p>
            <a:pPr marL="0" indent="0">
              <a:buNone/>
            </a:pPr>
            <a:r>
              <a:rPr lang="en-GB" sz="1600">
                <a:latin typeface="Constantia" panose="02030602050306030303" pitchFamily="18" charset="0"/>
              </a:rPr>
              <a:t>automated index selection in RDBMS. EDBT, pages 277–292, 1992.</a:t>
            </a:r>
          </a:p>
          <a:p>
            <a:pPr marL="0" indent="0">
              <a:buNone/>
            </a:pPr>
            <a:r>
              <a:rPr lang="en-GB" sz="1600">
                <a:latin typeface="Constantia" panose="02030602050306030303" pitchFamily="18" charset="0"/>
              </a:rPr>
              <a:t>[28] G. </a:t>
            </a:r>
            <a:r>
              <a:rPr lang="en-GB" sz="1600" err="1">
                <a:latin typeface="Constantia" panose="02030602050306030303" pitchFamily="18" charset="0"/>
              </a:rPr>
              <a:t>Graefe</a:t>
            </a:r>
            <a:r>
              <a:rPr lang="en-GB" sz="1600">
                <a:latin typeface="Constantia" panose="02030602050306030303" pitchFamily="18" charset="0"/>
              </a:rPr>
              <a:t> and et al. Transactional support for adaptive indexing.</a:t>
            </a:r>
          </a:p>
          <a:p>
            <a:pPr marL="0" indent="0">
              <a:buNone/>
            </a:pPr>
            <a:r>
              <a:rPr lang="en-GB" sz="1600">
                <a:latin typeface="Constantia" panose="02030602050306030303" pitchFamily="18" charset="0"/>
              </a:rPr>
              <a:t>VLDB, 23(2):303–328, 2014.</a:t>
            </a:r>
          </a:p>
          <a:p>
            <a:pPr marL="0" indent="0">
              <a:buNone/>
            </a:pPr>
            <a:r>
              <a:rPr lang="en-GB" sz="1600">
                <a:latin typeface="Constantia" panose="02030602050306030303" pitchFamily="18" charset="0"/>
              </a:rPr>
              <a:t>[29] C. Gupta and et al. PQR: Predicting Query Execution Times for</a:t>
            </a:r>
          </a:p>
          <a:p>
            <a:pPr marL="0" indent="0">
              <a:buNone/>
            </a:pPr>
            <a:r>
              <a:rPr lang="en-GB" sz="1600">
                <a:latin typeface="Constantia" panose="02030602050306030303" pitchFamily="18" charset="0"/>
              </a:rPr>
              <a:t>Autonomous Workload Management. ICAC, pages 13–22, 2008.</a:t>
            </a:r>
          </a:p>
          <a:p>
            <a:pPr marL="0" indent="0">
              <a:buNone/>
            </a:pPr>
            <a:r>
              <a:rPr lang="en-GB" sz="1600">
                <a:latin typeface="Constantia" panose="02030602050306030303" pitchFamily="18" charset="0"/>
              </a:rPr>
              <a:t>[30] H. Gupta, V. </a:t>
            </a:r>
            <a:r>
              <a:rPr lang="en-GB" sz="1600" err="1">
                <a:latin typeface="Constantia" panose="02030602050306030303" pitchFamily="18" charset="0"/>
              </a:rPr>
              <a:t>Harinarayan</a:t>
            </a:r>
            <a:r>
              <a:rPr lang="en-GB" sz="1600">
                <a:latin typeface="Constantia" panose="02030602050306030303" pitchFamily="18" charset="0"/>
              </a:rPr>
              <a:t>, A. </a:t>
            </a:r>
            <a:r>
              <a:rPr lang="en-GB" sz="1600" err="1">
                <a:latin typeface="Constantia" panose="02030602050306030303" pitchFamily="18" charset="0"/>
              </a:rPr>
              <a:t>Rajaraman</a:t>
            </a:r>
            <a:r>
              <a:rPr lang="en-GB" sz="1600">
                <a:latin typeface="Constantia" panose="02030602050306030303" pitchFamily="18" charset="0"/>
              </a:rPr>
              <a:t>, and J. D. Ullman. Index</a:t>
            </a:r>
          </a:p>
          <a:p>
            <a:pPr marL="0" indent="0">
              <a:buNone/>
            </a:pPr>
            <a:r>
              <a:rPr lang="en-GB" sz="1600">
                <a:latin typeface="Constantia" panose="02030602050306030303" pitchFamily="18" charset="0"/>
              </a:rPr>
              <a:t>selection for </a:t>
            </a:r>
            <a:r>
              <a:rPr lang="en-GB" sz="1600" err="1">
                <a:latin typeface="Constantia" panose="02030602050306030303" pitchFamily="18" charset="0"/>
              </a:rPr>
              <a:t>olap</a:t>
            </a:r>
            <a:r>
              <a:rPr lang="en-GB" sz="1600">
                <a:latin typeface="Constantia" panose="02030602050306030303" pitchFamily="18" charset="0"/>
              </a:rPr>
              <a:t>. ICDE, pages 208–219, 1997.</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a:latin typeface="Constantia" panose="02030602050306030303" pitchFamily="18" charset="0"/>
              </a:rPr>
              <a:t>https://www.cs.ucy.ac.cy/courses/EPL646</a:t>
            </a:r>
            <a:endParaRPr lang="el-GR">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26</a:t>
            </a:fld>
            <a:endParaRPr lang="el-GR">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2"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4239703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489609" y="1198722"/>
            <a:ext cx="8424936" cy="3394472"/>
          </a:xfrm>
        </p:spPr>
        <p:txBody>
          <a:bodyPr>
            <a:noAutofit/>
          </a:bodyPr>
          <a:lstStyle/>
          <a:p>
            <a:pPr marL="0" indent="0">
              <a:buNone/>
            </a:pPr>
            <a:r>
              <a:rPr lang="en-GB" sz="1600">
                <a:latin typeface="Constantia" panose="02030602050306030303" pitchFamily="18" charset="0"/>
              </a:rPr>
              <a:t>[31] J. M. Hellerstein and M. </a:t>
            </a:r>
            <a:r>
              <a:rPr lang="en-GB" sz="1600" err="1">
                <a:latin typeface="Constantia" panose="02030602050306030303" pitchFamily="18" charset="0"/>
              </a:rPr>
              <a:t>Stonebraker</a:t>
            </a:r>
            <a:r>
              <a:rPr lang="en-GB" sz="1600">
                <a:latin typeface="Constantia" panose="02030602050306030303" pitchFamily="18" charset="0"/>
              </a:rPr>
              <a:t>. What goes around comes around.</a:t>
            </a:r>
          </a:p>
          <a:p>
            <a:pPr marL="0" indent="0">
              <a:buNone/>
            </a:pPr>
            <a:r>
              <a:rPr lang="en-GB" sz="1600">
                <a:latin typeface="Constantia" panose="02030602050306030303" pitchFamily="18" charset="0"/>
              </a:rPr>
              <a:t>chapter Transaction Management, pages 2–41. 4th edition, 2005.</a:t>
            </a:r>
          </a:p>
          <a:p>
            <a:pPr marL="0" indent="0">
              <a:buNone/>
            </a:pPr>
            <a:r>
              <a:rPr lang="en-GB" sz="1600">
                <a:latin typeface="Constantia" panose="02030602050306030303" pitchFamily="18" charset="0"/>
              </a:rPr>
              <a:t>[32] S. </a:t>
            </a:r>
            <a:r>
              <a:rPr lang="en-GB" sz="1600" err="1">
                <a:latin typeface="Constantia" panose="02030602050306030303" pitchFamily="18" charset="0"/>
              </a:rPr>
              <a:t>Hochreiter</a:t>
            </a:r>
            <a:r>
              <a:rPr lang="en-GB" sz="1600">
                <a:latin typeface="Constantia" panose="02030602050306030303" pitchFamily="18" charset="0"/>
              </a:rPr>
              <a:t> and J. </a:t>
            </a:r>
            <a:r>
              <a:rPr lang="en-GB" sz="1600" err="1">
                <a:latin typeface="Constantia" panose="02030602050306030303" pitchFamily="18" charset="0"/>
              </a:rPr>
              <a:t>Schmidhuber</a:t>
            </a:r>
            <a:r>
              <a:rPr lang="en-GB" sz="1600">
                <a:latin typeface="Constantia" panose="02030602050306030303" pitchFamily="18" charset="0"/>
              </a:rPr>
              <a:t>. Long short-term memory. Neural</a:t>
            </a:r>
          </a:p>
          <a:p>
            <a:pPr marL="0" indent="0">
              <a:buNone/>
            </a:pPr>
            <a:r>
              <a:rPr lang="en-GB" sz="1600" err="1">
                <a:latin typeface="Constantia" panose="02030602050306030303" pitchFamily="18" charset="0"/>
              </a:rPr>
              <a:t>Comput</a:t>
            </a:r>
            <a:r>
              <a:rPr lang="en-GB" sz="1600">
                <a:latin typeface="Constantia" panose="02030602050306030303" pitchFamily="18" charset="0"/>
              </a:rPr>
              <a:t>., 9(8):1735–1780, Nov. 1997.</a:t>
            </a:r>
          </a:p>
          <a:p>
            <a:pPr marL="0" indent="0">
              <a:buNone/>
            </a:pPr>
            <a:r>
              <a:rPr lang="en-GB" sz="1600">
                <a:latin typeface="Constantia" panose="02030602050306030303" pitchFamily="18" charset="0"/>
              </a:rPr>
              <a:t>[33] M. </a:t>
            </a:r>
            <a:r>
              <a:rPr lang="en-GB" sz="1600" err="1">
                <a:latin typeface="Constantia" panose="02030602050306030303" pitchFamily="18" charset="0"/>
              </a:rPr>
              <a:t>Holze</a:t>
            </a:r>
            <a:r>
              <a:rPr lang="en-GB" sz="1600">
                <a:latin typeface="Constantia" panose="02030602050306030303" pitchFamily="18" charset="0"/>
              </a:rPr>
              <a:t> and N. Ritter. Towards workload shift detection and</a:t>
            </a:r>
          </a:p>
          <a:p>
            <a:pPr marL="0" indent="0">
              <a:buNone/>
            </a:pPr>
            <a:r>
              <a:rPr lang="en-GB" sz="1600">
                <a:latin typeface="Constantia" panose="02030602050306030303" pitchFamily="18" charset="0"/>
              </a:rPr>
              <a:t>prediction for autonomic databases. In PIKM, pages 109–116, 2007.</a:t>
            </a:r>
          </a:p>
          <a:p>
            <a:pPr marL="0" indent="0">
              <a:buNone/>
            </a:pPr>
            <a:r>
              <a:rPr lang="en-GB" sz="1600">
                <a:latin typeface="Constantia" panose="02030602050306030303" pitchFamily="18" charset="0"/>
              </a:rPr>
              <a:t>[34] M. </a:t>
            </a:r>
            <a:r>
              <a:rPr lang="en-GB" sz="1600" err="1">
                <a:latin typeface="Constantia" panose="02030602050306030303" pitchFamily="18" charset="0"/>
              </a:rPr>
              <a:t>Holze</a:t>
            </a:r>
            <a:r>
              <a:rPr lang="en-GB" sz="1600">
                <a:latin typeface="Constantia" panose="02030602050306030303" pitchFamily="18" charset="0"/>
              </a:rPr>
              <a:t> and N. Ritter. Autonomic Databases: Detection of Workload</a:t>
            </a:r>
          </a:p>
          <a:p>
            <a:pPr marL="0" indent="0">
              <a:buNone/>
            </a:pPr>
            <a:r>
              <a:rPr lang="en-GB" sz="1600">
                <a:latin typeface="Constantia" panose="02030602050306030303" pitchFamily="18" charset="0"/>
              </a:rPr>
              <a:t>Shifts with n-Gram-Models. In ADBIS, pages 127–142, 2008.</a:t>
            </a:r>
          </a:p>
          <a:p>
            <a:pPr marL="0" indent="0">
              <a:buNone/>
            </a:pPr>
            <a:r>
              <a:rPr lang="en-GB" sz="1600">
                <a:latin typeface="Constantia" panose="02030602050306030303" pitchFamily="18" charset="0"/>
              </a:rPr>
              <a:t>[35] S. </a:t>
            </a:r>
            <a:r>
              <a:rPr lang="en-GB" sz="1600" err="1">
                <a:latin typeface="Constantia" panose="02030602050306030303" pitchFamily="18" charset="0"/>
              </a:rPr>
              <a:t>Idreos</a:t>
            </a:r>
            <a:r>
              <a:rPr lang="en-GB" sz="1600">
                <a:latin typeface="Constantia" panose="02030602050306030303" pitchFamily="18" charset="0"/>
              </a:rPr>
              <a:t>. Data systems that are easy to design (SIGMOD Blog).</a:t>
            </a:r>
          </a:p>
          <a:p>
            <a:pPr marL="0" indent="0">
              <a:buNone/>
            </a:pPr>
            <a:r>
              <a:rPr lang="en-GB" sz="1600">
                <a:latin typeface="Constantia" panose="02030602050306030303" pitchFamily="18" charset="0"/>
              </a:rPr>
              <a:t>http://wp.sigmod.org/?p=1617, June 2015.</a:t>
            </a:r>
          </a:p>
          <a:p>
            <a:pPr marL="0" indent="0">
              <a:buNone/>
            </a:pPr>
            <a:r>
              <a:rPr lang="en-GB" sz="1600">
                <a:latin typeface="Constantia" panose="02030602050306030303" pitchFamily="18" charset="0"/>
              </a:rPr>
              <a:t>[36] S. </a:t>
            </a:r>
            <a:r>
              <a:rPr lang="en-GB" sz="1600" err="1">
                <a:latin typeface="Constantia" panose="02030602050306030303" pitchFamily="18" charset="0"/>
              </a:rPr>
              <a:t>Idreos</a:t>
            </a:r>
            <a:r>
              <a:rPr lang="en-GB" sz="1600">
                <a:latin typeface="Constantia" panose="02030602050306030303" pitchFamily="18" charset="0"/>
              </a:rPr>
              <a:t>, M. L. Kersten, and S. </a:t>
            </a:r>
            <a:r>
              <a:rPr lang="en-GB" sz="1600" err="1">
                <a:latin typeface="Constantia" panose="02030602050306030303" pitchFamily="18" charset="0"/>
              </a:rPr>
              <a:t>Manegold</a:t>
            </a:r>
            <a:r>
              <a:rPr lang="en-GB" sz="1600">
                <a:latin typeface="Constantia" panose="02030602050306030303" pitchFamily="18" charset="0"/>
              </a:rPr>
              <a:t>. Database cracking. CIDR,</a:t>
            </a:r>
          </a:p>
          <a:p>
            <a:pPr marL="0" indent="0">
              <a:buNone/>
            </a:pPr>
            <a:r>
              <a:rPr lang="en-GB" sz="1600">
                <a:latin typeface="Constantia" panose="02030602050306030303" pitchFamily="18" charset="0"/>
              </a:rPr>
              <a:t>pages 68–78, 2007.</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a:latin typeface="Constantia" panose="02030602050306030303" pitchFamily="18" charset="0"/>
              </a:rPr>
              <a:t>https://www.cs.ucy.ac.cy/courses/EPL646</a:t>
            </a:r>
            <a:endParaRPr lang="el-GR">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27</a:t>
            </a:fld>
            <a:endParaRPr lang="el-GR">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584290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489609" y="1198722"/>
            <a:ext cx="8424936" cy="3394472"/>
          </a:xfrm>
        </p:spPr>
        <p:txBody>
          <a:bodyPr>
            <a:noAutofit/>
          </a:bodyPr>
          <a:lstStyle/>
          <a:p>
            <a:pPr marL="0" indent="0">
              <a:buNone/>
            </a:pPr>
            <a:r>
              <a:rPr lang="en-GB" sz="1600">
                <a:latin typeface="Constantia" panose="02030602050306030303" pitchFamily="18" charset="0"/>
              </a:rPr>
              <a:t>[37] J. O. Kephart. Research challenges of autonomic computing. ICSE,</a:t>
            </a:r>
          </a:p>
          <a:p>
            <a:pPr marL="0" indent="0">
              <a:buNone/>
            </a:pPr>
            <a:r>
              <a:rPr lang="en-GB" sz="1600">
                <a:latin typeface="Constantia" panose="02030602050306030303" pitchFamily="18" charset="0"/>
              </a:rPr>
              <a:t>pages 15–22, 2005.</a:t>
            </a:r>
          </a:p>
          <a:p>
            <a:pPr marL="0" indent="0">
              <a:buNone/>
            </a:pPr>
            <a:r>
              <a:rPr lang="en-GB" sz="1600">
                <a:latin typeface="Constantia" panose="02030602050306030303" pitchFamily="18" charset="0"/>
              </a:rPr>
              <a:t>[38] S. Kumar. Oracle Database 10g: The self-managing database, Nov.</a:t>
            </a:r>
          </a:p>
          <a:p>
            <a:pPr marL="0" indent="0">
              <a:buNone/>
            </a:pPr>
            <a:r>
              <a:rPr lang="en-GB" sz="1600">
                <a:latin typeface="Constantia" panose="02030602050306030303" pitchFamily="18" charset="0"/>
              </a:rPr>
              <a:t>2003. White Paper.</a:t>
            </a:r>
          </a:p>
          <a:p>
            <a:pPr marL="0" indent="0">
              <a:buNone/>
            </a:pPr>
            <a:r>
              <a:rPr lang="en-GB" sz="1600">
                <a:latin typeface="Constantia" panose="02030602050306030303" pitchFamily="18" charset="0"/>
              </a:rPr>
              <a:t>[39] E. Kwan, S. Lightstone, and et al. Automatic configuration for IBM</a:t>
            </a:r>
          </a:p>
          <a:p>
            <a:pPr marL="0" indent="0">
              <a:buNone/>
            </a:pPr>
            <a:r>
              <a:rPr lang="en-GB" sz="1600">
                <a:latin typeface="Constantia" panose="02030602050306030303" pitchFamily="18" charset="0"/>
              </a:rPr>
              <a:t>DB2 universal database. Technical report, IBM, </a:t>
            </a:r>
            <a:r>
              <a:rPr lang="en-GB" sz="1600" err="1">
                <a:latin typeface="Constantia" panose="02030602050306030303" pitchFamily="18" charset="0"/>
              </a:rPr>
              <a:t>jan</a:t>
            </a:r>
            <a:r>
              <a:rPr lang="en-GB" sz="1600">
                <a:latin typeface="Constantia" panose="02030602050306030303" pitchFamily="18" charset="0"/>
              </a:rPr>
              <a:t> 2002.</a:t>
            </a:r>
          </a:p>
          <a:p>
            <a:pPr marL="0" indent="0">
              <a:buNone/>
            </a:pPr>
            <a:r>
              <a:rPr lang="en-GB" sz="1600">
                <a:latin typeface="Constantia" panose="02030602050306030303" pitchFamily="18" charset="0"/>
              </a:rPr>
              <a:t>[40] G. </a:t>
            </a:r>
            <a:r>
              <a:rPr lang="en-GB" sz="1600" err="1">
                <a:latin typeface="Constantia" panose="02030602050306030303" pitchFamily="18" charset="0"/>
              </a:rPr>
              <a:t>Lanfranchi</a:t>
            </a:r>
            <a:r>
              <a:rPr lang="en-GB" sz="1600">
                <a:latin typeface="Constantia" panose="02030602050306030303" pitchFamily="18" charset="0"/>
              </a:rPr>
              <a:t> and et al. Toward a new landscape of sys. mgmt. in an</a:t>
            </a:r>
          </a:p>
          <a:p>
            <a:pPr marL="0" indent="0">
              <a:buNone/>
            </a:pPr>
            <a:r>
              <a:rPr lang="en-GB" sz="1600">
                <a:latin typeface="Constantia" panose="02030602050306030303" pitchFamily="18" charset="0"/>
              </a:rPr>
              <a:t>autonomic computing env. IBM Syst. J., 42(1):119–128, 2003.</a:t>
            </a:r>
          </a:p>
          <a:p>
            <a:pPr marL="0" indent="0">
              <a:buNone/>
            </a:pPr>
            <a:r>
              <a:rPr lang="en-GB" sz="1600">
                <a:latin typeface="Constantia" panose="02030602050306030303" pitchFamily="18" charset="0"/>
              </a:rPr>
              <a:t>[41] B. </a:t>
            </a:r>
            <a:r>
              <a:rPr lang="en-GB" sz="1600" err="1">
                <a:latin typeface="Constantia" panose="02030602050306030303" pitchFamily="18" charset="0"/>
              </a:rPr>
              <a:t>Mozafari</a:t>
            </a:r>
            <a:r>
              <a:rPr lang="en-GB" sz="1600">
                <a:latin typeface="Constantia" panose="02030602050306030303" pitchFamily="18" charset="0"/>
              </a:rPr>
              <a:t> and et al. Performance and resource </a:t>
            </a:r>
            <a:r>
              <a:rPr lang="en-GB" sz="1600" err="1">
                <a:latin typeface="Constantia" panose="02030602050306030303" pitchFamily="18" charset="0"/>
              </a:rPr>
              <a:t>modeling</a:t>
            </a:r>
            <a:r>
              <a:rPr lang="en-GB" sz="1600">
                <a:latin typeface="Constantia" panose="02030602050306030303" pitchFamily="18" charset="0"/>
              </a:rPr>
              <a:t> in</a:t>
            </a:r>
          </a:p>
          <a:p>
            <a:pPr marL="0" indent="0">
              <a:buNone/>
            </a:pPr>
            <a:r>
              <a:rPr lang="en-GB" sz="1600">
                <a:latin typeface="Constantia" panose="02030602050306030303" pitchFamily="18" charset="0"/>
              </a:rPr>
              <a:t>highly-concurrent </a:t>
            </a:r>
            <a:r>
              <a:rPr lang="en-GB" sz="1600" err="1">
                <a:latin typeface="Constantia" panose="02030602050306030303" pitchFamily="18" charset="0"/>
              </a:rPr>
              <a:t>oltp</a:t>
            </a:r>
            <a:r>
              <a:rPr lang="en-GB" sz="1600">
                <a:latin typeface="Constantia" panose="02030602050306030303" pitchFamily="18" charset="0"/>
              </a:rPr>
              <a:t> workloads. SIGMOD, pages 301–312, 2013.</a:t>
            </a:r>
          </a:p>
          <a:p>
            <a:pPr marL="0" indent="0">
              <a:buNone/>
            </a:pPr>
            <a:r>
              <a:rPr lang="en-GB" sz="1600">
                <a:latin typeface="Constantia" panose="02030602050306030303" pitchFamily="18" charset="0"/>
              </a:rPr>
              <a:t>[42] D. Narayanan, E. </a:t>
            </a:r>
            <a:r>
              <a:rPr lang="en-GB" sz="1600" err="1">
                <a:latin typeface="Constantia" panose="02030602050306030303" pitchFamily="18" charset="0"/>
              </a:rPr>
              <a:t>Thereska</a:t>
            </a:r>
            <a:r>
              <a:rPr lang="en-GB" sz="1600">
                <a:latin typeface="Constantia" panose="02030602050306030303" pitchFamily="18" charset="0"/>
              </a:rPr>
              <a:t>, and A. </a:t>
            </a:r>
            <a:r>
              <a:rPr lang="en-GB" sz="1600" err="1">
                <a:latin typeface="Constantia" panose="02030602050306030303" pitchFamily="18" charset="0"/>
              </a:rPr>
              <a:t>Ailamaki</a:t>
            </a:r>
            <a:r>
              <a:rPr lang="en-GB" sz="1600">
                <a:latin typeface="Constantia" panose="02030602050306030303" pitchFamily="18" charset="0"/>
              </a:rPr>
              <a:t>. Continuous resource</a:t>
            </a:r>
          </a:p>
          <a:p>
            <a:pPr marL="0" indent="0">
              <a:buNone/>
            </a:pPr>
            <a:r>
              <a:rPr lang="en-GB" sz="1600">
                <a:latin typeface="Constantia" panose="02030602050306030303" pitchFamily="18" charset="0"/>
              </a:rPr>
              <a:t>monitoring for self-predicting DBMS. MASCOTS’05, pages 239–248.</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a:latin typeface="Constantia" panose="02030602050306030303" pitchFamily="18" charset="0"/>
              </a:rPr>
              <a:t>https://www.cs.ucy.ac.cy/courses/EPL646</a:t>
            </a:r>
            <a:endParaRPr lang="el-GR">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28</a:t>
            </a:fld>
            <a:endParaRPr lang="el-GR">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3541129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489609" y="1198722"/>
            <a:ext cx="8424936" cy="3394472"/>
          </a:xfrm>
        </p:spPr>
        <p:txBody>
          <a:bodyPr>
            <a:noAutofit/>
          </a:bodyPr>
          <a:lstStyle/>
          <a:p>
            <a:pPr marL="0" indent="0">
              <a:buNone/>
            </a:pPr>
            <a:r>
              <a:rPr lang="en-GB" sz="1600">
                <a:latin typeface="Constantia" panose="02030602050306030303" pitchFamily="18" charset="0"/>
              </a:rPr>
              <a:t>[43] A. </a:t>
            </a:r>
            <a:r>
              <a:rPr lang="en-GB" sz="1600" err="1">
                <a:latin typeface="Constantia" panose="02030602050306030303" pitchFamily="18" charset="0"/>
              </a:rPr>
              <a:t>Pavlo</a:t>
            </a:r>
            <a:r>
              <a:rPr lang="en-GB" sz="1600">
                <a:latin typeface="Constantia" panose="02030602050306030303" pitchFamily="18" charset="0"/>
              </a:rPr>
              <a:t> and et al. On Predictive </a:t>
            </a:r>
            <a:r>
              <a:rPr lang="en-GB" sz="1600" err="1">
                <a:latin typeface="Constantia" panose="02030602050306030303" pitchFamily="18" charset="0"/>
              </a:rPr>
              <a:t>Modeling</a:t>
            </a:r>
            <a:r>
              <a:rPr lang="en-GB" sz="1600">
                <a:latin typeface="Constantia" panose="02030602050306030303" pitchFamily="18" charset="0"/>
              </a:rPr>
              <a:t> for Optimizing Transaction</a:t>
            </a:r>
          </a:p>
          <a:p>
            <a:pPr marL="0" indent="0">
              <a:buNone/>
            </a:pPr>
            <a:r>
              <a:rPr lang="en-GB" sz="1600">
                <a:latin typeface="Constantia" panose="02030602050306030303" pitchFamily="18" charset="0"/>
              </a:rPr>
              <a:t>Execution in Parallel OLTP Systems. VLDB, 5:85–96, 2011.</a:t>
            </a:r>
          </a:p>
          <a:p>
            <a:pPr marL="0" indent="0">
              <a:buNone/>
            </a:pPr>
            <a:r>
              <a:rPr lang="en-GB" sz="1600">
                <a:latin typeface="Constantia" panose="02030602050306030303" pitchFamily="18" charset="0"/>
              </a:rPr>
              <a:t>[44] J. Rao, C. Zhang, N. Megiddo, and G. Lohman. Automating physical</a:t>
            </a:r>
          </a:p>
          <a:p>
            <a:pPr marL="0" indent="0">
              <a:buNone/>
            </a:pPr>
            <a:r>
              <a:rPr lang="en-GB" sz="1600">
                <a:latin typeface="Constantia" panose="02030602050306030303" pitchFamily="18" charset="0"/>
              </a:rPr>
              <a:t>database design in a parallel database. SIGMOD’02, pages 558–569.</a:t>
            </a:r>
          </a:p>
          <a:p>
            <a:pPr marL="0" indent="0">
              <a:buNone/>
            </a:pPr>
            <a:r>
              <a:rPr lang="en-GB" sz="1600">
                <a:latin typeface="Constantia" panose="02030602050306030303" pitchFamily="18" charset="0"/>
              </a:rPr>
              <a:t>[45] J. </a:t>
            </a:r>
            <a:r>
              <a:rPr lang="en-GB" sz="1600" err="1">
                <a:latin typeface="Constantia" panose="02030602050306030303" pitchFamily="18" charset="0"/>
              </a:rPr>
              <a:t>Richalet</a:t>
            </a:r>
            <a:r>
              <a:rPr lang="en-GB" sz="1600">
                <a:latin typeface="Constantia" panose="02030602050306030303" pitchFamily="18" charset="0"/>
              </a:rPr>
              <a:t> and et al. Model predictive heuristic control: Applications</a:t>
            </a:r>
          </a:p>
          <a:p>
            <a:pPr marL="0" indent="0">
              <a:buNone/>
            </a:pPr>
            <a:r>
              <a:rPr lang="en-GB" sz="1600">
                <a:latin typeface="Constantia" panose="02030602050306030303" pitchFamily="18" charset="0"/>
              </a:rPr>
              <a:t>to industrial processes. </a:t>
            </a:r>
            <a:r>
              <a:rPr lang="en-GB" sz="1600" err="1">
                <a:latin typeface="Constantia" panose="02030602050306030303" pitchFamily="18" charset="0"/>
              </a:rPr>
              <a:t>Automatica</a:t>
            </a:r>
            <a:r>
              <a:rPr lang="en-GB" sz="1600">
                <a:latin typeface="Constantia" panose="02030602050306030303" pitchFamily="18" charset="0"/>
              </a:rPr>
              <a:t>, 14(5):413–428, 1978.</a:t>
            </a:r>
          </a:p>
          <a:p>
            <a:pPr marL="0" indent="0">
              <a:buNone/>
            </a:pPr>
            <a:r>
              <a:rPr lang="en-GB" sz="1600">
                <a:latin typeface="Constantia" panose="02030602050306030303" pitchFamily="18" charset="0"/>
              </a:rPr>
              <a:t>[46] F. Rosenthal and W. Lehner. Efficient in-database maintenance of</a:t>
            </a:r>
          </a:p>
          <a:p>
            <a:pPr marL="0" indent="0">
              <a:buNone/>
            </a:pPr>
            <a:r>
              <a:rPr lang="en-GB" sz="1600" err="1">
                <a:latin typeface="Constantia" panose="02030602050306030303" pitchFamily="18" charset="0"/>
              </a:rPr>
              <a:t>arima</a:t>
            </a:r>
            <a:r>
              <a:rPr lang="en-GB" sz="1600">
                <a:latin typeface="Constantia" panose="02030602050306030303" pitchFamily="18" charset="0"/>
              </a:rPr>
              <a:t> models. SSDBM, pages 537–545. 2011.</a:t>
            </a:r>
          </a:p>
          <a:p>
            <a:pPr marL="0" indent="0">
              <a:buNone/>
            </a:pPr>
            <a:r>
              <a:rPr lang="en-GB" sz="1600">
                <a:latin typeface="Constantia" panose="02030602050306030303" pitchFamily="18" charset="0"/>
              </a:rPr>
              <a:t>[47] N. Roy and et al. Finding approximate POMDP solutions through</a:t>
            </a:r>
          </a:p>
          <a:p>
            <a:pPr marL="0" indent="0">
              <a:buNone/>
            </a:pPr>
            <a:r>
              <a:rPr lang="en-GB" sz="1600">
                <a:latin typeface="Constantia" panose="02030602050306030303" pitchFamily="18" charset="0"/>
              </a:rPr>
              <a:t>belief compression. J. </a:t>
            </a:r>
            <a:r>
              <a:rPr lang="en-GB" sz="1600" err="1">
                <a:latin typeface="Constantia" panose="02030602050306030303" pitchFamily="18" charset="0"/>
              </a:rPr>
              <a:t>Artif</a:t>
            </a:r>
            <a:r>
              <a:rPr lang="en-GB" sz="1600">
                <a:latin typeface="Constantia" panose="02030602050306030303" pitchFamily="18" charset="0"/>
              </a:rPr>
              <a:t>. </a:t>
            </a:r>
            <a:r>
              <a:rPr lang="en-GB" sz="1600" err="1">
                <a:latin typeface="Constantia" panose="02030602050306030303" pitchFamily="18" charset="0"/>
              </a:rPr>
              <a:t>Intell</a:t>
            </a:r>
            <a:r>
              <a:rPr lang="en-GB" sz="1600">
                <a:latin typeface="Constantia" panose="02030602050306030303" pitchFamily="18" charset="0"/>
              </a:rPr>
              <a:t>. Res. (JAIR), 23:1–40, 2005.</a:t>
            </a:r>
          </a:p>
          <a:p>
            <a:pPr marL="0" indent="0">
              <a:buNone/>
            </a:pPr>
            <a:r>
              <a:rPr lang="en-GB" sz="1600">
                <a:latin typeface="Constantia" panose="02030602050306030303" pitchFamily="18" charset="0"/>
              </a:rPr>
              <a:t>[48] N. Roy and et al. Efficient autoscaling in the cloud using predictive</a:t>
            </a:r>
          </a:p>
          <a:p>
            <a:pPr marL="0" indent="0">
              <a:buNone/>
            </a:pPr>
            <a:r>
              <a:rPr lang="en-GB" sz="1600">
                <a:latin typeface="Constantia" panose="02030602050306030303" pitchFamily="18" charset="0"/>
              </a:rPr>
              <a:t>models for workload forecasting. CLOUD, pages 500–507, 2011.</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a:latin typeface="Constantia" panose="02030602050306030303" pitchFamily="18" charset="0"/>
              </a:rPr>
              <a:t>https://www.cs.ucy.ac.cy/courses/EPL646</a:t>
            </a:r>
            <a:endParaRPr lang="el-GR">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29</a:t>
            </a:fld>
            <a:endParaRPr lang="el-GR">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393086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DA858-0DBC-47D4-A862-60CDF2F592E6}"/>
              </a:ext>
            </a:extLst>
          </p:cNvPr>
          <p:cNvSpPr>
            <a:spLocks noGrp="1"/>
          </p:cNvSpPr>
          <p:nvPr>
            <p:ph idx="1"/>
          </p:nvPr>
        </p:nvSpPr>
        <p:spPr/>
        <p:txBody>
          <a:bodyPr vert="horz" lIns="91440" tIns="45720" rIns="91440" bIns="45720" rtlCol="0" anchor="t">
            <a:normAutofit/>
          </a:bodyPr>
          <a:lstStyle/>
          <a:p>
            <a:pPr algn="just"/>
            <a:r>
              <a:rPr lang="en-US" sz="1400">
                <a:cs typeface="Calibri"/>
              </a:rPr>
              <a:t>In the last decades, advisory tools to assist DBAs in system </a:t>
            </a:r>
            <a:r>
              <a:rPr lang="en-US" sz="1400" err="1">
                <a:cs typeface="Calibri"/>
              </a:rPr>
              <a:t>tunning</a:t>
            </a:r>
            <a:r>
              <a:rPr lang="en-US" sz="1400">
                <a:cs typeface="Calibri"/>
              </a:rPr>
              <a:t> and physical design have been built but this work is incomplete because humans are still needed to make the final decisions about changes to the database</a:t>
            </a:r>
            <a:endParaRPr lang="en-US"/>
          </a:p>
          <a:p>
            <a:pPr algn="just"/>
            <a:r>
              <a:rPr lang="en-US" sz="1400">
                <a:cs typeface="Calibri"/>
              </a:rPr>
              <a:t>For a self-driving DBMS we need a new architecture designed for autonomous operation</a:t>
            </a:r>
          </a:p>
          <a:p>
            <a:pPr algn="just"/>
            <a:r>
              <a:rPr lang="en-US" sz="1400">
                <a:cs typeface="Calibri"/>
              </a:rPr>
              <a:t>This way, all aspects of the system are controlled by an integrated planning component which optimizes the system for the current workload and predicts future workload trends</a:t>
            </a:r>
          </a:p>
          <a:p>
            <a:pPr algn="just"/>
            <a:r>
              <a:rPr lang="en-US" sz="1400">
                <a:cs typeface="Calibri"/>
              </a:rPr>
              <a:t>With this, DBMS doesn't require a human to determine the right way and proper time to deploy all of the previous </a:t>
            </a:r>
            <a:r>
              <a:rPr lang="en-US" sz="1400" err="1">
                <a:cs typeface="Calibri"/>
              </a:rPr>
              <a:t>tunning</a:t>
            </a:r>
            <a:r>
              <a:rPr lang="en-US" sz="1400">
                <a:cs typeface="Calibri"/>
              </a:rPr>
              <a:t> techniques</a:t>
            </a:r>
          </a:p>
          <a:p>
            <a:pPr algn="just"/>
            <a:r>
              <a:rPr lang="en-US" sz="1400">
                <a:cs typeface="Calibri"/>
              </a:rPr>
              <a:t>We're presenting the architecture of Peloton, the first self-driving DBMS</a:t>
            </a:r>
          </a:p>
        </p:txBody>
      </p:sp>
      <p:sp>
        <p:nvSpPr>
          <p:cNvPr id="5" name="Slide Number Placeholder 4">
            <a:extLst>
              <a:ext uri="{FF2B5EF4-FFF2-40B4-BE49-F238E27FC236}">
                <a16:creationId xmlns:a16="http://schemas.microsoft.com/office/drawing/2014/main" id="{059ADC13-DDB9-4669-B405-2400206E7142}"/>
              </a:ext>
            </a:extLst>
          </p:cNvPr>
          <p:cNvSpPr>
            <a:spLocks noGrp="1"/>
          </p:cNvSpPr>
          <p:nvPr>
            <p:ph type="sldNum" sz="quarter" idx="12"/>
          </p:nvPr>
        </p:nvSpPr>
        <p:spPr/>
        <p:txBody>
          <a:bodyPr/>
          <a:lstStyle/>
          <a:p>
            <a:fld id="{D3F1D1C4-C2D9-4231-9FB2-B2D9D97AA41D}" type="slidenum">
              <a:rPr lang="el-GR" smtClean="0"/>
              <a:pPr/>
              <a:t>3</a:t>
            </a:fld>
            <a:endParaRPr lang="el-GR"/>
          </a:p>
        </p:txBody>
      </p:sp>
      <p:sp>
        <p:nvSpPr>
          <p:cNvPr id="6" name="Title 1">
            <a:extLst>
              <a:ext uri="{FF2B5EF4-FFF2-40B4-BE49-F238E27FC236}">
                <a16:creationId xmlns:a16="http://schemas.microsoft.com/office/drawing/2014/main" id="{CB56B090-C0ED-434B-B5F5-08795B4FA569}"/>
              </a:ext>
            </a:extLst>
          </p:cNvPr>
          <p:cNvSpPr txBox="1">
            <a:spLocks/>
          </p:cNvSpPr>
          <p:nvPr/>
        </p:nvSpPr>
        <p:spPr>
          <a:xfrm>
            <a:off x="457200" y="444105"/>
            <a:ext cx="8229600" cy="583406"/>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Background</a:t>
            </a:r>
            <a:endParaRPr lang="en-US"/>
          </a:p>
        </p:txBody>
      </p:sp>
      <p:sp>
        <p:nvSpPr>
          <p:cNvPr id="7" name="Footer Placeholder 3">
            <a:extLst>
              <a:ext uri="{FF2B5EF4-FFF2-40B4-BE49-F238E27FC236}">
                <a16:creationId xmlns:a16="http://schemas.microsoft.com/office/drawing/2014/main" id="{AE953D05-8CE1-440A-BA63-FF073F757FC3}"/>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Tree>
    <p:extLst>
      <p:ext uri="{BB962C8B-B14F-4D97-AF65-F5344CB8AC3E}">
        <p14:creationId xmlns:p14="http://schemas.microsoft.com/office/powerpoint/2010/main" val="2015783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489609" y="1198722"/>
            <a:ext cx="8424936" cy="3394472"/>
          </a:xfrm>
        </p:spPr>
        <p:txBody>
          <a:bodyPr>
            <a:noAutofit/>
          </a:bodyPr>
          <a:lstStyle/>
          <a:p>
            <a:pPr marL="0" indent="0">
              <a:buNone/>
            </a:pPr>
            <a:r>
              <a:rPr lang="en-GB" sz="1600">
                <a:latin typeface="Constantia" panose="02030602050306030303" pitchFamily="18" charset="0"/>
              </a:rPr>
              <a:t>[49] E. Samaras, M. </a:t>
            </a:r>
            <a:r>
              <a:rPr lang="en-GB" sz="1600" err="1">
                <a:latin typeface="Constantia" panose="02030602050306030303" pitchFamily="18" charset="0"/>
              </a:rPr>
              <a:t>Shinzuka</a:t>
            </a:r>
            <a:r>
              <a:rPr lang="en-GB" sz="1600">
                <a:latin typeface="Constantia" panose="02030602050306030303" pitchFamily="18" charset="0"/>
              </a:rPr>
              <a:t>, and A. </a:t>
            </a:r>
            <a:r>
              <a:rPr lang="en-GB" sz="1600" err="1">
                <a:latin typeface="Constantia" panose="02030602050306030303" pitchFamily="18" charset="0"/>
              </a:rPr>
              <a:t>Tsurui</a:t>
            </a:r>
            <a:r>
              <a:rPr lang="en-GB" sz="1600">
                <a:latin typeface="Constantia" panose="02030602050306030303" pitchFamily="18" charset="0"/>
              </a:rPr>
              <a:t>. ARMA representation of</a:t>
            </a:r>
          </a:p>
          <a:p>
            <a:pPr marL="0" indent="0">
              <a:buNone/>
            </a:pPr>
            <a:r>
              <a:rPr lang="en-GB" sz="1600">
                <a:latin typeface="Constantia" panose="02030602050306030303" pitchFamily="18" charset="0"/>
              </a:rPr>
              <a:t>random processes. J. of Eng. Mechanics, 111(3):449–461, 1985.</a:t>
            </a:r>
          </a:p>
          <a:p>
            <a:pPr marL="0" indent="0">
              <a:buNone/>
            </a:pPr>
            <a:r>
              <a:rPr lang="en-GB" sz="1600">
                <a:latin typeface="Constantia" panose="02030602050306030303" pitchFamily="18" charset="0"/>
              </a:rPr>
              <a:t>[50] C. </a:t>
            </a:r>
            <a:r>
              <a:rPr lang="en-GB" sz="1600" err="1">
                <a:latin typeface="Constantia" panose="02030602050306030303" pitchFamily="18" charset="0"/>
              </a:rPr>
              <a:t>Sapia</a:t>
            </a:r>
            <a:r>
              <a:rPr lang="en-GB" sz="1600">
                <a:latin typeface="Constantia" panose="02030602050306030303" pitchFamily="18" charset="0"/>
              </a:rPr>
              <a:t>. PROMISE: Predicting Query </a:t>
            </a:r>
            <a:r>
              <a:rPr lang="en-GB" sz="1600" err="1">
                <a:latin typeface="Constantia" panose="02030602050306030303" pitchFamily="18" charset="0"/>
              </a:rPr>
              <a:t>Behavior</a:t>
            </a:r>
            <a:r>
              <a:rPr lang="en-GB" sz="1600">
                <a:latin typeface="Constantia" panose="02030602050306030303" pitchFamily="18" charset="0"/>
              </a:rPr>
              <a:t> to Enable Predictive</a:t>
            </a:r>
          </a:p>
          <a:p>
            <a:pPr marL="0" indent="0">
              <a:buNone/>
            </a:pPr>
            <a:r>
              <a:rPr lang="en-GB" sz="1600">
                <a:latin typeface="Constantia" panose="02030602050306030303" pitchFamily="18" charset="0"/>
              </a:rPr>
              <a:t>Caching Strategies for OLAP Systems. </a:t>
            </a:r>
            <a:r>
              <a:rPr lang="en-GB" sz="1600" err="1">
                <a:latin typeface="Constantia" panose="02030602050306030303" pitchFamily="18" charset="0"/>
              </a:rPr>
              <a:t>DaWaK</a:t>
            </a:r>
            <a:r>
              <a:rPr lang="en-GB" sz="1600">
                <a:latin typeface="Constantia" panose="02030602050306030303" pitchFamily="18" charset="0"/>
              </a:rPr>
              <a:t>, pages 224–233, 2000.</a:t>
            </a:r>
          </a:p>
          <a:p>
            <a:pPr marL="0" indent="0">
              <a:buNone/>
            </a:pPr>
            <a:r>
              <a:rPr lang="en-GB" sz="1600">
                <a:latin typeface="Constantia" panose="02030602050306030303" pitchFamily="18" charset="0"/>
              </a:rPr>
              <a:t>[51] D. Silver, A. Huang, and et al. Mastering the game of go with deep</a:t>
            </a:r>
          </a:p>
          <a:p>
            <a:pPr marL="0" indent="0">
              <a:buNone/>
            </a:pPr>
            <a:r>
              <a:rPr lang="en-GB" sz="1600">
                <a:latin typeface="Constantia" panose="02030602050306030303" pitchFamily="18" charset="0"/>
              </a:rPr>
              <a:t>neural networks and tree search. Nature, 529:484–503, 2016.</a:t>
            </a:r>
          </a:p>
          <a:p>
            <a:pPr marL="0" indent="0">
              <a:buNone/>
            </a:pPr>
            <a:r>
              <a:rPr lang="en-GB" sz="1600">
                <a:latin typeface="Constantia" panose="02030602050306030303" pitchFamily="18" charset="0"/>
              </a:rPr>
              <a:t>[52] A. A. Soror and et al. Automatic virtual machine configuration for</a:t>
            </a:r>
          </a:p>
          <a:p>
            <a:pPr marL="0" indent="0">
              <a:buNone/>
            </a:pPr>
            <a:r>
              <a:rPr lang="en-GB" sz="1600">
                <a:latin typeface="Constantia" panose="02030602050306030303" pitchFamily="18" charset="0"/>
              </a:rPr>
              <a:t>database workloads. SIGMOD, pages 953–966, 2008.</a:t>
            </a:r>
          </a:p>
          <a:p>
            <a:pPr marL="0" indent="0">
              <a:buNone/>
            </a:pPr>
            <a:r>
              <a:rPr lang="en-GB" sz="1600">
                <a:latin typeface="Constantia" panose="02030602050306030303" pitchFamily="18" charset="0"/>
              </a:rPr>
              <a:t>[53] N. Srivastava and et al. Dropout: A simple way to prevent neural</a:t>
            </a:r>
          </a:p>
          <a:p>
            <a:pPr marL="0" indent="0">
              <a:buNone/>
            </a:pPr>
            <a:r>
              <a:rPr lang="en-GB" sz="1600">
                <a:latin typeface="Constantia" panose="02030602050306030303" pitchFamily="18" charset="0"/>
              </a:rPr>
              <a:t>networks from overfitting. J. ML. Res., 15(1):1929–1958, 2014.</a:t>
            </a:r>
          </a:p>
          <a:p>
            <a:pPr marL="0" indent="0">
              <a:buNone/>
            </a:pPr>
            <a:r>
              <a:rPr lang="en-GB" sz="1600">
                <a:latin typeface="Constantia" panose="02030602050306030303" pitchFamily="18" charset="0"/>
              </a:rPr>
              <a:t>[54] M. </a:t>
            </a:r>
            <a:r>
              <a:rPr lang="en-GB" sz="1600" err="1">
                <a:latin typeface="Constantia" panose="02030602050306030303" pitchFamily="18" charset="0"/>
              </a:rPr>
              <a:t>Stonebraker</a:t>
            </a:r>
            <a:r>
              <a:rPr lang="en-GB" sz="1600">
                <a:latin typeface="Constantia" panose="02030602050306030303" pitchFamily="18" charset="0"/>
              </a:rPr>
              <a:t> and U. </a:t>
            </a:r>
            <a:r>
              <a:rPr lang="en-GB" sz="1600" err="1">
                <a:latin typeface="Constantia" panose="02030602050306030303" pitchFamily="18" charset="0"/>
              </a:rPr>
              <a:t>Cetintemel</a:t>
            </a:r>
            <a:r>
              <a:rPr lang="en-GB" sz="1600">
                <a:latin typeface="Constantia" panose="02030602050306030303" pitchFamily="18" charset="0"/>
              </a:rPr>
              <a:t>. "one size fits all": An idea whose</a:t>
            </a:r>
          </a:p>
          <a:p>
            <a:pPr marL="0" indent="0">
              <a:buNone/>
            </a:pPr>
            <a:r>
              <a:rPr lang="en-GB" sz="1600">
                <a:latin typeface="Constantia" panose="02030602050306030303" pitchFamily="18" charset="0"/>
              </a:rPr>
              <a:t>time has come and gone. ICDE, pages 2–11, 2005.</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a:latin typeface="Constantia" panose="02030602050306030303" pitchFamily="18" charset="0"/>
              </a:rPr>
              <a:t>https://www.cs.ucy.ac.cy/courses/EPL646</a:t>
            </a:r>
            <a:endParaRPr lang="el-GR">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30</a:t>
            </a:fld>
            <a:endParaRPr lang="el-GR">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149227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452693" y="1218010"/>
            <a:ext cx="8424936" cy="3394472"/>
          </a:xfrm>
        </p:spPr>
        <p:txBody>
          <a:bodyPr>
            <a:noAutofit/>
          </a:bodyPr>
          <a:lstStyle/>
          <a:p>
            <a:pPr marL="0" indent="0">
              <a:buNone/>
            </a:pPr>
            <a:r>
              <a:rPr lang="en-GB" sz="1600">
                <a:latin typeface="Constantia" panose="02030602050306030303" pitchFamily="18" charset="0"/>
              </a:rPr>
              <a:t>[55] A. J. Storm, C. Garcia-Arellano, and et al. Adaptive self-tuning</a:t>
            </a:r>
          </a:p>
          <a:p>
            <a:pPr marL="0" indent="0">
              <a:buNone/>
            </a:pPr>
            <a:r>
              <a:rPr lang="en-GB" sz="1600">
                <a:latin typeface="Constantia" panose="02030602050306030303" pitchFamily="18" charset="0"/>
              </a:rPr>
              <a:t>memory in DB2. VLDB, pages 1081–1092, 2006.</a:t>
            </a:r>
          </a:p>
          <a:p>
            <a:pPr marL="0" indent="0">
              <a:buNone/>
            </a:pPr>
            <a:r>
              <a:rPr lang="en-GB" sz="1600">
                <a:latin typeface="Constantia" panose="02030602050306030303" pitchFamily="18" charset="0"/>
              </a:rPr>
              <a:t>[56] D. G. Sullivan and et al. Using probabilistic reasoning to automate</a:t>
            </a:r>
          </a:p>
          <a:p>
            <a:pPr marL="0" indent="0">
              <a:buNone/>
            </a:pPr>
            <a:r>
              <a:rPr lang="en-GB" sz="1600">
                <a:latin typeface="Constantia" panose="02030602050306030303" pitchFamily="18" charset="0"/>
              </a:rPr>
              <a:t>software tuning. SIGMETRICS, pages 404–405, 2004.</a:t>
            </a:r>
          </a:p>
          <a:p>
            <a:pPr marL="0" indent="0">
              <a:buNone/>
            </a:pPr>
            <a:r>
              <a:rPr lang="en-GB" sz="1600">
                <a:latin typeface="Constantia" panose="02030602050306030303" pitchFamily="18" charset="0"/>
              </a:rPr>
              <a:t>[57] W. Tian, P. Martin, and W. Powley. Techniques for automatically</a:t>
            </a:r>
          </a:p>
          <a:p>
            <a:pPr marL="0" indent="0">
              <a:buNone/>
            </a:pPr>
            <a:r>
              <a:rPr lang="en-GB" sz="1600">
                <a:latin typeface="Constantia" panose="02030602050306030303" pitchFamily="18" charset="0"/>
              </a:rPr>
              <a:t>sizing multiple buffer pools in DB2. CASCON, pages 294–302, 2003.</a:t>
            </a:r>
          </a:p>
          <a:p>
            <a:pPr marL="0" indent="0">
              <a:buNone/>
            </a:pPr>
            <a:r>
              <a:rPr lang="en-GB" sz="1600">
                <a:latin typeface="Constantia" panose="02030602050306030303" pitchFamily="18" charset="0"/>
              </a:rPr>
              <a:t>[58] G. Valentin, M. </a:t>
            </a:r>
            <a:r>
              <a:rPr lang="en-GB" sz="1600" err="1">
                <a:latin typeface="Constantia" panose="02030602050306030303" pitchFamily="18" charset="0"/>
              </a:rPr>
              <a:t>Zuliani</a:t>
            </a:r>
            <a:r>
              <a:rPr lang="en-GB" sz="1600">
                <a:latin typeface="Constantia" panose="02030602050306030303" pitchFamily="18" charset="0"/>
              </a:rPr>
              <a:t>, and et al. DB2 advisor: an optimizer smart</a:t>
            </a:r>
          </a:p>
          <a:p>
            <a:pPr marL="0" indent="0">
              <a:buNone/>
            </a:pPr>
            <a:r>
              <a:rPr lang="en-GB" sz="1600">
                <a:latin typeface="Constantia" panose="02030602050306030303" pitchFamily="18" charset="0"/>
              </a:rPr>
              <a:t>enough to recommend its own indexes. ICDE, pages 101–110, 2000.</a:t>
            </a:r>
          </a:p>
          <a:p>
            <a:pPr marL="0" indent="0">
              <a:buNone/>
            </a:pPr>
            <a:r>
              <a:rPr lang="en-GB" sz="1600">
                <a:latin typeface="Constantia" panose="02030602050306030303" pitchFamily="18" charset="0"/>
              </a:rPr>
              <a:t>[59] G. </a:t>
            </a:r>
            <a:r>
              <a:rPr lang="en-GB" sz="1600" err="1">
                <a:latin typeface="Constantia" panose="02030602050306030303" pitchFamily="18" charset="0"/>
              </a:rPr>
              <a:t>Weikum</a:t>
            </a:r>
            <a:r>
              <a:rPr lang="en-GB" sz="1600">
                <a:latin typeface="Constantia" panose="02030602050306030303" pitchFamily="18" charset="0"/>
              </a:rPr>
              <a:t> and et al. Self-tuning </a:t>
            </a:r>
            <a:r>
              <a:rPr lang="en-GB" sz="1600" err="1">
                <a:latin typeface="Constantia" panose="02030602050306030303" pitchFamily="18" charset="0"/>
              </a:rPr>
              <a:t>db</a:t>
            </a:r>
            <a:r>
              <a:rPr lang="en-GB" sz="1600">
                <a:latin typeface="Constantia" panose="02030602050306030303" pitchFamily="18" charset="0"/>
              </a:rPr>
              <a:t> technology and info services:</a:t>
            </a:r>
          </a:p>
          <a:p>
            <a:pPr marL="0" indent="0">
              <a:buNone/>
            </a:pPr>
            <a:r>
              <a:rPr lang="en-GB" sz="1600">
                <a:latin typeface="Constantia" panose="02030602050306030303" pitchFamily="18" charset="0"/>
              </a:rPr>
              <a:t>From wishful thinking to viable engineering. VLDB’02, pages 20–31.</a:t>
            </a:r>
          </a:p>
          <a:p>
            <a:pPr marL="0" indent="0">
              <a:buNone/>
            </a:pPr>
            <a:r>
              <a:rPr lang="en-GB" sz="1600">
                <a:latin typeface="Constantia" panose="02030602050306030303" pitchFamily="18" charset="0"/>
              </a:rPr>
              <a:t>[60] D. Wiese and et al. Autonomic tuning exp.: A </a:t>
            </a:r>
            <a:r>
              <a:rPr lang="en-GB" sz="1600" err="1">
                <a:latin typeface="Constantia" panose="02030602050306030303" pitchFamily="18" charset="0"/>
              </a:rPr>
              <a:t>frmwk</a:t>
            </a:r>
            <a:r>
              <a:rPr lang="en-GB" sz="1600">
                <a:latin typeface="Constantia" panose="02030602050306030303" pitchFamily="18" charset="0"/>
              </a:rPr>
              <a:t>. for best-practice</a:t>
            </a:r>
          </a:p>
          <a:p>
            <a:pPr marL="0" indent="0">
              <a:buNone/>
            </a:pPr>
            <a:r>
              <a:rPr lang="en-GB" sz="1600">
                <a:latin typeface="Constantia" panose="02030602050306030303" pitchFamily="18" charset="0"/>
              </a:rPr>
              <a:t>oriented autonomic </a:t>
            </a:r>
            <a:r>
              <a:rPr lang="en-GB" sz="1600" err="1">
                <a:latin typeface="Constantia" panose="02030602050306030303" pitchFamily="18" charset="0"/>
              </a:rPr>
              <a:t>db</a:t>
            </a:r>
            <a:r>
              <a:rPr lang="en-GB" sz="1600">
                <a:latin typeface="Constantia" panose="02030602050306030303" pitchFamily="18" charset="0"/>
              </a:rPr>
              <a:t> tuning. CASCON, pages 3:27–3:41, 2008.</a:t>
            </a:r>
          </a:p>
          <a:p>
            <a:pPr marL="0" indent="0">
              <a:buNone/>
            </a:pPr>
            <a:endParaRPr lang="en-GB" sz="1600">
              <a:latin typeface="Constantia" panose="02030602050306030303" pitchFamily="18" charset="0"/>
            </a:endParaRP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a:latin typeface="Constantia" panose="02030602050306030303" pitchFamily="18" charset="0"/>
              </a:rPr>
              <a:t>https://www.cs.ucy.ac.cy/courses/EPL646</a:t>
            </a:r>
            <a:endParaRPr lang="el-GR">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31</a:t>
            </a:fld>
            <a:endParaRPr lang="el-GR">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3105641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452693" y="1218010"/>
            <a:ext cx="8424936" cy="3394472"/>
          </a:xfrm>
        </p:spPr>
        <p:txBody>
          <a:bodyPr>
            <a:noAutofit/>
          </a:bodyPr>
          <a:lstStyle/>
          <a:p>
            <a:pPr marL="0" indent="0">
              <a:buNone/>
            </a:pPr>
            <a:r>
              <a:rPr lang="en-GB" sz="1600">
                <a:latin typeface="Constantia" panose="02030602050306030303" pitchFamily="18" charset="0"/>
              </a:rPr>
              <a:t>[61] K. </a:t>
            </a:r>
            <a:r>
              <a:rPr lang="en-GB" sz="1600" err="1">
                <a:latin typeface="Constantia" panose="02030602050306030303" pitchFamily="18" charset="0"/>
              </a:rPr>
              <a:t>Yagoub</a:t>
            </a:r>
            <a:r>
              <a:rPr lang="en-GB" sz="1600">
                <a:latin typeface="Constantia" panose="02030602050306030303" pitchFamily="18" charset="0"/>
              </a:rPr>
              <a:t>, P. </a:t>
            </a:r>
            <a:r>
              <a:rPr lang="en-GB" sz="1600" err="1">
                <a:latin typeface="Constantia" panose="02030602050306030303" pitchFamily="18" charset="0"/>
              </a:rPr>
              <a:t>Belknap</a:t>
            </a:r>
            <a:r>
              <a:rPr lang="en-GB" sz="1600">
                <a:latin typeface="Constantia" panose="02030602050306030303" pitchFamily="18" charset="0"/>
              </a:rPr>
              <a:t>, B. </a:t>
            </a:r>
            <a:r>
              <a:rPr lang="en-GB" sz="1600" err="1">
                <a:latin typeface="Constantia" panose="02030602050306030303" pitchFamily="18" charset="0"/>
              </a:rPr>
              <a:t>Dageville</a:t>
            </a:r>
            <a:r>
              <a:rPr lang="en-GB" sz="1600">
                <a:latin typeface="Constantia" panose="02030602050306030303" pitchFamily="18" charset="0"/>
              </a:rPr>
              <a:t>, K. Dias, S. Joshi, and H. Yu.</a:t>
            </a:r>
          </a:p>
          <a:p>
            <a:pPr marL="0" indent="0">
              <a:buNone/>
            </a:pPr>
            <a:r>
              <a:rPr lang="en-GB" sz="1600">
                <a:latin typeface="Constantia" panose="02030602050306030303" pitchFamily="18" charset="0"/>
              </a:rPr>
              <a:t>Oracle’s </a:t>
            </a:r>
            <a:r>
              <a:rPr lang="en-GB" sz="1600" err="1">
                <a:latin typeface="Constantia" panose="02030602050306030303" pitchFamily="18" charset="0"/>
              </a:rPr>
              <a:t>sql</a:t>
            </a:r>
            <a:r>
              <a:rPr lang="en-GB" sz="1600">
                <a:latin typeface="Constantia" panose="02030602050306030303" pitchFamily="18" charset="0"/>
              </a:rPr>
              <a:t> performance </a:t>
            </a:r>
            <a:r>
              <a:rPr lang="en-GB" sz="1600" err="1">
                <a:latin typeface="Constantia" panose="02030602050306030303" pitchFamily="18" charset="0"/>
              </a:rPr>
              <a:t>analyzer</a:t>
            </a:r>
            <a:r>
              <a:rPr lang="en-GB" sz="1600">
                <a:latin typeface="Constantia" panose="02030602050306030303" pitchFamily="18" charset="0"/>
              </a:rPr>
              <a:t>. IEEE Data Eng. Bul., 31(1), 2008.</a:t>
            </a:r>
          </a:p>
          <a:p>
            <a:pPr marL="0" indent="0">
              <a:buNone/>
            </a:pPr>
            <a:r>
              <a:rPr lang="en-GB" sz="1600">
                <a:latin typeface="Constantia" panose="02030602050306030303" pitchFamily="18" charset="0"/>
              </a:rPr>
              <a:t>[62] Q. Yao, A. An, and X. Huang. Finding and </a:t>
            </a:r>
            <a:r>
              <a:rPr lang="en-GB" sz="1600" err="1">
                <a:latin typeface="Constantia" panose="02030602050306030303" pitchFamily="18" charset="0"/>
              </a:rPr>
              <a:t>analyzing</a:t>
            </a:r>
            <a:r>
              <a:rPr lang="en-GB" sz="1600">
                <a:latin typeface="Constantia" panose="02030602050306030303" pitchFamily="18" charset="0"/>
              </a:rPr>
              <a:t> database user</a:t>
            </a:r>
          </a:p>
          <a:p>
            <a:pPr marL="0" indent="0">
              <a:buNone/>
            </a:pPr>
            <a:r>
              <a:rPr lang="en-GB" sz="1600">
                <a:latin typeface="Constantia" panose="02030602050306030303" pitchFamily="18" charset="0"/>
              </a:rPr>
              <a:t>sessions. DASFAA, pages 851–862, 2005.</a:t>
            </a:r>
          </a:p>
          <a:p>
            <a:pPr marL="0" indent="0">
              <a:buNone/>
            </a:pPr>
            <a:r>
              <a:rPr lang="en-GB" sz="1600">
                <a:latin typeface="Constantia" panose="02030602050306030303" pitchFamily="18" charset="0"/>
              </a:rPr>
              <a:t>[63] D. Y. Yoon, N. Niu, and B. </a:t>
            </a:r>
            <a:r>
              <a:rPr lang="en-GB" sz="1600" err="1">
                <a:latin typeface="Constantia" panose="02030602050306030303" pitchFamily="18" charset="0"/>
              </a:rPr>
              <a:t>Mozafari</a:t>
            </a:r>
            <a:r>
              <a:rPr lang="en-GB" sz="1600">
                <a:latin typeface="Constantia" panose="02030602050306030303" pitchFamily="18" charset="0"/>
              </a:rPr>
              <a:t>. </a:t>
            </a:r>
            <a:r>
              <a:rPr lang="en-GB" sz="1600" err="1">
                <a:latin typeface="Constantia" panose="02030602050306030303" pitchFamily="18" charset="0"/>
              </a:rPr>
              <a:t>Dbsherlock</a:t>
            </a:r>
            <a:r>
              <a:rPr lang="en-GB" sz="1600">
                <a:latin typeface="Constantia" panose="02030602050306030303" pitchFamily="18" charset="0"/>
              </a:rPr>
              <a:t>: A performance</a:t>
            </a:r>
          </a:p>
          <a:p>
            <a:pPr marL="0" indent="0">
              <a:buNone/>
            </a:pPr>
            <a:r>
              <a:rPr lang="en-GB" sz="1600">
                <a:latin typeface="Constantia" panose="02030602050306030303" pitchFamily="18" charset="0"/>
              </a:rPr>
              <a:t>diagnostic tool for transactional databases. SIGMOD, 2016.</a:t>
            </a:r>
          </a:p>
          <a:p>
            <a:pPr marL="0" indent="0">
              <a:buNone/>
            </a:pPr>
            <a:r>
              <a:rPr lang="en-GB" sz="1600">
                <a:latin typeface="Constantia" panose="02030602050306030303" pitchFamily="18" charset="0"/>
              </a:rPr>
              <a:t>[64] D. C. </a:t>
            </a:r>
            <a:r>
              <a:rPr lang="en-GB" sz="1600" err="1">
                <a:latin typeface="Constantia" panose="02030602050306030303" pitchFamily="18" charset="0"/>
              </a:rPr>
              <a:t>Zilio</a:t>
            </a:r>
            <a:r>
              <a:rPr lang="en-GB" sz="1600">
                <a:latin typeface="Constantia" panose="02030602050306030303" pitchFamily="18" charset="0"/>
              </a:rPr>
              <a:t>, J. Rao, and et al. DB2 design advisor: integrated</a:t>
            </a:r>
          </a:p>
          <a:p>
            <a:pPr marL="0" indent="0">
              <a:buNone/>
            </a:pPr>
            <a:r>
              <a:rPr lang="en-GB" sz="1600">
                <a:latin typeface="Constantia" panose="02030602050306030303" pitchFamily="18" charset="0"/>
              </a:rPr>
              <a:t>automatic physical database design. VLDB, pages 1087–1097, 2004.</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a:latin typeface="Constantia" panose="02030602050306030303" pitchFamily="18" charset="0"/>
              </a:rPr>
              <a:t>https://www.cs.ucy.ac.cy/courses/EPL646</a:t>
            </a:r>
            <a:endParaRPr lang="el-GR">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32</a:t>
            </a:fld>
            <a:endParaRPr lang="el-GR">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97779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787DA-336A-421A-BB8D-036D65D00390}"/>
              </a:ext>
            </a:extLst>
          </p:cNvPr>
          <p:cNvSpPr>
            <a:spLocks noGrp="1"/>
          </p:cNvSpPr>
          <p:nvPr>
            <p:ph idx="1"/>
          </p:nvPr>
        </p:nvSpPr>
        <p:spPr/>
        <p:txBody>
          <a:bodyPr vert="horz" lIns="91440" tIns="45720" rIns="91440" bIns="45720" rtlCol="0" anchor="t">
            <a:normAutofit/>
          </a:bodyPr>
          <a:lstStyle/>
          <a:p>
            <a:pPr algn="just"/>
            <a:r>
              <a:rPr lang="en-US" sz="1400">
                <a:cs typeface="Calibri"/>
              </a:rPr>
              <a:t>Using a DBMS to remove the burden of data management allows that a developer only writes a query that specifies what data they want to access and the DBMS finds the most efficient way to store and retrieve data, and to safely interleave operations</a:t>
            </a:r>
            <a:endParaRPr lang="en-US"/>
          </a:p>
          <a:p>
            <a:pPr algn="just"/>
            <a:r>
              <a:rPr lang="en-US" sz="1400">
                <a:cs typeface="Calibri"/>
              </a:rPr>
              <a:t>Using existing automated </a:t>
            </a:r>
            <a:r>
              <a:rPr lang="en-US" sz="1400" err="1">
                <a:cs typeface="Calibri"/>
              </a:rPr>
              <a:t>tunning</a:t>
            </a:r>
            <a:r>
              <a:rPr lang="en-US" sz="1400">
                <a:cs typeface="Calibri"/>
              </a:rPr>
              <a:t> tools is an onerous is a harsh task, as they require laborious preparation of workload samples, spare hardware to test proposed updates and above all else intuition into the DBMS's internals</a:t>
            </a:r>
          </a:p>
          <a:p>
            <a:pPr algn="just"/>
            <a:r>
              <a:rPr lang="en-US" sz="1400">
                <a:cs typeface="Calibri"/>
              </a:rPr>
              <a:t>If DBMS's could do these things automatically, it would be less complicated and cheaper to deploy a database</a:t>
            </a:r>
          </a:p>
          <a:p>
            <a:pPr algn="just"/>
            <a:r>
              <a:rPr lang="en-US" sz="1400">
                <a:cs typeface="Calibri"/>
              </a:rPr>
              <a:t>Most of the previous work on self-</a:t>
            </a:r>
            <a:r>
              <a:rPr lang="en-US" sz="1400" err="1">
                <a:cs typeface="Calibri"/>
              </a:rPr>
              <a:t>tunning</a:t>
            </a:r>
            <a:r>
              <a:rPr lang="en-US" sz="1400">
                <a:cs typeface="Calibri"/>
              </a:rPr>
              <a:t> systems is focused on standalone tools that target only a single aspect of the database</a:t>
            </a:r>
          </a:p>
          <a:p>
            <a:pPr algn="just"/>
            <a:r>
              <a:rPr lang="en-US" sz="1400">
                <a:cs typeface="Calibri"/>
              </a:rPr>
              <a:t>Most of the tools of operate in the same way: the DBA provides it with a sample database and workload trace that guides a search process to find an optimal or near-optimal configuration</a:t>
            </a:r>
          </a:p>
          <a:p>
            <a:pPr algn="just"/>
            <a:endParaRPr lang="en-US" sz="1400">
              <a:cs typeface="Calibri"/>
            </a:endParaRPr>
          </a:p>
          <a:p>
            <a:pPr marL="0" indent="0">
              <a:buNone/>
            </a:pPr>
            <a:endParaRPr lang="en-US" sz="1400">
              <a:cs typeface="Calibri"/>
            </a:endParaRPr>
          </a:p>
        </p:txBody>
      </p:sp>
      <p:sp>
        <p:nvSpPr>
          <p:cNvPr id="5" name="Slide Number Placeholder 4">
            <a:extLst>
              <a:ext uri="{FF2B5EF4-FFF2-40B4-BE49-F238E27FC236}">
                <a16:creationId xmlns:a16="http://schemas.microsoft.com/office/drawing/2014/main" id="{3934F9D1-2E46-4B00-A0FC-13FD1B8C2731}"/>
              </a:ext>
            </a:extLst>
          </p:cNvPr>
          <p:cNvSpPr>
            <a:spLocks noGrp="1"/>
          </p:cNvSpPr>
          <p:nvPr>
            <p:ph type="sldNum" sz="quarter" idx="12"/>
          </p:nvPr>
        </p:nvSpPr>
        <p:spPr/>
        <p:txBody>
          <a:bodyPr/>
          <a:lstStyle/>
          <a:p>
            <a:fld id="{D3F1D1C4-C2D9-4231-9FB2-B2D9D97AA41D}" type="slidenum">
              <a:rPr lang="el-GR" smtClean="0"/>
              <a:pPr/>
              <a:t>4</a:t>
            </a:fld>
            <a:endParaRPr lang="el-GR"/>
          </a:p>
        </p:txBody>
      </p:sp>
      <p:sp>
        <p:nvSpPr>
          <p:cNvPr id="6" name="Footer Placeholder 3">
            <a:extLst>
              <a:ext uri="{FF2B5EF4-FFF2-40B4-BE49-F238E27FC236}">
                <a16:creationId xmlns:a16="http://schemas.microsoft.com/office/drawing/2014/main" id="{778CE46F-6C91-48E0-8111-B940D72B07F9}"/>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9" name="Title 1">
            <a:extLst>
              <a:ext uri="{FF2B5EF4-FFF2-40B4-BE49-F238E27FC236}">
                <a16:creationId xmlns:a16="http://schemas.microsoft.com/office/drawing/2014/main" id="{52A5D682-0167-40C6-AB7F-A855CE1A3FCD}"/>
              </a:ext>
            </a:extLst>
          </p:cNvPr>
          <p:cNvSpPr txBox="1">
            <a:spLocks noGrp="1"/>
          </p:cNvSpPr>
          <p:nvPr>
            <p:ph type="title"/>
          </p:nvPr>
        </p:nvSpPr>
        <p:spPr>
          <a:xfrm>
            <a:off x="642392" y="253149"/>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Introduction</a:t>
            </a:r>
            <a:endParaRPr lang="en-US"/>
          </a:p>
        </p:txBody>
      </p:sp>
    </p:spTree>
    <p:extLst>
      <p:ext uri="{BB962C8B-B14F-4D97-AF65-F5344CB8AC3E}">
        <p14:creationId xmlns:p14="http://schemas.microsoft.com/office/powerpoint/2010/main" val="147168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77A2-2168-4536-AA93-E1873CD51BCF}"/>
              </a:ext>
            </a:extLst>
          </p:cNvPr>
          <p:cNvSpPr>
            <a:spLocks noGrp="1"/>
          </p:cNvSpPr>
          <p:nvPr>
            <p:ph type="title"/>
          </p:nvPr>
        </p:nvSpPr>
        <p:spPr/>
        <p:txBody>
          <a:bodyPr/>
          <a:lstStyle/>
          <a:p>
            <a:r>
              <a:rPr lang="en-US">
                <a:cs typeface="Calibri"/>
              </a:rPr>
              <a:t>Introduction</a:t>
            </a:r>
            <a:endParaRPr lang="en-US"/>
          </a:p>
        </p:txBody>
      </p:sp>
      <p:sp>
        <p:nvSpPr>
          <p:cNvPr id="3" name="Content Placeholder 2">
            <a:extLst>
              <a:ext uri="{FF2B5EF4-FFF2-40B4-BE49-F238E27FC236}">
                <a16:creationId xmlns:a16="http://schemas.microsoft.com/office/drawing/2014/main" id="{E1339A54-DBE3-47F1-A6E8-853E1B7F5EF9}"/>
              </a:ext>
            </a:extLst>
          </p:cNvPr>
          <p:cNvSpPr>
            <a:spLocks noGrp="1"/>
          </p:cNvSpPr>
          <p:nvPr>
            <p:ph idx="1"/>
          </p:nvPr>
        </p:nvSpPr>
        <p:spPr/>
        <p:txBody>
          <a:bodyPr vert="horz" lIns="91440" tIns="45720" rIns="91440" bIns="45720" rtlCol="0" anchor="t">
            <a:normAutofit/>
          </a:bodyPr>
          <a:lstStyle/>
          <a:p>
            <a:pPr algn="just"/>
            <a:r>
              <a:rPr lang="en-US" sz="1400">
                <a:cs typeface="Calibri"/>
              </a:rPr>
              <a:t>All of these are insufficient for a completely autonomous database because they are external to the DBMS, reactionary or unable to take a holistic view that considers more than one problem at a time</a:t>
            </a:r>
            <a:endParaRPr lang="en-US"/>
          </a:p>
          <a:p>
            <a:pPr algn="just"/>
            <a:r>
              <a:rPr lang="en-US" sz="1400">
                <a:cs typeface="Calibri"/>
              </a:rPr>
              <a:t>Even if these tools were automated such that they could deploy the optimizations on their own, existing DBMS architecture are not designed to support major changes without stressing the system further nor are able to adapt in anticipation of future obstacles</a:t>
            </a:r>
          </a:p>
          <a:p>
            <a:pPr algn="just"/>
            <a:r>
              <a:rPr lang="en-US" sz="1400">
                <a:cs typeface="Calibri"/>
              </a:rPr>
              <a:t>The architecture of Peloton is the first DBMS designed for autonomous operation</a:t>
            </a:r>
          </a:p>
          <a:p>
            <a:endParaRPr lang="en-US" sz="1400">
              <a:cs typeface="Calibri"/>
            </a:endParaRPr>
          </a:p>
          <a:p>
            <a:pPr marL="0" indent="0">
              <a:buNone/>
            </a:pPr>
            <a:endParaRPr lang="en-US" sz="1400">
              <a:cs typeface="Calibri"/>
            </a:endParaRPr>
          </a:p>
        </p:txBody>
      </p:sp>
      <p:sp>
        <p:nvSpPr>
          <p:cNvPr id="5" name="Slide Number Placeholder 4">
            <a:extLst>
              <a:ext uri="{FF2B5EF4-FFF2-40B4-BE49-F238E27FC236}">
                <a16:creationId xmlns:a16="http://schemas.microsoft.com/office/drawing/2014/main" id="{E27FAC1A-C51C-4D3F-A698-45C63D3B19DC}"/>
              </a:ext>
            </a:extLst>
          </p:cNvPr>
          <p:cNvSpPr>
            <a:spLocks noGrp="1"/>
          </p:cNvSpPr>
          <p:nvPr>
            <p:ph type="sldNum" sz="quarter" idx="12"/>
          </p:nvPr>
        </p:nvSpPr>
        <p:spPr/>
        <p:txBody>
          <a:bodyPr/>
          <a:lstStyle/>
          <a:p>
            <a:fld id="{D3F1D1C4-C2D9-4231-9FB2-B2D9D97AA41D}" type="slidenum">
              <a:rPr lang="el-GR" smtClean="0"/>
              <a:pPr/>
              <a:t>5</a:t>
            </a:fld>
            <a:endParaRPr lang="el-GR"/>
          </a:p>
        </p:txBody>
      </p:sp>
      <p:pic>
        <p:nvPicPr>
          <p:cNvPr id="6" name="Picture 6">
            <a:extLst>
              <a:ext uri="{FF2B5EF4-FFF2-40B4-BE49-F238E27FC236}">
                <a16:creationId xmlns:a16="http://schemas.microsoft.com/office/drawing/2014/main" id="{A1645195-0544-4548-96E6-20BD2071468D}"/>
              </a:ext>
            </a:extLst>
          </p:cNvPr>
          <p:cNvPicPr>
            <a:picLocks noChangeAspect="1"/>
          </p:cNvPicPr>
          <p:nvPr/>
        </p:nvPicPr>
        <p:blipFill>
          <a:blip r:embed="rId2"/>
          <a:stretch>
            <a:fillRect/>
          </a:stretch>
        </p:blipFill>
        <p:spPr>
          <a:xfrm>
            <a:off x="1676400" y="2670544"/>
            <a:ext cx="5638800" cy="1650261"/>
          </a:xfrm>
          <a:prstGeom prst="rect">
            <a:avLst/>
          </a:prstGeom>
        </p:spPr>
      </p:pic>
      <p:sp>
        <p:nvSpPr>
          <p:cNvPr id="8" name="Rectangle 7">
            <a:extLst>
              <a:ext uri="{FF2B5EF4-FFF2-40B4-BE49-F238E27FC236}">
                <a16:creationId xmlns:a16="http://schemas.microsoft.com/office/drawing/2014/main" id="{91183117-8606-4FCE-886D-44FE14F8E6AE}"/>
              </a:ext>
            </a:extLst>
          </p:cNvPr>
          <p:cNvSpPr/>
          <p:nvPr/>
        </p:nvSpPr>
        <p:spPr>
          <a:xfrm>
            <a:off x="5191125" y="4324350"/>
            <a:ext cx="2600325" cy="4476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cs typeface="Calibri"/>
              </a:rPr>
              <a:t>Peloton Self-Driving Architecture</a:t>
            </a:r>
          </a:p>
        </p:txBody>
      </p:sp>
      <p:sp>
        <p:nvSpPr>
          <p:cNvPr id="9" name="Footer Placeholder 3">
            <a:extLst>
              <a:ext uri="{FF2B5EF4-FFF2-40B4-BE49-F238E27FC236}">
                <a16:creationId xmlns:a16="http://schemas.microsoft.com/office/drawing/2014/main" id="{EF1DF69E-47DF-4876-B5CE-E980978F985D}"/>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10" name="Title 1">
            <a:extLst>
              <a:ext uri="{FF2B5EF4-FFF2-40B4-BE49-F238E27FC236}">
                <a16:creationId xmlns:a16="http://schemas.microsoft.com/office/drawing/2014/main" id="{2A437598-2D67-4F30-9A31-B7AF92BAA353}"/>
              </a:ext>
            </a:extLst>
          </p:cNvPr>
          <p:cNvSpPr txBox="1">
            <a:spLocks/>
          </p:cNvSpPr>
          <p:nvPr/>
        </p:nvSpPr>
        <p:spPr>
          <a:xfrm>
            <a:off x="642392" y="25119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Introduction</a:t>
            </a:r>
            <a:endParaRPr lang="en-US"/>
          </a:p>
        </p:txBody>
      </p:sp>
    </p:spTree>
    <p:extLst>
      <p:ext uri="{BB962C8B-B14F-4D97-AF65-F5344CB8AC3E}">
        <p14:creationId xmlns:p14="http://schemas.microsoft.com/office/powerpoint/2010/main" val="367292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F0B3-0734-4702-84AA-1B4EC8792308}"/>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79492B39-7A85-4E3E-9BEE-0E3C753E7701}"/>
              </a:ext>
            </a:extLst>
          </p:cNvPr>
          <p:cNvSpPr>
            <a:spLocks noGrp="1"/>
          </p:cNvSpPr>
          <p:nvPr>
            <p:ph idx="1"/>
          </p:nvPr>
        </p:nvSpPr>
        <p:spPr>
          <a:xfrm>
            <a:off x="4895850" y="1228726"/>
            <a:ext cx="3848100" cy="3470672"/>
          </a:xfrm>
        </p:spPr>
        <p:txBody>
          <a:bodyPr vert="horz" lIns="91440" tIns="45720" rIns="91440" bIns="45720" rtlCol="0" anchor="t">
            <a:normAutofit/>
          </a:bodyPr>
          <a:lstStyle/>
          <a:p>
            <a:pPr algn="just"/>
            <a:r>
              <a:rPr lang="en-US" sz="1400">
                <a:cs typeface="Calibri"/>
              </a:rPr>
              <a:t>The first challenge in a self-driving DBMS is to understand an application's workload</a:t>
            </a:r>
            <a:endParaRPr lang="en-US"/>
          </a:p>
          <a:p>
            <a:pPr algn="just"/>
            <a:r>
              <a:rPr lang="en-US" sz="1400">
                <a:cs typeface="Calibri"/>
              </a:rPr>
              <a:t>The most basic level is to characterize queries as being for either an OLTP or OLAP application</a:t>
            </a:r>
          </a:p>
          <a:p>
            <a:pPr algn="just"/>
            <a:r>
              <a:rPr lang="en-US" sz="1400">
                <a:cs typeface="Calibri"/>
              </a:rPr>
              <a:t>One way to handle this is to deploy separate DBMSs that are specialized for OLTP and OLAP workloads and then periodically stream updates between them</a:t>
            </a:r>
          </a:p>
          <a:p>
            <a:pPr algn="just"/>
            <a:r>
              <a:rPr lang="en-US" sz="1400">
                <a:cs typeface="Calibri"/>
              </a:rPr>
              <a:t>But there is an emerging class of applications, known as </a:t>
            </a:r>
            <a:r>
              <a:rPr lang="en-US" sz="1400" i="1">
                <a:cs typeface="Calibri"/>
              </a:rPr>
              <a:t>hybrid transaction-analytical processing </a:t>
            </a:r>
            <a:r>
              <a:rPr lang="en-US" sz="1400">
                <a:cs typeface="Calibri"/>
              </a:rPr>
              <a:t>(HTAP), that cannot split the database across two systems because they execute OLAP queries on data as soon as it is written by OLTP transaction</a:t>
            </a:r>
          </a:p>
          <a:p>
            <a:pPr algn="just"/>
            <a:endParaRPr lang="en-US" sz="1400">
              <a:cs typeface="Calibri"/>
            </a:endParaRPr>
          </a:p>
          <a:p>
            <a:pPr algn="just"/>
            <a:endParaRPr lang="en-US" sz="1400">
              <a:cs typeface="Calibri"/>
            </a:endParaRPr>
          </a:p>
          <a:p>
            <a:pPr algn="just"/>
            <a:endParaRPr lang="en-US" sz="1400">
              <a:cs typeface="Calibri"/>
            </a:endParaRPr>
          </a:p>
        </p:txBody>
      </p:sp>
      <p:sp>
        <p:nvSpPr>
          <p:cNvPr id="5" name="Slide Number Placeholder 4">
            <a:extLst>
              <a:ext uri="{FF2B5EF4-FFF2-40B4-BE49-F238E27FC236}">
                <a16:creationId xmlns:a16="http://schemas.microsoft.com/office/drawing/2014/main" id="{0A46DF8B-E7E5-4330-B782-3DC577727CE5}"/>
              </a:ext>
            </a:extLst>
          </p:cNvPr>
          <p:cNvSpPr>
            <a:spLocks noGrp="1"/>
          </p:cNvSpPr>
          <p:nvPr>
            <p:ph type="sldNum" sz="quarter" idx="12"/>
          </p:nvPr>
        </p:nvSpPr>
        <p:spPr/>
        <p:txBody>
          <a:bodyPr/>
          <a:lstStyle/>
          <a:p>
            <a:fld id="{D3F1D1C4-C2D9-4231-9FB2-B2D9D97AA41D}" type="slidenum">
              <a:rPr lang="el-GR" smtClean="0"/>
              <a:pPr/>
              <a:t>6</a:t>
            </a:fld>
            <a:endParaRPr lang="el-GR"/>
          </a:p>
        </p:txBody>
      </p:sp>
      <p:sp>
        <p:nvSpPr>
          <p:cNvPr id="6" name="Footer Placeholder 3">
            <a:extLst>
              <a:ext uri="{FF2B5EF4-FFF2-40B4-BE49-F238E27FC236}">
                <a16:creationId xmlns:a16="http://schemas.microsoft.com/office/drawing/2014/main" id="{F2035FA4-74EC-4094-9F1C-EA43027AF076}"/>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7" name="Title 1">
            <a:extLst>
              <a:ext uri="{FF2B5EF4-FFF2-40B4-BE49-F238E27FC236}">
                <a16:creationId xmlns:a16="http://schemas.microsoft.com/office/drawing/2014/main" id="{CBAD1766-DA85-4860-8DD9-DDEAD39CFE4B}"/>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Problem Overview</a:t>
            </a:r>
            <a:endParaRPr lang="en-US"/>
          </a:p>
        </p:txBody>
      </p:sp>
      <p:pic>
        <p:nvPicPr>
          <p:cNvPr id="8" name="Picture 8" descr="A screenshot of a cell phone&#10;&#10;Description generated with very high confidence">
            <a:extLst>
              <a:ext uri="{FF2B5EF4-FFF2-40B4-BE49-F238E27FC236}">
                <a16:creationId xmlns:a16="http://schemas.microsoft.com/office/drawing/2014/main" id="{8FCF7CDB-AAB5-445E-9F8B-C0B0519C7E25}"/>
              </a:ext>
            </a:extLst>
          </p:cNvPr>
          <p:cNvPicPr>
            <a:picLocks noChangeAspect="1"/>
          </p:cNvPicPr>
          <p:nvPr/>
        </p:nvPicPr>
        <p:blipFill>
          <a:blip r:embed="rId2"/>
          <a:stretch>
            <a:fillRect/>
          </a:stretch>
        </p:blipFill>
        <p:spPr>
          <a:xfrm>
            <a:off x="400050" y="1540736"/>
            <a:ext cx="4171950" cy="1985828"/>
          </a:xfrm>
          <a:prstGeom prst="rect">
            <a:avLst/>
          </a:prstGeom>
        </p:spPr>
      </p:pic>
    </p:spTree>
    <p:extLst>
      <p:ext uri="{BB962C8B-B14F-4D97-AF65-F5344CB8AC3E}">
        <p14:creationId xmlns:p14="http://schemas.microsoft.com/office/powerpoint/2010/main" val="419451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8760-E4E5-426E-8877-74D7CECC83C3}"/>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9860500D-B215-4D21-9A39-BB42D920F433}"/>
              </a:ext>
            </a:extLst>
          </p:cNvPr>
          <p:cNvSpPr>
            <a:spLocks noGrp="1"/>
          </p:cNvSpPr>
          <p:nvPr>
            <p:ph idx="1"/>
          </p:nvPr>
        </p:nvSpPr>
        <p:spPr>
          <a:xfrm>
            <a:off x="4838700" y="1238251"/>
            <a:ext cx="3848100" cy="3946922"/>
          </a:xfrm>
        </p:spPr>
        <p:txBody>
          <a:bodyPr vert="horz" lIns="91440" tIns="45720" rIns="91440" bIns="45720" rtlCol="0" anchor="t">
            <a:normAutofit/>
          </a:bodyPr>
          <a:lstStyle/>
          <a:p>
            <a:pPr algn="just"/>
            <a:r>
              <a:rPr lang="en-US" sz="1400">
                <a:cs typeface="Calibri"/>
              </a:rPr>
              <a:t>A better approach is to deploy a single DBMS that supports mixed HTAP workloads such a system automatically chooses the proper OLTP or OLAP optimizations for different database segments </a:t>
            </a:r>
            <a:endParaRPr lang="en-US">
              <a:cs typeface="Calibri"/>
            </a:endParaRPr>
          </a:p>
          <a:p>
            <a:pPr algn="just"/>
            <a:r>
              <a:rPr lang="en-US" sz="1400">
                <a:cs typeface="Calibri"/>
              </a:rPr>
              <a:t>There are some workload anomalies that a DBMSs can never </a:t>
            </a:r>
            <a:r>
              <a:rPr lang="en-US" sz="1400" err="1">
                <a:cs typeface="Calibri"/>
              </a:rPr>
              <a:t>antecipate</a:t>
            </a:r>
            <a:r>
              <a:rPr lang="en-US" sz="1400">
                <a:cs typeface="Calibri"/>
              </a:rPr>
              <a:t> but these models provide an early warning that enables the DBMS to enact mitigation action more quickly than what an external monitoring system could support</a:t>
            </a:r>
            <a:endParaRPr lang="en-US">
              <a:cs typeface="Calibri"/>
            </a:endParaRPr>
          </a:p>
          <a:p>
            <a:pPr algn="just"/>
            <a:r>
              <a:rPr lang="en-US" sz="1400">
                <a:cs typeface="Calibri"/>
              </a:rPr>
              <a:t>If the DBMS isn't able to apply these optimizations efficiently without incurring large performance degradations, the system won't be able to adapt to changes quickly</a:t>
            </a:r>
          </a:p>
          <a:p>
            <a:pPr algn="just"/>
            <a:endParaRPr lang="en-US" sz="1400">
              <a:cs typeface="Calibri"/>
            </a:endParaRPr>
          </a:p>
        </p:txBody>
      </p:sp>
      <p:sp>
        <p:nvSpPr>
          <p:cNvPr id="5" name="Slide Number Placeholder 4">
            <a:extLst>
              <a:ext uri="{FF2B5EF4-FFF2-40B4-BE49-F238E27FC236}">
                <a16:creationId xmlns:a16="http://schemas.microsoft.com/office/drawing/2014/main" id="{4CC62C5B-A836-49DC-B084-39BD2D282A36}"/>
              </a:ext>
            </a:extLst>
          </p:cNvPr>
          <p:cNvSpPr>
            <a:spLocks noGrp="1"/>
          </p:cNvSpPr>
          <p:nvPr>
            <p:ph type="sldNum" sz="quarter" idx="12"/>
          </p:nvPr>
        </p:nvSpPr>
        <p:spPr/>
        <p:txBody>
          <a:bodyPr/>
          <a:lstStyle/>
          <a:p>
            <a:fld id="{D3F1D1C4-C2D9-4231-9FB2-B2D9D97AA41D}" type="slidenum">
              <a:rPr lang="el-GR" smtClean="0"/>
              <a:pPr/>
              <a:t>7</a:t>
            </a:fld>
            <a:endParaRPr lang="el-GR"/>
          </a:p>
        </p:txBody>
      </p:sp>
      <p:pic>
        <p:nvPicPr>
          <p:cNvPr id="8" name="Picture 8" descr="A screenshot of a cell phone&#10;&#10;Description generated with very high confidence">
            <a:extLst>
              <a:ext uri="{FF2B5EF4-FFF2-40B4-BE49-F238E27FC236}">
                <a16:creationId xmlns:a16="http://schemas.microsoft.com/office/drawing/2014/main" id="{E4BF6C11-1CAB-44A5-B14B-C330886A9572}"/>
              </a:ext>
            </a:extLst>
          </p:cNvPr>
          <p:cNvPicPr>
            <a:picLocks noChangeAspect="1"/>
          </p:cNvPicPr>
          <p:nvPr/>
        </p:nvPicPr>
        <p:blipFill>
          <a:blip r:embed="rId2"/>
          <a:stretch>
            <a:fillRect/>
          </a:stretch>
        </p:blipFill>
        <p:spPr>
          <a:xfrm>
            <a:off x="571500" y="1894066"/>
            <a:ext cx="4267200" cy="1898292"/>
          </a:xfrm>
          <a:prstGeom prst="rect">
            <a:avLst/>
          </a:prstGeom>
        </p:spPr>
      </p:pic>
      <p:sp>
        <p:nvSpPr>
          <p:cNvPr id="13" name="Rectangle 12">
            <a:extLst>
              <a:ext uri="{FF2B5EF4-FFF2-40B4-BE49-F238E27FC236}">
                <a16:creationId xmlns:a16="http://schemas.microsoft.com/office/drawing/2014/main" id="{7D7BB34B-64B5-4B75-8B30-36D7430D4F30}"/>
              </a:ext>
            </a:extLst>
          </p:cNvPr>
          <p:cNvSpPr/>
          <p:nvPr/>
        </p:nvSpPr>
        <p:spPr>
          <a:xfrm>
            <a:off x="2990850" y="3790950"/>
            <a:ext cx="2600325" cy="447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cs typeface="Calibri"/>
              </a:rPr>
              <a:t>Self-Driving Actions</a:t>
            </a:r>
          </a:p>
        </p:txBody>
      </p:sp>
      <p:sp>
        <p:nvSpPr>
          <p:cNvPr id="9" name="Footer Placeholder 3">
            <a:extLst>
              <a:ext uri="{FF2B5EF4-FFF2-40B4-BE49-F238E27FC236}">
                <a16:creationId xmlns:a16="http://schemas.microsoft.com/office/drawing/2014/main" id="{BB0CA693-6456-41A2-8F99-6758877A9EE3}"/>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10" name="Title 1">
            <a:extLst>
              <a:ext uri="{FF2B5EF4-FFF2-40B4-BE49-F238E27FC236}">
                <a16:creationId xmlns:a16="http://schemas.microsoft.com/office/drawing/2014/main" id="{EC54AAC8-FBBA-4525-A57B-9736D42B328E}"/>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Problem Overview</a:t>
            </a:r>
            <a:endParaRPr lang="en-US"/>
          </a:p>
        </p:txBody>
      </p:sp>
    </p:spTree>
    <p:extLst>
      <p:ext uri="{BB962C8B-B14F-4D97-AF65-F5344CB8AC3E}">
        <p14:creationId xmlns:p14="http://schemas.microsoft.com/office/powerpoint/2010/main" val="71468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1DF3-ACA8-4255-91AE-C4644015FFBB}"/>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D87D5477-4D6B-489C-9DE3-E7C0AA5A7646}"/>
              </a:ext>
            </a:extLst>
          </p:cNvPr>
          <p:cNvSpPr>
            <a:spLocks noGrp="1"/>
          </p:cNvSpPr>
          <p:nvPr>
            <p:ph idx="1"/>
          </p:nvPr>
        </p:nvSpPr>
        <p:spPr>
          <a:xfrm>
            <a:off x="3524250" y="1409701"/>
            <a:ext cx="5162550" cy="3184922"/>
          </a:xfrm>
        </p:spPr>
        <p:txBody>
          <a:bodyPr vert="horz" lIns="91440" tIns="45720" rIns="91440" bIns="45720" rtlCol="0" anchor="t">
            <a:normAutofit/>
          </a:bodyPr>
          <a:lstStyle/>
          <a:p>
            <a:pPr algn="just"/>
            <a:r>
              <a:rPr lang="en-US" sz="1400">
                <a:cs typeface="Calibri"/>
              </a:rPr>
              <a:t>A self-driving DBMS cannot support DBA tasks that require information that is external to the system, such as permissions, data cleaning and version control</a:t>
            </a:r>
          </a:p>
          <a:p>
            <a:pPr algn="just"/>
            <a:r>
              <a:rPr lang="en-US" sz="1400">
                <a:cs typeface="Calibri"/>
              </a:rPr>
              <a:t>There are three optimization categories that a self-driving DBMS can support: for the database's physical design, changes to data organization and the last three affect the DBMS's runtime behavior</a:t>
            </a:r>
            <a:endParaRPr lang="en-US"/>
          </a:p>
          <a:p>
            <a:pPr algn="just"/>
            <a:r>
              <a:rPr lang="en-US" sz="1400">
                <a:cs typeface="Calibri"/>
              </a:rPr>
              <a:t>An autonomous DBMS has two constraints it has to satisfy to be relevant for today's applications: it cannot require developers to rewrite their application to use a proprietary API or provide </a:t>
            </a:r>
            <a:r>
              <a:rPr lang="en-US" sz="1400" err="1">
                <a:cs typeface="Calibri"/>
              </a:rPr>
              <a:t>suplemental</a:t>
            </a:r>
            <a:r>
              <a:rPr lang="en-US" sz="1400">
                <a:cs typeface="Calibri"/>
              </a:rPr>
              <a:t> information about its behavior and it can't rely on program analysis tools that only support certain programming </a:t>
            </a:r>
            <a:r>
              <a:rPr lang="en-US" sz="1400" err="1">
                <a:cs typeface="Calibri"/>
              </a:rPr>
              <a:t>environements</a:t>
            </a:r>
          </a:p>
          <a:p>
            <a:pPr algn="just"/>
            <a:endParaRPr lang="en-US" sz="1400">
              <a:cs typeface="Calibri"/>
            </a:endParaRPr>
          </a:p>
        </p:txBody>
      </p:sp>
      <p:sp>
        <p:nvSpPr>
          <p:cNvPr id="5" name="Slide Number Placeholder 4">
            <a:extLst>
              <a:ext uri="{FF2B5EF4-FFF2-40B4-BE49-F238E27FC236}">
                <a16:creationId xmlns:a16="http://schemas.microsoft.com/office/drawing/2014/main" id="{DD2A258B-0D1B-4852-BB33-3C9F71EB92A3}"/>
              </a:ext>
            </a:extLst>
          </p:cNvPr>
          <p:cNvSpPr>
            <a:spLocks noGrp="1"/>
          </p:cNvSpPr>
          <p:nvPr>
            <p:ph type="sldNum" sz="quarter" idx="12"/>
          </p:nvPr>
        </p:nvSpPr>
        <p:spPr/>
        <p:txBody>
          <a:bodyPr/>
          <a:lstStyle/>
          <a:p>
            <a:fld id="{D3F1D1C4-C2D9-4231-9FB2-B2D9D97AA41D}" type="slidenum">
              <a:rPr lang="el-GR" smtClean="0"/>
              <a:pPr/>
              <a:t>8</a:t>
            </a:fld>
            <a:endParaRPr lang="el-GR"/>
          </a:p>
        </p:txBody>
      </p:sp>
      <p:sp>
        <p:nvSpPr>
          <p:cNvPr id="6" name="Footer Placeholder 3">
            <a:extLst>
              <a:ext uri="{FF2B5EF4-FFF2-40B4-BE49-F238E27FC236}">
                <a16:creationId xmlns:a16="http://schemas.microsoft.com/office/drawing/2014/main" id="{5E53A23E-BE94-42AA-8186-E58F9D0CC1B4}"/>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7" name="Title 1">
            <a:extLst>
              <a:ext uri="{FF2B5EF4-FFF2-40B4-BE49-F238E27FC236}">
                <a16:creationId xmlns:a16="http://schemas.microsoft.com/office/drawing/2014/main" id="{9226D95F-3520-4DBB-A8CC-4CE749B23555}"/>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Problem Overview</a:t>
            </a:r>
            <a:endParaRPr lang="en-US"/>
          </a:p>
        </p:txBody>
      </p:sp>
      <p:pic>
        <p:nvPicPr>
          <p:cNvPr id="8" name="Picture 8">
            <a:extLst>
              <a:ext uri="{FF2B5EF4-FFF2-40B4-BE49-F238E27FC236}">
                <a16:creationId xmlns:a16="http://schemas.microsoft.com/office/drawing/2014/main" id="{DA08B1CA-E245-42BC-A6F3-45349480602B}"/>
              </a:ext>
            </a:extLst>
          </p:cNvPr>
          <p:cNvPicPr>
            <a:picLocks noChangeAspect="1"/>
          </p:cNvPicPr>
          <p:nvPr/>
        </p:nvPicPr>
        <p:blipFill>
          <a:blip r:embed="rId2"/>
          <a:stretch>
            <a:fillRect/>
          </a:stretch>
        </p:blipFill>
        <p:spPr>
          <a:xfrm>
            <a:off x="457200" y="2069260"/>
            <a:ext cx="3181350" cy="1805080"/>
          </a:xfrm>
          <a:prstGeom prst="rect">
            <a:avLst/>
          </a:prstGeom>
        </p:spPr>
      </p:pic>
    </p:spTree>
    <p:extLst>
      <p:ext uri="{BB962C8B-B14F-4D97-AF65-F5344CB8AC3E}">
        <p14:creationId xmlns:p14="http://schemas.microsoft.com/office/powerpoint/2010/main" val="351154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1DF3-ACA8-4255-91AE-C4644015FFBB}"/>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D87D5477-4D6B-489C-9DE3-E7C0AA5A7646}"/>
              </a:ext>
            </a:extLst>
          </p:cNvPr>
          <p:cNvSpPr>
            <a:spLocks noGrp="1"/>
          </p:cNvSpPr>
          <p:nvPr>
            <p:ph idx="1"/>
          </p:nvPr>
        </p:nvSpPr>
        <p:spPr/>
        <p:txBody>
          <a:bodyPr vert="horz" lIns="91440" tIns="45720" rIns="91440" bIns="45720" rtlCol="0" anchor="t">
            <a:normAutofit/>
          </a:bodyPr>
          <a:lstStyle/>
          <a:p>
            <a:pPr algn="just"/>
            <a:r>
              <a:rPr lang="en-US" sz="1400">
                <a:cs typeface="Calibri"/>
              </a:rPr>
              <a:t>Existing DBMSs are too </a:t>
            </a:r>
            <a:r>
              <a:rPr lang="en-US" sz="1400" err="1">
                <a:cs typeface="Calibri"/>
              </a:rPr>
              <a:t>unwidely</a:t>
            </a:r>
            <a:r>
              <a:rPr lang="en-US" sz="1400">
                <a:cs typeface="Calibri"/>
              </a:rPr>
              <a:t> for autonomous operation because they often require restarting when changes are made</a:t>
            </a:r>
            <a:endParaRPr lang="en-US">
              <a:cs typeface="Calibri"/>
            </a:endParaRPr>
          </a:p>
          <a:p>
            <a:pPr algn="just"/>
            <a:r>
              <a:rPr lang="en-US" sz="1400">
                <a:cs typeface="Calibri"/>
              </a:rPr>
              <a:t>Peloton uses a variant of multi-version concurrency control that interleaves OLTP transactions and actions without blocking OLAP queries</a:t>
            </a:r>
          </a:p>
          <a:p>
            <a:pPr algn="just"/>
            <a:r>
              <a:rPr lang="en-US" sz="1400">
                <a:cs typeface="Calibri"/>
              </a:rPr>
              <a:t>It uses as in-memory storage manager with lock-free data structures and flexible layouts that allows for fast execution of HTAP workloads</a:t>
            </a:r>
          </a:p>
          <a:p>
            <a:pPr algn="just"/>
            <a:r>
              <a:rPr lang="en-US" sz="1400">
                <a:cs typeface="Calibri"/>
              </a:rPr>
              <a:t>Main goal is for Peloton to efficiently operate without any human-provided guide information</a:t>
            </a:r>
          </a:p>
          <a:p>
            <a:pPr algn="just"/>
            <a:r>
              <a:rPr lang="en-US" sz="1400">
                <a:cs typeface="Calibri"/>
              </a:rPr>
              <a:t>The system automatically learns how to improve the latency of the application's queries and transactions latency is the most important metric in a DBMS as it captures all aspects of performance</a:t>
            </a:r>
          </a:p>
          <a:p>
            <a:pPr algn="just"/>
            <a:r>
              <a:rPr lang="en-US" sz="1400">
                <a:cs typeface="Calibri"/>
              </a:rPr>
              <a:t>Peloton contains an embedded monitor that follows the system's internal event stream of the executed queries</a:t>
            </a:r>
          </a:p>
          <a:p>
            <a:pPr algn="just"/>
            <a:r>
              <a:rPr lang="en-US" sz="1400">
                <a:cs typeface="Calibri"/>
              </a:rPr>
              <a:t>The DBMS then constructs forecast models for the application's expected workload from this monitoring data</a:t>
            </a:r>
          </a:p>
        </p:txBody>
      </p:sp>
      <p:sp>
        <p:nvSpPr>
          <p:cNvPr id="5" name="Slide Number Placeholder 4">
            <a:extLst>
              <a:ext uri="{FF2B5EF4-FFF2-40B4-BE49-F238E27FC236}">
                <a16:creationId xmlns:a16="http://schemas.microsoft.com/office/drawing/2014/main" id="{DD2A258B-0D1B-4852-BB33-3C9F71EB92A3}"/>
              </a:ext>
            </a:extLst>
          </p:cNvPr>
          <p:cNvSpPr>
            <a:spLocks noGrp="1"/>
          </p:cNvSpPr>
          <p:nvPr>
            <p:ph type="sldNum" sz="quarter" idx="12"/>
          </p:nvPr>
        </p:nvSpPr>
        <p:spPr/>
        <p:txBody>
          <a:bodyPr/>
          <a:lstStyle/>
          <a:p>
            <a:fld id="{D3F1D1C4-C2D9-4231-9FB2-B2D9D97AA41D}" type="slidenum">
              <a:rPr lang="el-GR" smtClean="0"/>
              <a:pPr/>
              <a:t>9</a:t>
            </a:fld>
            <a:endParaRPr lang="el-GR"/>
          </a:p>
        </p:txBody>
      </p:sp>
      <p:sp>
        <p:nvSpPr>
          <p:cNvPr id="6" name="Footer Placeholder 3">
            <a:extLst>
              <a:ext uri="{FF2B5EF4-FFF2-40B4-BE49-F238E27FC236}">
                <a16:creationId xmlns:a16="http://schemas.microsoft.com/office/drawing/2014/main" id="{5E53A23E-BE94-42AA-8186-E58F9D0CC1B4}"/>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7" name="Title 1">
            <a:extLst>
              <a:ext uri="{FF2B5EF4-FFF2-40B4-BE49-F238E27FC236}">
                <a16:creationId xmlns:a16="http://schemas.microsoft.com/office/drawing/2014/main" id="{9226D95F-3520-4DBB-A8CC-4CE749B23555}"/>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Self-driving architecture</a:t>
            </a:r>
            <a:endParaRPr lang="en-US"/>
          </a:p>
        </p:txBody>
      </p:sp>
    </p:spTree>
    <p:extLst>
      <p:ext uri="{BB962C8B-B14F-4D97-AF65-F5344CB8AC3E}">
        <p14:creationId xmlns:p14="http://schemas.microsoft.com/office/powerpoint/2010/main" val="568245182"/>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4016</Words>
  <Application>Microsoft Office PowerPoint</Application>
  <PresentationFormat>Apresentação no Ecrã (16:9)</PresentationFormat>
  <Paragraphs>346</Paragraphs>
  <Slides>32</Slides>
  <Notes>10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32</vt:i4>
      </vt:variant>
    </vt:vector>
  </HeadingPairs>
  <TitlesOfParts>
    <vt:vector size="36" baseType="lpstr">
      <vt:lpstr>Arial</vt:lpstr>
      <vt:lpstr>Calibri</vt:lpstr>
      <vt:lpstr>Constantia</vt:lpstr>
      <vt:lpstr>Θέμα του Office</vt:lpstr>
      <vt:lpstr>Self-Driving Database Management Systems</vt:lpstr>
      <vt:lpstr>Presentation Outline (Indicative)</vt:lpstr>
      <vt:lpstr>Apresentação do PowerPoint</vt:lpstr>
      <vt:lpstr>Introduction</vt:lpstr>
      <vt:lpstr>Introduction</vt:lpstr>
      <vt:lpstr>Problem Overview</vt:lpstr>
      <vt:lpstr>Problem Overview</vt:lpstr>
      <vt:lpstr>Problem Overview</vt:lpstr>
      <vt:lpstr>Problem Overview</vt:lpstr>
      <vt:lpstr>Problem Overview</vt:lpstr>
      <vt:lpstr>Problem Overview</vt:lpstr>
      <vt:lpstr>Problem Overview</vt:lpstr>
      <vt:lpstr>Action Planning &amp; Execution</vt:lpstr>
      <vt:lpstr>Action Planning &amp; Execution</vt:lpstr>
      <vt:lpstr>RHCM (Receding Horizon Control Model)</vt:lpstr>
      <vt:lpstr>RHCM (Receding Horizon Control Model)</vt:lpstr>
      <vt:lpstr>Action Planning &amp; Execution</vt:lpstr>
      <vt:lpstr>Preliminary Results </vt:lpstr>
      <vt:lpstr>Preliminary Results </vt:lpstr>
      <vt:lpstr>Conclusion</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vector>
  </TitlesOfParts>
  <Manager>Advanced Topics in Databases</Manager>
  <Company>Dept. of Computer Science, University of Cyprus</Company>
  <LinksUpToDate>false</LinksUpToDate>
  <SharedDoc>false</SharedDoc>
  <HyperlinkBase>https://www.cs.ucy.ac.cy/~dzeina/courses/epl646/</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THERMAL-JOIN: A Scalable Spatial Join for Dynamic Workloads</dc:title>
  <dc:subject/>
  <dc:creator/>
  <cp:keywords/>
  <dc:description/>
  <cp:lastModifiedBy>Rafael Santana Gonçalves</cp:lastModifiedBy>
  <cp:revision>1</cp:revision>
  <dcterms:created xsi:type="dcterms:W3CDTF">2017-11-21T13:30:34Z</dcterms:created>
  <dcterms:modified xsi:type="dcterms:W3CDTF">2019-03-13T21:25:07Z</dcterms:modified>
  <cp:category>Student Presentations</cp:category>
</cp:coreProperties>
</file>