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01" r:id="rId3"/>
    <p:sldId id="302" r:id="rId4"/>
    <p:sldId id="304" r:id="rId5"/>
    <p:sldId id="303" r:id="rId6"/>
    <p:sldId id="310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79195" autoAdjust="0"/>
  </p:normalViewPr>
  <p:slideViewPr>
    <p:cSldViewPr>
      <p:cViewPr varScale="1">
        <p:scale>
          <a:sx n="92" d="100"/>
          <a:sy n="92" d="100"/>
        </p:scale>
        <p:origin x="-1238" y="-8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17/03/2019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836" y="3981432"/>
            <a:ext cx="6250809" cy="7143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Frederikos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Leandrou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  <a:p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514429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 Database System with Amnesia. </a:t>
            </a:r>
            <a:r>
              <a:rPr lang="en-US" dirty="0" smtClean="0"/>
              <a:t>Martin </a:t>
            </a:r>
            <a:r>
              <a:rPr lang="en-US" dirty="0" err="1" smtClean="0"/>
              <a:t>Kersten</a:t>
            </a:r>
            <a:r>
              <a:rPr lang="en-US" dirty="0" smtClean="0"/>
              <a:t>, </a:t>
            </a:r>
            <a:r>
              <a:rPr lang="en-US" dirty="0" err="1"/>
              <a:t>Lefteris</a:t>
            </a:r>
            <a:r>
              <a:rPr lang="en-US" dirty="0"/>
              <a:t> </a:t>
            </a:r>
            <a:r>
              <a:rPr lang="en-US" dirty="0" err="1"/>
              <a:t>Sidirourgos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714348" y="1142990"/>
            <a:ext cx="7772400" cy="110251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 Database System with Amnesia</a:t>
            </a:r>
            <a:endParaRPr lang="el-G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erial</a:t>
            </a:r>
            <a:r>
              <a:rPr lang="en-US" dirty="0"/>
              <a:t>, </a:t>
            </a:r>
            <a:r>
              <a:rPr lang="en-US" dirty="0" smtClean="0"/>
              <a:t>to model auto-increment </a:t>
            </a:r>
            <a:r>
              <a:rPr lang="en-US" dirty="0"/>
              <a:t>key and </a:t>
            </a:r>
            <a:r>
              <a:rPr lang="en-US" dirty="0" smtClean="0"/>
              <a:t>temporal order </a:t>
            </a:r>
            <a:r>
              <a:rPr lang="en-US" dirty="0"/>
              <a:t>of tuple </a:t>
            </a:r>
            <a:r>
              <a:rPr lang="en-US" dirty="0" smtClean="0"/>
              <a:t>insertions</a:t>
            </a:r>
          </a:p>
          <a:p>
            <a:r>
              <a:rPr lang="en-US" b="1" dirty="0" smtClean="0"/>
              <a:t>Uniform</a:t>
            </a:r>
            <a:r>
              <a:rPr lang="en-US" dirty="0"/>
              <a:t>, to model data distributions </a:t>
            </a:r>
            <a:r>
              <a:rPr lang="en-US" dirty="0" smtClean="0"/>
              <a:t>found </a:t>
            </a:r>
            <a:r>
              <a:rPr lang="en-US" dirty="0"/>
              <a:t>in </a:t>
            </a:r>
            <a:r>
              <a:rPr lang="en-US" dirty="0" smtClean="0"/>
              <a:t>benchmark tables </a:t>
            </a:r>
            <a:r>
              <a:rPr lang="en-US" dirty="0"/>
              <a:t>such as </a:t>
            </a:r>
            <a:r>
              <a:rPr lang="en-US" dirty="0" smtClean="0"/>
              <a:t>TPC-H</a:t>
            </a:r>
            <a:endParaRPr lang="en-US" dirty="0"/>
          </a:p>
          <a:p>
            <a:r>
              <a:rPr lang="en-US" b="1" dirty="0" smtClean="0"/>
              <a:t>Normal</a:t>
            </a:r>
            <a:r>
              <a:rPr lang="en-US" dirty="0"/>
              <a:t>, to model normal data distributions around the </a:t>
            </a:r>
            <a:r>
              <a:rPr lang="en-US" dirty="0" smtClean="0"/>
              <a:t>DOMAIN range </a:t>
            </a:r>
            <a:r>
              <a:rPr lang="en-US" dirty="0"/>
              <a:t>mean with </a:t>
            </a:r>
            <a:r>
              <a:rPr lang="en-US" dirty="0" smtClean="0"/>
              <a:t>standard </a:t>
            </a:r>
            <a:r>
              <a:rPr lang="en-US" dirty="0"/>
              <a:t>deviation of 20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b="1" dirty="0"/>
              <a:t>S</a:t>
            </a:r>
            <a:r>
              <a:rPr lang="en-US" b="1" dirty="0" smtClean="0"/>
              <a:t>kewed</a:t>
            </a:r>
            <a:r>
              <a:rPr lang="en-US" dirty="0"/>
              <a:t>, </a:t>
            </a:r>
            <a:r>
              <a:rPr lang="en-US" dirty="0" smtClean="0"/>
              <a:t>to model a </a:t>
            </a:r>
            <a:r>
              <a:rPr lang="en-US" dirty="0"/>
              <a:t>more </a:t>
            </a:r>
            <a:r>
              <a:rPr lang="en-US" dirty="0" smtClean="0"/>
              <a:t>realistic where some (random</a:t>
            </a:r>
            <a:r>
              <a:rPr lang="en-US" dirty="0"/>
              <a:t>) values are </a:t>
            </a:r>
            <a:r>
              <a:rPr lang="en-US" dirty="0" smtClean="0"/>
              <a:t>dominant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606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each table T, </a:t>
            </a:r>
            <a:r>
              <a:rPr lang="en-US" dirty="0" smtClean="0"/>
              <a:t>keep </a:t>
            </a:r>
            <a:r>
              <a:rPr lang="en-US" dirty="0"/>
              <a:t>a record of active and forgotten </a:t>
            </a:r>
            <a:r>
              <a:rPr lang="en-US" dirty="0" smtClean="0"/>
              <a:t>tuples, provides </a:t>
            </a:r>
            <a:r>
              <a:rPr lang="en-US" dirty="0"/>
              <a:t>a basis for comparing query results with and </a:t>
            </a:r>
            <a:r>
              <a:rPr lang="en-US" dirty="0" smtClean="0"/>
              <a:t>without amnesia</a:t>
            </a:r>
            <a:endParaRPr lang="en-US" dirty="0"/>
          </a:p>
          <a:p>
            <a:r>
              <a:rPr lang="en-US" dirty="0" smtClean="0"/>
              <a:t>Database storage requirements </a:t>
            </a:r>
            <a:r>
              <a:rPr lang="en-US" dirty="0"/>
              <a:t>in number of tuples in each table, remains </a:t>
            </a:r>
            <a:r>
              <a:rPr lang="en-US" dirty="0" smtClean="0"/>
              <a:t>constant and equal </a:t>
            </a:r>
            <a:r>
              <a:rPr lang="en-US" dirty="0"/>
              <a:t>to </a:t>
            </a:r>
            <a:r>
              <a:rPr lang="en-US" dirty="0" smtClean="0"/>
              <a:t>DBSIZE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simulate a tight </a:t>
            </a:r>
            <a:r>
              <a:rPr lang="en-US" dirty="0" smtClean="0"/>
              <a:t>storage budget </a:t>
            </a:r>
            <a:r>
              <a:rPr lang="en-US" dirty="0"/>
              <a:t>constraint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Realistically, constrain </a:t>
            </a:r>
            <a:r>
              <a:rPr lang="en-US" dirty="0"/>
              <a:t>growth instead </a:t>
            </a:r>
            <a:r>
              <a:rPr lang="en-US" dirty="0" smtClean="0"/>
              <a:t>size </a:t>
            </a:r>
            <a:r>
              <a:rPr lang="en-US" dirty="0"/>
              <a:t>of the database. </a:t>
            </a:r>
            <a:r>
              <a:rPr lang="en-US" dirty="0" smtClean="0"/>
              <a:t>E.g. If database </a:t>
            </a:r>
            <a:r>
              <a:rPr lang="en-US" dirty="0"/>
              <a:t>starts by using </a:t>
            </a:r>
            <a:r>
              <a:rPr lang="en-US" dirty="0" smtClean="0"/>
              <a:t>half </a:t>
            </a:r>
            <a:r>
              <a:rPr lang="en-US" dirty="0"/>
              <a:t>available </a:t>
            </a:r>
            <a:r>
              <a:rPr lang="en-US" dirty="0" smtClean="0"/>
              <a:t>RAM, do </a:t>
            </a:r>
            <a:r>
              <a:rPr lang="en-US" dirty="0"/>
              <a:t>not let it grow beyond the 90% mark. </a:t>
            </a:r>
            <a:r>
              <a:rPr lang="en-US" dirty="0" smtClean="0"/>
              <a:t>Achieved by </a:t>
            </a:r>
            <a:r>
              <a:rPr lang="en-US" dirty="0"/>
              <a:t>simply forgetting more and more tuples as you reach the </a:t>
            </a:r>
            <a:r>
              <a:rPr lang="en-US" dirty="0" smtClean="0"/>
              <a:t>upper limit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81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base line for </a:t>
            </a:r>
            <a:r>
              <a:rPr lang="en-US" sz="1600" dirty="0" smtClean="0"/>
              <a:t>the simulator </a:t>
            </a:r>
            <a:r>
              <a:rPr lang="en-US" sz="1600" dirty="0"/>
              <a:t>experiments are simple </a:t>
            </a:r>
            <a:r>
              <a:rPr lang="en-US" sz="1600" dirty="0" smtClean="0"/>
              <a:t>range queries </a:t>
            </a:r>
            <a:r>
              <a:rPr lang="en-US" sz="1600" dirty="0"/>
              <a:t>over a database table, controlled by a selectivity factor </a:t>
            </a:r>
            <a:r>
              <a:rPr lang="en-US" sz="1600" dirty="0" smtClean="0"/>
              <a:t>S</a:t>
            </a:r>
            <a:endParaRPr lang="en-US" sz="1600" dirty="0"/>
          </a:p>
          <a:p>
            <a:r>
              <a:rPr lang="en-US" sz="1600" dirty="0" smtClean="0"/>
              <a:t>S </a:t>
            </a:r>
            <a:r>
              <a:rPr lang="en-US" sz="1600" dirty="0"/>
              <a:t>= 1:0 would expose all forgotten tuples </a:t>
            </a:r>
            <a:r>
              <a:rPr lang="en-US" sz="1600" dirty="0" smtClean="0"/>
              <a:t>as an </a:t>
            </a:r>
            <a:r>
              <a:rPr lang="en-US" sz="1600" dirty="0"/>
              <a:t>imprecision of the result </a:t>
            </a:r>
            <a:r>
              <a:rPr lang="en-US" sz="1600" dirty="0" smtClean="0"/>
              <a:t>set. If </a:t>
            </a:r>
            <a:r>
              <a:rPr lang="en-US" sz="1600" dirty="0"/>
              <a:t>a </a:t>
            </a:r>
            <a:r>
              <a:rPr lang="en-US" sz="1600"/>
              <a:t>range </a:t>
            </a:r>
            <a:r>
              <a:rPr lang="en-US" sz="1600" smtClean="0"/>
              <a:t>query requests </a:t>
            </a:r>
            <a:r>
              <a:rPr lang="en-US" sz="1600" dirty="0"/>
              <a:t>all tuples, then the answer will be incomplete exactly </a:t>
            </a:r>
            <a:r>
              <a:rPr lang="en-US" sz="1600" dirty="0" smtClean="0"/>
              <a:t>as much </a:t>
            </a:r>
            <a:r>
              <a:rPr lang="en-US" sz="1600" dirty="0"/>
              <a:t>as the number of forgotten tuples. </a:t>
            </a:r>
            <a:endParaRPr lang="en-US" sz="1600" dirty="0" smtClean="0"/>
          </a:p>
          <a:p>
            <a:r>
              <a:rPr lang="en-US" sz="1600" dirty="0" smtClean="0"/>
              <a:t>A </a:t>
            </a:r>
            <a:r>
              <a:rPr lang="en-US" sz="1600" dirty="0"/>
              <a:t>range </a:t>
            </a:r>
            <a:r>
              <a:rPr lang="en-US" sz="1600" dirty="0" smtClean="0"/>
              <a:t>query with S </a:t>
            </a:r>
            <a:r>
              <a:rPr lang="en-US" sz="1600" dirty="0"/>
              <a:t>= 0:01 is less susceptible to </a:t>
            </a:r>
            <a:r>
              <a:rPr lang="en-US" sz="1600" dirty="0" smtClean="0"/>
              <a:t>forgotten tuples</a:t>
            </a:r>
            <a:r>
              <a:rPr lang="en-US" sz="1600" dirty="0"/>
              <a:t>. </a:t>
            </a:r>
            <a:r>
              <a:rPr lang="en-US" sz="1600" dirty="0" smtClean="0"/>
              <a:t>Smaller </a:t>
            </a:r>
            <a:r>
              <a:rPr lang="en-US" sz="1600" dirty="0"/>
              <a:t>chance a forgotten tuple </a:t>
            </a:r>
            <a:r>
              <a:rPr lang="en-US" sz="1600" dirty="0" smtClean="0"/>
              <a:t>being </a:t>
            </a:r>
            <a:r>
              <a:rPr lang="en-US" sz="1600" dirty="0"/>
              <a:t>part </a:t>
            </a:r>
            <a:r>
              <a:rPr lang="en-US" sz="1600" dirty="0" smtClean="0"/>
              <a:t>of the </a:t>
            </a:r>
            <a:r>
              <a:rPr lang="en-US" sz="1600" dirty="0"/>
              <a:t>query range predicate, especially if </a:t>
            </a:r>
            <a:r>
              <a:rPr lang="en-US" sz="1600" dirty="0" smtClean="0"/>
              <a:t>amnesia </a:t>
            </a:r>
            <a:r>
              <a:rPr lang="en-US" sz="1600" dirty="0"/>
              <a:t>strategies </a:t>
            </a:r>
            <a:r>
              <a:rPr lang="en-US" sz="1600" dirty="0" smtClean="0"/>
              <a:t>are picked correctly</a:t>
            </a:r>
            <a:endParaRPr lang="en-US" sz="1600" dirty="0"/>
          </a:p>
          <a:p>
            <a:r>
              <a:rPr lang="en-US" sz="1600" dirty="0"/>
              <a:t>The second query group involves simple aggregations over </a:t>
            </a:r>
            <a:r>
              <a:rPr lang="en-US" sz="1600" dirty="0" err="1" smtClean="0"/>
              <a:t>subranges</a:t>
            </a:r>
            <a:r>
              <a:rPr lang="en-US" sz="1600" dirty="0" smtClean="0"/>
              <a:t>, e.g</a:t>
            </a:r>
            <a:r>
              <a:rPr lang="en-US" sz="1600" dirty="0"/>
              <a:t>., the average (AVG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Aggregations </a:t>
            </a:r>
            <a:r>
              <a:rPr lang="en-US" sz="1600" dirty="0"/>
              <a:t>are more </a:t>
            </a:r>
            <a:r>
              <a:rPr lang="en-US" sz="1600" dirty="0" smtClean="0"/>
              <a:t>robust against </a:t>
            </a:r>
            <a:r>
              <a:rPr lang="en-US" sz="1600" dirty="0"/>
              <a:t>forgotten tuples. A</a:t>
            </a:r>
            <a:r>
              <a:rPr lang="en-US" sz="1600" dirty="0" smtClean="0"/>
              <a:t>ny </a:t>
            </a:r>
            <a:r>
              <a:rPr lang="en-US" sz="1600" dirty="0"/>
              <a:t>pair of tuples with </a:t>
            </a:r>
            <a:r>
              <a:rPr lang="en-US" sz="1600" dirty="0" smtClean="0"/>
              <a:t>antipodal values </a:t>
            </a:r>
            <a:r>
              <a:rPr lang="en-US" sz="1600" dirty="0"/>
              <a:t>around the average if removed won’t change the </a:t>
            </a:r>
            <a:r>
              <a:rPr lang="en-US" sz="1600" dirty="0" smtClean="0"/>
              <a:t>outcome. The </a:t>
            </a:r>
            <a:r>
              <a:rPr lang="en-US" sz="1600" dirty="0"/>
              <a:t>probability of a forgotten tuple to </a:t>
            </a:r>
            <a:r>
              <a:rPr lang="en-US" sz="1600" dirty="0" smtClean="0"/>
              <a:t>greatly distort </a:t>
            </a:r>
            <a:r>
              <a:rPr lang="en-US" sz="1600" dirty="0"/>
              <a:t>the average value depends on the standard deviation of </a:t>
            </a:r>
            <a:r>
              <a:rPr lang="en-US" sz="1600" dirty="0" smtClean="0"/>
              <a:t>the value </a:t>
            </a:r>
            <a:r>
              <a:rPr lang="en-US" sz="1600" dirty="0"/>
              <a:t>distribution.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217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Data Amnesia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onsider </a:t>
            </a:r>
            <a:r>
              <a:rPr lang="en-US" sz="1400" dirty="0"/>
              <a:t>the order in which </a:t>
            </a:r>
            <a:r>
              <a:rPr lang="en-US" sz="1400" dirty="0" smtClean="0"/>
              <a:t>tuples have </a:t>
            </a:r>
            <a:r>
              <a:rPr lang="en-US" sz="1400" dirty="0"/>
              <a:t>been added to the database. </a:t>
            </a:r>
            <a:r>
              <a:rPr lang="en-US" sz="1400" dirty="0" smtClean="0"/>
              <a:t>Creates </a:t>
            </a:r>
            <a:r>
              <a:rPr lang="en-US" sz="1400" dirty="0"/>
              <a:t>a time-line </a:t>
            </a:r>
            <a:r>
              <a:rPr lang="en-US" sz="1400" dirty="0" smtClean="0"/>
              <a:t>over which </a:t>
            </a:r>
            <a:r>
              <a:rPr lang="en-US" sz="1400" dirty="0"/>
              <a:t>a sliding buffer of size DBSIZE defines the active </a:t>
            </a:r>
            <a:r>
              <a:rPr lang="en-US" sz="1400" dirty="0" smtClean="0"/>
              <a:t>tuples</a:t>
            </a:r>
            <a:r>
              <a:rPr lang="en-US" sz="1400" dirty="0"/>
              <a:t> </a:t>
            </a:r>
            <a:r>
              <a:rPr lang="en-US" sz="1400" dirty="0" smtClean="0"/>
              <a:t>. (FIFO)</a:t>
            </a:r>
          </a:p>
          <a:p>
            <a:r>
              <a:rPr lang="en-US" sz="1400" dirty="0" smtClean="0"/>
              <a:t>Keeping </a:t>
            </a:r>
            <a:r>
              <a:rPr lang="en-US" sz="1400" dirty="0"/>
              <a:t>buffer at the head of the time line only shows results based </a:t>
            </a:r>
            <a:r>
              <a:rPr lang="en-US" sz="1400" dirty="0" smtClean="0"/>
              <a:t>on fresh </a:t>
            </a:r>
            <a:r>
              <a:rPr lang="en-US" sz="1400" dirty="0"/>
              <a:t>data. Streaming database applications are good examples </a:t>
            </a:r>
            <a:r>
              <a:rPr lang="en-US" sz="1400" dirty="0" smtClean="0"/>
              <a:t>for this </a:t>
            </a:r>
            <a:r>
              <a:rPr lang="en-US" sz="1400" dirty="0"/>
              <a:t>kind of amnesia, where all you can see is what’s in the </a:t>
            </a:r>
            <a:r>
              <a:rPr lang="en-US" sz="1400" dirty="0" smtClean="0"/>
              <a:t>stream</a:t>
            </a:r>
            <a:endParaRPr lang="en-US" sz="1400" dirty="0"/>
          </a:p>
          <a:p>
            <a:r>
              <a:rPr lang="en-US" sz="1400" b="1" dirty="0" err="1" smtClean="0"/>
              <a:t>Uniformamnesia</a:t>
            </a:r>
            <a:r>
              <a:rPr lang="en-US" sz="1400" dirty="0" smtClean="0"/>
              <a:t>, tuples retained </a:t>
            </a:r>
            <a:r>
              <a:rPr lang="en-US" sz="1400" dirty="0"/>
              <a:t>in the database are spread over a larger segment of </a:t>
            </a:r>
            <a:r>
              <a:rPr lang="en-US" sz="1400" dirty="0" smtClean="0"/>
              <a:t>the time </a:t>
            </a:r>
            <a:r>
              <a:rPr lang="en-US" sz="1400" dirty="0"/>
              <a:t>line and tuples are removed using a randomized process. </a:t>
            </a:r>
            <a:r>
              <a:rPr lang="en-US" sz="1400" dirty="0" smtClean="0"/>
              <a:t>For example</a:t>
            </a:r>
            <a:r>
              <a:rPr lang="en-US" sz="1400" dirty="0"/>
              <a:t>, after each update batch we uniformly select tuples to </a:t>
            </a:r>
            <a:r>
              <a:rPr lang="en-US" sz="1400" dirty="0" smtClean="0"/>
              <a:t>be removed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400" dirty="0" smtClean="0"/>
              <a:t>At </a:t>
            </a:r>
            <a:r>
              <a:rPr lang="en-US" sz="1400" dirty="0"/>
              <a:t>any round of amnesia, a tuple has the same </a:t>
            </a:r>
            <a:r>
              <a:rPr lang="en-US" sz="1400" dirty="0" smtClean="0"/>
              <a:t>probability to </a:t>
            </a:r>
            <a:r>
              <a:rPr lang="en-US" sz="1400" dirty="0"/>
              <a:t>be forgotten, but older tuples have been a candidate to </a:t>
            </a:r>
            <a:r>
              <a:rPr lang="en-US" sz="1400" dirty="0" smtClean="0"/>
              <a:t>be forgotten </a:t>
            </a:r>
            <a:r>
              <a:rPr lang="en-US" sz="1400" dirty="0"/>
              <a:t>multiple times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A </a:t>
            </a:r>
            <a:r>
              <a:rPr lang="en-US" sz="1400" dirty="0"/>
              <a:t>refinement is to consider roughly two amnesia classes: </a:t>
            </a:r>
            <a:r>
              <a:rPr lang="en-US" sz="1400" dirty="0" smtClean="0"/>
              <a:t>retrograde and </a:t>
            </a:r>
            <a:r>
              <a:rPr lang="en-US" sz="1400" dirty="0"/>
              <a:t>anterograde </a:t>
            </a:r>
            <a:r>
              <a:rPr lang="en-US" sz="1400" dirty="0" smtClean="0"/>
              <a:t>amnesia </a:t>
            </a:r>
          </a:p>
          <a:p>
            <a:r>
              <a:rPr lang="en-US" sz="1400" dirty="0" smtClean="0"/>
              <a:t>In </a:t>
            </a:r>
            <a:r>
              <a:rPr lang="en-US" sz="1400" b="1" dirty="0"/>
              <a:t>retrograde amnesia</a:t>
            </a:r>
            <a:r>
              <a:rPr lang="en-US" sz="1400" dirty="0"/>
              <a:t> one </a:t>
            </a:r>
            <a:r>
              <a:rPr lang="en-US" sz="1400" dirty="0" smtClean="0"/>
              <a:t>can’t recall </a:t>
            </a:r>
            <a:r>
              <a:rPr lang="en-US" sz="1400" dirty="0"/>
              <a:t>old memories, thus translated to database amnesia, older </a:t>
            </a:r>
            <a:r>
              <a:rPr lang="en-US" sz="1400" dirty="0" smtClean="0"/>
              <a:t>tuples are </a:t>
            </a:r>
            <a:r>
              <a:rPr lang="en-US" sz="1400" dirty="0"/>
              <a:t>more easily forgotten from the database. </a:t>
            </a:r>
            <a:r>
              <a:rPr lang="en-US" sz="1400" dirty="0" smtClean="0"/>
              <a:t>E.g. FIFO-amnesia</a:t>
            </a:r>
          </a:p>
          <a:p>
            <a:r>
              <a:rPr lang="en-US" sz="1400" dirty="0" smtClean="0"/>
              <a:t>In </a:t>
            </a:r>
            <a:r>
              <a:rPr lang="en-US" sz="1400" b="1" dirty="0"/>
              <a:t>anterograde </a:t>
            </a:r>
            <a:r>
              <a:rPr lang="en-US" sz="1400" b="1" dirty="0" smtClean="0"/>
              <a:t>amnesia</a:t>
            </a:r>
            <a:r>
              <a:rPr lang="en-US" sz="1400" dirty="0" smtClean="0"/>
              <a:t>, one </a:t>
            </a:r>
            <a:r>
              <a:rPr lang="en-US" sz="1400" dirty="0"/>
              <a:t>can not accumulate new memories easily. </a:t>
            </a:r>
            <a:r>
              <a:rPr lang="en-US" sz="1400" dirty="0" smtClean="0"/>
              <a:t>Implement this </a:t>
            </a:r>
            <a:r>
              <a:rPr lang="en-US" sz="1400" dirty="0"/>
              <a:t>kind of amnesia by choosing randomly mostly recently </a:t>
            </a:r>
            <a:r>
              <a:rPr lang="en-US" sz="1400" dirty="0" smtClean="0"/>
              <a:t>added tuples </a:t>
            </a:r>
            <a:r>
              <a:rPr lang="en-US" sz="1400" dirty="0"/>
              <a:t>to be </a:t>
            </a:r>
            <a:r>
              <a:rPr lang="en-US" sz="1400" dirty="0" smtClean="0"/>
              <a:t>forgotten</a:t>
            </a:r>
          </a:p>
          <a:p>
            <a:r>
              <a:rPr lang="en-US" sz="1400" dirty="0" smtClean="0"/>
              <a:t>This </a:t>
            </a:r>
            <a:r>
              <a:rPr lang="en-US" sz="1400" dirty="0"/>
              <a:t>strategy prioritize historical data, </a:t>
            </a:r>
            <a:r>
              <a:rPr lang="en-US" sz="1400" dirty="0" smtClean="0"/>
              <a:t>and a </a:t>
            </a:r>
            <a:r>
              <a:rPr lang="en-US" sz="1400" dirty="0"/>
              <a:t>new piece of information is only remembered if it appears </a:t>
            </a:r>
            <a:r>
              <a:rPr lang="en-US" sz="1400" dirty="0" smtClean="0"/>
              <a:t>too often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359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Based Amnesia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Alternative </a:t>
            </a:r>
            <a:r>
              <a:rPr lang="en-US" dirty="0"/>
              <a:t>for </a:t>
            </a:r>
            <a:r>
              <a:rPr lang="en-US" dirty="0" smtClean="0"/>
              <a:t>randomized </a:t>
            </a:r>
            <a:r>
              <a:rPr lang="en-US" dirty="0"/>
              <a:t>algorithms is to take the </a:t>
            </a:r>
            <a:r>
              <a:rPr lang="en-US" dirty="0" smtClean="0"/>
              <a:t>interest of </a:t>
            </a:r>
            <a:r>
              <a:rPr lang="en-US" dirty="0"/>
              <a:t>past queries into account. E</a:t>
            </a:r>
            <a:r>
              <a:rPr lang="en-US" dirty="0" smtClean="0"/>
              <a:t>.g.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tuple that </a:t>
            </a:r>
            <a:r>
              <a:rPr lang="en-US" dirty="0" smtClean="0"/>
              <a:t>appears often </a:t>
            </a:r>
            <a:r>
              <a:rPr lang="en-US" dirty="0"/>
              <a:t>in a query result might be considered more </a:t>
            </a:r>
            <a:r>
              <a:rPr lang="en-US" dirty="0" smtClean="0"/>
              <a:t>important and </a:t>
            </a:r>
            <a:r>
              <a:rPr lang="en-US" dirty="0"/>
              <a:t>should not be forgotten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Extend the </a:t>
            </a:r>
            <a:r>
              <a:rPr lang="en-US" dirty="0"/>
              <a:t>tables with the frequency of access for each tuple and after </a:t>
            </a:r>
            <a:r>
              <a:rPr lang="en-US" dirty="0" smtClean="0"/>
              <a:t>each batch </a:t>
            </a:r>
            <a:r>
              <a:rPr lang="en-US" dirty="0"/>
              <a:t>of inserts, tuples are forgotten with probability analogous </a:t>
            </a:r>
            <a:r>
              <a:rPr lang="en-US" dirty="0" smtClean="0"/>
              <a:t>to their frequency</a:t>
            </a:r>
            <a:endParaRPr lang="en-US" dirty="0"/>
          </a:p>
          <a:p>
            <a:r>
              <a:rPr lang="en-US" dirty="0" smtClean="0"/>
              <a:t>Careful not </a:t>
            </a:r>
            <a:r>
              <a:rPr lang="en-US" dirty="0"/>
              <a:t>to drop most recently added </a:t>
            </a:r>
            <a:r>
              <a:rPr lang="en-US" dirty="0" smtClean="0"/>
              <a:t>tuples, will result </a:t>
            </a:r>
            <a:r>
              <a:rPr lang="en-US" dirty="0"/>
              <a:t>in an anterograde amnesia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Use </a:t>
            </a:r>
            <a:r>
              <a:rPr lang="en-US" dirty="0"/>
              <a:t>a high water mark approach, </a:t>
            </a:r>
            <a:r>
              <a:rPr lang="en-US" dirty="0" smtClean="0"/>
              <a:t>tuples </a:t>
            </a:r>
            <a:r>
              <a:rPr lang="en-US" dirty="0"/>
              <a:t>are </a:t>
            </a:r>
            <a:r>
              <a:rPr lang="en-US" dirty="0" smtClean="0"/>
              <a:t>forgotten when </a:t>
            </a:r>
            <a:r>
              <a:rPr lang="en-US" dirty="0"/>
              <a:t>they are not frequently accessed but also been part of </a:t>
            </a:r>
            <a:r>
              <a:rPr lang="en-US" dirty="0" smtClean="0"/>
              <a:t>the database </a:t>
            </a:r>
            <a:r>
              <a:rPr lang="en-US" dirty="0"/>
              <a:t>long </a:t>
            </a:r>
            <a:r>
              <a:rPr lang="en-US" dirty="0" smtClean="0"/>
              <a:t>enough, </a:t>
            </a:r>
            <a:r>
              <a:rPr lang="en-US" b="1" dirty="0" smtClean="0"/>
              <a:t>Rotting</a:t>
            </a:r>
            <a:endParaRPr lang="en-US" b="1" dirty="0"/>
          </a:p>
          <a:p>
            <a:r>
              <a:rPr lang="en-US" dirty="0" smtClean="0"/>
              <a:t>Opposite </a:t>
            </a:r>
            <a:r>
              <a:rPr lang="en-US" dirty="0"/>
              <a:t>approach would be to forget data that has </a:t>
            </a:r>
            <a:r>
              <a:rPr lang="en-US" dirty="0" smtClean="0"/>
              <a:t>been used </a:t>
            </a:r>
            <a:r>
              <a:rPr lang="en-US" dirty="0"/>
              <a:t>too </a:t>
            </a:r>
            <a:r>
              <a:rPr lang="en-US" dirty="0" smtClean="0"/>
              <a:t>frequently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tuple has been accessed too </a:t>
            </a:r>
            <a:r>
              <a:rPr lang="en-US" dirty="0" smtClean="0"/>
              <a:t>many times</a:t>
            </a:r>
            <a:r>
              <a:rPr lang="en-US" dirty="0"/>
              <a:t>, then its role should be reconsidered. N</a:t>
            </a:r>
            <a:r>
              <a:rPr lang="en-US" dirty="0" smtClean="0"/>
              <a:t>o data should </a:t>
            </a:r>
            <a:r>
              <a:rPr lang="en-US" dirty="0"/>
              <a:t>continue to appear in a result set, if that data has not </a:t>
            </a:r>
            <a:r>
              <a:rPr lang="en-US" dirty="0" smtClean="0"/>
              <a:t>been curated</a:t>
            </a:r>
            <a:r>
              <a:rPr lang="en-US" dirty="0"/>
              <a:t>, analyzed, or consumed in any other way.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371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Based Amnesia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Mimic nature more </a:t>
            </a:r>
            <a:r>
              <a:rPr lang="en-US" dirty="0"/>
              <a:t>closely using a forgetting algorithm fit with a bias </a:t>
            </a:r>
            <a:r>
              <a:rPr lang="en-US" dirty="0" smtClean="0"/>
              <a:t>towards areas </a:t>
            </a:r>
            <a:r>
              <a:rPr lang="en-US" dirty="0"/>
              <a:t>already “infected with mold” because of lack of </a:t>
            </a:r>
            <a:r>
              <a:rPr lang="en-US" dirty="0" smtClean="0"/>
              <a:t>freshness</a:t>
            </a:r>
          </a:p>
          <a:p>
            <a:r>
              <a:rPr lang="en-US" dirty="0"/>
              <a:t>A</a:t>
            </a:r>
            <a:r>
              <a:rPr lang="en-US" dirty="0" smtClean="0"/>
              <a:t>ligns </a:t>
            </a:r>
            <a:r>
              <a:rPr lang="en-US" dirty="0"/>
              <a:t>with the observation that hardware errors on </a:t>
            </a:r>
            <a:r>
              <a:rPr lang="en-US" dirty="0" smtClean="0"/>
              <a:t>magnetic disks </a:t>
            </a:r>
            <a:r>
              <a:rPr lang="en-US" dirty="0"/>
              <a:t>are spatially highly correlated, usually caused by disk </a:t>
            </a:r>
            <a:r>
              <a:rPr lang="en-US" dirty="0" smtClean="0"/>
              <a:t>inactivity due </a:t>
            </a:r>
            <a:r>
              <a:rPr lang="en-US" dirty="0"/>
              <a:t>to lack of interest for the data stored on those </a:t>
            </a:r>
            <a:r>
              <a:rPr lang="en-US" dirty="0" smtClean="0"/>
              <a:t>areas.</a:t>
            </a:r>
          </a:p>
          <a:p>
            <a:r>
              <a:rPr lang="en-US" dirty="0" smtClean="0"/>
              <a:t>Implemented by keeping </a:t>
            </a:r>
            <a:r>
              <a:rPr lang="en-US" dirty="0"/>
              <a:t>a list of areas of forgotten tuples, say K and set n to </a:t>
            </a:r>
            <a:r>
              <a:rPr lang="en-US" dirty="0" smtClean="0"/>
              <a:t>a value </a:t>
            </a:r>
            <a:r>
              <a:rPr lang="en-US" dirty="0"/>
              <a:t>between 1; : : : ;K + 1.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 = K + 1, </a:t>
            </a:r>
            <a:r>
              <a:rPr lang="en-US" dirty="0" smtClean="0"/>
              <a:t>then </a:t>
            </a:r>
            <a:r>
              <a:rPr lang="en-US" dirty="0"/>
              <a:t>start new </a:t>
            </a:r>
            <a:r>
              <a:rPr lang="en-US" dirty="0" smtClean="0"/>
              <a:t>mold for </a:t>
            </a:r>
            <a:r>
              <a:rPr lang="en-US" dirty="0"/>
              <a:t>a tuple by randomly selecting a new active starting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Otherwise, look </a:t>
            </a:r>
            <a:r>
              <a:rPr lang="en-US" dirty="0"/>
              <a:t>into the database tiling and extend the n-</a:t>
            </a:r>
            <a:r>
              <a:rPr lang="en-US" dirty="0" err="1"/>
              <a:t>th</a:t>
            </a:r>
            <a:r>
              <a:rPr lang="en-US" dirty="0"/>
              <a:t> area </a:t>
            </a:r>
            <a:r>
              <a:rPr lang="en-US" dirty="0" smtClean="0"/>
              <a:t>of forgotten </a:t>
            </a:r>
            <a:r>
              <a:rPr lang="en-US" dirty="0"/>
              <a:t>tuples in either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933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Amnesia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distribution plays no role, only the relative </a:t>
            </a:r>
            <a:r>
              <a:rPr lang="en-US" dirty="0" smtClean="0"/>
              <a:t>position of </a:t>
            </a:r>
            <a:r>
              <a:rPr lang="en-US" dirty="0"/>
              <a:t>each tuple in the database storage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A </a:t>
            </a:r>
            <a:r>
              <a:rPr lang="en-US" dirty="0" err="1"/>
              <a:t>fifo</a:t>
            </a:r>
            <a:r>
              <a:rPr lang="en-US" dirty="0"/>
              <a:t> </a:t>
            </a:r>
            <a:r>
              <a:rPr lang="en-US" dirty="0" smtClean="0"/>
              <a:t>amnesia, will </a:t>
            </a:r>
            <a:r>
              <a:rPr lang="en-US" dirty="0"/>
              <a:t>only highlight the latest tuples, since all old data have </a:t>
            </a:r>
            <a:r>
              <a:rPr lang="en-US" dirty="0" smtClean="0"/>
              <a:t>been forgotten</a:t>
            </a:r>
          </a:p>
          <a:p>
            <a:r>
              <a:rPr lang="en-US" dirty="0" smtClean="0"/>
              <a:t>The </a:t>
            </a:r>
            <a:r>
              <a:rPr lang="en-US" dirty="0"/>
              <a:t>uniform amnesia </a:t>
            </a:r>
            <a:r>
              <a:rPr lang="en-US" dirty="0" smtClean="0"/>
              <a:t>strategy </a:t>
            </a:r>
            <a:r>
              <a:rPr lang="en-US" dirty="0"/>
              <a:t>produces </a:t>
            </a:r>
            <a:r>
              <a:rPr lang="en-US" dirty="0" smtClean="0"/>
              <a:t>a uniform </a:t>
            </a:r>
            <a:r>
              <a:rPr lang="en-US" dirty="0"/>
              <a:t>coloring which is brighter at the end because the </a:t>
            </a:r>
            <a:r>
              <a:rPr lang="en-US" dirty="0" smtClean="0"/>
              <a:t>newer the </a:t>
            </a:r>
            <a:r>
              <a:rPr lang="en-US" dirty="0"/>
              <a:t>tuples, the less opportunities they had to been </a:t>
            </a:r>
            <a:r>
              <a:rPr lang="en-US" dirty="0" smtClean="0"/>
              <a:t>forgotten</a:t>
            </a:r>
          </a:p>
          <a:p>
            <a:r>
              <a:rPr lang="en-US" dirty="0" smtClean="0"/>
              <a:t>The anterograde </a:t>
            </a:r>
            <a:r>
              <a:rPr lang="en-US" dirty="0"/>
              <a:t>amnesia strategy, retains most of the data at point </a:t>
            </a:r>
            <a:r>
              <a:rPr lang="en-US" dirty="0" smtClean="0"/>
              <a:t>0 (initial </a:t>
            </a:r>
            <a:r>
              <a:rPr lang="en-US" dirty="0"/>
              <a:t>data of the database), and then forgets all updates, </a:t>
            </a:r>
            <a:r>
              <a:rPr lang="en-US" dirty="0" smtClean="0"/>
              <a:t>starting from </a:t>
            </a:r>
            <a:r>
              <a:rPr lang="en-US" dirty="0"/>
              <a:t>the oldest </a:t>
            </a:r>
            <a:r>
              <a:rPr lang="en-US" dirty="0" smtClean="0"/>
              <a:t>ones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area amnesia strategy, which chooses at random </a:t>
            </a:r>
            <a:r>
              <a:rPr lang="en-US" dirty="0" smtClean="0"/>
              <a:t>places to </a:t>
            </a:r>
            <a:r>
              <a:rPr lang="en-US" dirty="0"/>
              <a:t>start a hole and expand them, shows an affect witch resembles </a:t>
            </a:r>
            <a:r>
              <a:rPr lang="en-US" dirty="0" smtClean="0"/>
              <a:t>a uniform-</a:t>
            </a:r>
            <a:r>
              <a:rPr lang="en-US" dirty="0" err="1" smtClean="0"/>
              <a:t>fifo</a:t>
            </a:r>
            <a:r>
              <a:rPr lang="en-US" dirty="0" smtClean="0"/>
              <a:t> </a:t>
            </a:r>
            <a:r>
              <a:rPr lang="en-US" dirty="0"/>
              <a:t>combination. Naturally, the oldest the data </a:t>
            </a:r>
            <a:r>
              <a:rPr lang="en-US" dirty="0" smtClean="0"/>
              <a:t>the more holes </a:t>
            </a:r>
            <a:r>
              <a:rPr lang="en-US" dirty="0"/>
              <a:t>they will contain, </a:t>
            </a:r>
            <a:r>
              <a:rPr lang="en-US" dirty="0" smtClean="0"/>
              <a:t>resulting to </a:t>
            </a:r>
            <a:r>
              <a:rPr lang="en-US" dirty="0"/>
              <a:t>a </a:t>
            </a:r>
            <a:r>
              <a:rPr lang="en-US" dirty="0" err="1" smtClean="0"/>
              <a:t>fifo</a:t>
            </a:r>
            <a:r>
              <a:rPr lang="en-US" dirty="0" smtClean="0"/>
              <a:t> effect</a:t>
            </a:r>
            <a:r>
              <a:rPr lang="en-US" dirty="0"/>
              <a:t>, but the newer </a:t>
            </a:r>
            <a:r>
              <a:rPr lang="en-US" dirty="0" smtClean="0"/>
              <a:t>the data </a:t>
            </a:r>
            <a:r>
              <a:rPr lang="en-US" dirty="0"/>
              <a:t>the more uniform will </a:t>
            </a:r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79457"/>
            <a:ext cx="4038600" cy="263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49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Amnesia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rot amnesia strategy, depends on how fresh are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Freshness is measured by the frequency of appearing in a </a:t>
            </a:r>
            <a:r>
              <a:rPr lang="en-US" dirty="0" smtClean="0"/>
              <a:t>result</a:t>
            </a:r>
            <a:endParaRPr lang="en-US" dirty="0"/>
          </a:p>
          <a:p>
            <a:r>
              <a:rPr lang="en-US" dirty="0"/>
              <a:t>Since all range and aggregate queries are the same in our </a:t>
            </a:r>
            <a:r>
              <a:rPr lang="en-US" dirty="0" smtClean="0"/>
              <a:t>experiments, the </a:t>
            </a:r>
            <a:r>
              <a:rPr lang="en-US" dirty="0"/>
              <a:t>data distribution is the differential factor for </a:t>
            </a:r>
            <a:r>
              <a:rPr lang="en-US" dirty="0" smtClean="0"/>
              <a:t>rotting</a:t>
            </a:r>
            <a:endParaRPr lang="en-US" dirty="0"/>
          </a:p>
          <a:p>
            <a:r>
              <a:rPr lang="en-US" dirty="0"/>
              <a:t>Figure 2 shows the different effect of rotting for serial, </a:t>
            </a:r>
            <a:r>
              <a:rPr lang="en-US" dirty="0" smtClean="0"/>
              <a:t>uniform, normal</a:t>
            </a:r>
            <a:r>
              <a:rPr lang="en-US" dirty="0"/>
              <a:t>, and </a:t>
            </a:r>
            <a:r>
              <a:rPr lang="en-US" dirty="0" err="1"/>
              <a:t>zipfian</a:t>
            </a:r>
            <a:r>
              <a:rPr lang="en-US" dirty="0"/>
              <a:t> distributed datasets. Figure 2 illustrates </a:t>
            </a:r>
            <a:r>
              <a:rPr lang="en-US" dirty="0" smtClean="0"/>
              <a:t>that the </a:t>
            </a:r>
            <a:r>
              <a:rPr lang="en-US" dirty="0"/>
              <a:t>data distribution in combination with the amnesia has a </a:t>
            </a:r>
            <a:r>
              <a:rPr lang="en-US" dirty="0" smtClean="0"/>
              <a:t>strong impact </a:t>
            </a:r>
            <a:r>
              <a:rPr lang="en-US" dirty="0"/>
              <a:t>on what you retain from the </a:t>
            </a:r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74089"/>
            <a:ext cx="4038600" cy="264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13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 precision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user is mostly </a:t>
            </a:r>
            <a:r>
              <a:rPr lang="en-US" dirty="0" smtClean="0"/>
              <a:t>interested in </a:t>
            </a:r>
            <a:r>
              <a:rPr lang="en-US" dirty="0"/>
              <a:t>the recently inserted data then a FIFO style amnesia suffice.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recision </a:t>
            </a:r>
            <a:r>
              <a:rPr lang="en-US" dirty="0"/>
              <a:t>and is influenced by both the data </a:t>
            </a:r>
            <a:r>
              <a:rPr lang="en-US" dirty="0" smtClean="0"/>
              <a:t>distribution, volatility </a:t>
            </a:r>
            <a:r>
              <a:rPr lang="en-US" dirty="0"/>
              <a:t>and query </a:t>
            </a:r>
            <a:r>
              <a:rPr lang="en-US" dirty="0" smtClean="0"/>
              <a:t>load.</a:t>
            </a:r>
          </a:p>
          <a:p>
            <a:r>
              <a:rPr lang="en-US" dirty="0" smtClean="0"/>
              <a:t>The </a:t>
            </a:r>
            <a:r>
              <a:rPr lang="en-US" dirty="0"/>
              <a:t>volatility captures the amount </a:t>
            </a:r>
            <a:r>
              <a:rPr lang="en-US" dirty="0" smtClean="0"/>
              <a:t>of data </a:t>
            </a:r>
            <a:r>
              <a:rPr lang="en-US" dirty="0"/>
              <a:t>being forgotten at each intermediate stage. 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3 illustrates the results from range queries with a </a:t>
            </a:r>
            <a:r>
              <a:rPr lang="en-US" dirty="0" smtClean="0"/>
              <a:t>Normal and </a:t>
            </a:r>
            <a:r>
              <a:rPr lang="en-US" dirty="0" err="1"/>
              <a:t>Zipfian</a:t>
            </a:r>
            <a:r>
              <a:rPr lang="en-US" dirty="0"/>
              <a:t> data distribution. The range query generator selects </a:t>
            </a:r>
            <a:r>
              <a:rPr lang="en-US" dirty="0" smtClean="0"/>
              <a:t>a candidate </a:t>
            </a:r>
            <a:r>
              <a:rPr lang="en-US" dirty="0"/>
              <a:t>value v from all active tuples and constructs the </a:t>
            </a:r>
            <a:r>
              <a:rPr lang="en-US" dirty="0" smtClean="0"/>
              <a:t>range Where </a:t>
            </a:r>
            <a:r>
              <a:rPr lang="en-US" dirty="0" err="1"/>
              <a:t>attr</a:t>
            </a:r>
            <a:r>
              <a:rPr lang="en-US" dirty="0"/>
              <a:t> &gt;= v- 0.01 * RANGE and </a:t>
            </a:r>
            <a:r>
              <a:rPr lang="en-US" dirty="0" err="1"/>
              <a:t>attr</a:t>
            </a:r>
            <a:r>
              <a:rPr lang="en-US" dirty="0"/>
              <a:t> &lt; v + 0.01 * </a:t>
            </a:r>
            <a:r>
              <a:rPr lang="en-US" dirty="0" smtClean="0"/>
              <a:t>RANGE where </a:t>
            </a:r>
            <a:r>
              <a:rPr lang="en-US" dirty="0"/>
              <a:t>RANGE is in the range 0 to the maximum value seen up </a:t>
            </a:r>
            <a:r>
              <a:rPr lang="en-US" dirty="0" smtClean="0"/>
              <a:t>to the </a:t>
            </a:r>
            <a:r>
              <a:rPr lang="en-US" dirty="0"/>
              <a:t>latest update batch.</a:t>
            </a:r>
          </a:p>
          <a:p>
            <a:r>
              <a:rPr lang="en-US" dirty="0" smtClean="0"/>
              <a:t>Precision </a:t>
            </a:r>
            <a:r>
              <a:rPr lang="en-US" dirty="0"/>
              <a:t>drops quickly over time as </a:t>
            </a:r>
            <a:r>
              <a:rPr lang="en-US" dirty="0" smtClean="0"/>
              <a:t>more </a:t>
            </a:r>
            <a:r>
              <a:rPr lang="en-US" dirty="0"/>
              <a:t>information is </a:t>
            </a:r>
            <a:r>
              <a:rPr lang="en-US" dirty="0" smtClean="0"/>
              <a:t>forgotten.</a:t>
            </a:r>
          </a:p>
          <a:p>
            <a:r>
              <a:rPr lang="en-US" dirty="0" smtClean="0"/>
              <a:t>Area rotting behaves differently</a:t>
            </a:r>
            <a:r>
              <a:rPr lang="en-US" dirty="0"/>
              <a:t>. </a:t>
            </a:r>
            <a:r>
              <a:rPr lang="en-US" dirty="0" smtClean="0"/>
              <a:t>Biased </a:t>
            </a:r>
            <a:r>
              <a:rPr lang="en-US" dirty="0"/>
              <a:t>to increasing an area, </a:t>
            </a:r>
            <a:r>
              <a:rPr lang="en-US" dirty="0" smtClean="0"/>
              <a:t>which means </a:t>
            </a:r>
            <a:r>
              <a:rPr lang="en-US" dirty="0"/>
              <a:t>that a smaller fragment of range queries is </a:t>
            </a:r>
            <a:r>
              <a:rPr lang="en-US" dirty="0" smtClean="0"/>
              <a:t>affected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68" y="1200150"/>
            <a:ext cx="2710064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9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amnesia algorithms </a:t>
            </a:r>
            <a:r>
              <a:rPr lang="en-US" dirty="0" smtClean="0"/>
              <a:t>enable </a:t>
            </a:r>
            <a:r>
              <a:rPr lang="en-US" dirty="0"/>
              <a:t>the DBMS to perform best within the </a:t>
            </a:r>
            <a:r>
              <a:rPr lang="en-US" dirty="0" smtClean="0"/>
              <a:t>resource bounds given</a:t>
            </a:r>
          </a:p>
          <a:p>
            <a:r>
              <a:rPr lang="en-US" dirty="0" smtClean="0"/>
              <a:t>Amnesia </a:t>
            </a:r>
            <a:r>
              <a:rPr lang="en-US" dirty="0"/>
              <a:t>addresses the ever expanding data </a:t>
            </a:r>
            <a:r>
              <a:rPr lang="en-US" dirty="0" smtClean="0"/>
              <a:t>sizes in </a:t>
            </a:r>
            <a:r>
              <a:rPr lang="en-US" dirty="0"/>
              <a:t>business and scientific application, which may become too </a:t>
            </a:r>
            <a:r>
              <a:rPr lang="en-US" dirty="0" smtClean="0"/>
              <a:t>voluminous or </a:t>
            </a:r>
            <a:r>
              <a:rPr lang="en-US" dirty="0"/>
              <a:t>too </a:t>
            </a:r>
            <a:r>
              <a:rPr lang="en-US" dirty="0" smtClean="0"/>
              <a:t>expensive for </a:t>
            </a:r>
            <a:r>
              <a:rPr lang="en-US" dirty="0"/>
              <a:t>interactive processing or their Cloud-based </a:t>
            </a:r>
            <a:r>
              <a:rPr lang="en-US" dirty="0" smtClean="0"/>
              <a:t>parallel processing</a:t>
            </a:r>
            <a:endParaRPr lang="en-US" dirty="0"/>
          </a:p>
          <a:p>
            <a:r>
              <a:rPr lang="en-US" dirty="0"/>
              <a:t>Database amnesia forces the DBA and the users to seriously </a:t>
            </a:r>
            <a:r>
              <a:rPr lang="en-US" dirty="0" smtClean="0"/>
              <a:t>consider the </a:t>
            </a:r>
            <a:r>
              <a:rPr lang="en-US" dirty="0"/>
              <a:t>cost of keeping data available forever. The price of </a:t>
            </a:r>
            <a:r>
              <a:rPr lang="en-US" dirty="0" smtClean="0"/>
              <a:t>more information </a:t>
            </a:r>
            <a:r>
              <a:rPr lang="en-US" dirty="0"/>
              <a:t>retention may not outweighs the added return on </a:t>
            </a:r>
            <a:r>
              <a:rPr lang="en-US" dirty="0" smtClean="0"/>
              <a:t>investment in </a:t>
            </a:r>
            <a:r>
              <a:rPr lang="en-US" dirty="0"/>
              <a:t>storage and processing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a </a:t>
            </a:r>
            <a:r>
              <a:rPr lang="en-US" dirty="0" smtClean="0"/>
              <a:t>proper choice </a:t>
            </a:r>
            <a:r>
              <a:rPr lang="en-US" dirty="0"/>
              <a:t>of the data amnesia policy is required, or a timely </a:t>
            </a:r>
            <a:r>
              <a:rPr lang="en-US" dirty="0" smtClean="0"/>
              <a:t>action should </a:t>
            </a:r>
            <a:r>
              <a:rPr lang="en-US" dirty="0"/>
              <a:t>be taken to compress the data into meaningful </a:t>
            </a:r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9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 Data is a challenge</a:t>
            </a:r>
          </a:p>
          <a:p>
            <a:r>
              <a:rPr lang="en-US" sz="2400" dirty="0" smtClean="0"/>
              <a:t>Easy to collect and hoard massive amounts of data</a:t>
            </a:r>
          </a:p>
          <a:p>
            <a:r>
              <a:rPr lang="en-US" sz="2400" dirty="0" smtClean="0"/>
              <a:t>Volume and Velocity make processing and managing a costly affair</a:t>
            </a:r>
          </a:p>
          <a:p>
            <a:r>
              <a:rPr lang="en-US" sz="2400" dirty="0" smtClean="0"/>
              <a:t>Common scale-out approaches</a:t>
            </a:r>
            <a:r>
              <a:rPr lang="el-GR" sz="2400" dirty="0" smtClean="0"/>
              <a:t> </a:t>
            </a:r>
            <a:r>
              <a:rPr lang="en-US" sz="2400" dirty="0" smtClean="0"/>
              <a:t>will soon reach a technological and monetary wall</a:t>
            </a:r>
          </a:p>
          <a:p>
            <a:r>
              <a:rPr lang="en-US" sz="2400" dirty="0" smtClean="0"/>
              <a:t>Blindly rejecting data or reducing data resolution may lead to loss of valuable data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97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DBA are needed to deal with these challenges at a cost</a:t>
            </a:r>
          </a:p>
          <a:p>
            <a:r>
              <a:rPr lang="en-US" sz="2400" dirty="0" smtClean="0"/>
              <a:t>This calls for a DBMS with a fundamental change in database management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19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 Data fueled by the ease that data can be collected and stored away</a:t>
            </a:r>
          </a:p>
          <a:p>
            <a:r>
              <a:rPr lang="en-US" sz="2400" dirty="0" smtClean="0"/>
              <a:t>Costs for storing huge amounts of data become a burden</a:t>
            </a:r>
          </a:p>
          <a:p>
            <a:r>
              <a:rPr lang="en-US" sz="2400" dirty="0" smtClean="0"/>
              <a:t>Utility of data decreases over time, old data becomes stale and irrelevant</a:t>
            </a:r>
          </a:p>
          <a:p>
            <a:r>
              <a:rPr lang="en-US" sz="2400" dirty="0" smtClean="0"/>
              <a:t>Cannot afford to maintain everything in cold storage</a:t>
            </a:r>
          </a:p>
          <a:p>
            <a:r>
              <a:rPr lang="en-US" sz="2400" dirty="0" smtClean="0"/>
              <a:t>Cloud storage is cheap but retrieval is very slow</a:t>
            </a:r>
          </a:p>
          <a:p>
            <a:r>
              <a:rPr lang="en-US" sz="2400" dirty="0" smtClean="0"/>
              <a:t>Discarding data upstream may lead to loss of important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445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proposed solution to the Big Data problem</a:t>
            </a:r>
          </a:p>
          <a:p>
            <a:r>
              <a:rPr lang="en-US" sz="2400" dirty="0" smtClean="0"/>
              <a:t>Let DBMS </a:t>
            </a:r>
            <a:r>
              <a:rPr lang="en-US" sz="2400" dirty="0"/>
              <a:t>semi-autonomously rot away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Based </a:t>
            </a:r>
            <a:r>
              <a:rPr lang="en-US" sz="2400" dirty="0"/>
              <a:t>on the systems own unwillingness to keep old data as </a:t>
            </a:r>
            <a:r>
              <a:rPr lang="en-US" sz="2400" dirty="0" smtClean="0"/>
              <a:t>easily accessible </a:t>
            </a:r>
            <a:r>
              <a:rPr lang="en-US" sz="2400" dirty="0"/>
              <a:t>as fresh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Challenges the belief that the purpose of a database system is to store data forever and not let it rot away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strategies to </a:t>
            </a:r>
            <a:r>
              <a:rPr lang="en-US" sz="2400" dirty="0" smtClean="0"/>
              <a:t>forget many </a:t>
            </a:r>
            <a:r>
              <a:rPr lang="en-US" sz="2400" dirty="0"/>
              <a:t>data items and still retain the </a:t>
            </a: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83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Forgetting data can </a:t>
            </a:r>
            <a:r>
              <a:rPr lang="en-US" dirty="0" smtClean="0"/>
              <a:t>be harmful </a:t>
            </a:r>
            <a:r>
              <a:rPr lang="en-US" dirty="0"/>
              <a:t>for it leads to loss of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However</a:t>
            </a:r>
            <a:r>
              <a:rPr lang="en-US" dirty="0"/>
              <a:t>, it </a:t>
            </a:r>
            <a:r>
              <a:rPr lang="en-US" dirty="0" smtClean="0"/>
              <a:t>strongly </a:t>
            </a:r>
            <a:r>
              <a:rPr lang="en-US" dirty="0"/>
              <a:t>depends on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If </a:t>
            </a:r>
            <a:r>
              <a:rPr lang="en-US" dirty="0"/>
              <a:t>only interested in aggregated summaries over scientific </a:t>
            </a:r>
            <a:r>
              <a:rPr lang="en-US" dirty="0" smtClean="0"/>
              <a:t>data, missing </a:t>
            </a:r>
            <a:r>
              <a:rPr lang="en-US" dirty="0"/>
              <a:t>a few tuples may not be too bad. </a:t>
            </a:r>
            <a:r>
              <a:rPr lang="en-US" dirty="0" smtClean="0"/>
              <a:t>Error vanishes behind </a:t>
            </a:r>
            <a:r>
              <a:rPr lang="en-US" dirty="0"/>
              <a:t>noise encountered by taking the </a:t>
            </a:r>
            <a:r>
              <a:rPr lang="en-US" dirty="0" smtClean="0"/>
              <a:t>observations</a:t>
            </a:r>
            <a:endParaRPr lang="en-US" dirty="0"/>
          </a:p>
          <a:p>
            <a:r>
              <a:rPr lang="en-US" dirty="0" smtClean="0"/>
              <a:t>If data </a:t>
            </a:r>
            <a:r>
              <a:rPr lang="en-US" dirty="0"/>
              <a:t>is about unique standing payments</a:t>
            </a:r>
            <a:r>
              <a:rPr lang="en-US" dirty="0" smtClean="0"/>
              <a:t>, forgetting  information </a:t>
            </a:r>
            <a:r>
              <a:rPr lang="en-US" dirty="0"/>
              <a:t>would be a big </a:t>
            </a:r>
            <a:r>
              <a:rPr lang="en-US" dirty="0" smtClean="0"/>
              <a:t>inconvenience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knowledge about all queries and their frequency </a:t>
            </a:r>
            <a:r>
              <a:rPr lang="en-US" dirty="0" smtClean="0"/>
              <a:t>would </a:t>
            </a:r>
            <a:r>
              <a:rPr lang="en-US" dirty="0"/>
              <a:t>make it possible to identify if and </a:t>
            </a:r>
            <a:r>
              <a:rPr lang="en-US" dirty="0" smtClean="0"/>
              <a:t>how long </a:t>
            </a:r>
            <a:r>
              <a:rPr lang="en-US" dirty="0"/>
              <a:t>a tuple is active before it can be safely </a:t>
            </a:r>
            <a:r>
              <a:rPr lang="en-US" dirty="0" smtClean="0"/>
              <a:t>forgotten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2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only </a:t>
            </a:r>
            <a:r>
              <a:rPr lang="en-US" dirty="0"/>
              <a:t>interested in the average </a:t>
            </a:r>
            <a:r>
              <a:rPr lang="en-US" dirty="0" smtClean="0"/>
              <a:t>value, drop </a:t>
            </a:r>
            <a:r>
              <a:rPr lang="en-US" dirty="0"/>
              <a:t>two tuples </a:t>
            </a:r>
            <a:r>
              <a:rPr lang="en-US" dirty="0" smtClean="0"/>
              <a:t>that together </a:t>
            </a:r>
            <a:r>
              <a:rPr lang="en-US" dirty="0"/>
              <a:t>do not affect the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If interested </a:t>
            </a:r>
            <a:r>
              <a:rPr lang="en-US" dirty="0"/>
              <a:t>in </a:t>
            </a:r>
            <a:r>
              <a:rPr lang="en-US" dirty="0" smtClean="0"/>
              <a:t>profile </a:t>
            </a:r>
            <a:r>
              <a:rPr lang="en-US" dirty="0"/>
              <a:t>analysis </a:t>
            </a:r>
            <a:r>
              <a:rPr lang="en-US" dirty="0" smtClean="0"/>
              <a:t>over </a:t>
            </a:r>
            <a:r>
              <a:rPr lang="en-US" dirty="0"/>
              <a:t>data</a:t>
            </a:r>
            <a:r>
              <a:rPr lang="en-US" dirty="0" smtClean="0"/>
              <a:t>, </a:t>
            </a:r>
            <a:r>
              <a:rPr lang="en-US" dirty="0"/>
              <a:t>identical </a:t>
            </a:r>
            <a:r>
              <a:rPr lang="en-US" dirty="0" smtClean="0"/>
              <a:t>tuples are </a:t>
            </a:r>
            <a:r>
              <a:rPr lang="en-US" dirty="0"/>
              <a:t>not necessarily needed. </a:t>
            </a:r>
            <a:r>
              <a:rPr lang="en-US" dirty="0" smtClean="0"/>
              <a:t>Just maintain </a:t>
            </a:r>
            <a:r>
              <a:rPr lang="en-US" dirty="0"/>
              <a:t>simple count </a:t>
            </a:r>
            <a:r>
              <a:rPr lang="en-US" dirty="0" smtClean="0"/>
              <a:t>of </a:t>
            </a:r>
            <a:r>
              <a:rPr lang="en-US" dirty="0"/>
              <a:t>occurrences </a:t>
            </a:r>
          </a:p>
          <a:p>
            <a:r>
              <a:rPr lang="en-US" dirty="0" smtClean="0"/>
              <a:t>Data </a:t>
            </a:r>
            <a:r>
              <a:rPr lang="en-US" dirty="0"/>
              <a:t>constrained by a Data Privacy Act </a:t>
            </a:r>
            <a:r>
              <a:rPr lang="en-US" dirty="0" smtClean="0"/>
              <a:t>should be forgotten </a:t>
            </a:r>
            <a:r>
              <a:rPr lang="en-US" dirty="0"/>
              <a:t>within the legally defined time frame.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47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happens to forgotten </a:t>
            </a:r>
            <a:r>
              <a:rPr lang="en-US" dirty="0" smtClean="0"/>
              <a:t>data?</a:t>
            </a:r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all data being </a:t>
            </a:r>
            <a:r>
              <a:rPr lang="en-US" dirty="0" smtClean="0"/>
              <a:t>forgotten</a:t>
            </a:r>
            <a:endParaRPr lang="en-US" dirty="0"/>
          </a:p>
          <a:p>
            <a:r>
              <a:rPr lang="en-US" dirty="0" smtClean="0"/>
              <a:t>Stop </a:t>
            </a:r>
            <a:r>
              <a:rPr lang="en-US" dirty="0"/>
              <a:t>indexing the </a:t>
            </a:r>
            <a:r>
              <a:rPr lang="en-US" dirty="0" smtClean="0"/>
              <a:t>forgotten data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/>
              <a:t>complete scan will fetch all data, </a:t>
            </a:r>
            <a:r>
              <a:rPr lang="en-US" dirty="0" smtClean="0"/>
              <a:t>a fast index-based </a:t>
            </a:r>
            <a:r>
              <a:rPr lang="en-US" dirty="0"/>
              <a:t>query evaluation will skip the forgotten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Move </a:t>
            </a:r>
            <a:r>
              <a:rPr lang="en-US" dirty="0"/>
              <a:t>forgotten data to cheap slow </a:t>
            </a:r>
            <a:r>
              <a:rPr lang="en-US" dirty="0" err="1" smtClean="0"/>
              <a:t>coldstorage</a:t>
            </a: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a summary, i.e., a few aggregated values (</a:t>
            </a:r>
            <a:r>
              <a:rPr lang="en-US" dirty="0" smtClean="0"/>
              <a:t>min, max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) of </a:t>
            </a:r>
            <a:r>
              <a:rPr lang="en-US" dirty="0" smtClean="0"/>
              <a:t>the </a:t>
            </a:r>
            <a:r>
              <a:rPr lang="en-US" dirty="0"/>
              <a:t>forgotten data. </a:t>
            </a:r>
            <a:r>
              <a:rPr lang="en-US" dirty="0" smtClean="0"/>
              <a:t>Will reduce storage </a:t>
            </a:r>
            <a:r>
              <a:rPr lang="en-US" dirty="0"/>
              <a:t>but </a:t>
            </a:r>
            <a:r>
              <a:rPr lang="en-US" dirty="0" smtClean="0"/>
              <a:t>will </a:t>
            </a:r>
            <a:r>
              <a:rPr lang="en-US" dirty="0"/>
              <a:t>only be able to answer specific </a:t>
            </a:r>
            <a:r>
              <a:rPr lang="en-US" dirty="0" smtClean="0"/>
              <a:t>aggregation queries </a:t>
            </a:r>
            <a:r>
              <a:rPr lang="en-US" dirty="0"/>
              <a:t>without </a:t>
            </a:r>
            <a:r>
              <a:rPr lang="en-US" dirty="0" smtClean="0"/>
              <a:t>any </a:t>
            </a:r>
            <a:r>
              <a:rPr lang="en-US" dirty="0"/>
              <a:t>other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625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schema, </a:t>
            </a:r>
            <a:r>
              <a:rPr lang="en-US" dirty="0"/>
              <a:t>collection of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Tables </a:t>
            </a:r>
            <a:r>
              <a:rPr lang="en-US" dirty="0"/>
              <a:t>filled with integers in </a:t>
            </a:r>
            <a:r>
              <a:rPr lang="en-US" dirty="0" smtClean="0"/>
              <a:t>range </a:t>
            </a:r>
            <a:r>
              <a:rPr lang="en-US" dirty="0"/>
              <a:t>R = 0; </a:t>
            </a:r>
            <a:r>
              <a:rPr lang="en-US" dirty="0" smtClean="0"/>
              <a:t>… ; DOMAIN </a:t>
            </a:r>
            <a:r>
              <a:rPr lang="en-US" dirty="0"/>
              <a:t>with </a:t>
            </a:r>
            <a:r>
              <a:rPr lang="en-US" dirty="0" smtClean="0"/>
              <a:t>predefined </a:t>
            </a:r>
            <a:r>
              <a:rPr lang="en-US" dirty="0"/>
              <a:t>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 amnesia </a:t>
            </a:r>
            <a:r>
              <a:rPr lang="en-US" dirty="0"/>
              <a:t>strongly influenced by </a:t>
            </a:r>
            <a:r>
              <a:rPr lang="en-US" dirty="0" smtClean="0"/>
              <a:t>data </a:t>
            </a:r>
            <a:r>
              <a:rPr lang="en-US" dirty="0"/>
              <a:t>distributions and query workload.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548835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1939</Words>
  <Application>Microsoft Office PowerPoint</Application>
  <PresentationFormat>On-screen Show (16:9)</PresentationFormat>
  <Paragraphs>146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Θέμα του Office</vt:lpstr>
      <vt:lpstr>A Database System with Amnesia</vt:lpstr>
      <vt:lpstr>Motivation</vt:lpstr>
      <vt:lpstr>Motivation</vt:lpstr>
      <vt:lpstr>Background</vt:lpstr>
      <vt:lpstr>Data Rotting</vt:lpstr>
      <vt:lpstr>Data Rotting</vt:lpstr>
      <vt:lpstr>Data Rotting</vt:lpstr>
      <vt:lpstr>Data Rotting</vt:lpstr>
      <vt:lpstr>Simulation</vt:lpstr>
      <vt:lpstr>Simulation Data Distributions</vt:lpstr>
      <vt:lpstr>Simulation</vt:lpstr>
      <vt:lpstr>Simulator</vt:lpstr>
      <vt:lpstr>Temporal Data Amnesia</vt:lpstr>
      <vt:lpstr>Query Based Amnesia</vt:lpstr>
      <vt:lpstr>Spatial Based Amnesia</vt:lpstr>
      <vt:lpstr>Data Amnesia Map</vt:lpstr>
      <vt:lpstr>Data Amnesia Map</vt:lpstr>
      <vt:lpstr>Range query precision</vt:lpstr>
      <vt:lpstr>Conclusion</vt:lpstr>
    </vt:vector>
  </TitlesOfParts>
  <Manager>Advanced Topics in Databases</Manager>
  <Company>Dept. of Computer Science, University of Cyprus</Company>
  <LinksUpToDate>false</LinksUpToDate>
  <SharedDoc>false</SharedDoc>
  <HyperlinkBase>https://www.cs.ucy.ac.cy/~dzeina/courses/epl646/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THERMAL-JOIN: A Scalable Spatial Join for Dynamic Workloads</dc:title>
  <dc:creator>User</dc:creator>
  <cp:lastModifiedBy>User</cp:lastModifiedBy>
  <cp:revision>652</cp:revision>
  <dcterms:created xsi:type="dcterms:W3CDTF">2017-11-21T13:30:34Z</dcterms:created>
  <dcterms:modified xsi:type="dcterms:W3CDTF">2019-03-17T15:25:15Z</dcterms:modified>
  <cp:category>Student Presentations</cp:category>
</cp:coreProperties>
</file>