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99" r:id="rId2"/>
    <p:sldId id="300" r:id="rId3"/>
    <p:sldId id="350" r:id="rId4"/>
    <p:sldId id="322" r:id="rId5"/>
    <p:sldId id="334" r:id="rId6"/>
    <p:sldId id="301" r:id="rId7"/>
    <p:sldId id="302" r:id="rId8"/>
    <p:sldId id="323" r:id="rId9"/>
    <p:sldId id="303" r:id="rId10"/>
    <p:sldId id="304" r:id="rId11"/>
    <p:sldId id="305" r:id="rId12"/>
    <p:sldId id="306" r:id="rId13"/>
    <p:sldId id="324" r:id="rId14"/>
    <p:sldId id="325" r:id="rId15"/>
    <p:sldId id="335" r:id="rId16"/>
    <p:sldId id="336" r:id="rId17"/>
    <p:sldId id="308" r:id="rId18"/>
    <p:sldId id="309" r:id="rId19"/>
    <p:sldId id="337" r:id="rId20"/>
    <p:sldId id="310" r:id="rId21"/>
    <p:sldId id="333" r:id="rId22"/>
    <p:sldId id="311" r:id="rId23"/>
    <p:sldId id="312" r:id="rId24"/>
    <p:sldId id="326" r:id="rId25"/>
    <p:sldId id="313" r:id="rId26"/>
    <p:sldId id="314" r:id="rId27"/>
    <p:sldId id="327" r:id="rId28"/>
    <p:sldId id="328" r:id="rId29"/>
    <p:sldId id="315" r:id="rId30"/>
    <p:sldId id="339" r:id="rId31"/>
    <p:sldId id="340" r:id="rId32"/>
    <p:sldId id="338" r:id="rId33"/>
    <p:sldId id="316" r:id="rId34"/>
    <p:sldId id="329" r:id="rId35"/>
    <p:sldId id="343" r:id="rId36"/>
    <p:sldId id="317" r:id="rId37"/>
    <p:sldId id="341" r:id="rId38"/>
    <p:sldId id="342" r:id="rId39"/>
    <p:sldId id="344" r:id="rId40"/>
    <p:sldId id="345" r:id="rId41"/>
    <p:sldId id="318" r:id="rId42"/>
    <p:sldId id="319" r:id="rId43"/>
    <p:sldId id="330" r:id="rId44"/>
    <p:sldId id="331" r:id="rId45"/>
    <p:sldId id="320" r:id="rId46"/>
    <p:sldId id="321" r:id="rId47"/>
    <p:sldId id="346" r:id="rId48"/>
    <p:sldId id="264" r:id="rId49"/>
    <p:sldId id="347" r:id="rId50"/>
    <p:sldId id="348" r:id="rId51"/>
    <p:sldId id="349" r:id="rId52"/>
    <p:sldId id="332" r:id="rId53"/>
  </p:sldIdLst>
  <p:sldSz cx="9144000" cy="5143500" type="screen16x9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 autoAdjust="0"/>
    <p:restoredTop sz="79195" autoAdjust="0"/>
  </p:normalViewPr>
  <p:slideViewPr>
    <p:cSldViewPr>
      <p:cViewPr varScale="1">
        <p:scale>
          <a:sx n="90" d="100"/>
          <a:sy n="90" d="100"/>
        </p:scale>
        <p:origin x="1286" y="67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48" y="749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DCDF1-0134-4420-82F4-018263756886}" type="datetimeFigureOut">
              <a:rPr lang="en-GB" smtClean="0"/>
              <a:pPr/>
              <a:t>17/03/2019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13148-9928-4BF7-BFE3-32B9C7CDA3C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208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3493E-183B-43F9-A6C5-D2D2AC232D3D}" type="slidenum">
              <a:rPr lang="el-GR" smtClean="0"/>
              <a:pPr/>
              <a:t>1</a:t>
            </a:fld>
            <a:endParaRPr lang="el-GR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University of Cyprus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04053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618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667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680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52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771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392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37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B41F-49E2-4638-9606-4876D6B9E99C}" type="datetime1">
              <a:rPr lang="el-GR" smtClean="0"/>
              <a:pPr/>
              <a:t>17/3/2019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1D9A-7923-4CC7-A58C-9CAD1954A89A}" type="datetime1">
              <a:rPr lang="el-GR" smtClean="0"/>
              <a:pPr/>
              <a:t>17/3/2019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084A-1050-49A0-82D2-E43BD73B42D9}" type="datetime1">
              <a:rPr lang="el-GR" smtClean="0"/>
              <a:pPr/>
              <a:t>17/3/2019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DC48-EE14-4D06-B135-FB2C6CE98506}" type="datetime1">
              <a:rPr lang="el-GR" smtClean="0"/>
              <a:pPr/>
              <a:t>17/3/2019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BF42-8B8C-4410-887A-BA5F653C7B59}" type="datetime1">
              <a:rPr lang="el-GR" smtClean="0"/>
              <a:pPr/>
              <a:t>17/3/2019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823F-CB75-4FA3-B241-8B9AA31BEAE0}" type="datetime1">
              <a:rPr lang="el-GR" smtClean="0"/>
              <a:pPr/>
              <a:t>17/3/2019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B675-2691-4A70-8158-9F3EDE5CE893}" type="datetime1">
              <a:rPr lang="el-GR" smtClean="0"/>
              <a:pPr/>
              <a:t>17/3/2019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6664-C004-4926-A4D0-4352E9E9CF89}" type="datetime1">
              <a:rPr lang="el-GR" smtClean="0"/>
              <a:pPr/>
              <a:t>17/3/2019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74D9-C7C8-42AB-994F-F11F31D4E17F}" type="datetime1">
              <a:rPr lang="el-GR" smtClean="0"/>
              <a:pPr/>
              <a:t>17/3/2019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B093-6EB2-4F3E-84CB-EF221316F979}" type="datetime1">
              <a:rPr lang="el-GR" smtClean="0"/>
              <a:pPr/>
              <a:t>17/3/2019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572-91C5-4EF6-964A-051DFC501F37}" type="datetime1">
              <a:rPr lang="el-GR" smtClean="0"/>
              <a:pPr/>
              <a:t>17/3/2019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E96A4-874F-4AF4-A0BA-1F18879FA212}" type="datetime1">
              <a:rPr lang="el-GR" smtClean="0"/>
              <a:pPr/>
              <a:t>17/3/2019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i.org/10.1145/3299887.3299897" TargetMode="External"/><Relationship Id="rId4" Type="http://schemas.openxmlformats.org/officeDocument/2006/relationships/hyperlink" Target="mailto:nefsta01@ucy.ac.cy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standards.iso.org/ittf/PubliclyAvailableStandards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standards.iso.org/ittf/PubliclyAvailableStandard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igmodrecord.org/publications/sigmodRecord/0409/11.JimMelton.pdf" TargetMode="External"/><Relationship Id="rId2" Type="http://schemas.openxmlformats.org/officeDocument/2006/relationships/hyperlink" Target="https://sigmodrecord.org/publications/sigmodRecord/1203/pdfs/10.industry.zemk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igmodrecord.org/publications/sigmodRecord/99" TargetMode="External"/><Relationship Id="rId7" Type="http://schemas.openxmlformats.org/officeDocument/2006/relationships/image" Target="../media/image1.jpeg"/><Relationship Id="rId2" Type="http://schemas.openxmlformats.org/officeDocument/2006/relationships/hyperlink" Target="https://sigmodrecord.org/publications/sigmodRecord/0103/JM-Sta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QL" TargetMode="External"/><Relationship Id="rId5" Type="http://schemas.openxmlformats.org/officeDocument/2006/relationships/hyperlink" Target="https://tools.ietf.org/html/rfc7159" TargetMode="External"/><Relationship Id="rId4" Type="http://schemas.openxmlformats.org/officeDocument/2006/relationships/hyperlink" Target="https://sigmodrecord.org/issues/96-12/sqlpsm.ps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8" name="Picture 8" descr="http://www.ucy.ac.cy/branding/documents/logo/DepartmentsAndUnitsLogo/FacultyOfPureAndAppliedSciences/ComputerScience/Department_of_Computer_Science_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836" y="3981432"/>
            <a:ext cx="6250809" cy="714380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Constantia" pitchFamily="18" charset="0"/>
              </a:rPr>
              <a:t>By: Nectarios Efstathiou (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Constantia" pitchFamily="18" charset="0"/>
                <a:hlinkClick r:id="rId4"/>
              </a:rPr>
              <a:t>nefsta01@ucy.ac.cy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Constantia" pitchFamily="18" charset="0"/>
              </a:rPr>
              <a:t>)</a:t>
            </a:r>
            <a:endParaRPr lang="el-GR" sz="1600" dirty="0">
              <a:solidFill>
                <a:schemeClr val="tx2">
                  <a:lumMod val="50000"/>
                </a:schemeClr>
              </a:solidFill>
              <a:latin typeface="Constantia" pitchFamily="18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0F24252-FF26-4082-BCBC-D3FA1E11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8469"/>
            <a:ext cx="3090874" cy="272638"/>
          </a:xfrm>
        </p:spPr>
        <p:txBody>
          <a:bodyPr/>
          <a:lstStyle/>
          <a:p>
            <a:r>
              <a:rPr lang="en-GB" dirty="0">
                <a:latin typeface="Constantia" pitchFamily="18" charset="0"/>
              </a:rPr>
              <a:t>https://www.cs.ucy.ac.cy/courses/EPL646</a:t>
            </a:r>
            <a:endParaRPr lang="el-GR" dirty="0">
              <a:latin typeface="Constantia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>
                <a:latin typeface="Constantia" pitchFamily="18" charset="0"/>
              </a:rPr>
              <a:pPr/>
              <a:t>1</a:t>
            </a:fld>
            <a:endParaRPr lang="el-GR" dirty="0">
              <a:latin typeface="Constantia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449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ea typeface="+mj-ea"/>
                <a:cs typeface="+mj-cs"/>
              </a:rPr>
              <a:t>EPL646: Advanced Topics in Databases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ea typeface="+mj-ea"/>
                <a:cs typeface="+mj-cs"/>
              </a:rPr>
              <a:t> 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5720" y="2514429"/>
            <a:ext cx="8572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The New and Improved SQL:2016 Standard.</a:t>
            </a:r>
            <a:r>
              <a:rPr lang="en-US" dirty="0"/>
              <a:t> Jan </a:t>
            </a:r>
            <a:r>
              <a:rPr lang="en-US" dirty="0" err="1"/>
              <a:t>Michels</a:t>
            </a:r>
            <a:r>
              <a:rPr lang="en-US" dirty="0"/>
              <a:t>, Keith Hare, Krishna Kulkarni, Calisto </a:t>
            </a:r>
            <a:r>
              <a:rPr lang="en-US" dirty="0" err="1"/>
              <a:t>Zuzarte</a:t>
            </a:r>
            <a:r>
              <a:rPr lang="en-US" dirty="0"/>
              <a:t>, Zhen Hua Liu, Beda </a:t>
            </a:r>
            <a:r>
              <a:rPr lang="en-US" dirty="0" err="1"/>
              <a:t>Hammerschmidt</a:t>
            </a:r>
            <a:r>
              <a:rPr lang="en-US" dirty="0"/>
              <a:t>, and Fred Zemke. 2018. The New and Improved SQL: 2016 Standard. SIGMOD Rec. 47, 2 (December 2018), 51-60. DOI: https://doi.org/10.1145/3299887.3299897</a:t>
            </a:r>
            <a:endParaRPr lang="el-GR" dirty="0"/>
          </a:p>
        </p:txBody>
      </p:sp>
      <p:sp>
        <p:nvSpPr>
          <p:cNvPr id="61442" name="AutoShape 2" descr="Image result for logo ucy cs department"/>
          <p:cNvSpPr>
            <a:spLocks noChangeAspect="1" noChangeArrowheads="1"/>
          </p:cNvSpPr>
          <p:nvPr/>
        </p:nvSpPr>
        <p:spPr bwMode="auto">
          <a:xfrm>
            <a:off x="155574" y="-136526"/>
            <a:ext cx="850887" cy="85088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714348" y="1142990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The New and Improved SQL:2016 Standard</a:t>
            </a:r>
            <a:endParaRPr lang="el-GR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740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Support for JSON Data – SQL/JSON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62D5-C705-6742-B438-A19A1BFB0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037"/>
            <a:ext cx="8229600" cy="3394472"/>
          </a:xfrm>
        </p:spPr>
        <p:txBody>
          <a:bodyPr>
            <a:normAutofit/>
          </a:bodyPr>
          <a:lstStyle/>
          <a:p>
            <a:r>
              <a:rPr lang="en-US" b="1" i="1" dirty="0"/>
              <a:t>SQL/JSON path expressions</a:t>
            </a:r>
            <a:endParaRPr lang="en-US" b="1" dirty="0"/>
          </a:p>
          <a:p>
            <a:pPr lvl="1"/>
            <a:r>
              <a:rPr lang="en-US" dirty="0"/>
              <a:t>It is used to navigate within a JSON value to its components.</a:t>
            </a:r>
          </a:p>
          <a:p>
            <a:pPr lvl="1"/>
            <a:r>
              <a:rPr lang="en-US" dirty="0"/>
              <a:t>A path expression is composed of a sequence of path steps; </a:t>
            </a:r>
          </a:p>
          <a:p>
            <a:pPr lvl="2"/>
            <a:r>
              <a:rPr lang="en-US" dirty="0"/>
              <a:t>Each step can be associated with a set of predicates.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64136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0CCE07-733B-46DC-A5B4-FBB7E012C270}"/>
              </a:ext>
            </a:extLst>
          </p:cNvPr>
          <p:cNvSpPr/>
          <p:nvPr/>
        </p:nvSpPr>
        <p:spPr>
          <a:xfrm>
            <a:off x="457200" y="2571750"/>
            <a:ext cx="3538736" cy="1200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Support for JSON Data – JSON_EXISTS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62D5-C705-6742-B438-A19A1BFB0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037"/>
            <a:ext cx="8229600" cy="154071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JSON_EXISTS </a:t>
            </a:r>
            <a:r>
              <a:rPr lang="en-US" dirty="0"/>
              <a:t>is used to determine if an SQL/JSON path expression has any matches in a JSON document.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11</a:t>
            </a:fld>
            <a:endParaRPr lang="el-G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2460CB-036D-46CD-9CEA-B2274CC88B40}"/>
              </a:ext>
            </a:extLst>
          </p:cNvPr>
          <p:cNvSpPr/>
          <p:nvPr/>
        </p:nvSpPr>
        <p:spPr>
          <a:xfrm>
            <a:off x="457200" y="257175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SELECT Id</a:t>
            </a:r>
          </a:p>
          <a:p>
            <a:r>
              <a:rPr lang="en-US" dirty="0">
                <a:latin typeface="Courier New" panose="02070309020205020404" pitchFamily="49" charset="0"/>
              </a:rPr>
              <a:t>FROM T</a:t>
            </a:r>
          </a:p>
          <a:p>
            <a:r>
              <a:rPr lang="en-US" dirty="0">
                <a:latin typeface="Courier New" panose="02070309020205020404" pitchFamily="49" charset="0"/>
              </a:rPr>
              <a:t>WHERE </a:t>
            </a:r>
            <a:r>
              <a:rPr lang="en-US" b="1" dirty="0">
                <a:latin typeface="Courier New" panose="02070309020205020404" pitchFamily="49" charset="0"/>
              </a:rPr>
              <a:t>JSON_EXISTS </a:t>
            </a:r>
            <a:r>
              <a:rPr lang="en-US" dirty="0">
                <a:latin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</a:rPr>
              <a:t>Jcol</a:t>
            </a:r>
            <a:r>
              <a:rPr lang="en-US" dirty="0">
                <a:latin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</a:rPr>
              <a:t>'</a:t>
            </a:r>
            <a:r>
              <a:rPr lang="en-US" b="1" dirty="0">
                <a:latin typeface="Courier New" panose="02070309020205020404" pitchFamily="49" charset="0"/>
              </a:rPr>
              <a:t>strict</a:t>
            </a:r>
            <a:r>
              <a:rPr lang="en-US" dirty="0">
                <a:latin typeface="Courier New" panose="02070309020205020404" pitchFamily="49" charset="0"/>
              </a:rPr>
              <a:t> $.address' 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8540E3-38EB-4479-8189-E69CE563F95D}"/>
              </a:ext>
            </a:extLst>
          </p:cNvPr>
          <p:cNvSpPr/>
          <p:nvPr/>
        </p:nvSpPr>
        <p:spPr>
          <a:xfrm>
            <a:off x="4386808" y="2848748"/>
            <a:ext cx="41336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strict: more strict, returning error if failed</a:t>
            </a:r>
          </a:p>
          <a:p>
            <a:r>
              <a:rPr lang="en-US" b="1" dirty="0"/>
              <a:t>lax: not so strict, returning null if failed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1BABD7-D111-44E0-A0C1-06C26DD7E1A3}"/>
              </a:ext>
            </a:extLst>
          </p:cNvPr>
          <p:cNvCxnSpPr>
            <a:cxnSpLocks/>
          </p:cNvCxnSpPr>
          <p:nvPr/>
        </p:nvCxnSpPr>
        <p:spPr>
          <a:xfrm flipH="1">
            <a:off x="1475656" y="3075806"/>
            <a:ext cx="2911152" cy="419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283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99DB40-658B-4AF9-A862-09205F11ABA5}"/>
              </a:ext>
            </a:extLst>
          </p:cNvPr>
          <p:cNvSpPr/>
          <p:nvPr/>
        </p:nvSpPr>
        <p:spPr>
          <a:xfrm>
            <a:off x="4236864" y="2333941"/>
            <a:ext cx="4449936" cy="12834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F6F401-A3EC-47BA-9EE6-98F9137B17F2}"/>
              </a:ext>
            </a:extLst>
          </p:cNvPr>
          <p:cNvSpPr/>
          <p:nvPr/>
        </p:nvSpPr>
        <p:spPr>
          <a:xfrm>
            <a:off x="457200" y="2471197"/>
            <a:ext cx="3636888" cy="11086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Support for JSON Data – JSON_VALUE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62D5-C705-6742-B438-A19A1BFB0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037"/>
            <a:ext cx="8229600" cy="1108665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JSON_VALUE </a:t>
            </a:r>
            <a:r>
              <a:rPr lang="en-US" dirty="0"/>
              <a:t>function is used to extract a </a:t>
            </a:r>
            <a:r>
              <a:rPr lang="en-US" b="1" dirty="0"/>
              <a:t>scalar</a:t>
            </a:r>
            <a:r>
              <a:rPr lang="en-US" dirty="0"/>
              <a:t> value from a given JSON value.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12</a:t>
            </a:fld>
            <a:endParaRPr lang="el-G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81C13A-57BA-4CA5-8040-8BA61E013175}"/>
              </a:ext>
            </a:extLst>
          </p:cNvPr>
          <p:cNvSpPr/>
          <p:nvPr/>
        </p:nvSpPr>
        <p:spPr>
          <a:xfrm>
            <a:off x="452972" y="260447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SELECT </a:t>
            </a:r>
            <a:r>
              <a:rPr lang="en-US" b="1" dirty="0">
                <a:latin typeface="Courier New" panose="02070309020205020404" pitchFamily="49" charset="0"/>
              </a:rPr>
              <a:t>JSON_VALUE </a:t>
            </a:r>
            <a:r>
              <a:rPr lang="en-US" dirty="0">
                <a:latin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</a:rPr>
              <a:t>Jcol</a:t>
            </a:r>
            <a:r>
              <a:rPr lang="en-US" dirty="0">
                <a:latin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</a:rPr>
              <a:t>'</a:t>
            </a:r>
            <a:r>
              <a:rPr lang="en-US" b="1" dirty="0">
                <a:latin typeface="Courier New" panose="02070309020205020404" pitchFamily="49" charset="0"/>
              </a:rPr>
              <a:t>lax</a:t>
            </a:r>
            <a:r>
              <a:rPr lang="en-US" dirty="0">
                <a:latin typeface="Courier New" panose="02070309020205020404" pitchFamily="49" charset="0"/>
              </a:rPr>
              <a:t> $.Name' ) AS Name</a:t>
            </a:r>
          </a:p>
          <a:p>
            <a:r>
              <a:rPr lang="en-US" dirty="0">
                <a:latin typeface="Courier New" panose="02070309020205020404" pitchFamily="49" charset="0"/>
              </a:rPr>
              <a:t>FROM 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165CA3-53AA-4B1E-A16B-5AB878C67B54}"/>
              </a:ext>
            </a:extLst>
          </p:cNvPr>
          <p:cNvSpPr/>
          <p:nvPr/>
        </p:nvSpPr>
        <p:spPr>
          <a:xfrm>
            <a:off x="4267200" y="241707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SELECT Id, </a:t>
            </a:r>
            <a:r>
              <a:rPr lang="en-US" b="1" dirty="0">
                <a:latin typeface="Courier New" panose="02070309020205020404" pitchFamily="49" charset="0"/>
              </a:rPr>
              <a:t>JSON_VALUE </a:t>
            </a:r>
            <a:r>
              <a:rPr lang="en-US" dirty="0">
                <a:latin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</a:rPr>
              <a:t>Jcol</a:t>
            </a:r>
            <a:r>
              <a:rPr lang="en-US" dirty="0">
                <a:latin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</a:rPr>
              <a:t>'</a:t>
            </a:r>
            <a:r>
              <a:rPr lang="en-US" b="1" dirty="0">
                <a:latin typeface="Courier New" panose="02070309020205020404" pitchFamily="49" charset="0"/>
              </a:rPr>
              <a:t>lax</a:t>
            </a:r>
            <a:r>
              <a:rPr lang="en-US" dirty="0">
                <a:latin typeface="Courier New" panose="02070309020205020404" pitchFamily="49" charset="0"/>
              </a:rPr>
              <a:t> $.</a:t>
            </a:r>
            <a:r>
              <a:rPr lang="en-US" dirty="0" err="1">
                <a:latin typeface="Courier New" panose="02070309020205020404" pitchFamily="49" charset="0"/>
              </a:rPr>
              <a:t>phoneNumber</a:t>
            </a:r>
            <a:r>
              <a:rPr lang="en-US" dirty="0">
                <a:latin typeface="Courier New" panose="02070309020205020404" pitchFamily="49" charset="0"/>
              </a:rPr>
              <a:t>[0].number' )</a:t>
            </a:r>
          </a:p>
          <a:p>
            <a:r>
              <a:rPr lang="en-US" dirty="0">
                <a:latin typeface="Courier New" panose="02070309020205020404" pitchFamily="49" charset="0"/>
              </a:rPr>
              <a:t>AS </a:t>
            </a:r>
            <a:r>
              <a:rPr lang="en-US" dirty="0" err="1">
                <a:latin typeface="Courier New" panose="02070309020205020404" pitchFamily="49" charset="0"/>
              </a:rPr>
              <a:t>Firstphone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FROM 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48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CCC0355-CE6C-4842-B5CD-0CF5EB00BB8B}"/>
              </a:ext>
            </a:extLst>
          </p:cNvPr>
          <p:cNvSpPr/>
          <p:nvPr/>
        </p:nvSpPr>
        <p:spPr>
          <a:xfrm>
            <a:off x="452760" y="3103540"/>
            <a:ext cx="4335264" cy="14773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488C76-9088-42AF-A38D-43A567A553FB}"/>
              </a:ext>
            </a:extLst>
          </p:cNvPr>
          <p:cNvSpPr/>
          <p:nvPr/>
        </p:nvSpPr>
        <p:spPr>
          <a:xfrm>
            <a:off x="452760" y="1371421"/>
            <a:ext cx="4335264" cy="1200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Support for JSON Data – JSON_VALUE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13</a:t>
            </a:fld>
            <a:endParaRPr lang="el-G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165CA3-53AA-4B1E-A16B-5AB878C67B54}"/>
              </a:ext>
            </a:extLst>
          </p:cNvPr>
          <p:cNvSpPr/>
          <p:nvPr/>
        </p:nvSpPr>
        <p:spPr>
          <a:xfrm>
            <a:off x="457200" y="137142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SELECT Id, JSON_VALUE ( </a:t>
            </a:r>
            <a:r>
              <a:rPr lang="en-US" dirty="0" err="1">
                <a:latin typeface="Courier New" panose="02070309020205020404" pitchFamily="49" charset="0"/>
              </a:rPr>
              <a:t>Jcol</a:t>
            </a:r>
            <a:r>
              <a:rPr lang="en-US" dirty="0">
                <a:latin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</a:rPr>
              <a:t>'lax $.</a:t>
            </a:r>
            <a:r>
              <a:rPr lang="en-US" dirty="0" err="1">
                <a:latin typeface="Courier New" panose="02070309020205020404" pitchFamily="49" charset="0"/>
              </a:rPr>
              <a:t>phoneNumber</a:t>
            </a:r>
            <a:r>
              <a:rPr lang="en-US" dirty="0">
                <a:latin typeface="Courier New" panose="02070309020205020404" pitchFamily="49" charset="0"/>
              </a:rPr>
              <a:t>[0].number')</a:t>
            </a:r>
          </a:p>
          <a:p>
            <a:r>
              <a:rPr lang="en-US" dirty="0">
                <a:latin typeface="Courier New" panose="02070309020205020404" pitchFamily="49" charset="0"/>
              </a:rPr>
              <a:t>AS </a:t>
            </a:r>
            <a:r>
              <a:rPr lang="en-US" dirty="0" err="1">
                <a:latin typeface="Courier New" panose="02070309020205020404" pitchFamily="49" charset="0"/>
              </a:rPr>
              <a:t>Firstphone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FROM T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483B0D0-38B1-484B-A0D3-B61940633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337091"/>
              </p:ext>
            </p:extLst>
          </p:nvPr>
        </p:nvGraphicFramePr>
        <p:xfrm>
          <a:off x="5055870" y="1377027"/>
          <a:ext cx="36309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30">
                  <a:extLst>
                    <a:ext uri="{9D8B030D-6E8A-4147-A177-3AD203B41FA5}">
                      <a16:colId xmlns:a16="http://schemas.microsoft.com/office/drawing/2014/main" val="134098815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536727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10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212 555-1234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4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408 555-9876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929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93115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A3A6EBA-E6F2-4DA3-A7FF-CA663BA5EDF7}"/>
              </a:ext>
            </a:extLst>
          </p:cNvPr>
          <p:cNvSpPr/>
          <p:nvPr/>
        </p:nvSpPr>
        <p:spPr>
          <a:xfrm>
            <a:off x="452760" y="311729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SELECT Id, JSON_VALUE ( </a:t>
            </a:r>
            <a:r>
              <a:rPr lang="en-US" dirty="0" err="1">
                <a:latin typeface="Courier New" panose="02070309020205020404" pitchFamily="49" charset="0"/>
              </a:rPr>
              <a:t>Jcol</a:t>
            </a:r>
            <a:r>
              <a:rPr lang="en-US" dirty="0">
                <a:latin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</a:rPr>
              <a:t>'lax $.</a:t>
            </a:r>
            <a:r>
              <a:rPr lang="en-US" dirty="0" err="1">
                <a:latin typeface="Courier New" panose="02070309020205020404" pitchFamily="49" charset="0"/>
              </a:rPr>
              <a:t>phoneNumber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? ( @.type == "fax" ).number')</a:t>
            </a:r>
          </a:p>
          <a:p>
            <a:r>
              <a:rPr lang="en-US" dirty="0">
                <a:latin typeface="Courier New" panose="02070309020205020404" pitchFamily="49" charset="0"/>
              </a:rPr>
              <a:t>AS Fax</a:t>
            </a:r>
          </a:p>
          <a:p>
            <a:r>
              <a:rPr lang="en-US" dirty="0">
                <a:latin typeface="Courier New" panose="02070309020205020404" pitchFamily="49" charset="0"/>
              </a:rPr>
              <a:t>FROM T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1301D3B-D6D9-4A5B-992E-10572F361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027880"/>
              </p:ext>
            </p:extLst>
          </p:nvPr>
        </p:nvGraphicFramePr>
        <p:xfrm>
          <a:off x="5077657" y="3111263"/>
          <a:ext cx="36309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30">
                  <a:extLst>
                    <a:ext uri="{9D8B030D-6E8A-4147-A177-3AD203B41FA5}">
                      <a16:colId xmlns:a16="http://schemas.microsoft.com/office/drawing/2014/main" val="134098815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536727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10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646 555-4567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4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929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931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117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0DC3995-15AB-4142-AA5F-6EBF4165FC7B}"/>
              </a:ext>
            </a:extLst>
          </p:cNvPr>
          <p:cNvSpPr/>
          <p:nvPr/>
        </p:nvSpPr>
        <p:spPr>
          <a:xfrm>
            <a:off x="402802" y="3125748"/>
            <a:ext cx="4097190" cy="9233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Support for JSON Data – JSON_QUERY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14</a:t>
            </a:fld>
            <a:endParaRPr lang="el-G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3A62A3-8ED1-4421-B93C-0E3CECC1A712}"/>
              </a:ext>
            </a:extLst>
          </p:cNvPr>
          <p:cNvSpPr/>
          <p:nvPr/>
        </p:nvSpPr>
        <p:spPr>
          <a:xfrm>
            <a:off x="402802" y="3125748"/>
            <a:ext cx="41691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SELECT Id, JSON_QUERY ( </a:t>
            </a:r>
            <a:r>
              <a:rPr lang="en-US" dirty="0" err="1">
                <a:latin typeface="Courier New" panose="02070309020205020404" pitchFamily="49" charset="0"/>
              </a:rPr>
              <a:t>Jcol</a:t>
            </a:r>
            <a:r>
              <a:rPr lang="en-US" dirty="0">
                <a:latin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</a:rPr>
              <a:t>'lax $.address' ) AS Address</a:t>
            </a:r>
          </a:p>
          <a:p>
            <a:r>
              <a:rPr lang="en-US" dirty="0">
                <a:latin typeface="Courier New" panose="02070309020205020404" pitchFamily="49" charset="0"/>
              </a:rPr>
              <a:t>FROM T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61CF30-0426-43B9-AF00-CF96F7439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42286"/>
              </p:ext>
            </p:extLst>
          </p:nvPr>
        </p:nvGraphicFramePr>
        <p:xfrm>
          <a:off x="5055870" y="926307"/>
          <a:ext cx="3630930" cy="366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30">
                  <a:extLst>
                    <a:ext uri="{9D8B030D-6E8A-4147-A177-3AD203B41FA5}">
                      <a16:colId xmlns:a16="http://schemas.microsoft.com/office/drawing/2014/main" val="322911489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18427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380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"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streetAddress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 "21 2nd Street",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"city": "New York",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"state" : "NY",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postalCode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 : 10021 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"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streetAddress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 "111 Main Street",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"city": "San Jose",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"state" : "CA",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postalCode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 : 95111 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654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53856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300FEF5-F663-4BAE-9BE2-3FEFB6D9A199}"/>
              </a:ext>
            </a:extLst>
          </p:cNvPr>
          <p:cNvSpPr/>
          <p:nvPr/>
        </p:nvSpPr>
        <p:spPr>
          <a:xfrm>
            <a:off x="402802" y="109442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JSON_QUERY </a:t>
            </a:r>
            <a:r>
              <a:rPr lang="en-US" dirty="0"/>
              <a:t>function, is used to extract a fragment (i.e., an SQL/JSON object, array, or scalar, possibly wrapped in an SQL/JSON array, if the user specifies this) from a given JSON value.</a:t>
            </a:r>
          </a:p>
        </p:txBody>
      </p:sp>
    </p:spTree>
    <p:extLst>
      <p:ext uri="{BB962C8B-B14F-4D97-AF65-F5344CB8AC3E}">
        <p14:creationId xmlns:p14="http://schemas.microsoft.com/office/powerpoint/2010/main" val="2080958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JSON_VALUE vs JSON_QUERY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62D5-C705-6742-B438-A19A1BFB0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037"/>
            <a:ext cx="8229600" cy="3563586"/>
          </a:xfrm>
        </p:spPr>
        <p:txBody>
          <a:bodyPr>
            <a:normAutofit/>
          </a:bodyPr>
          <a:lstStyle/>
          <a:p>
            <a:r>
              <a:rPr lang="en-US" b="1" dirty="0"/>
              <a:t>JSON_VALUE </a:t>
            </a:r>
            <a:r>
              <a:rPr lang="en-US" dirty="0"/>
              <a:t>can only extract </a:t>
            </a:r>
            <a:r>
              <a:rPr lang="en-US" b="1" dirty="0"/>
              <a:t>scalars</a:t>
            </a:r>
            <a:r>
              <a:rPr lang="en-US" dirty="0"/>
              <a:t> from a JSON</a:t>
            </a:r>
          </a:p>
          <a:p>
            <a:r>
              <a:rPr lang="en-US" b="1" dirty="0"/>
              <a:t>JSON_QUERY </a:t>
            </a:r>
            <a:r>
              <a:rPr lang="en-US" dirty="0"/>
              <a:t>can extract a </a:t>
            </a:r>
            <a:r>
              <a:rPr lang="en-US" b="1" dirty="0"/>
              <a:t>fragment </a:t>
            </a:r>
            <a:r>
              <a:rPr lang="en-US" dirty="0"/>
              <a:t>from a JSON</a:t>
            </a:r>
            <a:endParaRPr lang="en-US" b="1" dirty="0"/>
          </a:p>
          <a:p>
            <a:pPr lvl="1"/>
            <a:r>
              <a:rPr lang="en-US" dirty="0"/>
              <a:t>Object</a:t>
            </a:r>
          </a:p>
          <a:p>
            <a:pPr lvl="1"/>
            <a:r>
              <a:rPr lang="en-US" dirty="0"/>
              <a:t>Array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73052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Support for JSON Data – JSON_TABLE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62D5-C705-6742-B438-A19A1BFB0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037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JSON_TABLE </a:t>
            </a:r>
            <a:r>
              <a:rPr lang="en-US" dirty="0"/>
              <a:t>is a table function that is invoked in the </a:t>
            </a:r>
            <a:r>
              <a:rPr lang="en-US" b="1" dirty="0"/>
              <a:t>FROM</a:t>
            </a:r>
            <a:r>
              <a:rPr lang="en-US" dirty="0"/>
              <a:t> clause of a query to generate a relational table from a JSON value.</a:t>
            </a:r>
          </a:p>
          <a:p>
            <a:r>
              <a:rPr lang="en-US" dirty="0"/>
              <a:t>Can extract scalar value and from a JSON an put it into custom Columns </a:t>
            </a:r>
          </a:p>
          <a:p>
            <a:r>
              <a:rPr lang="en-US" dirty="0"/>
              <a:t>Can bee very complicated if we want to navigated into nested JSON </a:t>
            </a:r>
            <a:r>
              <a:rPr lang="en-US" dirty="0" err="1"/>
              <a:t>fracment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3351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Support for JSON Data – JSON_TABLE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17</a:t>
            </a:fld>
            <a:endParaRPr lang="el-GR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9C092C-C07E-44AB-973D-0CC34E862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915912"/>
              </p:ext>
            </p:extLst>
          </p:nvPr>
        </p:nvGraphicFramePr>
        <p:xfrm>
          <a:off x="5508752" y="2772824"/>
          <a:ext cx="28076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30">
                  <a:extLst>
                    <a:ext uri="{9D8B030D-6E8A-4147-A177-3AD203B41FA5}">
                      <a16:colId xmlns:a16="http://schemas.microsoft.com/office/drawing/2014/main" val="1738655798"/>
                    </a:ext>
                  </a:extLst>
                </a:gridCol>
                <a:gridCol w="1427734">
                  <a:extLst>
                    <a:ext uri="{9D8B030D-6E8A-4147-A177-3AD203B41FA5}">
                      <a16:colId xmlns:a16="http://schemas.microsoft.com/office/drawing/2014/main" val="3430222634"/>
                    </a:ext>
                  </a:extLst>
                </a:gridCol>
                <a:gridCol w="797000">
                  <a:extLst>
                    <a:ext uri="{9D8B030D-6E8A-4147-A177-3AD203B41FA5}">
                      <a16:colId xmlns:a16="http://schemas.microsoft.com/office/drawing/2014/main" val="1747205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946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9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Peter Walker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4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ames</a:t>
                      </a:r>
                      <a:r>
                        <a:rPr lang="en-US" dirty="0"/>
                        <a:t> Lee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18598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89DD391-295F-411D-88D4-91250A54C359}"/>
              </a:ext>
            </a:extLst>
          </p:cNvPr>
          <p:cNvSpPr/>
          <p:nvPr/>
        </p:nvSpPr>
        <p:spPr>
          <a:xfrm>
            <a:off x="457200" y="1242984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SELECT </a:t>
            </a:r>
            <a:r>
              <a:rPr lang="en-US" dirty="0" err="1">
                <a:latin typeface="Courier New" panose="02070309020205020404" pitchFamily="49" charset="0"/>
              </a:rPr>
              <a:t>T.Id</a:t>
            </a:r>
            <a:r>
              <a:rPr lang="en-US" dirty="0">
                <a:latin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</a:rPr>
              <a:t>Jt.Name</a:t>
            </a:r>
            <a:r>
              <a:rPr lang="en-US" dirty="0">
                <a:latin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</a:rPr>
              <a:t>Jt.Zip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FROM T,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JSON_TABLE</a:t>
            </a:r>
            <a:r>
              <a:rPr lang="en-US" dirty="0">
                <a:latin typeface="Courier New" panose="02070309020205020404" pitchFamily="49" charset="0"/>
              </a:rPr>
              <a:t> ( </a:t>
            </a:r>
            <a:r>
              <a:rPr lang="en-US" dirty="0" err="1">
                <a:latin typeface="Courier New" panose="02070309020205020404" pitchFamily="49" charset="0"/>
              </a:rPr>
              <a:t>T.Jcol</a:t>
            </a:r>
            <a:r>
              <a:rPr lang="en-US" dirty="0">
                <a:latin typeface="Courier New" panose="02070309020205020404" pitchFamily="49" charset="0"/>
              </a:rPr>
              <a:t>, '</a:t>
            </a:r>
            <a:r>
              <a:rPr lang="en-US" b="1" dirty="0">
                <a:latin typeface="Courier New" panose="02070309020205020404" pitchFamily="49" charset="0"/>
              </a:rPr>
              <a:t>lax</a:t>
            </a:r>
            <a:r>
              <a:rPr lang="en-US" dirty="0">
                <a:latin typeface="Courier New" panose="02070309020205020404" pitchFamily="49" charset="0"/>
              </a:rPr>
              <a:t> $’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 COLUMNS</a:t>
            </a:r>
            <a:r>
              <a:rPr lang="en-US" dirty="0">
                <a:latin typeface="Courier New" panose="02070309020205020404" pitchFamily="49" charset="0"/>
              </a:rPr>
              <a:t> (</a:t>
            </a:r>
          </a:p>
          <a:p>
            <a:r>
              <a:rPr lang="en-US" dirty="0">
                <a:latin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</a:rPr>
              <a:t>Name</a:t>
            </a:r>
            <a:r>
              <a:rPr lang="en-US" dirty="0">
                <a:latin typeface="Courier New" panose="02070309020205020404" pitchFamily="49" charset="0"/>
              </a:rPr>
              <a:t> VARCHAR ( 30 )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PATH '</a:t>
            </a:r>
            <a:r>
              <a:rPr lang="en-US" b="1" dirty="0">
                <a:latin typeface="Courier New" panose="02070309020205020404" pitchFamily="49" charset="0"/>
              </a:rPr>
              <a:t>lax</a:t>
            </a:r>
            <a:r>
              <a:rPr lang="en-US" dirty="0">
                <a:latin typeface="Courier New" panose="02070309020205020404" pitchFamily="49" charset="0"/>
              </a:rPr>
              <a:t> $.Name’</a:t>
            </a:r>
          </a:p>
          <a:p>
            <a:r>
              <a:rPr lang="en-US" dirty="0">
                <a:latin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</a:rPr>
              <a:t>Zip</a:t>
            </a:r>
            <a:r>
              <a:rPr lang="en-US" dirty="0">
                <a:latin typeface="Courier New" panose="02070309020205020404" pitchFamily="49" charset="0"/>
              </a:rPr>
              <a:t> VARCHAR ( 5 ) PATH</a:t>
            </a:r>
          </a:p>
          <a:p>
            <a:r>
              <a:rPr lang="en-US" dirty="0">
                <a:latin typeface="Courier New" panose="02070309020205020404" pitchFamily="49" charset="0"/>
              </a:rPr>
              <a:t>      '</a:t>
            </a:r>
            <a:r>
              <a:rPr lang="en-US" b="1" dirty="0">
                <a:latin typeface="Courier New" panose="02070309020205020404" pitchFamily="49" charset="0"/>
              </a:rPr>
              <a:t>lax</a:t>
            </a:r>
            <a:r>
              <a:rPr lang="en-US" dirty="0">
                <a:latin typeface="Courier New" panose="02070309020205020404" pitchFamily="49" charset="0"/>
              </a:rPr>
              <a:t> $.</a:t>
            </a:r>
            <a:r>
              <a:rPr lang="en-US" dirty="0" err="1">
                <a:latin typeface="Courier New" panose="02070309020205020404" pitchFamily="49" charset="0"/>
              </a:rPr>
              <a:t>address.postalCode</a:t>
            </a:r>
            <a:r>
              <a:rPr lang="en-US" dirty="0">
                <a:latin typeface="Courier New" panose="02070309020205020404" pitchFamily="49" charset="0"/>
              </a:rPr>
              <a:t>’</a:t>
            </a:r>
          </a:p>
          <a:p>
            <a:r>
              <a:rPr lang="en-US" dirty="0">
                <a:latin typeface="Courier New" panose="02070309020205020404" pitchFamily="49" charset="0"/>
              </a:rPr>
              <a:t>   )</a:t>
            </a:r>
          </a:p>
          <a:p>
            <a:r>
              <a:rPr lang="en-US" dirty="0">
                <a:latin typeface="Courier New" panose="02070309020205020404" pitchFamily="49" charset="0"/>
              </a:rPr>
              <a:t> ) AS </a:t>
            </a:r>
            <a:r>
              <a:rPr lang="en-US" dirty="0" err="1">
                <a:latin typeface="Courier New" panose="02070309020205020404" pitchFamily="49" charset="0"/>
              </a:rPr>
              <a:t>Jt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C5AAA8-E48A-4723-AC3A-D85B4E6C5242}"/>
              </a:ext>
            </a:extLst>
          </p:cNvPr>
          <p:cNvCxnSpPr>
            <a:cxnSpLocks/>
          </p:cNvCxnSpPr>
          <p:nvPr/>
        </p:nvCxnSpPr>
        <p:spPr>
          <a:xfrm>
            <a:off x="4386808" y="1491630"/>
            <a:ext cx="3233192" cy="136815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D4BCC6-1D55-4AAA-A3D3-26DF6D11B428}"/>
              </a:ext>
            </a:extLst>
          </p:cNvPr>
          <p:cNvCxnSpPr>
            <a:cxnSpLocks/>
          </p:cNvCxnSpPr>
          <p:nvPr/>
        </p:nvCxnSpPr>
        <p:spPr>
          <a:xfrm>
            <a:off x="3131840" y="1563638"/>
            <a:ext cx="3421360" cy="120918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389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Support for JSON Data – SI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62D5-C705-6742-B438-A19A1BFB0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037"/>
            <a:ext cx="8229600" cy="3394472"/>
          </a:xfrm>
        </p:spPr>
        <p:txBody>
          <a:bodyPr>
            <a:normAutofit/>
          </a:bodyPr>
          <a:lstStyle/>
          <a:p>
            <a:r>
              <a:rPr lang="en-US" dirty="0"/>
              <a:t>Structural-inspection methods</a:t>
            </a:r>
          </a:p>
          <a:p>
            <a:pPr lvl="1"/>
            <a:r>
              <a:rPr lang="en-US" dirty="0"/>
              <a:t>The Structure of JSON data may be unknown</a:t>
            </a:r>
          </a:p>
          <a:p>
            <a:r>
              <a:rPr lang="en-US" dirty="0"/>
              <a:t>We want a way to inspection of thee structure of a JSON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86684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A48351-4C20-4232-BAA4-186B1544C04A}"/>
              </a:ext>
            </a:extLst>
          </p:cNvPr>
          <p:cNvSpPr/>
          <p:nvPr/>
        </p:nvSpPr>
        <p:spPr>
          <a:xfrm>
            <a:off x="863588" y="3887063"/>
            <a:ext cx="723680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Support for JSON Data – SI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62D5-C705-6742-B438-A19A1BFB0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037"/>
            <a:ext cx="8229600" cy="339447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Key-value: </a:t>
            </a:r>
          </a:p>
          <a:p>
            <a:pPr lvl="1"/>
            <a:r>
              <a:rPr lang="en-US" dirty="0"/>
              <a:t>returns an SQL/JSON object containing </a:t>
            </a:r>
          </a:p>
          <a:p>
            <a:pPr lvl="2"/>
            <a:r>
              <a:rPr lang="en-US" dirty="0"/>
              <a:t>Bound value, and an ID uniquely identifying the containing input object for each member of the input SQL/JSON object.</a:t>
            </a:r>
          </a:p>
          <a:p>
            <a:r>
              <a:rPr lang="en-US" dirty="0"/>
              <a:t>Type: </a:t>
            </a:r>
          </a:p>
          <a:p>
            <a:pPr lvl="1"/>
            <a:r>
              <a:rPr lang="en-US" dirty="0"/>
              <a:t>Returns “object”, “array”, “string”, “number”, etc. Based on JSON data</a:t>
            </a:r>
          </a:p>
          <a:p>
            <a:r>
              <a:rPr lang="en-US" dirty="0"/>
              <a:t>Size:</a:t>
            </a:r>
          </a:p>
          <a:p>
            <a:pPr lvl="1"/>
            <a:r>
              <a:rPr lang="en-US" dirty="0"/>
              <a:t>Returns the number of elements</a:t>
            </a:r>
          </a:p>
          <a:p>
            <a:r>
              <a:rPr lang="en-US" dirty="0"/>
              <a:t>For example, to retain only arrays of size 2 or more, one might use: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19</a:t>
            </a:fld>
            <a:endParaRPr lang="el-G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F940A4-B347-475D-AC39-568032F69E51}"/>
              </a:ext>
            </a:extLst>
          </p:cNvPr>
          <p:cNvSpPr/>
          <p:nvPr/>
        </p:nvSpPr>
        <p:spPr>
          <a:xfrm>
            <a:off x="877344" y="3892118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</a:rPr>
              <a:t>strict</a:t>
            </a:r>
            <a:r>
              <a:rPr lang="en-US" dirty="0">
                <a:latin typeface="Courier New" panose="02070309020205020404" pitchFamily="49" charset="0"/>
              </a:rPr>
              <a:t> $.* ? ( @.type() == "array“ &amp;&amp; @.size() &gt; 1 )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Presentation Outline (Indicative)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62D5-C705-6742-B438-A19A1BFB0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037"/>
            <a:ext cx="822960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Introduction of SQL:2016</a:t>
            </a:r>
          </a:p>
          <a:p>
            <a:r>
              <a:rPr lang="en-US" dirty="0"/>
              <a:t>Support for Java Script Object Notation (</a:t>
            </a:r>
            <a:r>
              <a:rPr lang="en-US" b="1" dirty="0"/>
              <a:t>JSON</a:t>
            </a:r>
            <a:r>
              <a:rPr lang="en-US" dirty="0"/>
              <a:t>) data</a:t>
            </a:r>
          </a:p>
          <a:p>
            <a:r>
              <a:rPr lang="en-US" dirty="0"/>
              <a:t>Polymorphic Table Functions (</a:t>
            </a:r>
            <a:r>
              <a:rPr lang="en-US" b="1" dirty="0"/>
              <a:t>PTF</a:t>
            </a:r>
            <a:r>
              <a:rPr lang="en-US" dirty="0"/>
              <a:t>)</a:t>
            </a:r>
          </a:p>
          <a:p>
            <a:r>
              <a:rPr lang="en-US" dirty="0"/>
              <a:t>Row Pattern Recognition (</a:t>
            </a:r>
            <a:r>
              <a:rPr lang="en-US" b="1" dirty="0"/>
              <a:t>RPR</a:t>
            </a:r>
            <a:r>
              <a:rPr lang="en-US" dirty="0"/>
              <a:t>)</a:t>
            </a:r>
          </a:p>
          <a:p>
            <a:r>
              <a:rPr lang="en-US" dirty="0"/>
              <a:t>Additional Functionality / Future Work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27887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Support for JSON Data – SQL/JSON CF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62D5-C705-6742-B438-A19A1BFB0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037"/>
            <a:ext cx="822960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SQL/JSON constructor functions </a:t>
            </a:r>
          </a:p>
          <a:p>
            <a:pPr lvl="1"/>
            <a:r>
              <a:rPr lang="en-US" dirty="0"/>
              <a:t>Use values of SQL types and produce JSON (either JSON objects or JSON arrays)</a:t>
            </a:r>
          </a:p>
          <a:p>
            <a:r>
              <a:rPr lang="en-US" dirty="0"/>
              <a:t>The functions are: </a:t>
            </a:r>
          </a:p>
          <a:p>
            <a:pPr lvl="1"/>
            <a:r>
              <a:rPr lang="en-US" dirty="0"/>
              <a:t>JSON_OBJECT (scalar functions)</a:t>
            </a:r>
          </a:p>
          <a:p>
            <a:pPr lvl="1"/>
            <a:r>
              <a:rPr lang="en-US" dirty="0"/>
              <a:t>JSON_ARRAY (scalar functions)</a:t>
            </a:r>
          </a:p>
          <a:p>
            <a:pPr lvl="1"/>
            <a:r>
              <a:rPr lang="en-US" dirty="0"/>
              <a:t>JSON_OBJECTAGG (aggregate functions)</a:t>
            </a:r>
          </a:p>
          <a:p>
            <a:pPr lvl="1"/>
            <a:r>
              <a:rPr lang="en-US" dirty="0"/>
              <a:t>JSON_ARRAYAGG (aggregate functions)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20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22909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16A108E-9FD3-4EF4-BC67-9BA4537DA881}"/>
              </a:ext>
            </a:extLst>
          </p:cNvPr>
          <p:cNvSpPr/>
          <p:nvPr/>
        </p:nvSpPr>
        <p:spPr>
          <a:xfrm>
            <a:off x="457200" y="843558"/>
            <a:ext cx="4330824" cy="38573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Support for JSON Data – SQL/JSON CF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21</a:t>
            </a:fld>
            <a:endParaRPr lang="el-G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0DEDAC-067F-4F93-9061-39FBB4B6E98A}"/>
              </a:ext>
            </a:extLst>
          </p:cNvPr>
          <p:cNvSpPr/>
          <p:nvPr/>
        </p:nvSpPr>
        <p:spPr>
          <a:xfrm>
            <a:off x="457200" y="930637"/>
            <a:ext cx="4572000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sz="1700" dirty="0">
                <a:latin typeface="Courier New" panose="02070309020205020404" pitchFamily="49" charset="0"/>
              </a:rPr>
              <a:t>SELECT </a:t>
            </a:r>
            <a:r>
              <a:rPr lang="en-US" sz="1700" b="1" dirty="0">
                <a:latin typeface="Courier New" panose="02070309020205020404" pitchFamily="49" charset="0"/>
              </a:rPr>
              <a:t>JSON_OBJECT</a:t>
            </a:r>
          </a:p>
          <a:p>
            <a:r>
              <a:rPr lang="en-US" sz="1700" dirty="0">
                <a:latin typeface="Courier New" panose="02070309020205020404" pitchFamily="49" charset="0"/>
              </a:rPr>
              <a:t> (KEY 'department' VALUE </a:t>
            </a:r>
            <a:r>
              <a:rPr lang="en-US" sz="1700" dirty="0" err="1">
                <a:latin typeface="Courier New" panose="02070309020205020404" pitchFamily="49" charset="0"/>
              </a:rPr>
              <a:t>D.Name</a:t>
            </a:r>
            <a:r>
              <a:rPr lang="en-US" sz="17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1700" dirty="0">
                <a:latin typeface="Courier New" panose="02070309020205020404" pitchFamily="49" charset="0"/>
              </a:rPr>
              <a:t>  KEY 'employees’</a:t>
            </a:r>
          </a:p>
          <a:p>
            <a:r>
              <a:rPr lang="en-US" sz="1700" dirty="0">
                <a:latin typeface="Courier New" panose="02070309020205020404" pitchFamily="49" charset="0"/>
              </a:rPr>
              <a:t>   VALUE </a:t>
            </a:r>
            <a:r>
              <a:rPr lang="en-US" sz="1700" b="1" dirty="0">
                <a:latin typeface="Courier New" panose="02070309020205020404" pitchFamily="49" charset="0"/>
              </a:rPr>
              <a:t>JSON_ARRAYAGG</a:t>
            </a:r>
          </a:p>
          <a:p>
            <a:r>
              <a:rPr lang="en-US" sz="1700" dirty="0">
                <a:latin typeface="Courier New" panose="02070309020205020404" pitchFamily="49" charset="0"/>
              </a:rPr>
              <a:t>    ( </a:t>
            </a:r>
            <a:r>
              <a:rPr lang="en-US" sz="1700" b="1" dirty="0">
                <a:latin typeface="Courier New" panose="02070309020205020404" pitchFamily="49" charset="0"/>
              </a:rPr>
              <a:t>JSON_OBJECT</a:t>
            </a:r>
          </a:p>
          <a:p>
            <a:r>
              <a:rPr lang="en-US" sz="1700" dirty="0">
                <a:latin typeface="Courier New" panose="02070309020205020404" pitchFamily="49" charset="0"/>
              </a:rPr>
              <a:t>     ( KEY 'employee’</a:t>
            </a:r>
          </a:p>
          <a:p>
            <a:r>
              <a:rPr lang="en-US" sz="1700" dirty="0">
                <a:latin typeface="Courier New" panose="02070309020205020404" pitchFamily="49" charset="0"/>
              </a:rPr>
              <a:t>        VALUE </a:t>
            </a:r>
            <a:r>
              <a:rPr lang="en-US" sz="1700" dirty="0" err="1">
                <a:latin typeface="Courier New" panose="02070309020205020404" pitchFamily="49" charset="0"/>
              </a:rPr>
              <a:t>E.Name</a:t>
            </a:r>
            <a:r>
              <a:rPr lang="en-US" sz="1700" dirty="0">
                <a:latin typeface="Courier New" panose="02070309020205020404" pitchFamily="49" charset="0"/>
              </a:rPr>
              <a:t>, </a:t>
            </a:r>
          </a:p>
          <a:p>
            <a:r>
              <a:rPr lang="en-US" sz="1700" dirty="0">
                <a:latin typeface="Courier New" panose="02070309020205020404" pitchFamily="49" charset="0"/>
              </a:rPr>
              <a:t>       KEY 'salary’</a:t>
            </a:r>
          </a:p>
          <a:p>
            <a:r>
              <a:rPr lang="en-US" sz="1700" dirty="0">
                <a:latin typeface="Courier New" panose="02070309020205020404" pitchFamily="49" charset="0"/>
              </a:rPr>
              <a:t>        VALUE </a:t>
            </a:r>
            <a:r>
              <a:rPr lang="en-US" sz="1700" dirty="0" err="1">
                <a:latin typeface="Courier New" panose="02070309020205020404" pitchFamily="49" charset="0"/>
              </a:rPr>
              <a:t>E.Salary</a:t>
            </a:r>
            <a:r>
              <a:rPr lang="en-US" sz="1700" dirty="0">
                <a:latin typeface="Courier New" panose="02070309020205020404" pitchFamily="49" charset="0"/>
              </a:rPr>
              <a:t> )</a:t>
            </a:r>
          </a:p>
          <a:p>
            <a:r>
              <a:rPr lang="en-US" sz="1700" dirty="0">
                <a:latin typeface="Courier New" panose="02070309020205020404" pitchFamily="49" charset="0"/>
              </a:rPr>
              <a:t>      ORDER BY </a:t>
            </a:r>
            <a:r>
              <a:rPr lang="en-US" sz="1700" dirty="0" err="1">
                <a:latin typeface="Courier New" panose="02070309020205020404" pitchFamily="49" charset="0"/>
              </a:rPr>
              <a:t>E.Salary</a:t>
            </a:r>
            <a:r>
              <a:rPr lang="en-US" sz="1700" dirty="0">
                <a:latin typeface="Courier New" panose="02070309020205020404" pitchFamily="49" charset="0"/>
              </a:rPr>
              <a:t> ASC )</a:t>
            </a:r>
          </a:p>
          <a:p>
            <a:r>
              <a:rPr lang="en-US" sz="1700" dirty="0">
                <a:latin typeface="Courier New" panose="02070309020205020404" pitchFamily="49" charset="0"/>
              </a:rPr>
              <a:t>   ) AS Department</a:t>
            </a:r>
          </a:p>
          <a:p>
            <a:r>
              <a:rPr lang="en-US" sz="1700" dirty="0">
                <a:latin typeface="Courier New" panose="02070309020205020404" pitchFamily="49" charset="0"/>
              </a:rPr>
              <a:t>  FROM Departments D, Employees E</a:t>
            </a:r>
          </a:p>
          <a:p>
            <a:r>
              <a:rPr lang="en-US" sz="1700" dirty="0">
                <a:latin typeface="Courier New" panose="02070309020205020404" pitchFamily="49" charset="0"/>
              </a:rPr>
              <a:t>  WHERE </a:t>
            </a:r>
            <a:r>
              <a:rPr lang="en-US" sz="1700" dirty="0" err="1">
                <a:latin typeface="Courier New" panose="02070309020205020404" pitchFamily="49" charset="0"/>
              </a:rPr>
              <a:t>D.Dept_id</a:t>
            </a:r>
            <a:r>
              <a:rPr lang="en-US" sz="1700" dirty="0">
                <a:latin typeface="Courier New" panose="02070309020205020404" pitchFamily="49" charset="0"/>
              </a:rPr>
              <a:t> = </a:t>
            </a:r>
            <a:r>
              <a:rPr lang="en-US" sz="1700" dirty="0" err="1">
                <a:latin typeface="Courier New" panose="02070309020205020404" pitchFamily="49" charset="0"/>
              </a:rPr>
              <a:t>E.Dept_id</a:t>
            </a:r>
            <a:endParaRPr lang="en-US" sz="1700" dirty="0">
              <a:latin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</a:rPr>
              <a:t>  GROUP BY </a:t>
            </a:r>
            <a:r>
              <a:rPr lang="en-US" sz="1700" dirty="0" err="1">
                <a:latin typeface="Courier New" panose="02070309020205020404" pitchFamily="49" charset="0"/>
              </a:rPr>
              <a:t>D.Name</a:t>
            </a:r>
            <a:endParaRPr lang="en-US" sz="17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2CB212E-8172-4B69-B505-DDCFDEA41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423583"/>
              </p:ext>
            </p:extLst>
          </p:nvPr>
        </p:nvGraphicFramePr>
        <p:xfrm>
          <a:off x="5029200" y="1383785"/>
          <a:ext cx="3918204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8204">
                  <a:extLst>
                    <a:ext uri="{9D8B030D-6E8A-4147-A177-3AD203B41FA5}">
                      <a16:colId xmlns:a16="http://schemas.microsoft.com/office/drawing/2014/main" val="3694855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DEPARTMENT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429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"department" : "Sales",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"employees" : [ { "employee" : "James",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"salary" : 7000 },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"employee" : "Rachel",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"salary" : 9000 },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"employee" : "Logan",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"salary" : 10000 } ] 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929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698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147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Polymorphic Table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62D5-C705-6742-B438-A19A1BFB0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037"/>
            <a:ext cx="822960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The SQL standard prior to the 2016 release had </a:t>
            </a:r>
            <a:r>
              <a:rPr lang="en-US" b="1" dirty="0"/>
              <a:t>only support for monomorphic</a:t>
            </a:r>
            <a:r>
              <a:rPr lang="en-US" dirty="0"/>
              <a:t> table functions </a:t>
            </a:r>
            <a:r>
              <a:rPr lang="en-US" i="1" dirty="0"/>
              <a:t>i.e.</a:t>
            </a:r>
          </a:p>
          <a:p>
            <a:pPr lvl="1"/>
            <a:r>
              <a:rPr lang="en-US" dirty="0"/>
              <a:t>Monomorphic</a:t>
            </a:r>
          </a:p>
          <a:p>
            <a:pPr lvl="2"/>
            <a:r>
              <a:rPr lang="en-US" dirty="0"/>
              <a:t>The definition of both the output table and the set of input parameters were fixed at function creation time.</a:t>
            </a:r>
          </a:p>
          <a:p>
            <a:pPr lvl="1"/>
            <a:r>
              <a:rPr lang="en-US" b="1" i="1" dirty="0"/>
              <a:t>Polymorphic</a:t>
            </a:r>
          </a:p>
          <a:p>
            <a:pPr lvl="2"/>
            <a:r>
              <a:rPr lang="en-US" dirty="0"/>
              <a:t>Have generic table input parameter(s) whose row type(s) may be unknown at creation time.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22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39223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Polymorphic Table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62D5-C705-6742-B438-A19A1BFB0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037"/>
            <a:ext cx="8229600" cy="339447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When a PTF is invoked in a query, the RDBMS and the PTF interact through a family of one to four SQL-invoked procedures.</a:t>
            </a:r>
          </a:p>
          <a:p>
            <a:r>
              <a:rPr lang="en-US" dirty="0"/>
              <a:t>There are four PTF component procedures:</a:t>
            </a:r>
          </a:p>
          <a:p>
            <a:pPr lvl="1"/>
            <a:r>
              <a:rPr lang="en-US" b="1" dirty="0"/>
              <a:t>describe </a:t>
            </a:r>
            <a:r>
              <a:rPr lang="el-GR" b="1" dirty="0"/>
              <a:t>(</a:t>
            </a:r>
            <a:r>
              <a:rPr lang="en-US" b="1" dirty="0"/>
              <a:t>Optional for statically parameters)</a:t>
            </a:r>
            <a:endParaRPr lang="en-US" dirty="0"/>
          </a:p>
          <a:p>
            <a:pPr lvl="2"/>
            <a:r>
              <a:rPr lang="en-US" b="1" dirty="0"/>
              <a:t>Called once during compilation of the query</a:t>
            </a:r>
            <a:r>
              <a:rPr lang="en-US" dirty="0"/>
              <a:t> that invoke the PTF. </a:t>
            </a:r>
          </a:p>
          <a:p>
            <a:pPr lvl="2"/>
            <a:r>
              <a:rPr lang="en-US" dirty="0"/>
              <a:t>The primary task is to </a:t>
            </a:r>
            <a:r>
              <a:rPr lang="en-US" b="1" dirty="0"/>
              <a:t>determine the row type of the output table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Receives a </a:t>
            </a:r>
            <a:r>
              <a:rPr lang="en-US" b="1" dirty="0"/>
              <a:t>description</a:t>
            </a:r>
            <a:r>
              <a:rPr lang="en-US" dirty="0"/>
              <a:t> of the input tables, their </a:t>
            </a:r>
            <a:r>
              <a:rPr lang="en-US" b="1" dirty="0"/>
              <a:t>ordering</a:t>
            </a:r>
            <a:r>
              <a:rPr lang="en-US" dirty="0"/>
              <a:t> (if any) and, any </a:t>
            </a:r>
            <a:r>
              <a:rPr lang="en-US" b="1" dirty="0"/>
              <a:t>scalar</a:t>
            </a:r>
            <a:r>
              <a:rPr lang="en-US" dirty="0"/>
              <a:t> input arguments that are compile-time constants.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23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02993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Polymorphic Table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62D5-C705-6742-B438-A19A1BFB0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037"/>
            <a:ext cx="8229600" cy="3394472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start </a:t>
            </a:r>
            <a:r>
              <a:rPr lang="el-GR" b="1" dirty="0"/>
              <a:t>(</a:t>
            </a:r>
            <a:r>
              <a:rPr lang="en-US" b="1" dirty="0"/>
              <a:t>Optional)</a:t>
            </a:r>
            <a:endParaRPr lang="en-US" dirty="0"/>
          </a:p>
          <a:p>
            <a:pPr lvl="1"/>
            <a:r>
              <a:rPr lang="en-US" b="1" dirty="0"/>
              <a:t>Called at the start </a:t>
            </a:r>
            <a:r>
              <a:rPr lang="en-US" dirty="0"/>
              <a:t>of the execution of the PTF to </a:t>
            </a:r>
            <a:r>
              <a:rPr lang="en-US" b="1" dirty="0"/>
              <a:t>allocate any resources </a:t>
            </a:r>
            <a:r>
              <a:rPr lang="en-US" dirty="0"/>
              <a:t>that the RDBMS does not provide.</a:t>
            </a:r>
          </a:p>
          <a:p>
            <a:pPr marL="914400" lvl="2" indent="0">
              <a:buNone/>
            </a:pPr>
            <a:endParaRPr lang="en-US" b="1" dirty="0"/>
          </a:p>
          <a:p>
            <a:r>
              <a:rPr lang="en-US" b="1" dirty="0"/>
              <a:t>fulfill (Mandatory)</a:t>
            </a:r>
          </a:p>
          <a:p>
            <a:pPr lvl="1"/>
            <a:r>
              <a:rPr lang="en-US" b="1" dirty="0"/>
              <a:t>Called during the execution</a:t>
            </a:r>
            <a:r>
              <a:rPr lang="en-US" dirty="0"/>
              <a:t> to deliver the </a:t>
            </a:r>
            <a:r>
              <a:rPr lang="en-US" b="1" dirty="0"/>
              <a:t>output table </a:t>
            </a:r>
            <a:r>
              <a:rPr lang="en-US" dirty="0"/>
              <a:t>by “piping” rows to the RDBMS. </a:t>
            </a:r>
          </a:p>
          <a:p>
            <a:pPr lvl="1"/>
            <a:r>
              <a:rPr lang="en-US" dirty="0"/>
              <a:t>Reads the contents of the input table(s) and generates the output table.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finish (Optional)</a:t>
            </a:r>
          </a:p>
          <a:p>
            <a:pPr lvl="1"/>
            <a:r>
              <a:rPr lang="en-US" b="1" dirty="0"/>
              <a:t>Called at the end of the execution </a:t>
            </a:r>
            <a:r>
              <a:rPr lang="en-US" dirty="0"/>
              <a:t>to </a:t>
            </a:r>
            <a:r>
              <a:rPr lang="en-US" b="1" dirty="0"/>
              <a:t>deallocate any resources </a:t>
            </a:r>
            <a:r>
              <a:rPr lang="en-US" dirty="0"/>
              <a:t>allocated by the PTF on start component procedure.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24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44127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Polymorphic Table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62D5-C705-6742-B438-A19A1BFB0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037"/>
            <a:ext cx="8229600" cy="339447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Execution model</a:t>
            </a:r>
          </a:p>
          <a:p>
            <a:pPr lvl="1"/>
            <a:r>
              <a:rPr lang="en-US" dirty="0"/>
              <a:t>Defines the run-time execution of a PTF using an abstraction called a </a:t>
            </a:r>
            <a:r>
              <a:rPr lang="en-US" b="1" dirty="0"/>
              <a:t>virtual processor</a:t>
            </a:r>
          </a:p>
          <a:p>
            <a:pPr lvl="1"/>
            <a:r>
              <a:rPr lang="en-US" dirty="0"/>
              <a:t>Using techniques such as </a:t>
            </a:r>
            <a:r>
              <a:rPr lang="en-US" b="1" dirty="0"/>
              <a:t>multiprocessing</a:t>
            </a:r>
          </a:p>
          <a:p>
            <a:pPr lvl="1"/>
            <a:r>
              <a:rPr lang="en-US" dirty="0"/>
              <a:t>Virtual processors</a:t>
            </a:r>
          </a:p>
          <a:p>
            <a:pPr lvl="2"/>
            <a:r>
              <a:rPr lang="en-US" dirty="0"/>
              <a:t>Single physical processor might host several virtual processors</a:t>
            </a:r>
          </a:p>
          <a:p>
            <a:pPr lvl="2"/>
            <a:r>
              <a:rPr lang="en-US" dirty="0"/>
              <a:t>Execute </a:t>
            </a:r>
            <a:r>
              <a:rPr lang="en-US" b="1" dirty="0"/>
              <a:t>independently and concurrently</a:t>
            </a:r>
          </a:p>
          <a:p>
            <a:pPr lvl="2"/>
            <a:r>
              <a:rPr lang="en-US" dirty="0"/>
              <a:t>There is </a:t>
            </a:r>
            <a:r>
              <a:rPr lang="en-US" b="1" dirty="0"/>
              <a:t>no communication </a:t>
            </a:r>
            <a:r>
              <a:rPr lang="en-US" dirty="0"/>
              <a:t>between virtual processors</a:t>
            </a:r>
          </a:p>
          <a:p>
            <a:pPr lvl="1"/>
            <a:r>
              <a:rPr lang="en-US" dirty="0"/>
              <a:t>RDBMS is responsible for </a:t>
            </a:r>
            <a:r>
              <a:rPr lang="en-US" b="1" dirty="0"/>
              <a:t>collecting the output </a:t>
            </a:r>
            <a:r>
              <a:rPr lang="en-US" dirty="0"/>
              <a:t>on each virtual processor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25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7818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PTF – Examples - CSV reader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62D5-C705-6742-B438-A19A1BFB0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037"/>
            <a:ext cx="8229600" cy="33944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Consider a file with a comma-separated list of values (</a:t>
            </a:r>
            <a:r>
              <a:rPr lang="en-US" b="1" dirty="0"/>
              <a:t>CSV file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first line of the file contains a list of column names, and subsequent lines of the file contain the actual data.</a:t>
            </a:r>
          </a:p>
          <a:p>
            <a:r>
              <a:rPr lang="en-US" dirty="0"/>
              <a:t>We will create a function ‘</a:t>
            </a:r>
            <a:r>
              <a:rPr lang="en-US" b="1" dirty="0" err="1"/>
              <a:t>CSVreader</a:t>
            </a:r>
            <a:r>
              <a:rPr lang="en-US" b="1" dirty="0"/>
              <a:t>’</a:t>
            </a:r>
            <a:r>
              <a:rPr lang="en-US" dirty="0"/>
              <a:t> to </a:t>
            </a:r>
            <a:r>
              <a:rPr lang="en-US" b="1" dirty="0"/>
              <a:t>read a CSV file</a:t>
            </a:r>
            <a:r>
              <a:rPr lang="en-US" dirty="0"/>
              <a:t> and provide its data </a:t>
            </a:r>
            <a:r>
              <a:rPr lang="en-US" b="1" dirty="0"/>
              <a:t>as a table </a:t>
            </a:r>
            <a:r>
              <a:rPr lang="en-US" dirty="0"/>
              <a:t>in the FROM clause of a query.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26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33977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PTF – Examples - CSV reader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27</a:t>
            </a:fld>
            <a:endParaRPr lang="el-GR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1EEBE8-E56E-424C-A528-D09DE750E3A5}"/>
              </a:ext>
            </a:extLst>
          </p:cNvPr>
          <p:cNvSpPr/>
          <p:nvPr/>
        </p:nvSpPr>
        <p:spPr>
          <a:xfrm>
            <a:off x="460706" y="987574"/>
            <a:ext cx="7855709" cy="32562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EE1BEF-7A67-4680-BC67-EED44B80F41B}"/>
              </a:ext>
            </a:extLst>
          </p:cNvPr>
          <p:cNvSpPr/>
          <p:nvPr/>
        </p:nvSpPr>
        <p:spPr>
          <a:xfrm>
            <a:off x="594378" y="1104484"/>
            <a:ext cx="785921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CREATE FUNCTION </a:t>
            </a:r>
            <a:r>
              <a:rPr lang="en-US" b="1" dirty="0" err="1">
                <a:latin typeface="Courier New" panose="02070309020205020404" pitchFamily="49" charset="0"/>
              </a:rPr>
              <a:t>CSVreader</a:t>
            </a:r>
            <a:r>
              <a:rPr lang="en-US" dirty="0">
                <a:latin typeface="Courier New" panose="02070309020205020404" pitchFamily="49" charset="0"/>
              </a:rPr>
              <a:t> (</a:t>
            </a:r>
          </a:p>
          <a:p>
            <a:r>
              <a:rPr lang="en-US" dirty="0">
                <a:latin typeface="Courier New" panose="02070309020205020404" pitchFamily="49" charset="0"/>
              </a:rPr>
              <a:t>    File VARCHAR(1000),</a:t>
            </a:r>
          </a:p>
          <a:p>
            <a:r>
              <a:rPr lang="en-US" dirty="0">
                <a:latin typeface="Courier New" panose="02070309020205020404" pitchFamily="49" charset="0"/>
              </a:rPr>
              <a:t>    Floats </a:t>
            </a:r>
            <a:r>
              <a:rPr lang="en-US" b="1" dirty="0">
                <a:latin typeface="Courier New" panose="02070309020205020404" pitchFamily="49" charset="0"/>
              </a:rPr>
              <a:t>DESCRIPTOR</a:t>
            </a:r>
            <a:r>
              <a:rPr lang="en-US" dirty="0">
                <a:latin typeface="Courier New" panose="02070309020205020404" pitchFamily="49" charset="0"/>
              </a:rPr>
              <a:t> DEFAULT NULL,</a:t>
            </a:r>
          </a:p>
          <a:p>
            <a:r>
              <a:rPr lang="en-US" dirty="0">
                <a:latin typeface="Courier New" panose="02070309020205020404" pitchFamily="49" charset="0"/>
              </a:rPr>
              <a:t>    Dates </a:t>
            </a:r>
            <a:r>
              <a:rPr lang="en-US" b="1" dirty="0">
                <a:latin typeface="Courier New" panose="02070309020205020404" pitchFamily="49" charset="0"/>
              </a:rPr>
              <a:t>DESCRIPTOR</a:t>
            </a:r>
            <a:r>
              <a:rPr lang="en-US" dirty="0">
                <a:latin typeface="Courier New" panose="02070309020205020404" pitchFamily="49" charset="0"/>
              </a:rPr>
              <a:t> DEFAULT NULL )</a:t>
            </a:r>
          </a:p>
          <a:p>
            <a:r>
              <a:rPr lang="en-US" dirty="0">
                <a:latin typeface="Courier New" panose="02070309020205020404" pitchFamily="49" charset="0"/>
              </a:rPr>
              <a:t>    RETURNS TABLE</a:t>
            </a:r>
          </a:p>
          <a:p>
            <a:r>
              <a:rPr lang="en-US" dirty="0">
                <a:latin typeface="Courier New" panose="02070309020205020404" pitchFamily="49" charset="0"/>
              </a:rPr>
              <a:t>      NOT DETERMINISTIC CONTAINS SQL</a:t>
            </a:r>
          </a:p>
          <a:p>
            <a:r>
              <a:rPr lang="en-US" dirty="0">
                <a:latin typeface="Courier New" panose="02070309020205020404" pitchFamily="49" charset="0"/>
              </a:rPr>
              <a:t>      PRIVATE DATA ( </a:t>
            </a:r>
            <a:r>
              <a:rPr lang="en-US" dirty="0" err="1">
                <a:latin typeface="Courier New" panose="02070309020205020404" pitchFamily="49" charset="0"/>
              </a:rPr>
              <a:t>FileHandle</a:t>
            </a:r>
            <a:r>
              <a:rPr lang="en-US" dirty="0">
                <a:latin typeface="Courier New" panose="02070309020205020404" pitchFamily="49" charset="0"/>
              </a:rPr>
              <a:t> INTEGER )</a:t>
            </a:r>
          </a:p>
          <a:p>
            <a:r>
              <a:rPr lang="en-US" dirty="0">
                <a:latin typeface="Courier New" panose="02070309020205020404" pitchFamily="49" charset="0"/>
              </a:rPr>
              <a:t>      DESCRIBE WITH PROCEDURE </a:t>
            </a:r>
            <a:r>
              <a:rPr lang="en-US" dirty="0" err="1">
                <a:latin typeface="Courier New" panose="02070309020205020404" pitchFamily="49" charset="0"/>
              </a:rPr>
              <a:t>CSVreader_describe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</a:rPr>
              <a:t>        START</a:t>
            </a:r>
            <a:r>
              <a:rPr lang="en-US" dirty="0">
                <a:latin typeface="Courier New" panose="02070309020205020404" pitchFamily="49" charset="0"/>
              </a:rPr>
              <a:t> WITH PROCEDURE </a:t>
            </a:r>
            <a:r>
              <a:rPr lang="en-US" dirty="0" err="1">
                <a:latin typeface="Courier New" panose="02070309020205020404" pitchFamily="49" charset="0"/>
              </a:rPr>
              <a:t>CSVreader_start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</a:rPr>
              <a:t>        FULFILL</a:t>
            </a:r>
            <a:r>
              <a:rPr lang="en-US" dirty="0">
                <a:latin typeface="Courier New" panose="02070309020205020404" pitchFamily="49" charset="0"/>
              </a:rPr>
              <a:t> WITH PROCEDURE </a:t>
            </a:r>
            <a:r>
              <a:rPr lang="en-US" dirty="0" err="1">
                <a:latin typeface="Courier New" panose="02070309020205020404" pitchFamily="49" charset="0"/>
              </a:rPr>
              <a:t>CSVreader_fulfill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</a:rPr>
              <a:t>        FINISH</a:t>
            </a:r>
            <a:r>
              <a:rPr lang="en-US" dirty="0">
                <a:latin typeface="Courier New" panose="02070309020205020404" pitchFamily="49" charset="0"/>
              </a:rPr>
              <a:t> WITH PROCEDURE </a:t>
            </a:r>
            <a:r>
              <a:rPr lang="en-US" dirty="0" err="1">
                <a:latin typeface="Courier New" panose="02070309020205020404" pitchFamily="49" charset="0"/>
              </a:rPr>
              <a:t>CSVreader_finish</a:t>
            </a:r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781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8E9CF6-BE1D-4FBC-9435-B93DC6C0D3DB}"/>
              </a:ext>
            </a:extLst>
          </p:cNvPr>
          <p:cNvSpPr/>
          <p:nvPr/>
        </p:nvSpPr>
        <p:spPr>
          <a:xfrm>
            <a:off x="579512" y="1346597"/>
            <a:ext cx="5360640" cy="24503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PTF – Examples - CSV reader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28</a:t>
            </a:fld>
            <a:endParaRPr lang="el-G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35A2A4-B142-4DA2-817E-C8362E8D2FB8}"/>
              </a:ext>
            </a:extLst>
          </p:cNvPr>
          <p:cNvSpPr/>
          <p:nvPr/>
        </p:nvSpPr>
        <p:spPr>
          <a:xfrm>
            <a:off x="701824" y="1417588"/>
            <a:ext cx="52383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SELECT *</a:t>
            </a:r>
          </a:p>
          <a:p>
            <a:r>
              <a:rPr lang="en-US" dirty="0">
                <a:latin typeface="Courier New" panose="02070309020205020404" pitchFamily="49" charset="0"/>
              </a:rPr>
              <a:t>FROM TABLE</a:t>
            </a:r>
          </a:p>
          <a:p>
            <a:r>
              <a:rPr lang="en-US" dirty="0">
                <a:latin typeface="Courier New" panose="02070309020205020404" pitchFamily="49" charset="0"/>
              </a:rPr>
              <a:t>    ( </a:t>
            </a:r>
            <a:r>
              <a:rPr lang="en-US" b="1" dirty="0" err="1">
                <a:latin typeface="Courier New" panose="02070309020205020404" pitchFamily="49" charset="0"/>
              </a:rPr>
              <a:t>CSVreader</a:t>
            </a:r>
            <a:r>
              <a:rPr lang="en-US" dirty="0">
                <a:latin typeface="Courier New" panose="02070309020205020404" pitchFamily="49" charset="0"/>
              </a:rPr>
              <a:t> (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File =&gt; 'abc.csv’,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Floats =&gt; </a:t>
            </a:r>
            <a:r>
              <a:rPr lang="en-US" b="1" dirty="0">
                <a:latin typeface="Courier New" panose="02070309020205020404" pitchFamily="49" charset="0"/>
              </a:rPr>
              <a:t>DESCRIPTOR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  ( "principal", "interest" )</a:t>
            </a:r>
          </a:p>
          <a:p>
            <a:r>
              <a:rPr lang="en-US" dirty="0">
                <a:latin typeface="Courier New" panose="02070309020205020404" pitchFamily="49" charset="0"/>
              </a:rPr>
              <a:t>	 Dates =&gt; </a:t>
            </a:r>
            <a:r>
              <a:rPr lang="en-US" b="1" dirty="0">
                <a:latin typeface="Courier New" panose="02070309020205020404" pitchFamily="49" charset="0"/>
              </a:rPr>
              <a:t>DESCRIPTOR</a:t>
            </a:r>
          </a:p>
          <a:p>
            <a:r>
              <a:rPr lang="en-US" dirty="0">
                <a:latin typeface="Courier New" panose="02070309020205020404" pitchFamily="49" charset="0"/>
              </a:rPr>
              <a:t>	   ( "</a:t>
            </a:r>
            <a:r>
              <a:rPr lang="en-US" dirty="0" err="1">
                <a:latin typeface="Courier New" panose="02070309020205020404" pitchFamily="49" charset="0"/>
              </a:rPr>
              <a:t>due_date</a:t>
            </a:r>
            <a:r>
              <a:rPr lang="en-US" dirty="0">
                <a:latin typeface="Courier New" panose="02070309020205020404" pitchFamily="49" charset="0"/>
              </a:rPr>
              <a:t>" ) ) ) AS S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7D15D8-9F23-4663-B7AB-69CE3FD9FEFA}"/>
              </a:ext>
            </a:extLst>
          </p:cNvPr>
          <p:cNvCxnSpPr>
            <a:cxnSpLocks/>
          </p:cNvCxnSpPr>
          <p:nvPr/>
        </p:nvCxnSpPr>
        <p:spPr>
          <a:xfrm flipH="1">
            <a:off x="4716016" y="1680345"/>
            <a:ext cx="1656183" cy="1080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45131B-AF56-4165-9371-F7CD7F575319}"/>
              </a:ext>
            </a:extLst>
          </p:cNvPr>
          <p:cNvCxnSpPr>
            <a:cxnSpLocks/>
          </p:cNvCxnSpPr>
          <p:nvPr/>
        </p:nvCxnSpPr>
        <p:spPr>
          <a:xfrm flipH="1">
            <a:off x="4572001" y="1680345"/>
            <a:ext cx="1800198" cy="1562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74B4D5E-F575-4D67-A94F-42012D8DECA9}"/>
              </a:ext>
            </a:extLst>
          </p:cNvPr>
          <p:cNvSpPr/>
          <p:nvPr/>
        </p:nvSpPr>
        <p:spPr>
          <a:xfrm>
            <a:off x="6355872" y="1495679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</a:rPr>
              <a:t>Dynamic Variables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60626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PTF – Examples - Join table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62D5-C705-6742-B438-A19A1BFB0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037"/>
            <a:ext cx="8229600" cy="3394472"/>
          </a:xfrm>
        </p:spPr>
        <p:txBody>
          <a:bodyPr>
            <a:normAutofit/>
          </a:bodyPr>
          <a:lstStyle/>
          <a:p>
            <a:r>
              <a:rPr lang="en-US" dirty="0"/>
              <a:t>We will create a function ‘</a:t>
            </a:r>
            <a:r>
              <a:rPr lang="en-US" b="1" dirty="0" err="1"/>
              <a:t>UDJoin</a:t>
            </a:r>
            <a:r>
              <a:rPr lang="en-US" b="1" dirty="0"/>
              <a:t>’ </a:t>
            </a:r>
            <a:r>
              <a:rPr lang="en-US" dirty="0"/>
              <a:t>to performs a custom user-defined join</a:t>
            </a:r>
          </a:p>
          <a:p>
            <a:pPr lvl="1"/>
            <a:r>
              <a:rPr lang="en-US" dirty="0"/>
              <a:t>Takes two tables as input</a:t>
            </a:r>
          </a:p>
          <a:p>
            <a:pPr lvl="1"/>
            <a:r>
              <a:rPr lang="en-US" dirty="0"/>
              <a:t>Matches rows according to given criterion that may not be built in database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29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7981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Presentation Outline (Indicative)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3</a:t>
            </a:fld>
            <a:endParaRPr lang="el-G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59DEB1-F8C5-43A0-80AA-ED1802771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29692"/>
            <a:ext cx="8229600" cy="268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421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PTF – Examples - Join table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62D5-C705-6742-B438-A19A1BFB0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037"/>
            <a:ext cx="8229600" cy="3394472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RETURNS ONLY PASS THROUGH </a:t>
            </a:r>
          </a:p>
          <a:p>
            <a:pPr lvl="1"/>
            <a:r>
              <a:rPr lang="en-US" dirty="0"/>
              <a:t>Declares that the PTF does not generate any columns of its own </a:t>
            </a:r>
          </a:p>
          <a:p>
            <a:pPr lvl="1"/>
            <a:r>
              <a:rPr lang="en-US" dirty="0"/>
              <a:t>The only output columns are passed through from input columns.</a:t>
            </a:r>
          </a:p>
          <a:p>
            <a:r>
              <a:rPr lang="en-US" b="1" dirty="0"/>
              <a:t>WITH SET SEMANTICS </a:t>
            </a:r>
          </a:p>
          <a:p>
            <a:pPr lvl="1"/>
            <a:r>
              <a:rPr lang="en-US" dirty="0"/>
              <a:t>Specified when the outcome of the function depends on how the data is partitioned. A table should be given set semantics if all rows of a partition should be processed on the same virtual processor.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30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26787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PTF – Examples - Join table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62D5-C705-6742-B438-A19A1BFB0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037"/>
            <a:ext cx="8229600" cy="3394472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WITH ROW SEMANTICS</a:t>
            </a:r>
          </a:p>
          <a:p>
            <a:pPr lvl="1"/>
            <a:r>
              <a:rPr lang="en-US" dirty="0"/>
              <a:t>Specified on an input table means that the result of the PTF is decided on a row-by-row</a:t>
            </a:r>
          </a:p>
          <a:p>
            <a:pPr lvl="1"/>
            <a:r>
              <a:rPr lang="en-US" dirty="0"/>
              <a:t>This is specified if the PTF does not care how rows are assigned to virtual processors. </a:t>
            </a:r>
          </a:p>
          <a:p>
            <a:pPr lvl="1"/>
            <a:r>
              <a:rPr lang="en-US" dirty="0"/>
              <a:t>Only tables with set semantics may be partitioned and/or ordered.</a:t>
            </a:r>
          </a:p>
          <a:p>
            <a:r>
              <a:rPr lang="en-US" b="1" dirty="0"/>
              <a:t>KEEP WHEN EMPTY </a:t>
            </a:r>
          </a:p>
          <a:p>
            <a:pPr lvl="1"/>
            <a:r>
              <a:rPr lang="en-US" dirty="0"/>
              <a:t>Implies that the PTF could generate result rows even if the input table is empty.</a:t>
            </a:r>
          </a:p>
          <a:p>
            <a:r>
              <a:rPr lang="en-US" b="1" dirty="0"/>
              <a:t>PRUNE WHEN EMPTY </a:t>
            </a:r>
          </a:p>
          <a:p>
            <a:pPr lvl="1"/>
            <a:r>
              <a:rPr lang="en-US" dirty="0"/>
              <a:t>No output when the input table is empty.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31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637597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F008573-157B-42D2-9DA9-7260A7B0AAD3}"/>
              </a:ext>
            </a:extLst>
          </p:cNvPr>
          <p:cNvSpPr/>
          <p:nvPr/>
        </p:nvSpPr>
        <p:spPr>
          <a:xfrm>
            <a:off x="4682592" y="1520540"/>
            <a:ext cx="3741216" cy="28155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CB81959-1E54-43DB-AEB3-BEA55A50DA9D}"/>
              </a:ext>
            </a:extLst>
          </p:cNvPr>
          <p:cNvSpPr/>
          <p:nvPr/>
        </p:nvSpPr>
        <p:spPr>
          <a:xfrm>
            <a:off x="489496" y="1520539"/>
            <a:ext cx="3466728" cy="28155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PTF – Examples - Join table function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32</a:t>
            </a:fld>
            <a:endParaRPr lang="el-G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B2391B-2288-4AF7-B52C-0F3534D8451D}"/>
              </a:ext>
            </a:extLst>
          </p:cNvPr>
          <p:cNvSpPr/>
          <p:nvPr/>
        </p:nvSpPr>
        <p:spPr>
          <a:xfrm>
            <a:off x="481360" y="1635646"/>
            <a:ext cx="34667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CREATE FUNCTION </a:t>
            </a:r>
            <a:r>
              <a:rPr lang="en-US" b="1" dirty="0" err="1">
                <a:latin typeface="Courier New" panose="02070309020205020404" pitchFamily="49" charset="0"/>
              </a:rPr>
              <a:t>UDJoin</a:t>
            </a:r>
            <a:endParaRPr lang="en-US" b="1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( T1 TABLE PASS THROUGH</a:t>
            </a:r>
          </a:p>
          <a:p>
            <a:r>
              <a:rPr lang="en-US" dirty="0">
                <a:latin typeface="Courier New" panose="02070309020205020404" pitchFamily="49" charset="0"/>
              </a:rPr>
              <a:t>     </a:t>
            </a:r>
            <a:r>
              <a:rPr lang="en-US" b="1" dirty="0">
                <a:latin typeface="Courier New" panose="02070309020205020404" pitchFamily="49" charset="0"/>
              </a:rPr>
              <a:t>WITH SET SEMANTICS</a:t>
            </a:r>
          </a:p>
          <a:p>
            <a:r>
              <a:rPr lang="en-US" dirty="0">
                <a:latin typeface="Courier New" panose="02070309020205020404" pitchFamily="49" charset="0"/>
              </a:rPr>
              <a:t>     PRUNE WHEN EMPTY,</a:t>
            </a:r>
          </a:p>
          <a:p>
            <a:r>
              <a:rPr lang="en-US" dirty="0">
                <a:latin typeface="Courier New" panose="02070309020205020404" pitchFamily="49" charset="0"/>
              </a:rPr>
              <a:t>   T2 TABLE PASS THROUGH</a:t>
            </a:r>
          </a:p>
          <a:p>
            <a:r>
              <a:rPr lang="en-US" dirty="0">
                <a:latin typeface="Courier New" panose="02070309020205020404" pitchFamily="49" charset="0"/>
              </a:rPr>
              <a:t>     </a:t>
            </a:r>
            <a:r>
              <a:rPr lang="en-US" b="1" dirty="0">
                <a:latin typeface="Courier New" panose="02070309020205020404" pitchFamily="49" charset="0"/>
              </a:rPr>
              <a:t>WITH SET SEMANTICS</a:t>
            </a:r>
          </a:p>
          <a:p>
            <a:r>
              <a:rPr lang="en-US" dirty="0">
                <a:latin typeface="Courier New" panose="02070309020205020404" pitchFamily="49" charset="0"/>
              </a:rPr>
              <a:t>     KEEP WHEN EMPTY</a:t>
            </a:r>
          </a:p>
          <a:p>
            <a:r>
              <a:rPr lang="en-US" dirty="0">
                <a:latin typeface="Courier New" panose="02070309020205020404" pitchFamily="49" charset="0"/>
              </a:rPr>
              <a:t> ) RETURNS </a:t>
            </a:r>
          </a:p>
          <a:p>
            <a:r>
              <a:rPr lang="en-US" dirty="0">
                <a:latin typeface="Courier New" panose="02070309020205020404" pitchFamily="49" charset="0"/>
              </a:rPr>
              <a:t>   ONLY PASS THROUGH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32FE05-0BE2-47B1-9194-036437805AC4}"/>
              </a:ext>
            </a:extLst>
          </p:cNvPr>
          <p:cNvSpPr/>
          <p:nvPr/>
        </p:nvSpPr>
        <p:spPr>
          <a:xfrm>
            <a:off x="4674456" y="1779088"/>
            <a:ext cx="36255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SELECT E.*, D.*</a:t>
            </a:r>
          </a:p>
          <a:p>
            <a:r>
              <a:rPr lang="en-US" dirty="0">
                <a:latin typeface="Courier New" panose="02070309020205020404" pitchFamily="49" charset="0"/>
              </a:rPr>
              <a:t>FROM TABLE</a:t>
            </a:r>
          </a:p>
          <a:p>
            <a:r>
              <a:rPr lang="en-US" dirty="0">
                <a:latin typeface="Courier New" panose="02070309020205020404" pitchFamily="49" charset="0"/>
              </a:rPr>
              <a:t> ( </a:t>
            </a:r>
            <a:r>
              <a:rPr lang="en-US" b="1" dirty="0" err="1">
                <a:latin typeface="Courier New" panose="02070309020205020404" pitchFamily="49" charset="0"/>
              </a:rPr>
              <a:t>UDJoin</a:t>
            </a:r>
            <a:r>
              <a:rPr lang="en-US" dirty="0">
                <a:latin typeface="Courier New" panose="02070309020205020404" pitchFamily="49" charset="0"/>
              </a:rPr>
              <a:t> (</a:t>
            </a:r>
          </a:p>
          <a:p>
            <a:r>
              <a:rPr lang="en-US" dirty="0">
                <a:latin typeface="Courier New" panose="02070309020205020404" pitchFamily="49" charset="0"/>
              </a:rPr>
              <a:t>  T1 =&gt; </a:t>
            </a:r>
            <a:r>
              <a:rPr lang="en-US" b="1" dirty="0">
                <a:latin typeface="Courier New" panose="02070309020205020404" pitchFamily="49" charset="0"/>
              </a:rPr>
              <a:t>TABLE (Emp) AS E</a:t>
            </a:r>
          </a:p>
          <a:p>
            <a:r>
              <a:rPr lang="en-US" dirty="0">
                <a:latin typeface="Courier New" panose="02070309020205020404" pitchFamily="49" charset="0"/>
              </a:rPr>
              <a:t>    P</a:t>
            </a:r>
            <a:r>
              <a:rPr lang="en-US" b="1" dirty="0">
                <a:latin typeface="Courier New" panose="02070309020205020404" pitchFamily="49" charset="0"/>
              </a:rPr>
              <a:t>ARTITION BY </a:t>
            </a:r>
            <a:r>
              <a:rPr lang="en-US" b="1" dirty="0" err="1">
                <a:latin typeface="Courier New" panose="02070309020205020404" pitchFamily="49" charset="0"/>
              </a:rPr>
              <a:t>Deptno</a:t>
            </a:r>
            <a:r>
              <a:rPr lang="en-US" dirty="0">
                <a:latin typeface="Courier New" panose="02070309020205020404" pitchFamily="49" charset="0"/>
              </a:rPr>
              <a:t>,</a:t>
            </a:r>
          </a:p>
          <a:p>
            <a:r>
              <a:rPr lang="fr-FR" dirty="0">
                <a:latin typeface="Courier New" panose="02070309020205020404" pitchFamily="49" charset="0"/>
              </a:rPr>
              <a:t>  T2 =&gt; </a:t>
            </a:r>
            <a:r>
              <a:rPr lang="fr-FR" b="1" dirty="0">
                <a:latin typeface="Courier New" panose="02070309020205020404" pitchFamily="49" charset="0"/>
              </a:rPr>
              <a:t>TABLE (Dept) AS D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  PARTITION BY </a:t>
            </a:r>
            <a:r>
              <a:rPr lang="en-US" b="1" dirty="0" err="1">
                <a:latin typeface="Courier New" panose="02070309020205020404" pitchFamily="49" charset="0"/>
              </a:rPr>
              <a:t>Dept</a:t>
            </a:r>
            <a:r>
              <a:rPr lang="en-US" dirty="0" err="1">
                <a:latin typeface="Courier New" panose="02070309020205020404" pitchFamily="49" charset="0"/>
              </a:rPr>
              <a:t>no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ORDER BY </a:t>
            </a:r>
            <a:r>
              <a:rPr lang="en-US" dirty="0" err="1">
                <a:latin typeface="Courier New" panose="02070309020205020404" pitchFamily="49" charset="0"/>
              </a:rPr>
              <a:t>Tstamp</a:t>
            </a:r>
            <a:r>
              <a:rPr lang="en-US" dirty="0">
                <a:latin typeface="Courier New" panose="02070309020205020404" pitchFamily="49" charset="0"/>
              </a:rPr>
              <a:t> ) )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E80B87-39FC-4FBB-B608-BA3304E9E545}"/>
              </a:ext>
            </a:extLst>
          </p:cNvPr>
          <p:cNvSpPr/>
          <p:nvPr/>
        </p:nvSpPr>
        <p:spPr>
          <a:xfrm>
            <a:off x="958732" y="1151207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</a:rPr>
              <a:t>Function Creation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8016B9-E92A-49F3-820A-41CC4FBB24A2}"/>
              </a:ext>
            </a:extLst>
          </p:cNvPr>
          <p:cNvSpPr/>
          <p:nvPr/>
        </p:nvSpPr>
        <p:spPr>
          <a:xfrm>
            <a:off x="5426930" y="1151207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</a:rPr>
              <a:t>Function Called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2614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Row Pattern Recognition -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62D5-C705-6742-B438-A19A1BFB0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037"/>
            <a:ext cx="8229600" cy="33944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Row Pattern Recognition (RPR) can be used to search an ordered partition of rows for matches to a regular expression.</a:t>
            </a:r>
          </a:p>
          <a:p>
            <a:pPr lvl="1"/>
            <a:r>
              <a:rPr lang="en-US" dirty="0"/>
              <a:t>RPR supports:</a:t>
            </a:r>
          </a:p>
          <a:p>
            <a:pPr lvl="2"/>
            <a:r>
              <a:rPr lang="en-US" dirty="0"/>
              <a:t>FROM Clause </a:t>
            </a:r>
          </a:p>
          <a:p>
            <a:pPr lvl="2"/>
            <a:r>
              <a:rPr lang="en-US" dirty="0"/>
              <a:t>WINDOW Clause</a:t>
            </a:r>
          </a:p>
          <a:p>
            <a:pPr lvl="1"/>
            <a:r>
              <a:rPr lang="en-US" b="1" dirty="0"/>
              <a:t>FROM</a:t>
            </a:r>
            <a:r>
              <a:rPr lang="en-US" dirty="0"/>
              <a:t> &amp; </a:t>
            </a:r>
            <a:r>
              <a:rPr lang="en-US" b="1" dirty="0"/>
              <a:t>WINDOW</a:t>
            </a:r>
            <a:r>
              <a:rPr lang="en-US" dirty="0"/>
              <a:t> clause uses much the same syntax and semantics.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33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64824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Row Pattern Recognition - FROM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62D5-C705-6742-B438-A19A1BFB0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037"/>
            <a:ext cx="8229600" cy="339447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RPR in the FROM clause uses the keyword </a:t>
            </a:r>
            <a:r>
              <a:rPr lang="en-US" b="1" dirty="0"/>
              <a:t>MATCH_RECOGNIZE </a:t>
            </a:r>
            <a:r>
              <a:rPr lang="en-US" dirty="0"/>
              <a:t>as a postfix operator on a table, called the row pattern input table. </a:t>
            </a:r>
          </a:p>
          <a:p>
            <a:pPr lvl="1"/>
            <a:r>
              <a:rPr lang="en-US" dirty="0"/>
              <a:t>Operates on the </a:t>
            </a:r>
            <a:r>
              <a:rPr lang="en-US" b="1" dirty="0"/>
              <a:t>row pattern input table </a:t>
            </a:r>
            <a:r>
              <a:rPr lang="en-US" dirty="0"/>
              <a:t>and produces the </a:t>
            </a:r>
            <a:r>
              <a:rPr lang="en-US" b="1" dirty="0"/>
              <a:t>row pattern output table </a:t>
            </a:r>
          </a:p>
          <a:p>
            <a:pPr lvl="1"/>
            <a:r>
              <a:rPr lang="en-US" dirty="0"/>
              <a:t>Describing the matches to the pattern that are discovered in the row pattern input table.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There are two principal variants of MATCH_RECOGNIZE:</a:t>
            </a:r>
          </a:p>
          <a:p>
            <a:pPr lvl="1"/>
            <a:r>
              <a:rPr lang="en-US" b="1" dirty="0"/>
              <a:t>ONE ROW PER MATCH:</a:t>
            </a:r>
            <a:r>
              <a:rPr lang="en-US" dirty="0"/>
              <a:t> returns a single summary row for each match of the pattern (the default).</a:t>
            </a:r>
          </a:p>
          <a:p>
            <a:pPr lvl="1"/>
            <a:r>
              <a:rPr lang="en-US" b="1" dirty="0"/>
              <a:t>ALL ROWS PER MATCH</a:t>
            </a:r>
            <a:r>
              <a:rPr lang="en-US" dirty="0"/>
              <a:t>: returns one row for each row of each match.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34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42752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Row Pattern Recognition - RPR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35</a:t>
            </a:fld>
            <a:endParaRPr lang="el-GR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9CE790F-673E-4921-8DF9-352BFDF2C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853114"/>
              </p:ext>
            </p:extLst>
          </p:nvPr>
        </p:nvGraphicFramePr>
        <p:xfrm>
          <a:off x="1187624" y="1378821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05227608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2725957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9198001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9316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Tradeday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Mapped 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389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2009-06-08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813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2009-06-09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780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2009-06-10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1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2009-06-11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7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2009-06-12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394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2009-06-13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97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2009-06-14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71413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C2735B5-BB01-40EC-AF7D-BF6919E1636F}"/>
              </a:ext>
            </a:extLst>
          </p:cNvPr>
          <p:cNvSpPr/>
          <p:nvPr/>
        </p:nvSpPr>
        <p:spPr>
          <a:xfrm>
            <a:off x="3431397" y="986982"/>
            <a:ext cx="1608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</a:rPr>
              <a:t>Ticker</a:t>
            </a:r>
            <a:r>
              <a:rPr lang="en-US" b="1" dirty="0">
                <a:latin typeface="Times New Roman" panose="02020603050405020304" pitchFamily="18" charset="0"/>
              </a:rPr>
              <a:t>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18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1519977-6698-4DE2-B65C-1E0107E93FC3}"/>
              </a:ext>
            </a:extLst>
          </p:cNvPr>
          <p:cNvSpPr/>
          <p:nvPr/>
        </p:nvSpPr>
        <p:spPr>
          <a:xfrm>
            <a:off x="179512" y="886416"/>
            <a:ext cx="8712968" cy="37082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Row Pattern Recognition - RPR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36</a:t>
            </a:fld>
            <a:endParaRPr lang="el-G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506002-00F5-4422-9E7F-71628DBE0AA8}"/>
              </a:ext>
            </a:extLst>
          </p:cNvPr>
          <p:cNvSpPr/>
          <p:nvPr/>
        </p:nvSpPr>
        <p:spPr>
          <a:xfrm>
            <a:off x="390364" y="886416"/>
            <a:ext cx="836327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SELECT </a:t>
            </a:r>
            <a:r>
              <a:rPr lang="en-US" dirty="0" err="1">
                <a:latin typeface="Courier New" panose="02070309020205020404" pitchFamily="49" charset="0"/>
              </a:rPr>
              <a:t>M.Symbol,M.Matchno,M.Startp,M.Bottomp,M.Endp</a:t>
            </a:r>
            <a:r>
              <a:rPr lang="en-US" dirty="0">
                <a:latin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</a:rPr>
              <a:t>M.Avgp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/>
              <a:t>FROM Ticker </a:t>
            </a:r>
            <a:r>
              <a:rPr lang="en-US" b="1" dirty="0"/>
              <a:t>MATCH_RECOGNIZE</a:t>
            </a:r>
            <a:r>
              <a:rPr lang="en-US" dirty="0"/>
              <a:t> (</a:t>
            </a:r>
          </a:p>
          <a:p>
            <a:r>
              <a:rPr lang="en-US" dirty="0"/>
              <a:t>    </a:t>
            </a:r>
            <a:r>
              <a:rPr lang="en-US" b="1" dirty="0"/>
              <a:t>PARTITION</a:t>
            </a:r>
            <a:r>
              <a:rPr lang="en-US" dirty="0"/>
              <a:t> BY Symbol </a:t>
            </a:r>
          </a:p>
          <a:p>
            <a:r>
              <a:rPr lang="en-US" dirty="0"/>
              <a:t>    ORDER BY </a:t>
            </a:r>
            <a:r>
              <a:rPr lang="en-US" dirty="0" err="1"/>
              <a:t>Tradeday</a:t>
            </a:r>
            <a:r>
              <a:rPr lang="en-US" dirty="0"/>
              <a:t>	MEASURES</a:t>
            </a:r>
          </a:p>
          <a:p>
            <a:r>
              <a:rPr lang="en-US" dirty="0"/>
              <a:t>        </a:t>
            </a:r>
            <a:r>
              <a:rPr lang="en-US" b="1" dirty="0"/>
              <a:t>MATCH_NUMBER() </a:t>
            </a:r>
            <a:r>
              <a:rPr lang="en-US" dirty="0"/>
              <a:t>AS </a:t>
            </a:r>
            <a:r>
              <a:rPr lang="en-US" dirty="0" err="1"/>
              <a:t>Matchno</a:t>
            </a:r>
            <a:r>
              <a:rPr lang="en-US" dirty="0"/>
              <a:t>, </a:t>
            </a:r>
          </a:p>
          <a:p>
            <a:r>
              <a:rPr lang="en-US" dirty="0"/>
              <a:t>        </a:t>
            </a:r>
            <a:r>
              <a:rPr lang="en-US" dirty="0" err="1"/>
              <a:t>A.Price</a:t>
            </a:r>
            <a:r>
              <a:rPr lang="en-US" dirty="0"/>
              <a:t> AS </a:t>
            </a:r>
            <a:r>
              <a:rPr lang="en-US" dirty="0" err="1"/>
              <a:t>Startp</a:t>
            </a:r>
            <a:r>
              <a:rPr lang="en-US" dirty="0"/>
              <a:t>, </a:t>
            </a:r>
          </a:p>
          <a:p>
            <a:r>
              <a:rPr lang="en-US" dirty="0"/>
              <a:t>        </a:t>
            </a:r>
            <a:r>
              <a:rPr lang="en-US" b="1" dirty="0"/>
              <a:t>LAST</a:t>
            </a:r>
            <a:r>
              <a:rPr lang="en-US" dirty="0"/>
              <a:t> (</a:t>
            </a:r>
            <a:r>
              <a:rPr lang="en-US" dirty="0" err="1"/>
              <a:t>B.Price</a:t>
            </a:r>
            <a:r>
              <a:rPr lang="en-US" dirty="0"/>
              <a:t>) AS </a:t>
            </a:r>
            <a:r>
              <a:rPr lang="en-US" dirty="0" err="1"/>
              <a:t>Bottomp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b="1" dirty="0"/>
              <a:t>LAST</a:t>
            </a:r>
            <a:r>
              <a:rPr lang="en-US" dirty="0"/>
              <a:t> (</a:t>
            </a:r>
            <a:r>
              <a:rPr lang="en-US" dirty="0" err="1"/>
              <a:t>C.Price</a:t>
            </a:r>
            <a:r>
              <a:rPr lang="en-US" dirty="0"/>
              <a:t>) AS </a:t>
            </a:r>
            <a:r>
              <a:rPr lang="en-US" dirty="0" err="1"/>
              <a:t>Endp</a:t>
            </a:r>
            <a:r>
              <a:rPr lang="en-US" dirty="0"/>
              <a:t>,</a:t>
            </a:r>
          </a:p>
          <a:p>
            <a:r>
              <a:rPr lang="en-US" dirty="0"/>
              <a:t>        AVG (</a:t>
            </a:r>
            <a:r>
              <a:rPr lang="en-US" dirty="0" err="1"/>
              <a:t>U.Price</a:t>
            </a:r>
            <a:r>
              <a:rPr lang="en-US" dirty="0"/>
              <a:t>) AS </a:t>
            </a:r>
            <a:r>
              <a:rPr lang="en-US" dirty="0" err="1"/>
              <a:t>Avgp</a:t>
            </a:r>
            <a:endParaRPr lang="en-US" dirty="0"/>
          </a:p>
          <a:p>
            <a:r>
              <a:rPr lang="en-US" b="1" dirty="0"/>
              <a:t>ONE ROW PER MATCH </a:t>
            </a:r>
            <a:r>
              <a:rPr lang="en-US" dirty="0"/>
              <a:t>AFTER MATCH SKIP PAST LAST ROW </a:t>
            </a:r>
          </a:p>
          <a:p>
            <a:r>
              <a:rPr lang="en-US" dirty="0"/>
              <a:t>PATTERN (A B+ C+) 	SUBSET U = (A, B, C) DEFINE</a:t>
            </a:r>
          </a:p>
          <a:p>
            <a:r>
              <a:rPr lang="en-US" dirty="0"/>
              <a:t>/* A defaults to True, matches any row */</a:t>
            </a:r>
          </a:p>
          <a:p>
            <a:r>
              <a:rPr lang="en-US" dirty="0"/>
              <a:t>B AS </a:t>
            </a:r>
            <a:r>
              <a:rPr lang="en-US" dirty="0" err="1"/>
              <a:t>B.Price</a:t>
            </a:r>
            <a:r>
              <a:rPr lang="en-US" dirty="0"/>
              <a:t> &lt; PREV (</a:t>
            </a:r>
            <a:r>
              <a:rPr lang="en-US" dirty="0" err="1"/>
              <a:t>B.Price</a:t>
            </a:r>
            <a:r>
              <a:rPr lang="en-US" dirty="0"/>
              <a:t>), C AS </a:t>
            </a:r>
            <a:r>
              <a:rPr lang="en-US" dirty="0" err="1"/>
              <a:t>C.Price</a:t>
            </a:r>
            <a:r>
              <a:rPr lang="en-US" dirty="0"/>
              <a:t> &gt; PREV (</a:t>
            </a:r>
            <a:r>
              <a:rPr lang="en-US" dirty="0" err="1"/>
              <a:t>C.Price</a:t>
            </a:r>
            <a:r>
              <a:rPr lang="en-US" dirty="0"/>
              <a:t>) ) AS M</a:t>
            </a:r>
          </a:p>
        </p:txBody>
      </p:sp>
    </p:spTree>
    <p:extLst>
      <p:ext uri="{BB962C8B-B14F-4D97-AF65-F5344CB8AC3E}">
        <p14:creationId xmlns:p14="http://schemas.microsoft.com/office/powerpoint/2010/main" val="3564427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Row Pattern Recognition - RPR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37</a:t>
            </a:fld>
            <a:endParaRPr lang="el-GR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A843D2-F90D-4947-8B74-3C97C8B08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037"/>
            <a:ext cx="8229600" cy="339447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MATCH_RECOGNIZE: </a:t>
            </a:r>
            <a:r>
              <a:rPr lang="en-US" dirty="0"/>
              <a:t>Introduces the syntax for row pattern recognition.</a:t>
            </a:r>
          </a:p>
          <a:p>
            <a:r>
              <a:rPr lang="en-US" b="1" dirty="0"/>
              <a:t>PARTITION BY: </a:t>
            </a:r>
            <a:r>
              <a:rPr lang="en-US" dirty="0"/>
              <a:t>Specifies how to partition the row pattern input table.</a:t>
            </a:r>
          </a:p>
          <a:p>
            <a:r>
              <a:rPr lang="en-US" b="1" dirty="0"/>
              <a:t>ORDER BY:</a:t>
            </a:r>
            <a:r>
              <a:rPr lang="en-US" dirty="0"/>
              <a:t> Specifies how to order the rows within partitions.</a:t>
            </a:r>
          </a:p>
          <a:p>
            <a:r>
              <a:rPr lang="en-US" b="1" dirty="0"/>
              <a:t>MEASURES:</a:t>
            </a:r>
            <a:r>
              <a:rPr lang="en-US" dirty="0"/>
              <a:t> Specifies </a:t>
            </a:r>
            <a:r>
              <a:rPr lang="en-US" i="1" dirty="0"/>
              <a:t>measure columns</a:t>
            </a:r>
          </a:p>
          <a:p>
            <a:pPr lvl="1"/>
            <a:r>
              <a:rPr lang="en-US" dirty="0"/>
              <a:t>The first measure column uses the nullary function MATCH_NUMBER()</a:t>
            </a:r>
          </a:p>
        </p:txBody>
      </p:sp>
    </p:spTree>
    <p:extLst>
      <p:ext uri="{BB962C8B-B14F-4D97-AF65-F5344CB8AC3E}">
        <p14:creationId xmlns:p14="http://schemas.microsoft.com/office/powerpoint/2010/main" val="34238498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Row Pattern Recognition - RPR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38</a:t>
            </a:fld>
            <a:endParaRPr lang="el-GR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A843D2-F90D-4947-8B74-3C97C8B08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037"/>
            <a:ext cx="8229600" cy="3394472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AFTER MATCH SKIP:</a:t>
            </a:r>
            <a:r>
              <a:rPr lang="en-US" dirty="0"/>
              <a:t> Specifies where to resume looking for the next row pattern match after successfully finding a match.</a:t>
            </a:r>
          </a:p>
          <a:p>
            <a:r>
              <a:rPr lang="en-US" b="1" dirty="0"/>
              <a:t>PATTERN:</a:t>
            </a:r>
            <a:r>
              <a:rPr lang="en-US" dirty="0"/>
              <a:t> Specifies the row pattern that is sought in the row pattern input table. </a:t>
            </a:r>
          </a:p>
          <a:p>
            <a:pPr lvl="1"/>
            <a:r>
              <a:rPr lang="en-US" dirty="0"/>
              <a:t>A row pattern is a regular expression using primary row pattern variables.</a:t>
            </a:r>
          </a:p>
          <a:p>
            <a:r>
              <a:rPr lang="en-US" b="1" dirty="0"/>
              <a:t>SUBSET:</a:t>
            </a:r>
            <a:r>
              <a:rPr lang="en-US" dirty="0"/>
              <a:t> Defines the union row pattern variable U as the union of A, B, and C.</a:t>
            </a:r>
          </a:p>
          <a:p>
            <a:r>
              <a:rPr lang="en-US" b="1" dirty="0"/>
              <a:t>DEFINE:</a:t>
            </a:r>
            <a:r>
              <a:rPr lang="en-US" dirty="0"/>
              <a:t> Specifies the Boolean condition that defines a primary row pattern variable</a:t>
            </a:r>
          </a:p>
          <a:p>
            <a:r>
              <a:rPr lang="en-US" b="1" dirty="0"/>
              <a:t>AS M:</a:t>
            </a:r>
            <a:r>
              <a:rPr lang="en-US" dirty="0"/>
              <a:t> Defines the range v</a:t>
            </a:r>
          </a:p>
        </p:txBody>
      </p:sp>
    </p:spTree>
    <p:extLst>
      <p:ext uri="{BB962C8B-B14F-4D97-AF65-F5344CB8AC3E}">
        <p14:creationId xmlns:p14="http://schemas.microsoft.com/office/powerpoint/2010/main" val="37282201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Row Pattern Recognition - RPR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39</a:t>
            </a:fld>
            <a:endParaRPr lang="el-G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2735B5-BB01-40EC-AF7D-BF6919E1636F}"/>
              </a:ext>
            </a:extLst>
          </p:cNvPr>
          <p:cNvSpPr/>
          <p:nvPr/>
        </p:nvSpPr>
        <p:spPr>
          <a:xfrm>
            <a:off x="3056347" y="987574"/>
            <a:ext cx="2660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Row Pattern Output Table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54720F-6ACC-4BE4-9EAC-BE7094E45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553920"/>
              </p:ext>
            </p:extLst>
          </p:nvPr>
        </p:nvGraphicFramePr>
        <p:xfrm>
          <a:off x="1311724" y="1529546"/>
          <a:ext cx="61501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42097548"/>
                    </a:ext>
                  </a:extLst>
                </a:gridCol>
                <a:gridCol w="1070166">
                  <a:extLst>
                    <a:ext uri="{9D8B030D-6E8A-4147-A177-3AD203B41FA5}">
                      <a16:colId xmlns:a16="http://schemas.microsoft.com/office/drawing/2014/main" val="12740654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131914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76801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864507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98614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Startp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Bottomp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Endp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Avgp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463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XYZ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128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482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SQL:2016 –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62D5-C705-6742-B438-A19A1BFB0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037"/>
            <a:ext cx="8229600" cy="339447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SQL:2016 was published in December of 2016, replacing SQL:2011 as the most recent revision of the SQL standard.</a:t>
            </a:r>
          </a:p>
          <a:p>
            <a:r>
              <a:rPr lang="en-US" dirty="0"/>
              <a:t>The major new features in SQL:2016 are:</a:t>
            </a:r>
          </a:p>
          <a:p>
            <a:pPr lvl="1"/>
            <a:r>
              <a:rPr lang="en-US" dirty="0"/>
              <a:t>Support for Java Script Object Notation (</a:t>
            </a:r>
            <a:r>
              <a:rPr lang="en-US" b="1" dirty="0"/>
              <a:t>JSON</a:t>
            </a:r>
            <a:r>
              <a:rPr lang="en-US" dirty="0"/>
              <a:t>) data</a:t>
            </a:r>
          </a:p>
          <a:p>
            <a:pPr lvl="1"/>
            <a:r>
              <a:rPr lang="en-US" dirty="0"/>
              <a:t>Polymorphic Table Functions (</a:t>
            </a:r>
            <a:r>
              <a:rPr lang="en-US" b="1" dirty="0"/>
              <a:t>PTF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Row Pattern Recognition (</a:t>
            </a:r>
            <a:r>
              <a:rPr lang="en-US" b="1" dirty="0"/>
              <a:t>RPR</a:t>
            </a:r>
            <a:r>
              <a:rPr lang="en-US" dirty="0"/>
              <a:t>)</a:t>
            </a:r>
          </a:p>
          <a:p>
            <a:r>
              <a:rPr lang="en-US" dirty="0"/>
              <a:t>SQL:2016 also includes a number of smaller features, such as additional built-in functions.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69465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Additional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62D5-C705-6742-B438-A19A1BFB0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037"/>
            <a:ext cx="8229600" cy="3394472"/>
          </a:xfrm>
        </p:spPr>
        <p:txBody>
          <a:bodyPr>
            <a:normAutofit/>
          </a:bodyPr>
          <a:lstStyle/>
          <a:p>
            <a:r>
              <a:rPr lang="en-US" dirty="0"/>
              <a:t>Default values and named arguments for </a:t>
            </a:r>
            <a:r>
              <a:rPr lang="en-US" b="1" dirty="0"/>
              <a:t>SQL-invoked</a:t>
            </a:r>
            <a:r>
              <a:rPr lang="en-US" dirty="0"/>
              <a:t> functions</a:t>
            </a:r>
          </a:p>
          <a:p>
            <a:r>
              <a:rPr lang="en-US" dirty="0"/>
              <a:t>Invoking procedure can provide default value and thus be optional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40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819034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05CB1E-8CF5-496A-89D0-575203B4DA7A}"/>
              </a:ext>
            </a:extLst>
          </p:cNvPr>
          <p:cNvSpPr/>
          <p:nvPr/>
        </p:nvSpPr>
        <p:spPr>
          <a:xfrm>
            <a:off x="2051720" y="2355726"/>
            <a:ext cx="5040560" cy="22388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Additional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62D5-C705-6742-B438-A19A1BFB0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037"/>
            <a:ext cx="8229600" cy="14308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will used an example by creating a function (</a:t>
            </a:r>
            <a:r>
              <a:rPr lang="en-US" b="1" dirty="0" err="1"/>
              <a:t>Total_comp</a:t>
            </a:r>
            <a:r>
              <a:rPr lang="en-US" dirty="0"/>
              <a:t>) that computes the total compensation as the sum of the base salary and the bonus (where the bonus by default is 1000)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41</a:t>
            </a:fld>
            <a:endParaRPr lang="el-G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2FD38C-C260-4615-86F8-68B68C55BCDE}"/>
              </a:ext>
            </a:extLst>
          </p:cNvPr>
          <p:cNvSpPr/>
          <p:nvPr/>
        </p:nvSpPr>
        <p:spPr>
          <a:xfrm>
            <a:off x="2286000" y="251260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CREATE FUNCTION </a:t>
            </a:r>
            <a:r>
              <a:rPr lang="en-US" b="1" dirty="0" err="1">
                <a:latin typeface="Courier New" panose="02070309020205020404" pitchFamily="49" charset="0"/>
              </a:rPr>
              <a:t>Total_comp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</a:rPr>
              <a:t>(</a:t>
            </a:r>
          </a:p>
          <a:p>
            <a:r>
              <a:rPr lang="en-US" b="1" dirty="0" err="1">
                <a:latin typeface="Courier New" panose="02070309020205020404" pitchFamily="49" charset="0"/>
              </a:rPr>
              <a:t>Base_sal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</a:rPr>
              <a:t>DECIMAL(7,2),</a:t>
            </a:r>
          </a:p>
          <a:p>
            <a:r>
              <a:rPr lang="en-US" b="1" dirty="0">
                <a:latin typeface="Courier New" panose="02070309020205020404" pitchFamily="49" charset="0"/>
              </a:rPr>
              <a:t>Bonus</a:t>
            </a:r>
            <a:r>
              <a:rPr lang="en-US" dirty="0">
                <a:latin typeface="Courier New" panose="02070309020205020404" pitchFamily="49" charset="0"/>
              </a:rPr>
              <a:t> DECIMAL(7,2) </a:t>
            </a:r>
            <a:r>
              <a:rPr lang="en-US" b="1" dirty="0">
                <a:latin typeface="Courier New" panose="02070309020205020404" pitchFamily="49" charset="0"/>
              </a:rPr>
              <a:t>DEFAULT</a:t>
            </a:r>
            <a:r>
              <a:rPr lang="en-US" dirty="0">
                <a:latin typeface="Courier New" panose="02070309020205020404" pitchFamily="49" charset="0"/>
              </a:rPr>
              <a:t> 1000.00</a:t>
            </a:r>
          </a:p>
          <a:p>
            <a:r>
              <a:rPr lang="en-US" dirty="0">
                <a:latin typeface="Courier New" panose="02070309020205020404" pitchFamily="49" charset="0"/>
              </a:rPr>
              <a:t>) RETURNS DECIMAL(8,2)</a:t>
            </a:r>
          </a:p>
          <a:p>
            <a:r>
              <a:rPr lang="en-US" dirty="0">
                <a:latin typeface="Courier New" panose="02070309020205020404" pitchFamily="49" charset="0"/>
              </a:rPr>
              <a:t>LANGUAGE SQL</a:t>
            </a:r>
          </a:p>
          <a:p>
            <a:r>
              <a:rPr lang="en-US" dirty="0">
                <a:latin typeface="Courier New" panose="02070309020205020404" pitchFamily="49" charset="0"/>
              </a:rPr>
              <a:t>RETURN </a:t>
            </a:r>
            <a:r>
              <a:rPr lang="en-US" dirty="0" err="1">
                <a:latin typeface="Courier New" panose="02070309020205020404" pitchFamily="49" charset="0"/>
              </a:rPr>
              <a:t>Base_sal</a:t>
            </a:r>
            <a:r>
              <a:rPr lang="en-US" dirty="0">
                <a:latin typeface="Courier New" panose="02070309020205020404" pitchFamily="49" charset="0"/>
              </a:rPr>
              <a:t> + Bonus;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0046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Additional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62D5-C705-6742-B438-A19A1BFB0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037"/>
            <a:ext cx="8229600" cy="339447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SQL:2011 allowed for a parameter of an SQL-invoked procedure to have a default value as optional.</a:t>
            </a:r>
          </a:p>
          <a:p>
            <a:r>
              <a:rPr lang="en-US" dirty="0"/>
              <a:t>SQL:2016 enhancement when invoking a procedure using named arguments:</a:t>
            </a:r>
          </a:p>
          <a:p>
            <a:pPr lvl="1"/>
            <a:r>
              <a:rPr lang="en-US" dirty="0"/>
              <a:t>Passing all arguments by position:</a:t>
            </a:r>
          </a:p>
          <a:p>
            <a:pPr lvl="2"/>
            <a:r>
              <a:rPr lang="en-US" b="1" dirty="0" err="1"/>
              <a:t>Total_comp</a:t>
            </a:r>
            <a:r>
              <a:rPr lang="en-US" dirty="0"/>
              <a:t>(9000.00, 1000.00)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Passing all non-defaulted arguments by position:</a:t>
            </a:r>
          </a:p>
          <a:p>
            <a:pPr lvl="2"/>
            <a:r>
              <a:rPr lang="en-US" b="1" dirty="0" err="1"/>
              <a:t>Total_comp</a:t>
            </a:r>
            <a:r>
              <a:rPr lang="en-US" dirty="0"/>
              <a:t>(9000.00)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42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268775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Additional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62D5-C705-6742-B438-A19A1BFB0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037"/>
            <a:ext cx="8229600" cy="3394472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Passing all arguments by name (in this case the order of the arguments does not need to match the order of the parameters in the function signature):</a:t>
            </a:r>
          </a:p>
          <a:p>
            <a:pPr lvl="2"/>
            <a:r>
              <a:rPr lang="en-US" b="1" dirty="0" err="1"/>
              <a:t>Total_comp</a:t>
            </a:r>
            <a:r>
              <a:rPr lang="en-US" dirty="0"/>
              <a:t>(Bonus=&gt;1000.00, </a:t>
            </a:r>
            <a:r>
              <a:rPr lang="en-US" dirty="0" err="1"/>
              <a:t>Base_sal</a:t>
            </a:r>
            <a:r>
              <a:rPr lang="en-US" dirty="0"/>
              <a:t>=&gt;9000.00)</a:t>
            </a:r>
          </a:p>
          <a:p>
            <a:pPr lvl="1"/>
            <a:r>
              <a:rPr lang="en-US" dirty="0"/>
              <a:t>Passing all non-defaulted arguments by name:</a:t>
            </a:r>
          </a:p>
          <a:p>
            <a:pPr lvl="2"/>
            <a:r>
              <a:rPr lang="en-US" b="1" dirty="0" err="1"/>
              <a:t>Total_comp</a:t>
            </a:r>
            <a:r>
              <a:rPr lang="en-US" dirty="0"/>
              <a:t>(</a:t>
            </a:r>
            <a:r>
              <a:rPr lang="en-US" dirty="0" err="1"/>
              <a:t>Base_sal</a:t>
            </a:r>
            <a:r>
              <a:rPr lang="en-US" dirty="0"/>
              <a:t>=&gt;9000.00)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43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826367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Additional Functionality - built-in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62D5-C705-6742-B438-A19A1BFB0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037"/>
            <a:ext cx="8229600" cy="339447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SQL:2016 adds support for additional </a:t>
            </a:r>
            <a:r>
              <a:rPr lang="en-US" b="1" dirty="0"/>
              <a:t>scalar mathematical built-in functions</a:t>
            </a:r>
            <a:r>
              <a:rPr lang="en-US" dirty="0"/>
              <a:t> including trigonometric and logarithm functions.</a:t>
            </a:r>
          </a:p>
          <a:p>
            <a:pPr lvl="1"/>
            <a:r>
              <a:rPr lang="en-US" dirty="0"/>
              <a:t>sine</a:t>
            </a:r>
          </a:p>
          <a:p>
            <a:pPr lvl="1"/>
            <a:r>
              <a:rPr lang="en-US" dirty="0"/>
              <a:t>cosine</a:t>
            </a:r>
          </a:p>
          <a:p>
            <a:pPr lvl="1"/>
            <a:r>
              <a:rPr lang="en-US" dirty="0"/>
              <a:t>tangent</a:t>
            </a:r>
          </a:p>
          <a:p>
            <a:pPr lvl="1"/>
            <a:r>
              <a:rPr lang="en-US" dirty="0"/>
              <a:t>general logarithm function</a:t>
            </a:r>
          </a:p>
          <a:p>
            <a:pPr lvl="1"/>
            <a:r>
              <a:rPr lang="en-US" dirty="0"/>
              <a:t>common logarithm function (with the base fixed at 10).</a:t>
            </a:r>
          </a:p>
          <a:p>
            <a:r>
              <a:rPr lang="en-US" b="1" dirty="0"/>
              <a:t>LISTAGG</a:t>
            </a:r>
            <a:r>
              <a:rPr lang="en-US" dirty="0"/>
              <a:t> is a new aggregate function that allows concatenating character strings over a group of rows.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44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889238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Additional Functionality -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62D5-C705-6742-B438-A19A1BFB0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037"/>
            <a:ext cx="8229600" cy="3394472"/>
          </a:xfrm>
        </p:spPr>
        <p:txBody>
          <a:bodyPr>
            <a:normAutofit/>
          </a:bodyPr>
          <a:lstStyle/>
          <a:p>
            <a:r>
              <a:rPr lang="en-US" dirty="0"/>
              <a:t>The SQL standards committee is currently working on additional expansions in three areas</a:t>
            </a:r>
          </a:p>
          <a:p>
            <a:pPr lvl="1"/>
            <a:r>
              <a:rPr lang="en-US" dirty="0"/>
              <a:t>support for multidimensional</a:t>
            </a:r>
          </a:p>
          <a:p>
            <a:pPr lvl="1"/>
            <a:r>
              <a:rPr lang="en-US" dirty="0"/>
              <a:t>arrays, support for streaming data</a:t>
            </a:r>
          </a:p>
          <a:p>
            <a:pPr lvl="1"/>
            <a:r>
              <a:rPr lang="en-US" dirty="0"/>
              <a:t>support for property graphs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45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861929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62D5-C705-6742-B438-A19A1BFB0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037"/>
            <a:ext cx="8229600" cy="339447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world of RDBMS tends to providing more and more build-in futures as well as more functionality in order to following the modern technologies for problem solving.</a:t>
            </a:r>
          </a:p>
          <a:p>
            <a:r>
              <a:rPr lang="en-US" dirty="0"/>
              <a:t>NoSQL database has some advantages considering how they handle JSON data, but as we see the SQL:2016 improved in order to provide new future of SQL Handling.</a:t>
            </a:r>
          </a:p>
          <a:p>
            <a:r>
              <a:rPr lang="en-US" dirty="0"/>
              <a:t>The SQL already work on additional expansions in areas of interest of the community in order to stay modern technology and follow the state of the art techniques.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46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78314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References</a:t>
            </a:r>
            <a:endParaRPr lang="el-GR" sz="36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5510"/>
            <a:ext cx="8424936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All figures were taken by the paper presented [1]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[1] ISO/IEC 9075-1:2016, Information technology — Database languages — SQL — Part 1: Framework (SQL/Framework)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[2] ISO/IEC 9075-2:2016, Information technology — Database languages — SQL — Part 2: Foundation (SQL/Foundation)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[3] ISO/IEC 9075-3:2016, Information technology — Database languages — SQL — Part 3: Call-Level Interface (SQL/CLI)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[4] ISO/IEC 9075-4:2016, Information technology — Database languages — SQL — Part 4: Persistent stored modules (SQL/PSM)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[5] ISO/IEC 9075-9:2016, Information technology — Database languages — SQL — Part 9: Management of External Data (SQL/MED)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464C5-A403-4F36-87FC-35B0F144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31990"/>
            <a:ext cx="2959968" cy="309117"/>
          </a:xfrm>
        </p:spPr>
        <p:txBody>
          <a:bodyPr/>
          <a:lstStyle/>
          <a:p>
            <a:r>
              <a:rPr lang="en-GB" dirty="0">
                <a:latin typeface="Constantia" panose="02030602050306030303" pitchFamily="18" charset="0"/>
              </a:rPr>
              <a:t>https://www.cs.ucy.ac.cy/courses/EPL646</a:t>
            </a:r>
            <a:endParaRPr lang="el-GR" dirty="0">
              <a:latin typeface="Constantia" panose="02030602050306030303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2FB2-F681-45AC-933F-73845940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>
                <a:latin typeface="Constantia" panose="02030602050306030303" pitchFamily="18" charset="0"/>
              </a:rPr>
              <a:pPr/>
              <a:t>47</a:t>
            </a:fld>
            <a:endParaRPr lang="el-GR" dirty="0">
              <a:latin typeface="Constantia" panose="02030602050306030303" pitchFamily="18" charset="0"/>
            </a:endParaRPr>
          </a:p>
        </p:txBody>
      </p:sp>
      <p:pic>
        <p:nvPicPr>
          <p:cNvPr id="7" name="Picture 6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35EDC3D3-DEAD-4E31-8845-4D98F741D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98418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References</a:t>
            </a:r>
            <a:endParaRPr lang="el-GR" sz="36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5510"/>
            <a:ext cx="8424936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[6] ISO/IEC 9075-10:2016, Information technology — Database languages — SQL — Part 10: Object language bindings (SQL/OLB)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[7] ISO/IEC 9075-11:2016, Information technology — Database languages — SQL — Part 11: Information and definition schemas (SQL/Schemata)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[8] ISO/IEC 9075-13:2016, Information technology — Database languages — SQL — Part 13: SQL Routines and types using the Java programming language (SQL/JRT)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[9] ISO/IEC 9075-14:2016, Information technology — Database languages — SQL — Part 14: XML-Related Specifications (SQL/XML) 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[10] ISO/IEC TR 19075-1:2011, Information technology — Database languages — SQL Technical Reports — Part 1: XQuery Regular Expression Support in SQL, </a:t>
            </a:r>
            <a:r>
              <a:rPr lang="en-GB" sz="1600" dirty="0">
                <a:latin typeface="Constantia" panose="02030602050306030303" pitchFamily="18" charset="0"/>
                <a:hlinkClick r:id="rId2"/>
              </a:rPr>
              <a:t>http://standards.iso.org/ittf/PubliclyAvailableStandards/</a:t>
            </a:r>
            <a:endParaRPr lang="en-GB" sz="1600" dirty="0">
              <a:latin typeface="Constantia" panose="02030602050306030303" pitchFamily="18" charset="0"/>
            </a:endParaRPr>
          </a:p>
          <a:p>
            <a:pPr marL="0" indent="0">
              <a:buNone/>
            </a:pPr>
            <a:endParaRPr lang="en-GB" sz="1600" dirty="0">
              <a:latin typeface="Constantia" panose="020306020503060303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464C5-A403-4F36-87FC-35B0F144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31990"/>
            <a:ext cx="2959968" cy="309117"/>
          </a:xfrm>
        </p:spPr>
        <p:txBody>
          <a:bodyPr/>
          <a:lstStyle/>
          <a:p>
            <a:r>
              <a:rPr lang="en-GB" dirty="0">
                <a:latin typeface="Constantia" panose="02030602050306030303" pitchFamily="18" charset="0"/>
              </a:rPr>
              <a:t>https://www.cs.ucy.ac.cy/courses/EPL646</a:t>
            </a:r>
            <a:endParaRPr lang="el-GR" dirty="0">
              <a:latin typeface="Constantia" panose="02030602050306030303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2FB2-F681-45AC-933F-73845940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>
                <a:latin typeface="Constantia" panose="02030602050306030303" pitchFamily="18" charset="0"/>
              </a:rPr>
              <a:pPr/>
              <a:t>48</a:t>
            </a:fld>
            <a:endParaRPr lang="el-GR" dirty="0">
              <a:latin typeface="Constantia" panose="02030602050306030303" pitchFamily="18" charset="0"/>
            </a:endParaRPr>
          </a:p>
        </p:txBody>
      </p:sp>
      <p:pic>
        <p:nvPicPr>
          <p:cNvPr id="7" name="Picture 6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35EDC3D3-DEAD-4E31-8845-4D98F741D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References</a:t>
            </a:r>
            <a:endParaRPr lang="el-GR" sz="36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5510"/>
            <a:ext cx="8424936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[11] ISO/IEC TR 19075-2:2015, Information technology — Database languages — SQL Technical Reports — Part 2: SQL Support for Time-Related Information, </a:t>
            </a:r>
            <a:r>
              <a:rPr lang="en-GB" sz="1600" dirty="0">
                <a:latin typeface="Constantia" panose="02030602050306030303" pitchFamily="18" charset="0"/>
                <a:hlinkClick r:id="rId2"/>
              </a:rPr>
              <a:t>http://standards.iso.org/ittf/PubliclyAvailableStandards/</a:t>
            </a:r>
            <a:endParaRPr lang="en-GB" sz="1600" dirty="0">
              <a:latin typeface="Constantia" panose="02030602050306030303" pitchFamily="18" charset="0"/>
            </a:endParaRP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[12] ISO/IEC TR 19075-3:2015, Information technology — Database languages — SQL Technical Reports — Part 3: SQL Embedded in Programs using the </a:t>
            </a:r>
            <a:r>
              <a:rPr lang="en-GB" sz="1600" dirty="0" err="1">
                <a:latin typeface="Constantia" panose="02030602050306030303" pitchFamily="18" charset="0"/>
              </a:rPr>
              <a:t>JavaTM</a:t>
            </a:r>
            <a:endParaRPr lang="en-GB" sz="1600" dirty="0">
              <a:latin typeface="Constantia" panose="02030602050306030303" pitchFamily="18" charset="0"/>
            </a:endParaRP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programming language, </a:t>
            </a:r>
            <a:r>
              <a:rPr lang="en-GB" sz="1600" dirty="0">
                <a:latin typeface="Constantia" panose="02030602050306030303" pitchFamily="18" charset="0"/>
                <a:hlinkClick r:id="rId2"/>
              </a:rPr>
              <a:t>http://standards.iso.org/ittf/PubliclyAvailableStandards/</a:t>
            </a:r>
            <a:endParaRPr lang="en-GB" sz="1600" dirty="0">
              <a:latin typeface="Constantia" panose="02030602050306030303" pitchFamily="18" charset="0"/>
            </a:endParaRP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[13] ISO/IEC TR 19075-4:2015, Information technology — Database languages — SQL Technical Reports — Part </a:t>
            </a:r>
            <a:r>
              <a:rPr lang="en-US" sz="1600" dirty="0">
                <a:latin typeface="Constantia" panose="02030602050306030303" pitchFamily="18" charset="0"/>
              </a:rPr>
              <a:t>4: SQL with Routines and types using the </a:t>
            </a:r>
            <a:r>
              <a:rPr lang="en-US" sz="1600" dirty="0" err="1">
                <a:latin typeface="Constantia" panose="02030602050306030303" pitchFamily="18" charset="0"/>
              </a:rPr>
              <a:t>JavaTM</a:t>
            </a:r>
            <a:r>
              <a:rPr lang="en-US" sz="1600" dirty="0">
                <a:latin typeface="Constantia" panose="02030602050306030303" pitchFamily="18" charset="0"/>
              </a:rPr>
              <a:t> programming language, </a:t>
            </a:r>
            <a:r>
              <a:rPr lang="en-US" sz="1600" dirty="0">
                <a:latin typeface="Constantia" panose="02030602050306030303" pitchFamily="18" charset="0"/>
                <a:hlinkClick r:id="rId2"/>
              </a:rPr>
              <a:t>http://standards.iso.org/ittf/PubliclyAvailableStandards/</a:t>
            </a:r>
            <a:endParaRPr lang="en-US" sz="1600" dirty="0">
              <a:latin typeface="Constantia" panose="02030602050306030303" pitchFamily="18" charset="0"/>
            </a:endParaRP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[14] ISO/IEC TR 19075-5:2016, Information technology — Database languages — SQL Technical Reports — Part 5: Row Pattern Recognition in SQL, </a:t>
            </a:r>
            <a:r>
              <a:rPr lang="en-GB" sz="1600" dirty="0">
                <a:latin typeface="Constantia" panose="02030602050306030303" pitchFamily="18" charset="0"/>
                <a:hlinkClick r:id="rId2"/>
              </a:rPr>
              <a:t>http://standards.iso.org/ittf/PubliclyAvailableStandards/</a:t>
            </a:r>
            <a:endParaRPr lang="en-GB" sz="1600" dirty="0">
              <a:latin typeface="Constantia" panose="020306020503060303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464C5-A403-4F36-87FC-35B0F144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31990"/>
            <a:ext cx="2959968" cy="309117"/>
          </a:xfrm>
        </p:spPr>
        <p:txBody>
          <a:bodyPr/>
          <a:lstStyle/>
          <a:p>
            <a:r>
              <a:rPr lang="en-GB" dirty="0">
                <a:latin typeface="Constantia" panose="02030602050306030303" pitchFamily="18" charset="0"/>
              </a:rPr>
              <a:t>https://www.cs.ucy.ac.cy/courses/EPL646</a:t>
            </a:r>
            <a:endParaRPr lang="el-GR" dirty="0">
              <a:latin typeface="Constantia" panose="02030602050306030303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2FB2-F681-45AC-933F-73845940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>
                <a:latin typeface="Constantia" panose="02030602050306030303" pitchFamily="18" charset="0"/>
              </a:rPr>
              <a:pPr/>
              <a:t>49</a:t>
            </a:fld>
            <a:endParaRPr lang="el-GR" dirty="0">
              <a:latin typeface="Constantia" panose="02030602050306030303" pitchFamily="18" charset="0"/>
            </a:endParaRPr>
          </a:p>
        </p:txBody>
      </p:sp>
      <p:pic>
        <p:nvPicPr>
          <p:cNvPr id="7" name="Picture 6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35EDC3D3-DEAD-4E31-8845-4D98F741D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455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Support for JSON Data – JSON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62D5-C705-6742-B438-A19A1BFB0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037"/>
            <a:ext cx="8229600" cy="339447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JSON</a:t>
            </a:r>
            <a:r>
              <a:rPr lang="en-US" dirty="0"/>
              <a:t> (JavaScript Object Notation) is a </a:t>
            </a:r>
            <a:r>
              <a:rPr lang="en-US" b="1" dirty="0"/>
              <a:t>lightweight</a:t>
            </a:r>
            <a:r>
              <a:rPr lang="en-US" dirty="0"/>
              <a:t> </a:t>
            </a:r>
            <a:r>
              <a:rPr lang="en-US" b="1" dirty="0"/>
              <a:t>text-base data</a:t>
            </a:r>
            <a:r>
              <a:rPr lang="en-US" dirty="0"/>
              <a:t>-interchange format. It is easy for humans to read and write. It is easy for machines to parse and generate.</a:t>
            </a:r>
          </a:p>
          <a:p>
            <a:r>
              <a:rPr lang="en-US" dirty="0"/>
              <a:t>JSON Elements are: </a:t>
            </a:r>
          </a:p>
          <a:p>
            <a:pPr lvl="1"/>
            <a:r>
              <a:rPr lang="en-US" dirty="0"/>
              <a:t>object 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number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684458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References</a:t>
            </a:r>
            <a:endParaRPr lang="el-GR" sz="36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5510"/>
            <a:ext cx="8424936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[16] ISO/IEC TR 19075-7:2017, Information technology — Database languages — SQL Technical Reports — Part 7: Polymorphic table functions in SQL, http://standards.iso.org/ittf/PubliclyAvailableStandards/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[17] Krishna Kulkarni and Jan-Eike </a:t>
            </a:r>
            <a:r>
              <a:rPr lang="en-GB" sz="1600" dirty="0" err="1">
                <a:latin typeface="Constantia" panose="02030602050306030303" pitchFamily="18" charset="0"/>
              </a:rPr>
              <a:t>Michels</a:t>
            </a:r>
            <a:r>
              <a:rPr lang="en-GB" sz="1600" dirty="0">
                <a:latin typeface="Constantia" panose="02030602050306030303" pitchFamily="18" charset="0"/>
              </a:rPr>
              <a:t>, “Temporal features in SQL:2011”, SIGMOD Record Vol. 41 No. 3, September 2012, https://sigmodrecord.org/publications/sigmodRecord/12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09/pdfs/07.industry.kulkarni.pdf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[18] Fred Zemke, “What’s new in SQL:2011”, SIGMOD Record, Vol. 41, No. 1, March 2012,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  <a:hlinkClick r:id="rId2"/>
              </a:rPr>
              <a:t>https://sigmodrecord.org/publications/sigmodRecord/1203/pdfs/10.industry.zemke.pdf</a:t>
            </a:r>
            <a:endParaRPr lang="en-GB" sz="1600" dirty="0">
              <a:latin typeface="Constantia" panose="02030602050306030303" pitchFamily="18" charset="0"/>
            </a:endParaRP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[19] Andrew Eisenberg and Jim Melton, “Advancements in SQL/XML”, SIGMOD Record Vol. 33 No. 3, September 2004, </a:t>
            </a:r>
            <a:r>
              <a:rPr lang="en-GB" sz="1600" dirty="0">
                <a:latin typeface="Constantia" panose="02030602050306030303" pitchFamily="18" charset="0"/>
                <a:hlinkClick r:id="rId3"/>
              </a:rPr>
              <a:t>https://sigmodrecord.org/publications/sigmodRecord/0409/11.JimMelton.pdf</a:t>
            </a:r>
            <a:endParaRPr lang="en-GB" sz="1600" dirty="0">
              <a:latin typeface="Constantia" panose="02030602050306030303" pitchFamily="18" charset="0"/>
            </a:endParaRPr>
          </a:p>
          <a:p>
            <a:pPr marL="0" indent="0">
              <a:buNone/>
            </a:pPr>
            <a:endParaRPr lang="en-GB" sz="1600" dirty="0">
              <a:latin typeface="Constantia" panose="020306020503060303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464C5-A403-4F36-87FC-35B0F144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31990"/>
            <a:ext cx="2959968" cy="309117"/>
          </a:xfrm>
        </p:spPr>
        <p:txBody>
          <a:bodyPr/>
          <a:lstStyle/>
          <a:p>
            <a:r>
              <a:rPr lang="en-GB" dirty="0">
                <a:latin typeface="Constantia" panose="02030602050306030303" pitchFamily="18" charset="0"/>
              </a:rPr>
              <a:t>https://www.cs.ucy.ac.cy/courses/EPL646</a:t>
            </a:r>
            <a:endParaRPr lang="el-GR" dirty="0">
              <a:latin typeface="Constantia" panose="02030602050306030303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2FB2-F681-45AC-933F-73845940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>
                <a:latin typeface="Constantia" panose="02030602050306030303" pitchFamily="18" charset="0"/>
              </a:rPr>
              <a:pPr/>
              <a:t>50</a:t>
            </a:fld>
            <a:endParaRPr lang="el-GR" dirty="0">
              <a:latin typeface="Constantia" panose="02030602050306030303" pitchFamily="18" charset="0"/>
            </a:endParaRPr>
          </a:p>
        </p:txBody>
      </p:sp>
      <p:pic>
        <p:nvPicPr>
          <p:cNvPr id="7" name="Picture 6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35EDC3D3-DEAD-4E31-8845-4D98F741D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21231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References</a:t>
            </a:r>
            <a:endParaRPr lang="el-GR" sz="36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5510"/>
            <a:ext cx="8424936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[21] Jim Melton, Jan-Eike </a:t>
            </a:r>
            <a:r>
              <a:rPr lang="en-GB" sz="1600" dirty="0" err="1">
                <a:latin typeface="Constantia" panose="02030602050306030303" pitchFamily="18" charset="0"/>
              </a:rPr>
              <a:t>Michels</a:t>
            </a:r>
            <a:r>
              <a:rPr lang="en-GB" sz="1600" dirty="0">
                <a:latin typeface="Constantia" panose="02030602050306030303" pitchFamily="18" charset="0"/>
              </a:rPr>
              <a:t>, </a:t>
            </a:r>
            <a:r>
              <a:rPr lang="en-GB" sz="1600" dirty="0" err="1">
                <a:latin typeface="Constantia" panose="02030602050306030303" pitchFamily="18" charset="0"/>
              </a:rPr>
              <a:t>Vanja</a:t>
            </a:r>
            <a:r>
              <a:rPr lang="en-GB" sz="1600" dirty="0">
                <a:latin typeface="Constantia" panose="02030602050306030303" pitchFamily="18" charset="0"/>
              </a:rPr>
              <a:t> </a:t>
            </a:r>
            <a:r>
              <a:rPr lang="en-GB" sz="1600" dirty="0" err="1">
                <a:latin typeface="Constantia" panose="02030602050306030303" pitchFamily="18" charset="0"/>
              </a:rPr>
              <a:t>Josifovski</a:t>
            </a:r>
            <a:r>
              <a:rPr lang="en-GB" sz="1600" dirty="0">
                <a:latin typeface="Constantia" panose="02030602050306030303" pitchFamily="18" charset="0"/>
              </a:rPr>
              <a:t>, Krishna Kulkarni, Peter Schwarz, Kathy </a:t>
            </a:r>
            <a:r>
              <a:rPr lang="en-GB" sz="1600" dirty="0" err="1">
                <a:latin typeface="Constantia" panose="02030602050306030303" pitchFamily="18" charset="0"/>
              </a:rPr>
              <a:t>Zeidenstein</a:t>
            </a:r>
            <a:r>
              <a:rPr lang="en-GB" sz="1600" dirty="0">
                <a:latin typeface="Constantia" panose="02030602050306030303" pitchFamily="18" charset="0"/>
              </a:rPr>
              <a:t>, “SQL and Management of External Data”, SIGMOD Record Vol. 30 No. 1, March 2001, </a:t>
            </a:r>
            <a:r>
              <a:rPr lang="en-GB" sz="1600" dirty="0">
                <a:latin typeface="Constantia" panose="02030602050306030303" pitchFamily="18" charset="0"/>
                <a:hlinkClick r:id="rId2"/>
              </a:rPr>
              <a:t>https://sigmodrecord.org/publications/sigmodRecord/0103/JM-Sta.pdf</a:t>
            </a:r>
            <a:endParaRPr lang="en-GB" sz="1600" dirty="0">
              <a:latin typeface="Constantia" panose="02030602050306030303" pitchFamily="18" charset="0"/>
            </a:endParaRP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[22] Andrew Eisenberg and Jim Melton, “SQL:1999, formerly known as SQL3”, SIGMOD Record Vol. 28 No. 1, March 1999, </a:t>
            </a:r>
            <a:r>
              <a:rPr lang="en-GB" sz="1600" dirty="0">
                <a:latin typeface="Constantia" panose="02030602050306030303" pitchFamily="18" charset="0"/>
                <a:hlinkClick r:id="rId3"/>
              </a:rPr>
              <a:t>https://sigmodrecord.org/publications/sigmodRecord/99</a:t>
            </a:r>
            <a:endParaRPr lang="en-GB" sz="1600" dirty="0">
              <a:latin typeface="Constantia" panose="02030602050306030303" pitchFamily="18" charset="0"/>
            </a:endParaRP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03/standards.pdf.gz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[23] Andrew Eisenberg, “New Standard for Stored Procedures in SQL”, SIGMOD Record Vol 25 No. 4, Dec.1996, </a:t>
            </a:r>
            <a:r>
              <a:rPr lang="en-GB" sz="1600" dirty="0">
                <a:latin typeface="Constantia" panose="02030602050306030303" pitchFamily="18" charset="0"/>
                <a:hlinkClick r:id="rId4"/>
              </a:rPr>
              <a:t>https://sigmodrecord.org/issues/96-12/sqlpsm.ps</a:t>
            </a:r>
            <a:endParaRPr lang="en-GB" sz="1600" dirty="0">
              <a:latin typeface="Constantia" panose="02030602050306030303" pitchFamily="18" charset="0"/>
            </a:endParaRP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[24] Internet Engineering Task Force, RFC 7159, The JavaScript Object Notation (JSON) Data Interchange Format, March 2014, </a:t>
            </a:r>
            <a:r>
              <a:rPr lang="en-GB" sz="1600" dirty="0">
                <a:latin typeface="Constantia" panose="02030602050306030303" pitchFamily="18" charset="0"/>
                <a:hlinkClick r:id="rId5"/>
              </a:rPr>
              <a:t>https://tools.ietf.org/html/rfc7159</a:t>
            </a:r>
            <a:endParaRPr lang="en-GB" sz="1600" dirty="0">
              <a:latin typeface="Constantia" panose="02030602050306030303" pitchFamily="18" charset="0"/>
            </a:endParaRPr>
          </a:p>
          <a:p>
            <a:pPr marL="0" indent="0">
              <a:buNone/>
            </a:pPr>
            <a:r>
              <a:rPr lang="en-GB" sz="1600">
                <a:latin typeface="Constantia" panose="02030602050306030303" pitchFamily="18" charset="0"/>
              </a:rPr>
              <a:t>[25] </a:t>
            </a:r>
            <a:r>
              <a:rPr lang="en-GB" sz="1600">
                <a:latin typeface="Constantia" panose="02030602050306030303" pitchFamily="18" charset="0"/>
                <a:hlinkClick r:id="rId6"/>
              </a:rPr>
              <a:t>https://en.wikipedia.org/wiki/SQL</a:t>
            </a:r>
            <a:r>
              <a:rPr lang="en-GB" sz="1600">
                <a:latin typeface="Constantia" panose="02030602050306030303" pitchFamily="18" charset="0"/>
              </a:rPr>
              <a:t> </a:t>
            </a:r>
            <a:endParaRPr lang="en-GB" sz="1600" dirty="0">
              <a:latin typeface="Constantia" panose="02030602050306030303" pitchFamily="18" charset="0"/>
            </a:endParaRPr>
          </a:p>
          <a:p>
            <a:pPr marL="0" indent="0">
              <a:buNone/>
            </a:pPr>
            <a:endParaRPr lang="en-GB" sz="1600" dirty="0">
              <a:latin typeface="Constantia" panose="020306020503060303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464C5-A403-4F36-87FC-35B0F144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31990"/>
            <a:ext cx="2959968" cy="309117"/>
          </a:xfrm>
        </p:spPr>
        <p:txBody>
          <a:bodyPr/>
          <a:lstStyle/>
          <a:p>
            <a:r>
              <a:rPr lang="en-GB" dirty="0">
                <a:latin typeface="Constantia" panose="02030602050306030303" pitchFamily="18" charset="0"/>
              </a:rPr>
              <a:t>https://www.cs.ucy.ac.cy/courses/EPL646</a:t>
            </a:r>
            <a:endParaRPr lang="el-GR" dirty="0">
              <a:latin typeface="Constantia" panose="02030602050306030303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2FB2-F681-45AC-933F-73845940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>
                <a:latin typeface="Constantia" panose="02030602050306030303" pitchFamily="18" charset="0"/>
              </a:rPr>
              <a:pPr/>
              <a:t>51</a:t>
            </a:fld>
            <a:endParaRPr lang="el-GR" dirty="0">
              <a:latin typeface="Constantia" panose="02030602050306030303" pitchFamily="18" charset="0"/>
            </a:endParaRPr>
          </a:p>
        </p:txBody>
      </p:sp>
      <p:pic>
        <p:nvPicPr>
          <p:cNvPr id="7" name="Picture 6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35EDC3D3-DEAD-4E31-8845-4D98F741D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68920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A14C4-73D9-4C0C-81B3-F8C42E94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82931-155D-42F4-92D9-FFF4AA3F0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52</a:t>
            </a:fld>
            <a:endParaRPr lang="el-G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7ED1C-3523-4EFF-A5FD-4225F387F1BB}"/>
              </a:ext>
            </a:extLst>
          </p:cNvPr>
          <p:cNvSpPr/>
          <p:nvPr/>
        </p:nvSpPr>
        <p:spPr>
          <a:xfrm>
            <a:off x="3203772" y="1848475"/>
            <a:ext cx="273645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/>
              <a:t>Thank you!</a:t>
            </a:r>
          </a:p>
          <a:p>
            <a:pPr algn="ctr"/>
            <a:r>
              <a:rPr lang="en-US" sz="4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008419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Support for JSON Data – Querying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62D5-C705-6742-B438-A19A1BFB0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037"/>
            <a:ext cx="8229600" cy="3394472"/>
          </a:xfrm>
        </p:spPr>
        <p:txBody>
          <a:bodyPr>
            <a:normAutofit fontScale="92500"/>
          </a:bodyPr>
          <a:lstStyle/>
          <a:p>
            <a:r>
              <a:rPr lang="en-US" dirty="0"/>
              <a:t>Many database applications that would benefit from JSON also need to access “traditional” tabular data. </a:t>
            </a:r>
          </a:p>
          <a:p>
            <a:r>
              <a:rPr lang="en-US" dirty="0"/>
              <a:t>Thus, there is great value in storing, querying, and manipulating of JSON data inside an RDBMS as well as providing bi-directional conversion between relational data and JSON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7270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Support for JSON Data – Querying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62D5-C705-6742-B438-A19A1BFB0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037"/>
            <a:ext cx="8229600" cy="339447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Our examples will use the table T as shown to the next slide</a:t>
            </a:r>
          </a:p>
          <a:p>
            <a:r>
              <a:rPr lang="en-US" dirty="0"/>
              <a:t>JSON Functionalities in SQL:2016</a:t>
            </a:r>
          </a:p>
          <a:p>
            <a:pPr lvl="1"/>
            <a:r>
              <a:rPr lang="en-US" b="1" dirty="0"/>
              <a:t>IS JSON predicate</a:t>
            </a:r>
          </a:p>
          <a:p>
            <a:pPr lvl="1"/>
            <a:r>
              <a:rPr lang="en-US" dirty="0"/>
              <a:t>SQL/JSON path expressions</a:t>
            </a:r>
          </a:p>
          <a:p>
            <a:pPr lvl="1"/>
            <a:r>
              <a:rPr lang="en-US" b="1" dirty="0"/>
              <a:t>JSON_EXISTS predicate</a:t>
            </a:r>
          </a:p>
          <a:p>
            <a:pPr lvl="1"/>
            <a:r>
              <a:rPr lang="en-US" b="1" dirty="0"/>
              <a:t>JSON_VALUE function</a:t>
            </a:r>
          </a:p>
          <a:p>
            <a:pPr lvl="1"/>
            <a:r>
              <a:rPr lang="en-US" i="1" dirty="0"/>
              <a:t>JSON_QUERY function</a:t>
            </a:r>
          </a:p>
          <a:p>
            <a:pPr lvl="1"/>
            <a:r>
              <a:rPr lang="en-US" i="1" dirty="0"/>
              <a:t>JSON_TABLE function</a:t>
            </a:r>
          </a:p>
          <a:p>
            <a:pPr lvl="1"/>
            <a:r>
              <a:rPr lang="en-US" i="1" dirty="0"/>
              <a:t>Structural-inspection methods</a:t>
            </a:r>
          </a:p>
          <a:p>
            <a:pPr lvl="1"/>
            <a:r>
              <a:rPr lang="en-US" b="1" dirty="0"/>
              <a:t>SQL/JSON constructor functions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6301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8</a:t>
            </a:fld>
            <a:endParaRPr lang="el-GR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11B8574-E10D-46F3-AD8A-C2748614B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895018"/>
              </p:ext>
            </p:extLst>
          </p:nvPr>
        </p:nvGraphicFramePr>
        <p:xfrm>
          <a:off x="1092485" y="379016"/>
          <a:ext cx="6588646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68">
                  <a:extLst>
                    <a:ext uri="{9D8B030D-6E8A-4147-A177-3AD203B41FA5}">
                      <a16:colId xmlns:a16="http://schemas.microsoft.com/office/drawing/2014/main" val="1612246319"/>
                    </a:ext>
                  </a:extLst>
                </a:gridCol>
                <a:gridCol w="6137478">
                  <a:extLst>
                    <a:ext uri="{9D8B030D-6E8A-4147-A177-3AD203B41FA5}">
                      <a16:colId xmlns:a16="http://schemas.microsoft.com/office/drawing/2014/main" val="1702966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73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"Name" : "John Smith",</a:t>
                      </a:r>
                    </a:p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"address" : {</a:t>
                      </a:r>
                    </a:p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streetAddress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 "21 2nd Street",</a:t>
                      </a:r>
                    </a:p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"city": "New York",</a:t>
                      </a:r>
                    </a:p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"state" : "NY",</a:t>
                      </a:r>
                    </a:p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postalCode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 : 10021 },</a:t>
                      </a:r>
                    </a:p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phoneNumber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 : [</a:t>
                      </a:r>
                    </a:p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"type" : "home", "number" : "212 555-1234" },</a:t>
                      </a:r>
                    </a:p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"type" : "fax", "number" : "646 555-4567" } ]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708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"Name" : "Peter Walker",</a:t>
                      </a:r>
                    </a:p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"address" : {</a:t>
                      </a:r>
                    </a:p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streetAddress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 "111 Main Street",</a:t>
                      </a:r>
                    </a:p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"city": "San Jose",</a:t>
                      </a:r>
                    </a:p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"state" : "CA",</a:t>
                      </a:r>
                    </a:p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postalCode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 : 95111 },</a:t>
                      </a:r>
                    </a:p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phoneNumber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 : [</a:t>
                      </a:r>
                    </a:p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"type" : "home", "number" : "408 555-9876" },</a:t>
                      </a:r>
                    </a:p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"type" : "office", "number" : "650 555-2468" } ]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099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"Name" : "James Lee"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166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673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0114F9E-9604-4462-A037-B2706CC30ACA}"/>
              </a:ext>
            </a:extLst>
          </p:cNvPr>
          <p:cNvSpPr/>
          <p:nvPr/>
        </p:nvSpPr>
        <p:spPr>
          <a:xfrm>
            <a:off x="4860032" y="2971859"/>
            <a:ext cx="3313069" cy="3385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CAC22FE-D582-4587-8794-54BBD39F7747}"/>
              </a:ext>
            </a:extLst>
          </p:cNvPr>
          <p:cNvSpPr/>
          <p:nvPr/>
        </p:nvSpPr>
        <p:spPr>
          <a:xfrm>
            <a:off x="899592" y="2571750"/>
            <a:ext cx="3487216" cy="1368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Support for JSON Data – IS JSON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62D5-C705-6742-B438-A19A1BFB0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037"/>
            <a:ext cx="8229600" cy="15407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IS JSON </a:t>
            </a:r>
            <a:r>
              <a:rPr lang="en-US" dirty="0"/>
              <a:t>predicate is used to verify that an SQL value contains a </a:t>
            </a:r>
            <a:r>
              <a:rPr lang="en-US" b="1" dirty="0"/>
              <a:t>syntactically correct </a:t>
            </a:r>
            <a:r>
              <a:rPr lang="en-US" dirty="0"/>
              <a:t>JSON value.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9</a:t>
            </a:fld>
            <a:endParaRPr lang="el-G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F34450-8435-47C2-9659-82CE979E91FE}"/>
              </a:ext>
            </a:extLst>
          </p:cNvPr>
          <p:cNvSpPr/>
          <p:nvPr/>
        </p:nvSpPr>
        <p:spPr>
          <a:xfrm>
            <a:off x="457200" y="2571750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1600" dirty="0"/>
              <a:t>CREATE TABLE T (</a:t>
            </a:r>
          </a:p>
          <a:p>
            <a:r>
              <a:rPr lang="en-US" sz="2000" dirty="0"/>
              <a:t>	</a:t>
            </a:r>
            <a:r>
              <a:rPr lang="en-US" sz="1600" dirty="0"/>
              <a:t>Id INTEGER PRIMARY KEY,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Jcol</a:t>
            </a:r>
            <a:r>
              <a:rPr lang="en-US" sz="1600" dirty="0"/>
              <a:t> CHARACTER VARYING ( 5000 )</a:t>
            </a:r>
          </a:p>
          <a:p>
            <a:r>
              <a:rPr lang="en-US" sz="1600" dirty="0"/>
              <a:t>		CHECK ( </a:t>
            </a:r>
            <a:r>
              <a:rPr lang="en-US" sz="1600" dirty="0" err="1"/>
              <a:t>Jcol</a:t>
            </a:r>
            <a:r>
              <a:rPr lang="en-US" sz="1600" dirty="0"/>
              <a:t> </a:t>
            </a:r>
            <a:r>
              <a:rPr lang="en-US" sz="1600" b="1" dirty="0"/>
              <a:t>IS JSON</a:t>
            </a:r>
            <a:r>
              <a:rPr lang="en-US" sz="1600" dirty="0"/>
              <a:t> ) 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B8674-0E5B-4FFC-A485-F2A039B96EE2}"/>
              </a:ext>
            </a:extLst>
          </p:cNvPr>
          <p:cNvSpPr/>
          <p:nvPr/>
        </p:nvSpPr>
        <p:spPr>
          <a:xfrm>
            <a:off x="4386808" y="2971859"/>
            <a:ext cx="37862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1600" dirty="0"/>
              <a:t>SELECT * FROM T WHERE </a:t>
            </a:r>
            <a:r>
              <a:rPr lang="en-US" sz="1600" dirty="0" err="1"/>
              <a:t>Jcol</a:t>
            </a:r>
            <a:r>
              <a:rPr lang="en-US" sz="1600" dirty="0"/>
              <a:t> </a:t>
            </a:r>
            <a:r>
              <a:rPr lang="en-US" sz="1600" b="1" dirty="0"/>
              <a:t>IS JSON</a:t>
            </a:r>
          </a:p>
        </p:txBody>
      </p:sp>
    </p:spTree>
    <p:extLst>
      <p:ext uri="{BB962C8B-B14F-4D97-AF65-F5344CB8AC3E}">
        <p14:creationId xmlns:p14="http://schemas.microsoft.com/office/powerpoint/2010/main" val="217599529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2918</TotalTime>
  <Words>5491</Words>
  <Application>Microsoft Office PowerPoint</Application>
  <PresentationFormat>On-screen Show (16:9)</PresentationFormat>
  <Paragraphs>585</Paragraphs>
  <Slides>52</Slides>
  <Notes>8</Notes>
  <HiddenSlides>21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Constantia</vt:lpstr>
      <vt:lpstr>Courier New</vt:lpstr>
      <vt:lpstr>Times New Roman</vt:lpstr>
      <vt:lpstr>Θέμα του Office</vt:lpstr>
      <vt:lpstr>The New and Improved SQL:2016 Standard</vt:lpstr>
      <vt:lpstr>Presentation Outline (Indicative)</vt:lpstr>
      <vt:lpstr>Presentation Outline (Indicative)</vt:lpstr>
      <vt:lpstr>SQL:2016 – Introduction</vt:lpstr>
      <vt:lpstr>Support for JSON Data – JSON </vt:lpstr>
      <vt:lpstr>Support for JSON Data – Querying</vt:lpstr>
      <vt:lpstr>Support for JSON Data – Querying</vt:lpstr>
      <vt:lpstr>PowerPoint Presentation</vt:lpstr>
      <vt:lpstr>Support for JSON Data – IS JSON </vt:lpstr>
      <vt:lpstr>Support for JSON Data – SQL/JSON</vt:lpstr>
      <vt:lpstr>Support for JSON Data – JSON_EXISTS </vt:lpstr>
      <vt:lpstr>Support for JSON Data – JSON_VALUE </vt:lpstr>
      <vt:lpstr>Support for JSON Data – JSON_VALUE </vt:lpstr>
      <vt:lpstr>Support for JSON Data – JSON_QUERY </vt:lpstr>
      <vt:lpstr>JSON_VALUE vs JSON_QUERY</vt:lpstr>
      <vt:lpstr>Support for JSON Data – JSON_TABLE </vt:lpstr>
      <vt:lpstr>Support for JSON Data – JSON_TABLE </vt:lpstr>
      <vt:lpstr>Support for JSON Data – SI Method</vt:lpstr>
      <vt:lpstr>Support for JSON Data – SI Method</vt:lpstr>
      <vt:lpstr>Support for JSON Data – SQL/JSON CF</vt:lpstr>
      <vt:lpstr>Support for JSON Data – SQL/JSON CF</vt:lpstr>
      <vt:lpstr>Polymorphic Table Functions</vt:lpstr>
      <vt:lpstr>Polymorphic Table Functions</vt:lpstr>
      <vt:lpstr>Polymorphic Table Functions</vt:lpstr>
      <vt:lpstr>Polymorphic Table Functions</vt:lpstr>
      <vt:lpstr>PTF – Examples - CSV reader table</vt:lpstr>
      <vt:lpstr>PTF – Examples - CSV reader table</vt:lpstr>
      <vt:lpstr>PTF – Examples - CSV reader table</vt:lpstr>
      <vt:lpstr>PTF – Examples - Join table function</vt:lpstr>
      <vt:lpstr>PTF – Examples - Join table function</vt:lpstr>
      <vt:lpstr>PTF – Examples - Join table function</vt:lpstr>
      <vt:lpstr>PTF – Examples - Join table function</vt:lpstr>
      <vt:lpstr>Row Pattern Recognition - Introduction</vt:lpstr>
      <vt:lpstr>Row Pattern Recognition - FROM</vt:lpstr>
      <vt:lpstr>Row Pattern Recognition - RPR</vt:lpstr>
      <vt:lpstr>Row Pattern Recognition - RPR</vt:lpstr>
      <vt:lpstr>Row Pattern Recognition - RPR</vt:lpstr>
      <vt:lpstr>Row Pattern Recognition - RPR</vt:lpstr>
      <vt:lpstr>Row Pattern Recognition - RPR</vt:lpstr>
      <vt:lpstr>Additional Functionality</vt:lpstr>
      <vt:lpstr>Additional Functionality</vt:lpstr>
      <vt:lpstr>Additional Functionality</vt:lpstr>
      <vt:lpstr>Additional Functionality</vt:lpstr>
      <vt:lpstr>Additional Functionality - built-in</vt:lpstr>
      <vt:lpstr>Additional Functionality - Future Work</vt:lpstr>
      <vt:lpstr>Conclusion</vt:lpstr>
      <vt:lpstr>References</vt:lpstr>
      <vt:lpstr>References</vt:lpstr>
      <vt:lpstr>References</vt:lpstr>
      <vt:lpstr>References</vt:lpstr>
      <vt:lpstr>References</vt:lpstr>
      <vt:lpstr>PowerPoint Presentation</vt:lpstr>
    </vt:vector>
  </TitlesOfParts>
  <Manager>Advanced Topics in Databases</Manager>
  <Company>Dept. of Computer Science, University of Cyprus</Company>
  <LinksUpToDate>false</LinksUpToDate>
  <SharedDoc>false</SharedDoc>
  <HyperlinkBase>https://www.cs.ucy.ac.cy/~dzeina/courses/epl646/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THERMAL-JOIN: A Scalable Spatial Join for Dynamic Workloads</dc:title>
  <dc:subject/>
  <dc:creator>Nectarios Efstathiou</dc:creator>
  <cp:keywords/>
  <dc:description/>
  <cp:lastModifiedBy>Nectarios Efstathiou</cp:lastModifiedBy>
  <cp:revision>1005</cp:revision>
  <dcterms:created xsi:type="dcterms:W3CDTF">2017-11-21T13:30:34Z</dcterms:created>
  <dcterms:modified xsi:type="dcterms:W3CDTF">2019-03-17T14:57:52Z</dcterms:modified>
  <cp:category>Student Presentations</cp:category>
</cp:coreProperties>
</file>