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9" r:id="rId2"/>
    <p:sldId id="300" r:id="rId3"/>
    <p:sldId id="350" r:id="rId4"/>
    <p:sldId id="351" r:id="rId5"/>
    <p:sldId id="352" r:id="rId6"/>
    <p:sldId id="353" r:id="rId7"/>
    <p:sldId id="354" r:id="rId8"/>
    <p:sldId id="357" r:id="rId9"/>
    <p:sldId id="358" r:id="rId10"/>
    <p:sldId id="355" r:id="rId11"/>
    <p:sldId id="356" r:id="rId12"/>
    <p:sldId id="347" r:id="rId13"/>
    <p:sldId id="359" r:id="rId14"/>
    <p:sldId id="361" r:id="rId15"/>
    <p:sldId id="360" r:id="rId16"/>
    <p:sldId id="362" r:id="rId17"/>
    <p:sldId id="363" r:id="rId18"/>
    <p:sldId id="348" r:id="rId19"/>
    <p:sldId id="349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46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332" r:id="rId58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79195" autoAdjust="0"/>
  </p:normalViewPr>
  <p:slideViewPr>
    <p:cSldViewPr>
      <p:cViewPr varScale="1">
        <p:scale>
          <a:sx n="64" d="100"/>
          <a:sy n="64" d="100"/>
        </p:scale>
        <p:origin x="82" y="49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07/04/2019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405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452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9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64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976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6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37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208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858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955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9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81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1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11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95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274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33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650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42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18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2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637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66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33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053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5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07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0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34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1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20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24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21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12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B41F-49E2-4638-9606-4876D6B9E99C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D9A-7923-4CC7-A58C-9CAD1954A89A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84A-1050-49A0-82D2-E43BD73B42D9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C48-EE14-4D06-B135-FB2C6CE98506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BF42-8B8C-4410-887A-BA5F653C7B59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23F-CB75-4FA3-B241-8B9AA31BEAE0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675-2691-4A70-8158-9F3EDE5CE893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6664-C004-4926-A4D0-4352E9E9CF89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74D9-C7C8-42AB-994F-F11F31D4E17F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093-6EB2-4F3E-84CB-EF221316F979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572-91C5-4EF6-964A-051DFC501F37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96A4-874F-4AF4-A0BA-1F18879FA212}" type="datetime1">
              <a:rPr lang="el-GR" smtClean="0"/>
              <a:pPr/>
              <a:t>7/4/2019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nefsta01@ucy.ac.c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r.com/about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vaultitude.com/assets/downloads/AVaultitude_WhitePaper.pdf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836" y="3981432"/>
            <a:ext cx="6250809" cy="71438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By: Nectarios Efstathiou (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  <a:hlinkClick r:id="rId4"/>
              </a:rPr>
              <a:t>nefsta01@ucy.ac.cy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)</a:t>
            </a:r>
            <a:endParaRPr lang="el-GR" sz="1600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8469"/>
            <a:ext cx="3090874" cy="272638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EPL646: Advanced Topics in Databases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2738122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C. Xu, C. Zhang, and J. Xu. "</a:t>
            </a:r>
            <a:r>
              <a:rPr lang="en-US" dirty="0" err="1"/>
              <a:t>vChain</a:t>
            </a:r>
            <a:r>
              <a:rPr lang="en-US" dirty="0"/>
              <a:t>: Enabling Verifiable Boolean Range Queries over Blockchain Databases." Proc. the ACM SIGMOD International Conference on Management of Data (SIGMOD '19), Amsterdam, Netherlands, 2019.</a:t>
            </a:r>
            <a:endParaRPr lang="el-GR" dirty="0"/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5800" y="130286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vChain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: Enabling Verifiable Boolean Range Queries over Blockchain Databases</a:t>
            </a:r>
            <a:endParaRPr lang="el-GR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– Blockchain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a typical blockchain network there are three types of nodes:</a:t>
            </a:r>
          </a:p>
          <a:p>
            <a:pPr lvl="1" algn="just"/>
            <a:r>
              <a:rPr lang="en-US" dirty="0"/>
              <a:t>A </a:t>
            </a:r>
            <a:r>
              <a:rPr lang="en-US" b="1" dirty="0"/>
              <a:t>full-node</a:t>
            </a:r>
            <a:r>
              <a:rPr lang="en-US" dirty="0"/>
              <a:t> stores all the data (Block headers and Data records)</a:t>
            </a:r>
          </a:p>
          <a:p>
            <a:pPr lvl="1" algn="just"/>
            <a:r>
              <a:rPr lang="en-US" dirty="0"/>
              <a:t>A </a:t>
            </a:r>
            <a:r>
              <a:rPr lang="en-US" b="1" dirty="0"/>
              <a:t>miner</a:t>
            </a:r>
            <a:r>
              <a:rPr lang="en-US" dirty="0"/>
              <a:t> is a full node with great computing power (responsible for constructing consensus proofs)</a:t>
            </a:r>
          </a:p>
          <a:p>
            <a:pPr lvl="1" algn="just"/>
            <a:r>
              <a:rPr lang="en-US" dirty="0"/>
              <a:t>A </a:t>
            </a:r>
            <a:r>
              <a:rPr lang="en-US" b="1" dirty="0"/>
              <a:t>light-node</a:t>
            </a:r>
            <a:r>
              <a:rPr lang="en-US" dirty="0"/>
              <a:t> stores only block headers (consensus proofs and the cryptographic hashes of a block)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184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– Blockchain Nodes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030F19-C41B-4F34-8048-1C73847BE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4012" y="1432719"/>
            <a:ext cx="5895975" cy="2590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26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There is an increasing demand for querying the data stored in a blockchain database</a:t>
            </a:r>
          </a:p>
          <a:p>
            <a:pPr lvl="1" algn="just"/>
            <a:r>
              <a:rPr lang="en-US" dirty="0"/>
              <a:t>The </a:t>
            </a:r>
            <a:r>
              <a:rPr lang="en-US" b="1" dirty="0"/>
              <a:t>valuable</a:t>
            </a:r>
            <a:r>
              <a:rPr lang="en-US" dirty="0"/>
              <a:t> that blockchain give us is the </a:t>
            </a:r>
            <a:r>
              <a:rPr lang="en-US" b="1" dirty="0"/>
              <a:t>integrity</a:t>
            </a:r>
            <a:r>
              <a:rPr lang="en-US" dirty="0"/>
              <a:t> of the data</a:t>
            </a:r>
          </a:p>
          <a:p>
            <a:pPr algn="just"/>
            <a:r>
              <a:rPr lang="en-US" dirty="0"/>
              <a:t>Commonly to ensure </a:t>
            </a:r>
            <a:r>
              <a:rPr lang="en-US" b="1" dirty="0"/>
              <a:t>query integrity</a:t>
            </a:r>
            <a:r>
              <a:rPr lang="en-US" dirty="0"/>
              <a:t>, the user can </a:t>
            </a:r>
            <a:r>
              <a:rPr lang="en-US" b="1" dirty="0"/>
              <a:t>maintain the entire</a:t>
            </a:r>
            <a:r>
              <a:rPr lang="en-US" dirty="0"/>
              <a:t> blockchain database and query the data </a:t>
            </a:r>
            <a:r>
              <a:rPr lang="en-US" b="1" dirty="0"/>
              <a:t>locally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However, this approach is </a:t>
            </a:r>
            <a:r>
              <a:rPr lang="en-US" b="1" dirty="0"/>
              <a:t>not economic</a:t>
            </a:r>
          </a:p>
          <a:p>
            <a:pPr lvl="1" algn="just"/>
            <a:r>
              <a:rPr lang="en-US" dirty="0"/>
              <a:t>Blockchain’s </a:t>
            </a:r>
            <a:r>
              <a:rPr lang="en-US" b="1" dirty="0"/>
              <a:t>huge data size</a:t>
            </a:r>
          </a:p>
          <a:p>
            <a:pPr lvl="1" algn="just"/>
            <a:r>
              <a:rPr lang="en-US" b="1" dirty="0"/>
              <a:t>Maintenance costs</a:t>
            </a:r>
          </a:p>
          <a:p>
            <a:pPr lvl="1" algn="just"/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191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– Similar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13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2104D-115A-4C5F-A59F-FAB4F518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vChain</a:t>
            </a:r>
            <a:r>
              <a:rPr lang="en-US" dirty="0"/>
              <a:t> framework is inspired by query authentication techniques studied for outsourced databases</a:t>
            </a:r>
          </a:p>
          <a:p>
            <a:pPr algn="just"/>
            <a:r>
              <a:rPr lang="en-US" dirty="0"/>
              <a:t>Based on </a:t>
            </a:r>
            <a:r>
              <a:rPr lang="en-US" b="1" dirty="0"/>
              <a:t>Authenticated Data Structure (ADS)</a:t>
            </a:r>
          </a:p>
          <a:p>
            <a:pPr lvl="1" algn="just"/>
            <a:r>
              <a:rPr lang="en-US" dirty="0"/>
              <a:t>ADS stored on block (actually is a hash)</a:t>
            </a:r>
          </a:p>
          <a:p>
            <a:pPr lvl="1" algn="just"/>
            <a:r>
              <a:rPr lang="en-US" dirty="0"/>
              <a:t>Commonly used to dynamically generate </a:t>
            </a:r>
            <a:r>
              <a:rPr lang="en-US" b="1" dirty="0"/>
              <a:t>Verification Object (VO)</a:t>
            </a:r>
            <a:r>
              <a:rPr lang="en-US" dirty="0"/>
              <a:t> on each query</a:t>
            </a:r>
          </a:p>
        </p:txBody>
      </p:sp>
    </p:spTree>
    <p:extLst>
      <p:ext uri="{BB962C8B-B14F-4D97-AF65-F5344CB8AC3E}">
        <p14:creationId xmlns:p14="http://schemas.microsoft.com/office/powerpoint/2010/main" val="288974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14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2104D-115A-4C5F-A59F-FAB4F518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vChain</a:t>
            </a:r>
            <a:r>
              <a:rPr lang="en-US" dirty="0"/>
              <a:t> framework is inspired by these query authentication techniques</a:t>
            </a:r>
          </a:p>
          <a:p>
            <a:pPr algn="just"/>
            <a:r>
              <a:rPr lang="en-US" dirty="0"/>
              <a:t>But, there are several key differences</a:t>
            </a:r>
          </a:p>
          <a:p>
            <a:pPr lvl="1" algn="just"/>
            <a:r>
              <a:rPr lang="en-US" dirty="0"/>
              <a:t>Target to ensure the integrity without considering trust node</a:t>
            </a:r>
          </a:p>
          <a:p>
            <a:pPr lvl="1" algn="just"/>
            <a:r>
              <a:rPr lang="en-US" dirty="0"/>
              <a:t>The query client will act as light-node (stored block headers)  </a:t>
            </a:r>
          </a:p>
        </p:txBody>
      </p:sp>
    </p:spTree>
    <p:extLst>
      <p:ext uri="{BB962C8B-B14F-4D97-AF65-F5344CB8AC3E}">
        <p14:creationId xmlns:p14="http://schemas.microsoft.com/office/powerpoint/2010/main" val="35957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Contribution – Issues ADS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15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2104D-115A-4C5F-A59F-FAB4F518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conventional techniques rely on a data owner to </a:t>
            </a:r>
            <a:r>
              <a:rPr lang="en-US" b="1" dirty="0"/>
              <a:t>sign</a:t>
            </a:r>
            <a:r>
              <a:rPr lang="en-US" dirty="0"/>
              <a:t> the ADS using a </a:t>
            </a:r>
            <a:r>
              <a:rPr lang="en-US" b="1" dirty="0"/>
              <a:t>private key</a:t>
            </a:r>
          </a:p>
          <a:p>
            <a:pPr algn="just"/>
            <a:r>
              <a:rPr lang="en-US" dirty="0"/>
              <a:t>But, in the blockchain network there is no data owner</a:t>
            </a:r>
          </a:p>
          <a:p>
            <a:pPr algn="just"/>
            <a:r>
              <a:rPr lang="en-US" dirty="0"/>
              <a:t>Blocks append to the chain </a:t>
            </a:r>
            <a:r>
              <a:rPr lang="en-US" b="1" dirty="0"/>
              <a:t>only</a:t>
            </a:r>
            <a:r>
              <a:rPr lang="en-US" dirty="0"/>
              <a:t> from </a:t>
            </a:r>
            <a:r>
              <a:rPr lang="en-US" b="1" dirty="0"/>
              <a:t>miners</a:t>
            </a:r>
            <a:r>
              <a:rPr lang="en-US" dirty="0"/>
              <a:t> by constructing </a:t>
            </a:r>
            <a:r>
              <a:rPr lang="en-US" b="1" dirty="0"/>
              <a:t>consensus proofs </a:t>
            </a:r>
            <a:r>
              <a:rPr lang="en-US" dirty="0"/>
              <a:t>according to the consensus protocol.</a:t>
            </a:r>
          </a:p>
          <a:p>
            <a:pPr lvl="1" algn="just"/>
            <a:r>
              <a:rPr lang="en-US" dirty="0"/>
              <a:t>They </a:t>
            </a:r>
            <a:r>
              <a:rPr lang="en-US" b="1" dirty="0"/>
              <a:t>cannot</a:t>
            </a:r>
            <a:r>
              <a:rPr lang="en-US" dirty="0"/>
              <a:t> act as </a:t>
            </a:r>
            <a:r>
              <a:rPr lang="en-US" b="1" dirty="0"/>
              <a:t>data owner </a:t>
            </a:r>
            <a:r>
              <a:rPr lang="en-US" dirty="0"/>
              <a:t>due that cannot hold </a:t>
            </a:r>
            <a:r>
              <a:rPr lang="en-US" b="1" dirty="0"/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398009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Contribution – Issues ADS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16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2104D-115A-4C5F-A59F-FAB4F518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conventional ADS is built on a </a:t>
            </a:r>
            <a:r>
              <a:rPr lang="en-US" b="1" dirty="0"/>
              <a:t>fixed dataset</a:t>
            </a:r>
            <a:r>
              <a:rPr lang="en-US" dirty="0"/>
              <a:t>, </a:t>
            </a:r>
          </a:p>
          <a:p>
            <a:pPr algn="just"/>
            <a:r>
              <a:rPr lang="en-US" dirty="0"/>
              <a:t>Such ADS cannot be efficiently adapted to a blockchain database in which the data are </a:t>
            </a:r>
            <a:r>
              <a:rPr lang="en-US" b="1" dirty="0"/>
              <a:t>unbounded</a:t>
            </a:r>
          </a:p>
        </p:txBody>
      </p:sp>
    </p:spTree>
    <p:extLst>
      <p:ext uri="{BB962C8B-B14F-4D97-AF65-F5344CB8AC3E}">
        <p14:creationId xmlns:p14="http://schemas.microsoft.com/office/powerpoint/2010/main" val="1144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Contribution – Issues ADS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17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F2104D-115A-4C5F-A59F-FAB4F518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traditional outsourced databases, new ADSs can always be generated and appended as needed, to support more queries involving different sets of attributes. </a:t>
            </a:r>
          </a:p>
          <a:p>
            <a:pPr algn="just"/>
            <a:r>
              <a:rPr lang="en-US" dirty="0"/>
              <a:t>But, that would be difficult due to the immutability of the blockchain </a:t>
            </a:r>
          </a:p>
          <a:p>
            <a:pPr lvl="1" algn="just"/>
            <a:r>
              <a:rPr lang="en-US" dirty="0"/>
              <a:t>A one-size-fits-all ADS is more desirable to support dynamic query attributes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035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Contribution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novel framework called </a:t>
            </a:r>
            <a:r>
              <a:rPr lang="en-US" dirty="0" err="1"/>
              <a:t>vChain</a:t>
            </a:r>
            <a:r>
              <a:rPr lang="en-US" dirty="0"/>
              <a:t> proposed that</a:t>
            </a:r>
          </a:p>
          <a:p>
            <a:pPr lvl="1" algn="just"/>
            <a:r>
              <a:rPr lang="en-US" b="1" dirty="0"/>
              <a:t>Alleviates the storage </a:t>
            </a:r>
          </a:p>
          <a:p>
            <a:pPr lvl="1" algn="just"/>
            <a:r>
              <a:rPr lang="en-US" b="1" dirty="0"/>
              <a:t>Computing costs</a:t>
            </a:r>
            <a:r>
              <a:rPr lang="en-US" dirty="0"/>
              <a:t> of the user </a:t>
            </a:r>
          </a:p>
          <a:p>
            <a:pPr lvl="1" algn="just"/>
            <a:r>
              <a:rPr lang="en-US" dirty="0"/>
              <a:t>Employs </a:t>
            </a:r>
            <a:r>
              <a:rPr lang="en-US" b="1" dirty="0"/>
              <a:t>verifiable queries </a:t>
            </a:r>
            <a:r>
              <a:rPr lang="en-US" dirty="0"/>
              <a:t>to guarantee the results’ </a:t>
            </a:r>
            <a:r>
              <a:rPr lang="en-US" b="1" dirty="0"/>
              <a:t>integrity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For supporting </a:t>
            </a:r>
            <a:r>
              <a:rPr lang="en-US" b="1" dirty="0"/>
              <a:t>verifiable Boolean range queries</a:t>
            </a:r>
            <a:r>
              <a:rPr lang="en-US" dirty="0"/>
              <a:t>, an </a:t>
            </a:r>
            <a:r>
              <a:rPr lang="en-US" b="1" dirty="0"/>
              <a:t>accumulator-based authenticated data structure</a:t>
            </a:r>
            <a:r>
              <a:rPr lang="en-US" dirty="0"/>
              <a:t> that enables dynamic aggregation over arbitrary query attributes proposed.</a:t>
            </a:r>
          </a:p>
          <a:p>
            <a:pPr lvl="1" algn="just"/>
            <a:r>
              <a:rPr lang="en-US" dirty="0"/>
              <a:t>numerical attributes </a:t>
            </a:r>
          </a:p>
          <a:p>
            <a:pPr lvl="1" algn="just"/>
            <a:r>
              <a:rPr lang="en-US" dirty="0"/>
              <a:t>set-valued attributes</a:t>
            </a:r>
            <a:endParaRPr lang="en-US" b="1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256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Contribution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Two new </a:t>
            </a:r>
            <a:r>
              <a:rPr lang="en-US" b="1" dirty="0"/>
              <a:t>indexes</a:t>
            </a:r>
            <a:r>
              <a:rPr lang="en-US" dirty="0"/>
              <a:t> are further developed to aggregate data records for </a:t>
            </a:r>
            <a:r>
              <a:rPr lang="en-US" b="1" dirty="0"/>
              <a:t>efficient</a:t>
            </a:r>
            <a:r>
              <a:rPr lang="en-US" dirty="0"/>
              <a:t> query verification:</a:t>
            </a:r>
          </a:p>
          <a:p>
            <a:pPr lvl="1" algn="just"/>
            <a:r>
              <a:rPr lang="en-US" dirty="0"/>
              <a:t>intra-block</a:t>
            </a:r>
          </a:p>
          <a:p>
            <a:pPr lvl="1" algn="just"/>
            <a:r>
              <a:rPr lang="en-US" dirty="0"/>
              <a:t>inter-block</a:t>
            </a:r>
          </a:p>
          <a:p>
            <a:pPr algn="just"/>
            <a:r>
              <a:rPr lang="en-US" dirty="0"/>
              <a:t>An inverted prefix tree structure to accelerate the processing of a large number of subscription queries simultaneously proposed (simultaneously)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243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Presentation Outline (Indicative)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Contribution </a:t>
            </a:r>
          </a:p>
          <a:p>
            <a:r>
              <a:rPr lang="en-US" dirty="0"/>
              <a:t>Framework Design</a:t>
            </a:r>
          </a:p>
          <a:p>
            <a:r>
              <a:rPr lang="en-US" dirty="0"/>
              <a:t>Basic Solution</a:t>
            </a:r>
          </a:p>
          <a:p>
            <a:r>
              <a:rPr lang="en-US" dirty="0"/>
              <a:t>Conclusions / Future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788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Contribution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the best of our knowledge, this is the first work on verifiable query processing that leverages built-in ADSs to achieve query integrity for blockchain databases.</a:t>
            </a:r>
          </a:p>
          <a:p>
            <a:r>
              <a:rPr lang="en-US" dirty="0"/>
              <a:t>We propose a novel </a:t>
            </a:r>
            <a:r>
              <a:rPr lang="en-US" dirty="0" err="1"/>
              <a:t>vChain</a:t>
            </a:r>
            <a:r>
              <a:rPr lang="en-US" dirty="0"/>
              <a:t> framework, together with a new ADS scheme and two indexing structures that can aggregate intra-block and inter-block data records for efficient query processing and verification.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503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Contribution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develop a new query index that can handle a large number of subscription queries simultaneously</a:t>
            </a:r>
          </a:p>
          <a:p>
            <a:r>
              <a:rPr lang="en-US" dirty="0"/>
              <a:t>We conduct a security analysis as well as an empirical study to validate the proposed techniques. We also address the practical implementation issues.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2397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Framework Design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vChain</a:t>
            </a:r>
            <a:r>
              <a:rPr lang="en-US" dirty="0"/>
              <a:t>, involves three type of nodes:</a:t>
            </a:r>
          </a:p>
          <a:p>
            <a:pPr lvl="1"/>
            <a:r>
              <a:rPr lang="en-US" dirty="0"/>
              <a:t>Miner </a:t>
            </a:r>
          </a:p>
          <a:p>
            <a:pPr lvl="2"/>
            <a:r>
              <a:rPr lang="en-US" dirty="0"/>
              <a:t>Responsible for constructing the consensus proofs and appending new blocks to the blockchain.</a:t>
            </a:r>
          </a:p>
          <a:p>
            <a:pPr lvl="1"/>
            <a:r>
              <a:rPr lang="en-US" dirty="0"/>
              <a:t>Service Provider (SP)</a:t>
            </a:r>
          </a:p>
          <a:p>
            <a:pPr lvl="2"/>
            <a:r>
              <a:rPr lang="en-US" dirty="0"/>
              <a:t>Provides query services to the lightweight user.</a:t>
            </a:r>
          </a:p>
          <a:p>
            <a:pPr lvl="1"/>
            <a:r>
              <a:rPr lang="en-US" dirty="0"/>
              <a:t>query user (light-node)</a:t>
            </a:r>
          </a:p>
          <a:p>
            <a:pPr lvl="2"/>
            <a:r>
              <a:rPr lang="en-US" dirty="0"/>
              <a:t>Light node that keeps track of the block headers only.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4371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Framework Design - 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08747-B4E0-492D-817F-B89B6AD0E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757" y="1030288"/>
            <a:ext cx="5444486" cy="33956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15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Framework Design -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24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389A71-F624-47F0-A0C4-C100386A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in blockchain are:</a:t>
            </a:r>
          </a:p>
          <a:p>
            <a:pPr lvl="1"/>
            <a:r>
              <a:rPr lang="en-US" dirty="0"/>
              <a:t>blocks of temporal objects {o1, o2, · · · , on }</a:t>
            </a:r>
          </a:p>
          <a:p>
            <a:r>
              <a:rPr lang="en-US" dirty="0"/>
              <a:t>Each temporal object represented by</a:t>
            </a:r>
          </a:p>
          <a:p>
            <a:pPr lvl="1"/>
            <a:r>
              <a:rPr lang="en-US" dirty="0"/>
              <a:t>Timestamp (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Multi-dimensional vector of numerical attributes (Vi)</a:t>
            </a:r>
          </a:p>
          <a:p>
            <a:pPr lvl="1"/>
            <a:r>
              <a:rPr lang="en-US" dirty="0"/>
              <a:t>Set-valued attribute (Wi)</a:t>
            </a:r>
          </a:p>
          <a:p>
            <a:r>
              <a:rPr lang="en-US" dirty="0"/>
              <a:t>ADS constructed and embedded into each block by the miners</a:t>
            </a:r>
          </a:p>
        </p:txBody>
      </p:sp>
    </p:spTree>
    <p:extLst>
      <p:ext uri="{BB962C8B-B14F-4D97-AF65-F5344CB8AC3E}">
        <p14:creationId xmlns:p14="http://schemas.microsoft.com/office/powerpoint/2010/main" val="2830682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Boolean range queries - Time-window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25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389A71-F624-47F0-A0C4-C100386A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Query is in the form of q = ⟨[</a:t>
            </a:r>
            <a:r>
              <a:rPr lang="en-US" dirty="0" err="1"/>
              <a:t>ts</a:t>
            </a:r>
            <a:r>
              <a:rPr lang="en-US" dirty="0"/>
              <a:t> , </a:t>
            </a:r>
            <a:r>
              <a:rPr lang="en-US" dirty="0" err="1"/>
              <a:t>te</a:t>
            </a:r>
            <a:r>
              <a:rPr lang="en-US" dirty="0"/>
              <a:t> ], [α, β], ϒ⟩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ts</a:t>
            </a:r>
            <a:r>
              <a:rPr lang="en-US" dirty="0"/>
              <a:t> , </a:t>
            </a:r>
            <a:r>
              <a:rPr lang="en-US" dirty="0" err="1"/>
              <a:t>te</a:t>
            </a:r>
            <a:r>
              <a:rPr lang="en-US" dirty="0"/>
              <a:t> ] is a temporal range selection predicate for the time period</a:t>
            </a:r>
          </a:p>
          <a:p>
            <a:pPr lvl="1"/>
            <a:r>
              <a:rPr lang="en-US" dirty="0"/>
              <a:t>[α, β] is a multi-dimensional range selection predicate for the numerical attributes</a:t>
            </a:r>
          </a:p>
          <a:p>
            <a:pPr lvl="1"/>
            <a:r>
              <a:rPr lang="en-US" dirty="0"/>
              <a:t>ϒ is a monotone Boolean function on the set-valued attribute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7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Boolean range queries - Time-window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26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389A71-F624-47F0-A0C4-C100386A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Example: </a:t>
            </a:r>
          </a:p>
          <a:p>
            <a:pPr marL="0" indent="0" algn="ctr">
              <a:buNone/>
            </a:pPr>
            <a:r>
              <a:rPr lang="en-US" sz="2400" b="1" dirty="0"/>
              <a:t>q=⟨[2018-05, 2018-06], [10, +∞], send:1FFYc∧receive:2DAAf⟩</a:t>
            </a:r>
          </a:p>
          <a:p>
            <a:pPr algn="just"/>
            <a:r>
              <a:rPr lang="en-US" dirty="0"/>
              <a:t>To find all of the transactions happening from </a:t>
            </a:r>
            <a:r>
              <a:rPr lang="en-US" b="1" dirty="0"/>
              <a:t>May to June of 2018 </a:t>
            </a:r>
            <a:r>
              <a:rPr lang="en-US" dirty="0"/>
              <a:t>with a transfer amount </a:t>
            </a:r>
            <a:r>
              <a:rPr lang="en-US" b="1" dirty="0"/>
              <a:t>larger than 10 </a:t>
            </a:r>
            <a:r>
              <a:rPr lang="en-US" dirty="0"/>
              <a:t>and being associated with the addresses </a:t>
            </a:r>
            <a:r>
              <a:rPr lang="en-US" b="1" dirty="0"/>
              <a:t>“send:1FFYc” and “receive:2DAAf”</a:t>
            </a:r>
          </a:p>
        </p:txBody>
      </p:sp>
    </p:spTree>
    <p:extLst>
      <p:ext uri="{BB962C8B-B14F-4D97-AF65-F5344CB8AC3E}">
        <p14:creationId xmlns:p14="http://schemas.microsoft.com/office/powerpoint/2010/main" val="268706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Boolean range queries - Subscription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27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389A71-F624-47F0-A0C4-C100386A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Query is in the form of: q = ⟨−,</a:t>
            </a:r>
            <a:r>
              <a:rPr lang="el-GR" dirty="0"/>
              <a:t>[α, β], ϒ⟩</a:t>
            </a:r>
            <a:endParaRPr lang="en-US" dirty="0"/>
          </a:p>
          <a:p>
            <a:pPr lvl="1" algn="just"/>
            <a:r>
              <a:rPr lang="en-US" dirty="0"/>
              <a:t>[α, β] and ϒ are identical to the query conditions in time-window queries</a:t>
            </a:r>
          </a:p>
          <a:p>
            <a:pPr algn="just"/>
            <a:r>
              <a:rPr lang="en-US" dirty="0"/>
              <a:t>the SP continuously returns all objects such that much the query until the query is deregistered.</a:t>
            </a:r>
          </a:p>
        </p:txBody>
      </p:sp>
    </p:spTree>
    <p:extLst>
      <p:ext uri="{BB962C8B-B14F-4D97-AF65-F5344CB8AC3E}">
        <p14:creationId xmlns:p14="http://schemas.microsoft.com/office/powerpoint/2010/main" val="1279952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Boolean range queries - Subscription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28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389A71-F624-47F0-A0C4-C100386A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Example:</a:t>
            </a:r>
          </a:p>
          <a:p>
            <a:pPr marL="0" indent="0" algn="ctr">
              <a:buNone/>
            </a:pPr>
            <a:r>
              <a:rPr lang="en-US" b="1" dirty="0"/>
              <a:t>q = ⟨−, [200, 250], “Sedan”∧(“</a:t>
            </a:r>
            <a:r>
              <a:rPr lang="en-US" b="1" dirty="0" err="1"/>
              <a:t>Benz”∨“BMW</a:t>
            </a:r>
            <a:r>
              <a:rPr lang="en-US" b="1" dirty="0"/>
              <a:t>”)⟩</a:t>
            </a:r>
          </a:p>
          <a:p>
            <a:pPr algn="just"/>
            <a:r>
              <a:rPr lang="en-US" dirty="0" err="1"/>
              <a:t>receiveing</a:t>
            </a:r>
            <a:r>
              <a:rPr lang="en-US" dirty="0"/>
              <a:t> all rental messages that have a price within the range [200, 250] and contain the keywords “Sedan” and “Benz” or “BMW”.</a:t>
            </a:r>
          </a:p>
        </p:txBody>
      </p:sp>
    </p:spTree>
    <p:extLst>
      <p:ext uri="{BB962C8B-B14F-4D97-AF65-F5344CB8AC3E}">
        <p14:creationId xmlns:p14="http://schemas.microsoft.com/office/powerpoint/2010/main" val="671709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Boolean range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29</a:t>
            </a:fld>
            <a:endParaRPr lang="el-G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D2690B-0D82-4853-AADD-7843B784B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029" y="1200150"/>
            <a:ext cx="5441942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- Blockchain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blockchain is, in the simplest of terms, a </a:t>
            </a:r>
            <a:r>
              <a:rPr lang="en-US" b="1" dirty="0"/>
              <a:t>time-stamped</a:t>
            </a:r>
            <a:r>
              <a:rPr lang="en-US" dirty="0"/>
              <a:t> series of immutable record of data that is managed by cluster (peer) of computers </a:t>
            </a:r>
            <a:r>
              <a:rPr lang="en-US" b="1" dirty="0"/>
              <a:t>not owned by any single entity.</a:t>
            </a:r>
          </a:p>
          <a:p>
            <a:pPr algn="just"/>
            <a:r>
              <a:rPr lang="en-US" dirty="0"/>
              <a:t>Each of these blocks of data (i.e. block) are secured and bound to each other using </a:t>
            </a:r>
            <a:r>
              <a:rPr lang="en-US" b="1" dirty="0"/>
              <a:t>cryptographic</a:t>
            </a:r>
            <a:r>
              <a:rPr lang="en-US" dirty="0"/>
              <a:t> principles (i.e. chain).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3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Basic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30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73F91B-935C-4CBE-A829-2CAFB9B5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naive scheme is to construct a traditional MHT as the ADS for each block and apply the conventional MHT-based authentication methods.</a:t>
            </a:r>
          </a:p>
          <a:p>
            <a:r>
              <a:rPr lang="en-US" dirty="0"/>
              <a:t>For simplicity, considers the Boolean query condition on the set-valued attribute Wi only. We assume that each block stores a single object oi = ⟨</a:t>
            </a:r>
            <a:r>
              <a:rPr lang="en-US" dirty="0" err="1"/>
              <a:t>ti</a:t>
            </a:r>
            <a:r>
              <a:rPr lang="en-US" dirty="0"/>
              <a:t> ,Wi ⟩ and use </a:t>
            </a:r>
            <a:r>
              <a:rPr lang="en-US" dirty="0" err="1"/>
              <a:t>ObjectHash</a:t>
            </a:r>
            <a:r>
              <a:rPr lang="en-US" dirty="0"/>
              <a:t> to denote </a:t>
            </a:r>
            <a:r>
              <a:rPr lang="en-US" dirty="0" err="1"/>
              <a:t>MerkleRoot</a:t>
            </a:r>
            <a:r>
              <a:rPr lang="en-US" dirty="0"/>
              <a:t> in the original block structure</a:t>
            </a:r>
          </a:p>
        </p:txBody>
      </p:sp>
    </p:spTree>
    <p:extLst>
      <p:ext uri="{BB962C8B-B14F-4D97-AF65-F5344CB8AC3E}">
        <p14:creationId xmlns:p14="http://schemas.microsoft.com/office/powerpoint/2010/main" val="2985449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Basic Solution – ADS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31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73F91B-935C-4CBE-A829-2CAFB9B5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ADS is generated for each block during the mining process</a:t>
            </a:r>
          </a:p>
          <a:p>
            <a:r>
              <a:rPr lang="en-US" dirty="0"/>
              <a:t>Used by the SP to construct a verification object (VO) for each query</a:t>
            </a:r>
          </a:p>
          <a:p>
            <a:r>
              <a:rPr lang="en-US" dirty="0"/>
              <a:t>Original block structure extended by adding an extra field, named </a:t>
            </a:r>
            <a:r>
              <a:rPr lang="en-US" dirty="0" err="1"/>
              <a:t>AttDigest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4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Basic Solution – ADS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32</a:t>
            </a:fld>
            <a:endParaRPr lang="el-GR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1E6A76F5-485A-4397-AD2D-FEA87EE6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3075" y="2235200"/>
            <a:ext cx="5657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24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Basic Solution – ADS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33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EA539-DE03-4066-8673-06A26A3F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AttDigest</a:t>
            </a:r>
            <a:r>
              <a:rPr lang="en-US" dirty="0"/>
              <a:t> should have three desired properties</a:t>
            </a:r>
          </a:p>
          <a:p>
            <a:pPr lvl="1"/>
            <a:r>
              <a:rPr lang="en-US" dirty="0" err="1"/>
              <a:t>AttDigest</a:t>
            </a:r>
            <a:r>
              <a:rPr lang="en-US" dirty="0"/>
              <a:t> should be able to summarize an object’s </a:t>
            </a:r>
            <a:r>
              <a:rPr lang="en-US" dirty="0" err="1"/>
              <a:t>attributeWi</a:t>
            </a:r>
            <a:r>
              <a:rPr lang="en-US" dirty="0"/>
              <a:t> in a way that it can be used to prove whether or not the object matches a query condition.</a:t>
            </a:r>
          </a:p>
          <a:p>
            <a:pPr lvl="2"/>
            <a:r>
              <a:rPr lang="en-US" dirty="0"/>
              <a:t>In case of a mismatch, we can just return this digest instead of the whole object.</a:t>
            </a:r>
          </a:p>
        </p:txBody>
      </p:sp>
    </p:spTree>
    <p:extLst>
      <p:ext uri="{BB962C8B-B14F-4D97-AF65-F5344CB8AC3E}">
        <p14:creationId xmlns:p14="http://schemas.microsoft.com/office/powerpoint/2010/main" val="1202764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Basic Solution – ADS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34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EA539-DE03-4066-8673-06A26A3F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AttDigest</a:t>
            </a:r>
            <a:r>
              <a:rPr lang="en-US" dirty="0"/>
              <a:t> should be in a constant size regardless of the number of elements in Wi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AttDigest</a:t>
            </a:r>
            <a:r>
              <a:rPr lang="en-US" dirty="0"/>
              <a:t> should be </a:t>
            </a:r>
            <a:r>
              <a:rPr lang="en-US" dirty="0" err="1"/>
              <a:t>aggregatable</a:t>
            </a:r>
            <a:r>
              <a:rPr lang="en-US" dirty="0"/>
              <a:t> to support batch verification of multiple objects within a block or even across blocks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7DF18-61A0-4016-86AA-01A738B3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4098133"/>
            <a:ext cx="4010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37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Verifiable Query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35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EA539-DE03-4066-8673-06A26A3F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 Boolean query condition and a data object, there are only two possible outcomes:</a:t>
            </a:r>
          </a:p>
          <a:p>
            <a:pPr lvl="1"/>
            <a:r>
              <a:rPr lang="en-US" dirty="0"/>
              <a:t>Match (Easy)</a:t>
            </a:r>
          </a:p>
          <a:p>
            <a:pPr lvl="1"/>
            <a:r>
              <a:rPr lang="en-US" dirty="0"/>
              <a:t>Mismatch (Hard)</a:t>
            </a:r>
          </a:p>
          <a:p>
            <a:r>
              <a:rPr lang="en-US" dirty="0"/>
              <a:t>Match is </a:t>
            </a:r>
            <a:r>
              <a:rPr lang="en-US" b="1" dirty="0"/>
              <a:t>easily</a:t>
            </a:r>
            <a:r>
              <a:rPr lang="en-US" dirty="0"/>
              <a:t> verified by returning the object as a result (can verify by </a:t>
            </a:r>
            <a:r>
              <a:rPr lang="en-US" b="1" dirty="0" err="1"/>
              <a:t>ObjectHash</a:t>
            </a:r>
            <a:r>
              <a:rPr lang="en-US" dirty="0"/>
              <a:t> from block header)</a:t>
            </a:r>
          </a:p>
        </p:txBody>
      </p:sp>
    </p:spTree>
    <p:extLst>
      <p:ext uri="{BB962C8B-B14F-4D97-AF65-F5344CB8AC3E}">
        <p14:creationId xmlns:p14="http://schemas.microsoft.com/office/powerpoint/2010/main" val="4293114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Verifiable Query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36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EA539-DE03-4066-8673-06A26A3F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the mismatch used the </a:t>
            </a:r>
            <a:r>
              <a:rPr lang="en-US" dirty="0" err="1"/>
              <a:t>AttDigest</a:t>
            </a:r>
            <a:endParaRPr lang="en-US" dirty="0"/>
          </a:p>
          <a:p>
            <a:r>
              <a:rPr lang="en-US" dirty="0"/>
              <a:t>As CNF is a Boolean function expressed in a </a:t>
            </a:r>
            <a:r>
              <a:rPr lang="en-US" b="1" dirty="0"/>
              <a:t>list of AND of OR </a:t>
            </a:r>
            <a:r>
              <a:rPr lang="en-US" dirty="0"/>
              <a:t>operators, we can view the Boolean function in CNF as a list of sets. </a:t>
            </a:r>
          </a:p>
          <a:p>
            <a:r>
              <a:rPr lang="en-US" dirty="0"/>
              <a:t>For example, a query condition “Sedan”∧(“</a:t>
            </a:r>
            <a:r>
              <a:rPr lang="en-US" dirty="0" err="1"/>
              <a:t>Benz”∨“BMW</a:t>
            </a:r>
            <a:r>
              <a:rPr lang="en-US" dirty="0"/>
              <a:t>”) == of two sets: {“Sedan”} and {“Benz”, “BMW”}</a:t>
            </a:r>
          </a:p>
        </p:txBody>
      </p:sp>
    </p:spTree>
    <p:extLst>
      <p:ext uri="{BB962C8B-B14F-4D97-AF65-F5344CB8AC3E}">
        <p14:creationId xmlns:p14="http://schemas.microsoft.com/office/powerpoint/2010/main" val="24174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Verifiable Query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37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0EA539-DE03-4066-8673-06A26A3F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Apply </a:t>
            </a:r>
            <a:r>
              <a:rPr lang="en-US" b="1" dirty="0" err="1"/>
              <a:t>ProveDisjoint</a:t>
            </a:r>
            <a:r>
              <a:rPr lang="en-US" b="1" dirty="0"/>
              <a:t>({“Van”, “Benz”}, {“Sedan”}, pk)</a:t>
            </a:r>
            <a:r>
              <a:rPr lang="en-US" dirty="0"/>
              <a:t> to generate a </a:t>
            </a:r>
            <a:r>
              <a:rPr lang="en-US" b="1" dirty="0"/>
              <a:t>disjoint proof π </a:t>
            </a:r>
            <a:r>
              <a:rPr lang="en-US" dirty="0"/>
              <a:t>as the </a:t>
            </a:r>
            <a:r>
              <a:rPr lang="en-US" b="1" dirty="0"/>
              <a:t>VO</a:t>
            </a:r>
            <a:r>
              <a:rPr lang="en-US" dirty="0"/>
              <a:t> for the mismatching object.</a:t>
            </a:r>
          </a:p>
          <a:p>
            <a:r>
              <a:rPr lang="en-US" dirty="0"/>
              <a:t>User can retrieve </a:t>
            </a:r>
          </a:p>
          <a:p>
            <a:pPr lvl="1"/>
            <a:r>
              <a:rPr lang="en-US" b="1" dirty="0" err="1"/>
              <a:t>AttDigesti</a:t>
            </a:r>
            <a:r>
              <a:rPr lang="en-US" b="1" dirty="0"/>
              <a:t> = acc({“Van”, “Benz”})</a:t>
            </a:r>
            <a:r>
              <a:rPr lang="en-US" dirty="0"/>
              <a:t> from the block header and use </a:t>
            </a:r>
          </a:p>
          <a:p>
            <a:pPr lvl="1"/>
            <a:r>
              <a:rPr lang="en-US" b="1" dirty="0" err="1"/>
              <a:t>VerifyDisjoint</a:t>
            </a:r>
            <a:r>
              <a:rPr lang="en-US" b="1" dirty="0"/>
              <a:t>(</a:t>
            </a:r>
            <a:r>
              <a:rPr lang="en-US" b="1" dirty="0" err="1"/>
              <a:t>AttDigesti</a:t>
            </a:r>
            <a:r>
              <a:rPr lang="en-US" b="1" dirty="0"/>
              <a:t> , acc({“Sedan”}), </a:t>
            </a:r>
            <a:r>
              <a:rPr lang="el-GR" b="1" dirty="0"/>
              <a:t>π,</a:t>
            </a:r>
            <a:r>
              <a:rPr lang="en-US" b="1" dirty="0"/>
              <a:t>pk) </a:t>
            </a:r>
            <a:r>
              <a:rPr lang="en-US" dirty="0"/>
              <a:t>to verify the mismatch.</a:t>
            </a:r>
          </a:p>
        </p:txBody>
      </p:sp>
    </p:spTree>
    <p:extLst>
      <p:ext uri="{BB962C8B-B14F-4D97-AF65-F5344CB8AC3E}">
        <p14:creationId xmlns:p14="http://schemas.microsoft.com/office/powerpoint/2010/main" val="913552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Verifiable Query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38</a:t>
            </a:fld>
            <a:endParaRPr lang="el-GR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F3945C0-06D9-49B6-831A-03E6AD7C4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000143"/>
              </p:ext>
            </p:extLst>
          </p:nvPr>
        </p:nvGraphicFramePr>
        <p:xfrm>
          <a:off x="1758516" y="2571750"/>
          <a:ext cx="56269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>
                  <a:extLst>
                    <a:ext uri="{9D8B030D-6E8A-4147-A177-3AD203B41FA5}">
                      <a16:colId xmlns:a16="http://schemas.microsoft.com/office/drawing/2014/main" val="1936726039"/>
                    </a:ext>
                  </a:extLst>
                </a:gridCol>
                <a:gridCol w="1289368">
                  <a:extLst>
                    <a:ext uri="{9D8B030D-6E8A-4147-A177-3AD203B41FA5}">
                      <a16:colId xmlns:a16="http://schemas.microsoft.com/office/drawing/2014/main" val="2854388094"/>
                    </a:ext>
                  </a:extLst>
                </a:gridCol>
                <a:gridCol w="1262698">
                  <a:extLst>
                    <a:ext uri="{9D8B030D-6E8A-4147-A177-3AD203B41FA5}">
                      <a16:colId xmlns:a16="http://schemas.microsoft.com/office/drawing/2014/main" val="2205123282"/>
                    </a:ext>
                  </a:extLst>
                </a:gridCol>
                <a:gridCol w="2215747">
                  <a:extLst>
                    <a:ext uri="{9D8B030D-6E8A-4147-A177-3AD203B41FA5}">
                      <a16:colId xmlns:a16="http://schemas.microsoft.com/office/drawing/2014/main" val="425563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MD-Vector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Set-valued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8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{“Sedan”, “Benz”}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46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err="1"/>
                        <a:t>Ti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{“Sedan”, “Audi”}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7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err="1"/>
                        <a:t>Ti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{“Van”, “Benz”}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99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err="1"/>
                        <a:t>Ti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sng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{“Van”, “BMW”}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2430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AC901B1-9289-46DE-BABE-93DF900DF3B8}"/>
              </a:ext>
            </a:extLst>
          </p:cNvPr>
          <p:cNvSpPr/>
          <p:nvPr/>
        </p:nvSpPr>
        <p:spPr>
          <a:xfrm>
            <a:off x="1658798" y="1431876"/>
            <a:ext cx="5909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Query </a:t>
            </a:r>
            <a:r>
              <a:rPr lang="en-US" sz="2400" b="1" dirty="0" err="1"/>
              <a:t>ondition</a:t>
            </a:r>
            <a:r>
              <a:rPr lang="en-US" sz="2400" b="1" dirty="0"/>
              <a:t> “Sedan”∧(“</a:t>
            </a:r>
            <a:r>
              <a:rPr lang="en-US" sz="2400" b="1" dirty="0" err="1"/>
              <a:t>Benz”∨“BMW</a:t>
            </a:r>
            <a:r>
              <a:rPr lang="en-US" sz="2400" b="1" dirty="0"/>
              <a:t>”)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690DB6-A60A-4440-A25E-B78BCD9C1142}"/>
              </a:ext>
            </a:extLst>
          </p:cNvPr>
          <p:cNvSpPr/>
          <p:nvPr/>
        </p:nvSpPr>
        <p:spPr>
          <a:xfrm>
            <a:off x="963427" y="2880628"/>
            <a:ext cx="79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3C254-47AC-4015-8D13-136ADCD80902}"/>
              </a:ext>
            </a:extLst>
          </p:cNvPr>
          <p:cNvSpPr/>
          <p:nvPr/>
        </p:nvSpPr>
        <p:spPr>
          <a:xfrm>
            <a:off x="628398" y="3314184"/>
            <a:ext cx="113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Mismatch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29D9DF-9802-4FDB-9DE0-BC03CD99A822}"/>
              </a:ext>
            </a:extLst>
          </p:cNvPr>
          <p:cNvSpPr/>
          <p:nvPr/>
        </p:nvSpPr>
        <p:spPr>
          <a:xfrm>
            <a:off x="628398" y="3667523"/>
            <a:ext cx="113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Mismatch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3B5F6D-FFD6-474F-9979-99FF044F44CC}"/>
              </a:ext>
            </a:extLst>
          </p:cNvPr>
          <p:cNvSpPr/>
          <p:nvPr/>
        </p:nvSpPr>
        <p:spPr>
          <a:xfrm>
            <a:off x="628398" y="4048622"/>
            <a:ext cx="113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Mismatch</a:t>
            </a:r>
          </a:p>
        </p:txBody>
      </p:sp>
    </p:spTree>
    <p:extLst>
      <p:ext uri="{BB962C8B-B14F-4D97-AF65-F5344CB8AC3E}">
        <p14:creationId xmlns:p14="http://schemas.microsoft.com/office/powerpoint/2010/main" val="2801168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Extension to Range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39</a:t>
            </a:fld>
            <a:endParaRPr lang="el-GR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116947-B467-4F4B-A375-EAA6ED00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scenarios, the user may also apply range conditions on the numerical </a:t>
            </a:r>
            <a:r>
              <a:rPr lang="en-US" dirty="0" err="1"/>
              <a:t>attributesVi</a:t>
            </a:r>
            <a:endParaRPr lang="en-US" dirty="0"/>
          </a:p>
          <a:p>
            <a:r>
              <a:rPr lang="en-US" dirty="0"/>
              <a:t>We transform a numerical value into a set of binary prefix elements (denoted as function trans(·))</a:t>
            </a:r>
          </a:p>
          <a:p>
            <a:pPr lvl="1"/>
            <a:r>
              <a:rPr lang="fr-FR" b="1" dirty="0"/>
              <a:t>trans(6) = {1∗, 10∗, 110}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729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- Blockchain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blockchain is an </a:t>
            </a:r>
            <a:r>
              <a:rPr lang="en-US" b="1" dirty="0"/>
              <a:t>append-only</a:t>
            </a:r>
            <a:r>
              <a:rPr lang="en-US" dirty="0"/>
              <a:t> data structure that are stored among </a:t>
            </a:r>
            <a:r>
              <a:rPr lang="en-US" b="1" dirty="0"/>
              <a:t>peers</a:t>
            </a:r>
            <a:r>
              <a:rPr lang="en-US" dirty="0"/>
              <a:t> in the network</a:t>
            </a:r>
          </a:p>
          <a:p>
            <a:pPr algn="just"/>
            <a:r>
              <a:rPr lang="en-US" dirty="0"/>
              <a:t>The problem is that peers in the network may </a:t>
            </a:r>
            <a:r>
              <a:rPr lang="en-US" b="1" dirty="0"/>
              <a:t>not trust </a:t>
            </a:r>
            <a:r>
              <a:rPr lang="en-US" dirty="0"/>
              <a:t>each other</a:t>
            </a:r>
          </a:p>
          <a:p>
            <a:pPr marL="0" indent="0" algn="ctr">
              <a:buNone/>
            </a:pPr>
            <a:r>
              <a:rPr lang="en-US" b="1" dirty="0"/>
              <a:t>Blockchain = Integrity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300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Extension to Range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40</a:t>
            </a:fld>
            <a:endParaRPr lang="el-GR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EF11BCA-EA93-4394-8541-0EEE1E001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3625" y="926307"/>
            <a:ext cx="4476750" cy="2524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4DD1B2-3204-411F-B841-9BC614A41E8E}"/>
              </a:ext>
            </a:extLst>
          </p:cNvPr>
          <p:cNvSpPr/>
          <p:nvPr/>
        </p:nvSpPr>
        <p:spPr>
          <a:xfrm>
            <a:off x="830486" y="3755528"/>
            <a:ext cx="7485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4 ∈ [0, 6] since {1∗, 10∗, 100}∩{0∗, 10∗, 110} = {10∗} != ∅;</a:t>
            </a:r>
          </a:p>
        </p:txBody>
      </p:sp>
    </p:spTree>
    <p:extLst>
      <p:ext uri="{BB962C8B-B14F-4D97-AF65-F5344CB8AC3E}">
        <p14:creationId xmlns:p14="http://schemas.microsoft.com/office/powerpoint/2010/main" val="3965667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Batch Verification - Intra-block 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41</a:t>
            </a:fld>
            <a:endParaRPr lang="el-GR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1BD299-B127-413A-A5D5-A224E660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Intra-Block Index </a:t>
            </a:r>
            <a:r>
              <a:rPr lang="en-US" b="1" dirty="0"/>
              <a:t>Non-Leaf</a:t>
            </a:r>
            <a:r>
              <a:rPr lang="en-US" dirty="0"/>
              <a:t> Node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Intra-Block </a:t>
            </a:r>
            <a:r>
              <a:rPr lang="en-US" b="1" dirty="0"/>
              <a:t>Index Leaf </a:t>
            </a:r>
            <a:r>
              <a:rPr lang="en-US" dirty="0"/>
              <a:t>Node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3ADDD-5383-4745-B12F-D731396D9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82" y="2065778"/>
            <a:ext cx="2488835" cy="505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7B9DF9-C0F5-416E-98CB-5FA6C632F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867" y="3570720"/>
            <a:ext cx="1733550" cy="8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Batch Verification - Intra-block 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42</a:t>
            </a:fld>
            <a:endParaRPr lang="el-GR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427D81A-195A-456B-9E97-A342823DB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99718"/>
            <a:ext cx="5146883" cy="3394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9D07EE-B7A0-427E-A9FA-F20F9D6EABD4}"/>
              </a:ext>
            </a:extLst>
          </p:cNvPr>
          <p:cNvSpPr/>
          <p:nvPr/>
        </p:nvSpPr>
        <p:spPr>
          <a:xfrm>
            <a:off x="4942894" y="1199718"/>
            <a:ext cx="37402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SP can process a query as a tree search. Starting from the root node, if the attribute multiset of the current node fulfills the query condition, its subtree will be further explored.</a:t>
            </a:r>
          </a:p>
        </p:txBody>
      </p:sp>
    </p:spTree>
    <p:extLst>
      <p:ext uri="{BB962C8B-B14F-4D97-AF65-F5344CB8AC3E}">
        <p14:creationId xmlns:p14="http://schemas.microsoft.com/office/powerpoint/2010/main" val="2332905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Batch Verification - Inter-block 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43</a:t>
            </a:fld>
            <a:endParaRPr lang="el-G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C2A07C-9C99-4195-847A-1F35BF60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Inter-block index consists of multiple skips, each of which skips an exponentially number of previous blocks.</a:t>
            </a:r>
          </a:p>
          <a:p>
            <a:r>
              <a:rPr lang="en-US" dirty="0"/>
              <a:t>For example, the list may skip previous blocks</a:t>
            </a:r>
          </a:p>
          <a:p>
            <a:pPr lvl="1"/>
            <a:r>
              <a:rPr lang="en-US" dirty="0"/>
              <a:t>2, 4, 8, · · ·</a:t>
            </a:r>
          </a:p>
        </p:txBody>
      </p:sp>
    </p:spTree>
    <p:extLst>
      <p:ext uri="{BB962C8B-B14F-4D97-AF65-F5344CB8AC3E}">
        <p14:creationId xmlns:p14="http://schemas.microsoft.com/office/powerpoint/2010/main" val="2884967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Batch Verification - Inter-block 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44</a:t>
            </a:fld>
            <a:endParaRPr lang="el-G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C2A07C-9C99-4195-847A-1F35BF60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skip, it maintains three components:</a:t>
            </a:r>
          </a:p>
          <a:p>
            <a:pPr lvl="1"/>
            <a:r>
              <a:rPr lang="en-US" dirty="0"/>
              <a:t>Hash of all skipped blocks (denoted by </a:t>
            </a:r>
            <a:r>
              <a:rPr lang="en-US" dirty="0" err="1"/>
              <a:t>PreSkippedHashLk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Sum of the attribute multisets for the skipped blocks (denoted </a:t>
            </a:r>
            <a:r>
              <a:rPr lang="en-US" dirty="0" err="1"/>
              <a:t>byWLk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Corresponding accumulative value </a:t>
            </a:r>
            <a:r>
              <a:rPr lang="en-US" dirty="0" err="1"/>
              <a:t>w.r.t.WLk</a:t>
            </a:r>
            <a:r>
              <a:rPr lang="en-US" dirty="0"/>
              <a:t> (denoted by </a:t>
            </a:r>
            <a:r>
              <a:rPr lang="en-US" dirty="0" err="1"/>
              <a:t>AttDigestLk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438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Batch Verification - Inter-block Index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45</a:t>
            </a:fld>
            <a:endParaRPr lang="el-GR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7E45726-88EB-4D1C-B3BE-88D807C79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07654"/>
            <a:ext cx="8229600" cy="24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4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Verifiable Subscription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46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226420-271C-4309-A22F-D1DCA81A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subscription query is registered by the query user and continuously processed until it is deregistered</a:t>
            </a:r>
          </a:p>
          <a:p>
            <a:r>
              <a:rPr lang="en-US" dirty="0"/>
              <a:t>Upon seeing a newly confirmed block, the SP will need to publish the results to registered users, together with VOs</a:t>
            </a:r>
          </a:p>
        </p:txBody>
      </p:sp>
    </p:spTree>
    <p:extLst>
      <p:ext uri="{BB962C8B-B14F-4D97-AF65-F5344CB8AC3E}">
        <p14:creationId xmlns:p14="http://schemas.microsoft.com/office/powerpoint/2010/main" val="2993320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Verifiable Subscription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47</a:t>
            </a:fld>
            <a:endParaRPr lang="el-GR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8010BD0-F5BB-4E19-98DA-B2D2840B8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6211" y="840543"/>
            <a:ext cx="5181193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64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48</a:t>
            </a:fld>
            <a:endParaRPr lang="el-G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0808AA-F10E-4597-AB11-A3F97723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paper opens up a new direction for blockchain research.</a:t>
            </a:r>
          </a:p>
          <a:p>
            <a:r>
              <a:rPr lang="en-US" dirty="0"/>
              <a:t>There are a number of interesting research problems that deserve further investigation:</a:t>
            </a:r>
          </a:p>
          <a:p>
            <a:pPr lvl="1"/>
            <a:r>
              <a:rPr lang="en-US" dirty="0"/>
              <a:t>How to support more complex analytics queries</a:t>
            </a:r>
          </a:p>
          <a:p>
            <a:pPr lvl="1"/>
            <a:r>
              <a:rPr lang="en-US" dirty="0"/>
              <a:t>How to leverage modern hardware such as multi- and many-cores to scale performance</a:t>
            </a:r>
          </a:p>
          <a:p>
            <a:pPr lvl="1"/>
            <a:r>
              <a:rPr lang="en-US" dirty="0"/>
              <a:t>How to address privacy concerns in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250362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All figures were taken by the paper presented [1]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[1] S. Nakamoto. 2008. Bitcoin: A peer-to-peer electronic cash system.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[2] G. Wood. 2014. Ethereum: A secure decentralised generalised transaction ledger. Ethereum project yellow paper, 151, 1–32.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[3] C. Mohan. 2017. Tutorial on blockchains and databases. Proc. VLDB Endow., 10, 12, 2000–2001.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[4] T. T. A. </a:t>
            </a:r>
            <a:r>
              <a:rPr lang="en-GB" sz="1600" dirty="0" err="1">
                <a:latin typeface="Constantia" panose="02030602050306030303" pitchFamily="18" charset="0"/>
              </a:rPr>
              <a:t>Dinh</a:t>
            </a:r>
            <a:r>
              <a:rPr lang="en-GB" sz="1600" dirty="0">
                <a:latin typeface="Constantia" panose="02030602050306030303" pitchFamily="18" charset="0"/>
              </a:rPr>
              <a:t>, </a:t>
            </a:r>
            <a:r>
              <a:rPr lang="en-GB" sz="1600" dirty="0" err="1">
                <a:latin typeface="Constantia" panose="02030602050306030303" pitchFamily="18" charset="0"/>
              </a:rPr>
              <a:t>J.Wang</a:t>
            </a:r>
            <a:r>
              <a:rPr lang="en-GB" sz="1600" dirty="0">
                <a:latin typeface="Constantia" panose="02030602050306030303" pitchFamily="18" charset="0"/>
              </a:rPr>
              <a:t>, G. Chen, R. Liu, B. C. </a:t>
            </a:r>
            <a:r>
              <a:rPr lang="en-GB" sz="1600" dirty="0" err="1">
                <a:latin typeface="Constantia" panose="02030602050306030303" pitchFamily="18" charset="0"/>
              </a:rPr>
              <a:t>Ooi</a:t>
            </a:r>
            <a:r>
              <a:rPr lang="en-GB" sz="1600" dirty="0">
                <a:latin typeface="Constantia" panose="02030602050306030303" pitchFamily="18" charset="0"/>
              </a:rPr>
              <a:t>, and K.-L. Tan. 2017. </a:t>
            </a:r>
            <a:r>
              <a:rPr lang="en-GB" sz="1600" dirty="0" err="1">
                <a:latin typeface="Constantia" panose="02030602050306030303" pitchFamily="18" charset="0"/>
              </a:rPr>
              <a:t>Blockbench</a:t>
            </a:r>
            <a:r>
              <a:rPr lang="en-GB" sz="1600" dirty="0">
                <a:latin typeface="Constantia" panose="02030602050306030303" pitchFamily="18" charset="0"/>
              </a:rPr>
              <a:t>: A framework for </a:t>
            </a:r>
            <a:r>
              <a:rPr lang="en-GB" sz="1600" dirty="0" err="1">
                <a:latin typeface="Constantia" panose="02030602050306030303" pitchFamily="18" charset="0"/>
              </a:rPr>
              <a:t>analyzing</a:t>
            </a:r>
            <a:r>
              <a:rPr lang="en-GB" sz="1600" dirty="0">
                <a:latin typeface="Constantia" panose="02030602050306030303" pitchFamily="18" charset="0"/>
              </a:rPr>
              <a:t> private blockchains. In ACM SIGMOD.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[5] T. T. A. </a:t>
            </a:r>
            <a:r>
              <a:rPr lang="en-GB" sz="1600" dirty="0" err="1">
                <a:latin typeface="Constantia" panose="02030602050306030303" pitchFamily="18" charset="0"/>
              </a:rPr>
              <a:t>Dinh</a:t>
            </a:r>
            <a:r>
              <a:rPr lang="en-GB" sz="1600" dirty="0">
                <a:latin typeface="Constantia" panose="02030602050306030303" pitchFamily="18" charset="0"/>
              </a:rPr>
              <a:t>, R. Liu, M. Zhang, G. Chen, B. C. </a:t>
            </a:r>
            <a:r>
              <a:rPr lang="en-GB" sz="1600" dirty="0" err="1">
                <a:latin typeface="Constantia" panose="02030602050306030303" pitchFamily="18" charset="0"/>
              </a:rPr>
              <a:t>Ooi</a:t>
            </a:r>
            <a:r>
              <a:rPr lang="en-GB" sz="1600" dirty="0">
                <a:latin typeface="Constantia" panose="02030602050306030303" pitchFamily="18" charset="0"/>
              </a:rPr>
              <a:t>, and J. Wang. 2018. Untangling blockchain: a data processing view of blockchain systems. IEEE Trans. </a:t>
            </a:r>
            <a:r>
              <a:rPr lang="en-GB" sz="1600" dirty="0" err="1">
                <a:latin typeface="Constantia" panose="02030602050306030303" pitchFamily="18" charset="0"/>
              </a:rPr>
              <a:t>Knowl</a:t>
            </a:r>
            <a:r>
              <a:rPr lang="en-GB" sz="1600" dirty="0">
                <a:latin typeface="Constantia" panose="02030602050306030303" pitchFamily="18" charset="0"/>
              </a:rPr>
              <a:t>. Data Eng., 30, 7, 1366–1385.</a:t>
            </a: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49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98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- Blockchain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So, how the blockchain ensures data integrity</a:t>
            </a:r>
          </a:p>
          <a:p>
            <a:pPr algn="just"/>
            <a:r>
              <a:rPr lang="en-US" dirty="0"/>
              <a:t>Two aspects are followed:</a:t>
            </a:r>
          </a:p>
          <a:p>
            <a:pPr lvl="1" algn="just"/>
            <a:r>
              <a:rPr lang="en-US" dirty="0"/>
              <a:t>Hash chain technique</a:t>
            </a:r>
          </a:p>
          <a:p>
            <a:pPr lvl="2" algn="just"/>
            <a:r>
              <a:rPr lang="en-US" dirty="0"/>
              <a:t>Data stored on a blockchain are </a:t>
            </a:r>
            <a:r>
              <a:rPr lang="en-US" b="1" dirty="0"/>
              <a:t>immutable (unchangeable)</a:t>
            </a:r>
          </a:p>
          <a:p>
            <a:pPr lvl="1" algn="just"/>
            <a:r>
              <a:rPr lang="en-US" dirty="0"/>
              <a:t>Consensus protocol</a:t>
            </a:r>
          </a:p>
          <a:p>
            <a:pPr lvl="2" algn="just"/>
            <a:r>
              <a:rPr lang="en-US" dirty="0"/>
              <a:t>A blockchain guarantees that all peers maintain </a:t>
            </a:r>
            <a:r>
              <a:rPr lang="en-US" b="1" dirty="0"/>
              <a:t>identical replicas </a:t>
            </a:r>
            <a:r>
              <a:rPr lang="en-US" dirty="0"/>
              <a:t>of the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244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[6] H. T. Vo, A. Kundu, and M. </a:t>
            </a:r>
            <a:r>
              <a:rPr lang="en-GB" sz="1600" dirty="0" err="1">
                <a:latin typeface="Constantia" panose="02030602050306030303" pitchFamily="18" charset="0"/>
              </a:rPr>
              <a:t>Mohania</a:t>
            </a:r>
            <a:r>
              <a:rPr lang="en-GB" sz="1600" dirty="0">
                <a:latin typeface="Constantia" panose="02030602050306030303" pitchFamily="18" charset="0"/>
              </a:rPr>
              <a:t>. 2018. Research directions in blockchain data management and analytics. In EDBT.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[7] S. Wang, T. T. A. </a:t>
            </a:r>
            <a:r>
              <a:rPr lang="en-GB" sz="1600" dirty="0" err="1">
                <a:latin typeface="Constantia" panose="02030602050306030303" pitchFamily="18" charset="0"/>
              </a:rPr>
              <a:t>Dinh</a:t>
            </a:r>
            <a:r>
              <a:rPr lang="en-GB" sz="1600" dirty="0">
                <a:latin typeface="Constantia" panose="02030602050306030303" pitchFamily="18" charset="0"/>
              </a:rPr>
              <a:t>, Q. Lin, Z. </a:t>
            </a:r>
            <a:r>
              <a:rPr lang="en-GB" sz="1600" dirty="0" err="1">
                <a:latin typeface="Constantia" panose="02030602050306030303" pitchFamily="18" charset="0"/>
              </a:rPr>
              <a:t>Xie</a:t>
            </a:r>
            <a:r>
              <a:rPr lang="en-GB" sz="1600" dirty="0">
                <a:latin typeface="Constantia" panose="02030602050306030303" pitchFamily="18" charset="0"/>
              </a:rPr>
              <a:t>, M. Zhang, Q. Cai, G. Chen, W. Fu, B. C. </a:t>
            </a:r>
            <a:r>
              <a:rPr lang="en-GB" sz="1600" dirty="0" err="1">
                <a:latin typeface="Constantia" panose="02030602050306030303" pitchFamily="18" charset="0"/>
              </a:rPr>
              <a:t>Ooi</a:t>
            </a:r>
            <a:r>
              <a:rPr lang="en-GB" sz="1600" dirty="0">
                <a:latin typeface="Constantia" panose="02030602050306030303" pitchFamily="18" charset="0"/>
              </a:rPr>
              <a:t>, and P. </a:t>
            </a:r>
            <a:r>
              <a:rPr lang="en-GB" sz="1600" dirty="0" err="1">
                <a:latin typeface="Constantia" panose="02030602050306030303" pitchFamily="18" charset="0"/>
              </a:rPr>
              <a:t>Ruan</a:t>
            </a:r>
            <a:r>
              <a:rPr lang="en-GB" sz="1600" dirty="0">
                <a:latin typeface="Constantia" panose="02030602050306030303" pitchFamily="18" charset="0"/>
              </a:rPr>
              <a:t>. 2018. </a:t>
            </a:r>
            <a:r>
              <a:rPr lang="en-GB" sz="1600" dirty="0" err="1">
                <a:latin typeface="Constantia" panose="02030602050306030303" pitchFamily="18" charset="0"/>
              </a:rPr>
              <a:t>ForkBase</a:t>
            </a:r>
            <a:r>
              <a:rPr lang="en-GB" sz="1600" dirty="0">
                <a:latin typeface="Constantia" panose="02030602050306030303" pitchFamily="18" charset="0"/>
              </a:rPr>
              <a:t>: An efficient storage engine for blockchain and </a:t>
            </a:r>
            <a:r>
              <a:rPr lang="en-GB" sz="1600" dirty="0" err="1">
                <a:latin typeface="Constantia" panose="02030602050306030303" pitchFamily="18" charset="0"/>
              </a:rPr>
              <a:t>forkable</a:t>
            </a:r>
            <a:r>
              <a:rPr lang="en-GB" sz="1600" dirty="0">
                <a:latin typeface="Constantia" panose="02030602050306030303" pitchFamily="18" charset="0"/>
              </a:rPr>
              <a:t> applications. Proc. VLDB Endow., 11, 10, 1137–1150.</a:t>
            </a:r>
          </a:p>
          <a:p>
            <a:pPr marL="0" indent="0">
              <a:buNone/>
            </a:pPr>
            <a:r>
              <a:rPr lang="en-US" sz="1600" dirty="0">
                <a:latin typeface="Constantia" panose="02030602050306030303" pitchFamily="18" charset="0"/>
              </a:rPr>
              <a:t>[8] </a:t>
            </a:r>
            <a:r>
              <a:rPr lang="en-US" sz="1600" dirty="0" err="1">
                <a:latin typeface="Constantia" panose="02030602050306030303" pitchFamily="18" charset="0"/>
              </a:rPr>
              <a:t>Blockchair</a:t>
            </a:r>
            <a:r>
              <a:rPr lang="en-US" sz="1600" dirty="0">
                <a:latin typeface="Constantia" panose="02030602050306030303" pitchFamily="18" charset="0"/>
              </a:rPr>
              <a:t>. 2018. A blockchain search and analytics engine for Bitcoin, Bitcoin Cash and Ethereum. (2018). </a:t>
            </a:r>
            <a:r>
              <a:rPr lang="en-US" sz="1600" dirty="0">
                <a:latin typeface="Constantia" panose="02030602050306030303" pitchFamily="18" charset="0"/>
                <a:hlinkClick r:id="rId3"/>
              </a:rPr>
              <a:t>https://blockchair.com/about</a:t>
            </a:r>
            <a:r>
              <a:rPr lang="en-US" sz="1600" dirty="0">
                <a:latin typeface="Constantia" panose="02030602050306030303" pitchFamily="18" charset="0"/>
              </a:rPr>
              <a:t>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[9] </a:t>
            </a:r>
            <a:r>
              <a:rPr lang="en-GB" sz="1600" dirty="0" err="1">
                <a:latin typeface="Constantia" panose="02030602050306030303" pitchFamily="18" charset="0"/>
              </a:rPr>
              <a:t>Vaultitude</a:t>
            </a:r>
            <a:r>
              <a:rPr lang="en-GB" sz="1600" dirty="0">
                <a:latin typeface="Constantia" panose="02030602050306030303" pitchFamily="18" charset="0"/>
              </a:rPr>
              <a:t>. 2018. Intellectual property blockchain platform. (2018). </a:t>
            </a:r>
            <a:r>
              <a:rPr lang="en-GB" sz="1600" dirty="0">
                <a:latin typeface="Constantia" panose="02030602050306030303" pitchFamily="18" charset="0"/>
                <a:hlinkClick r:id="rId4"/>
              </a:rPr>
              <a:t>https://vaultitude.com/assets/downloads/AVaultitude_WhitePaper.pdf</a:t>
            </a:r>
            <a:r>
              <a:rPr lang="en-GB" sz="1600" dirty="0">
                <a:latin typeface="Constantia" panose="02030602050306030303" pitchFamily="18" charset="0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[10] B. M. Platz, A. </a:t>
            </a:r>
            <a:r>
              <a:rPr lang="en-GB" sz="1600" dirty="0" err="1">
                <a:latin typeface="Constantia" panose="02030602050306030303" pitchFamily="18" charset="0"/>
              </a:rPr>
              <a:t>Filipowski</a:t>
            </a:r>
            <a:r>
              <a:rPr lang="en-GB" sz="1600" dirty="0">
                <a:latin typeface="Constantia" panose="02030602050306030303" pitchFamily="18" charset="0"/>
              </a:rPr>
              <a:t>, and K. Doubleday. 2017. </a:t>
            </a:r>
            <a:r>
              <a:rPr lang="en-GB" sz="1600" dirty="0" err="1">
                <a:latin typeface="Constantia" panose="02030602050306030303" pitchFamily="18" charset="0"/>
              </a:rPr>
              <a:t>Flureedb</a:t>
            </a:r>
            <a:r>
              <a:rPr lang="en-GB" sz="1600" dirty="0">
                <a:latin typeface="Constantia" panose="02030602050306030303" pitchFamily="18" charset="0"/>
              </a:rPr>
              <a:t>: a practical decentralized database. (2017). https://flur. </a:t>
            </a:r>
            <a:r>
              <a:rPr lang="en-GB" sz="1600" dirty="0" err="1">
                <a:latin typeface="Constantia" panose="02030602050306030303" pitchFamily="18" charset="0"/>
              </a:rPr>
              <a:t>ee</a:t>
            </a:r>
            <a:r>
              <a:rPr lang="en-GB" sz="1600" dirty="0">
                <a:latin typeface="Constantia" panose="02030602050306030303" pitchFamily="18" charset="0"/>
              </a:rPr>
              <a:t>/assets/pdf /flureedb%5C_whitepaper%5C_v1.pdf. </a:t>
            </a: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50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7581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[11] </a:t>
            </a:r>
            <a:r>
              <a:rPr lang="en-GB" sz="1600" dirty="0" err="1">
                <a:latin typeface="Constantia" panose="02030602050306030303" pitchFamily="18" charset="0"/>
              </a:rPr>
              <a:t>BigchainDB</a:t>
            </a:r>
            <a:r>
              <a:rPr lang="en-GB" sz="1600" dirty="0">
                <a:latin typeface="Constantia" panose="02030602050306030303" pitchFamily="18" charset="0"/>
              </a:rPr>
              <a:t> GmbH. 2018. </a:t>
            </a:r>
            <a:r>
              <a:rPr lang="en-GB" sz="1600" dirty="0" err="1">
                <a:latin typeface="Constantia" panose="02030602050306030303" pitchFamily="18" charset="0"/>
              </a:rPr>
              <a:t>Bigchaindb</a:t>
            </a:r>
            <a:r>
              <a:rPr lang="en-GB" sz="1600" dirty="0">
                <a:latin typeface="Constantia" panose="02030602050306030303" pitchFamily="18" charset="0"/>
              </a:rPr>
              <a:t> 2.0: the blockchain database. (2018). https://www. bigchaindb.com/whitepaper/bigchaindb-whitepaper.pdf.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[12] </a:t>
            </a:r>
            <a:r>
              <a:rPr lang="en-GB" sz="1600" dirty="0" err="1">
                <a:latin typeface="Constantia" panose="02030602050306030303" pitchFamily="18" charset="0"/>
              </a:rPr>
              <a:t>Wolk</a:t>
            </a:r>
            <a:r>
              <a:rPr lang="en-GB" sz="1600" dirty="0">
                <a:latin typeface="Constantia" panose="02030602050306030303" pitchFamily="18" charset="0"/>
              </a:rPr>
              <a:t> Inc. 2017. </a:t>
            </a:r>
            <a:r>
              <a:rPr lang="en-GB" sz="1600" dirty="0" err="1">
                <a:latin typeface="Constantia" panose="02030602050306030303" pitchFamily="18" charset="0"/>
              </a:rPr>
              <a:t>Wolk</a:t>
            </a:r>
            <a:r>
              <a:rPr lang="en-GB" sz="1600" dirty="0">
                <a:latin typeface="Constantia" panose="02030602050306030303" pitchFamily="18" charset="0"/>
              </a:rPr>
              <a:t> </a:t>
            </a:r>
            <a:r>
              <a:rPr lang="en-GB" sz="1600" dirty="0" err="1">
                <a:latin typeface="Constantia" panose="02030602050306030303" pitchFamily="18" charset="0"/>
              </a:rPr>
              <a:t>swarmdb</a:t>
            </a:r>
            <a:r>
              <a:rPr lang="en-GB" sz="1600" dirty="0">
                <a:latin typeface="Constantia" panose="02030602050306030303" pitchFamily="18" charset="0"/>
              </a:rPr>
              <a:t>: decentralized database services for web 3. (2017). https://wolk.com/whitepaper/WolkTokenGenerationEvent-20170717.pdf.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[13] Bitcoin. 2018. Running a full node. (2018). https://bitcoin.org/en/fullnode.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[14] H. Pang and K.-L. Tan. 2004. Authenticating query results in edge computing. In IEEE ICDE.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[15] F. Li, M. </a:t>
            </a:r>
            <a:r>
              <a:rPr lang="en-GB" sz="1600" dirty="0" err="1">
                <a:latin typeface="Constantia" panose="02030602050306030303" pitchFamily="18" charset="0"/>
              </a:rPr>
              <a:t>Hadjieleftheriou</a:t>
            </a:r>
            <a:r>
              <a:rPr lang="en-GB" sz="1600" dirty="0">
                <a:latin typeface="Constantia" panose="02030602050306030303" pitchFamily="18" charset="0"/>
              </a:rPr>
              <a:t>, G. </a:t>
            </a:r>
            <a:r>
              <a:rPr lang="en-GB" sz="1600" dirty="0" err="1">
                <a:latin typeface="Constantia" panose="02030602050306030303" pitchFamily="18" charset="0"/>
              </a:rPr>
              <a:t>Kollios</a:t>
            </a:r>
            <a:r>
              <a:rPr lang="en-GB" sz="1600" dirty="0">
                <a:latin typeface="Constantia" panose="02030602050306030303" pitchFamily="18" charset="0"/>
              </a:rPr>
              <a:t>, and L. </a:t>
            </a:r>
            <a:r>
              <a:rPr lang="en-GB" sz="1600" dirty="0" err="1">
                <a:latin typeface="Constantia" panose="02030602050306030303" pitchFamily="18" charset="0"/>
              </a:rPr>
              <a:t>Reyzin</a:t>
            </a:r>
            <a:r>
              <a:rPr lang="en-GB" sz="1600" dirty="0">
                <a:latin typeface="Constantia" panose="02030602050306030303" pitchFamily="18" charset="0"/>
              </a:rPr>
              <a:t>. 2006. Dynamic authenticated index structures for outsourced databases. In ACM SIGMOD.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[16] Y. Yang, S. Papadopoulos, D. </a:t>
            </a:r>
            <a:r>
              <a:rPr lang="en-GB" sz="1600" dirty="0" err="1">
                <a:latin typeface="Constantia" panose="02030602050306030303" pitchFamily="18" charset="0"/>
              </a:rPr>
              <a:t>Papadias</a:t>
            </a:r>
            <a:r>
              <a:rPr lang="en-GB" sz="1600" dirty="0">
                <a:latin typeface="Constantia" panose="02030602050306030303" pitchFamily="18" charset="0"/>
              </a:rPr>
              <a:t>, and G. </a:t>
            </a:r>
            <a:r>
              <a:rPr lang="en-GB" sz="1600" dirty="0" err="1">
                <a:latin typeface="Constantia" panose="02030602050306030303" pitchFamily="18" charset="0"/>
              </a:rPr>
              <a:t>Kollios</a:t>
            </a:r>
            <a:r>
              <a:rPr lang="en-GB" sz="1600" dirty="0">
                <a:latin typeface="Constantia" panose="02030602050306030303" pitchFamily="18" charset="0"/>
              </a:rPr>
              <a:t>. 2008. Authenticated indexing for outsourced spatial databases. The VLDB Journal, 18, 3, 631–648.</a:t>
            </a: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51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8023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[17] Q. Chen, H. Hu, and J. Xu. 2015. Authenticated online data integration services. In ACM SIGMOD.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[18] C. Xu, J. Xu, H. Hu, and M. H. Au. 2018. When query authentication meets fine-grained access control: A zero-knowledge approach. In ACM SIGMOD.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[19] R. C. Merkle. 1989. A certified digital signature. In Advances in Cryptology — CRYPTO, 218–238.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[20] G. </a:t>
            </a:r>
            <a:r>
              <a:rPr lang="en-GB" sz="1600" dirty="0" err="1">
                <a:latin typeface="Constantia" panose="02030602050306030303" pitchFamily="18" charset="0"/>
              </a:rPr>
              <a:t>Ateniese</a:t>
            </a:r>
            <a:r>
              <a:rPr lang="en-GB" sz="1600" dirty="0">
                <a:latin typeface="Constantia" panose="02030602050306030303" pitchFamily="18" charset="0"/>
              </a:rPr>
              <a:t>, A. </a:t>
            </a:r>
            <a:r>
              <a:rPr lang="en-GB" sz="1600" dirty="0" err="1">
                <a:latin typeface="Constantia" panose="02030602050306030303" pitchFamily="18" charset="0"/>
              </a:rPr>
              <a:t>Faonio</a:t>
            </a:r>
            <a:r>
              <a:rPr lang="en-GB" sz="1600" dirty="0">
                <a:latin typeface="Constantia" panose="02030602050306030303" pitchFamily="18" charset="0"/>
              </a:rPr>
              <a:t>, B. </a:t>
            </a:r>
            <a:r>
              <a:rPr lang="en-GB" sz="1600" dirty="0" err="1">
                <a:latin typeface="Constantia" panose="02030602050306030303" pitchFamily="18" charset="0"/>
              </a:rPr>
              <a:t>Magri</a:t>
            </a:r>
            <a:r>
              <a:rPr lang="en-GB" sz="1600" dirty="0">
                <a:latin typeface="Constantia" panose="02030602050306030303" pitchFamily="18" charset="0"/>
              </a:rPr>
              <a:t>, and B. de Medeiros. 2014. Certified bitcoins. In Applied Cryptography and Network Security, 80–96.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[21] J. </a:t>
            </a:r>
            <a:r>
              <a:rPr lang="en-GB" sz="1600" dirty="0" err="1">
                <a:latin typeface="Constantia" panose="02030602050306030303" pitchFamily="18" charset="0"/>
              </a:rPr>
              <a:t>Garay</a:t>
            </a:r>
            <a:r>
              <a:rPr lang="en-GB" sz="1600" dirty="0">
                <a:latin typeface="Constantia" panose="02030602050306030303" pitchFamily="18" charset="0"/>
              </a:rPr>
              <a:t>, A. </a:t>
            </a:r>
            <a:r>
              <a:rPr lang="en-GB" sz="1600" dirty="0" err="1">
                <a:latin typeface="Constantia" panose="02030602050306030303" pitchFamily="18" charset="0"/>
              </a:rPr>
              <a:t>Kiayias</a:t>
            </a:r>
            <a:r>
              <a:rPr lang="en-GB" sz="1600" dirty="0">
                <a:latin typeface="Constantia" panose="02030602050306030303" pitchFamily="18" charset="0"/>
              </a:rPr>
              <a:t>, and N. </a:t>
            </a:r>
            <a:r>
              <a:rPr lang="en-GB" sz="1600" dirty="0" err="1">
                <a:latin typeface="Constantia" panose="02030602050306030303" pitchFamily="18" charset="0"/>
              </a:rPr>
              <a:t>Leonardos</a:t>
            </a:r>
            <a:r>
              <a:rPr lang="en-GB" sz="1600" dirty="0">
                <a:latin typeface="Constantia" panose="02030602050306030303" pitchFamily="18" charset="0"/>
              </a:rPr>
              <a:t>. 2015. The bitcoin backbone protocol: Analysis and applications. In Advances in Cryptology - EUROCRYPT, 281–310.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[22] I. </a:t>
            </a:r>
            <a:r>
              <a:rPr lang="en-GB" sz="1600" dirty="0" err="1">
                <a:latin typeface="Constantia" panose="02030602050306030303" pitchFamily="18" charset="0"/>
              </a:rPr>
              <a:t>Eyal</a:t>
            </a:r>
            <a:r>
              <a:rPr lang="en-GB" sz="1600" dirty="0">
                <a:latin typeface="Constantia" panose="02030602050306030303" pitchFamily="18" charset="0"/>
              </a:rPr>
              <a:t>, A. E. </a:t>
            </a:r>
            <a:r>
              <a:rPr lang="en-GB" sz="1600" dirty="0" err="1">
                <a:latin typeface="Constantia" panose="02030602050306030303" pitchFamily="18" charset="0"/>
              </a:rPr>
              <a:t>Gencer</a:t>
            </a:r>
            <a:r>
              <a:rPr lang="en-GB" sz="1600" dirty="0">
                <a:latin typeface="Constantia" panose="02030602050306030303" pitchFamily="18" charset="0"/>
              </a:rPr>
              <a:t>, E. G. </a:t>
            </a:r>
            <a:r>
              <a:rPr lang="en-GB" sz="1600" dirty="0" err="1">
                <a:latin typeface="Constantia" panose="02030602050306030303" pitchFamily="18" charset="0"/>
              </a:rPr>
              <a:t>Sirer</a:t>
            </a:r>
            <a:r>
              <a:rPr lang="en-GB" sz="1600" dirty="0">
                <a:latin typeface="Constantia" panose="02030602050306030303" pitchFamily="18" charset="0"/>
              </a:rPr>
              <a:t>, and R. Van </a:t>
            </a:r>
            <a:r>
              <a:rPr lang="en-GB" sz="1600" dirty="0" err="1">
                <a:latin typeface="Constantia" panose="02030602050306030303" pitchFamily="18" charset="0"/>
              </a:rPr>
              <a:t>Renesse</a:t>
            </a:r>
            <a:r>
              <a:rPr lang="en-GB" sz="1600" dirty="0">
                <a:latin typeface="Constantia" panose="02030602050306030303" pitchFamily="18" charset="0"/>
              </a:rPr>
              <a:t>. 2016. Bitcoin-NG: A scalable blockchain protocol. In USENIX NSDI, 45–59.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52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105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[23] G. </a:t>
            </a:r>
            <a:r>
              <a:rPr lang="en-GB" sz="1600" dirty="0" err="1">
                <a:latin typeface="Constantia" panose="02030602050306030303" pitchFamily="18" charset="0"/>
              </a:rPr>
              <a:t>Pirlea</a:t>
            </a:r>
            <a:r>
              <a:rPr lang="en-GB" sz="1600" dirty="0">
                <a:latin typeface="Constantia" panose="02030602050306030303" pitchFamily="18" charset="0"/>
              </a:rPr>
              <a:t> and I. Sergey. 2018. Mechanising blockchain consensus. In ACM SIGPLAN Int’l Conf. Certified Programs and Proofs, 78–90.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[24] C. Dong, Y. Wang, A. </a:t>
            </a:r>
            <a:r>
              <a:rPr lang="en-GB" sz="1600" dirty="0" err="1">
                <a:latin typeface="Constantia" panose="02030602050306030303" pitchFamily="18" charset="0"/>
              </a:rPr>
              <a:t>Aldweesh</a:t>
            </a:r>
            <a:r>
              <a:rPr lang="en-GB" sz="1600" dirty="0">
                <a:latin typeface="Constantia" panose="02030602050306030303" pitchFamily="18" charset="0"/>
              </a:rPr>
              <a:t>, P. </a:t>
            </a:r>
            <a:r>
              <a:rPr lang="en-GB" sz="1600" dirty="0" err="1">
                <a:latin typeface="Constantia" panose="02030602050306030303" pitchFamily="18" charset="0"/>
              </a:rPr>
              <a:t>McCorry</a:t>
            </a:r>
            <a:r>
              <a:rPr lang="en-GB" sz="1600" dirty="0">
                <a:latin typeface="Constantia" panose="02030602050306030303" pitchFamily="18" charset="0"/>
              </a:rPr>
              <a:t>, and A. van </a:t>
            </a:r>
            <a:r>
              <a:rPr lang="en-GB" sz="1600" dirty="0" err="1">
                <a:latin typeface="Constantia" panose="02030602050306030303" pitchFamily="18" charset="0"/>
              </a:rPr>
              <a:t>Moorsel</a:t>
            </a:r>
            <a:r>
              <a:rPr lang="en-GB" sz="1600" dirty="0">
                <a:latin typeface="Constantia" panose="02030602050306030303" pitchFamily="18" charset="0"/>
              </a:rPr>
              <a:t>. 2017. Betrayal, distrust, and rationality: Smart counter-collusion contracts for verifiable cloud computing. In ACM CCS, 211–227.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[25] J. </a:t>
            </a:r>
            <a:r>
              <a:rPr lang="en-GB" sz="1600" dirty="0" err="1">
                <a:latin typeface="Constantia" panose="02030602050306030303" pitchFamily="18" charset="0"/>
              </a:rPr>
              <a:t>Camenisch</a:t>
            </a:r>
            <a:r>
              <a:rPr lang="en-GB" sz="1600" dirty="0">
                <a:latin typeface="Constantia" panose="02030602050306030303" pitchFamily="18" charset="0"/>
              </a:rPr>
              <a:t>, M. </a:t>
            </a:r>
            <a:r>
              <a:rPr lang="en-GB" sz="1600" dirty="0" err="1">
                <a:latin typeface="Constantia" panose="02030602050306030303" pitchFamily="18" charset="0"/>
              </a:rPr>
              <a:t>Drijvers</a:t>
            </a:r>
            <a:r>
              <a:rPr lang="en-GB" sz="1600" dirty="0">
                <a:latin typeface="Constantia" panose="02030602050306030303" pitchFamily="18" charset="0"/>
              </a:rPr>
              <a:t>, and M. </a:t>
            </a:r>
            <a:r>
              <a:rPr lang="en-GB" sz="1600" dirty="0" err="1">
                <a:latin typeface="Constantia" panose="02030602050306030303" pitchFamily="18" charset="0"/>
              </a:rPr>
              <a:t>Dubovitskaya</a:t>
            </a:r>
            <a:r>
              <a:rPr lang="en-GB" sz="1600" dirty="0">
                <a:latin typeface="Constantia" panose="02030602050306030303" pitchFamily="18" charset="0"/>
              </a:rPr>
              <a:t>. 2017. Practical </a:t>
            </a:r>
            <a:r>
              <a:rPr lang="en-GB" sz="1600" dirty="0" err="1">
                <a:latin typeface="Constantia" panose="02030602050306030303" pitchFamily="18" charset="0"/>
              </a:rPr>
              <a:t>ucsecure</a:t>
            </a:r>
            <a:r>
              <a:rPr lang="en-GB" sz="1600" dirty="0">
                <a:latin typeface="Constantia" panose="02030602050306030303" pitchFamily="18" charset="0"/>
              </a:rPr>
              <a:t> </a:t>
            </a:r>
            <a:r>
              <a:rPr lang="en-GB" sz="1600" dirty="0" err="1">
                <a:latin typeface="Constantia" panose="02030602050306030303" pitchFamily="18" charset="0"/>
              </a:rPr>
              <a:t>delegatable</a:t>
            </a:r>
            <a:r>
              <a:rPr lang="en-GB" sz="1600" dirty="0">
                <a:latin typeface="Constantia" panose="02030602050306030303" pitchFamily="18" charset="0"/>
              </a:rPr>
              <a:t> credentials with attributes and their application to blockchain. In ACM CCS, 683–699.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[26] IBM Blockchain. 2018. Enterprise blockchain solutions and services.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(2018). https://www.ibm.com/blockchain.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[27] Oracle. 2018. Transforming the enterprise with oracle blockchain platform. (2018). https://www.oracle.com/cloud/blockchain/.</a:t>
            </a: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53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0903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[28] SAP. 2018. Blockchain applications and services. (2018). https://www.sap.com/products/leonardo/blockchain.html.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[29] Y. Zhang, D. </a:t>
            </a:r>
            <a:r>
              <a:rPr lang="en-GB" sz="1600" dirty="0" err="1">
                <a:latin typeface="Constantia" panose="02030602050306030303" pitchFamily="18" charset="0"/>
              </a:rPr>
              <a:t>Genkin</a:t>
            </a:r>
            <a:r>
              <a:rPr lang="en-GB" sz="1600" dirty="0">
                <a:latin typeface="Constantia" panose="02030602050306030303" pitchFamily="18" charset="0"/>
              </a:rPr>
              <a:t>, J. Katz, D. Papadopoulos, and C. </a:t>
            </a:r>
            <a:r>
              <a:rPr lang="en-GB" sz="1600" dirty="0" err="1">
                <a:latin typeface="Constantia" panose="02030602050306030303" pitchFamily="18" charset="0"/>
              </a:rPr>
              <a:t>Papamanthou</a:t>
            </a:r>
            <a:r>
              <a:rPr lang="en-GB" sz="1600" dirty="0">
                <a:latin typeface="Constantia" panose="02030602050306030303" pitchFamily="18" charset="0"/>
              </a:rPr>
              <a:t>. 2017. </a:t>
            </a:r>
            <a:r>
              <a:rPr lang="en-GB" sz="1600" dirty="0" err="1">
                <a:latin typeface="Constantia" panose="02030602050306030303" pitchFamily="18" charset="0"/>
              </a:rPr>
              <a:t>vSQL</a:t>
            </a:r>
            <a:r>
              <a:rPr lang="en-GB" sz="1600" dirty="0">
                <a:latin typeface="Constantia" panose="02030602050306030303" pitchFamily="18" charset="0"/>
              </a:rPr>
              <a:t>: verifying arbitrary SQL queries over dynamic outsourced databases. In 2017 IEEE S&amp;P, 863–880.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[30] B. </a:t>
            </a:r>
            <a:r>
              <a:rPr lang="en-GB" sz="1600" dirty="0" err="1">
                <a:latin typeface="Constantia" panose="02030602050306030303" pitchFamily="18" charset="0"/>
              </a:rPr>
              <a:t>Parno</a:t>
            </a:r>
            <a:r>
              <a:rPr lang="en-GB" sz="1600" dirty="0">
                <a:latin typeface="Constantia" panose="02030602050306030303" pitchFamily="18" charset="0"/>
              </a:rPr>
              <a:t>, J. Howell, C. Gentry, and M. </a:t>
            </a:r>
            <a:r>
              <a:rPr lang="en-GB" sz="1600" dirty="0" err="1">
                <a:latin typeface="Constantia" panose="02030602050306030303" pitchFamily="18" charset="0"/>
              </a:rPr>
              <a:t>Raykova</a:t>
            </a:r>
            <a:r>
              <a:rPr lang="en-GB" sz="1600" dirty="0">
                <a:latin typeface="Constantia" panose="02030602050306030303" pitchFamily="18" charset="0"/>
              </a:rPr>
              <a:t>. 2013. Pinocchio: nearly practical verifiable computation. In 2013 IEEE S&amp;P, 238–252.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[31] E. Ben-</a:t>
            </a:r>
            <a:r>
              <a:rPr lang="en-GB" sz="1600" dirty="0" err="1">
                <a:latin typeface="Constantia" panose="02030602050306030303" pitchFamily="18" charset="0"/>
              </a:rPr>
              <a:t>Sasson</a:t>
            </a:r>
            <a:r>
              <a:rPr lang="en-GB" sz="1600" dirty="0">
                <a:latin typeface="Constantia" panose="02030602050306030303" pitchFamily="18" charset="0"/>
              </a:rPr>
              <a:t>, A. Chiesa, E. </a:t>
            </a:r>
            <a:r>
              <a:rPr lang="en-GB" sz="1600" dirty="0" err="1">
                <a:latin typeface="Constantia" panose="02030602050306030303" pitchFamily="18" charset="0"/>
              </a:rPr>
              <a:t>Tromer</a:t>
            </a:r>
            <a:r>
              <a:rPr lang="en-GB" sz="1600" dirty="0">
                <a:latin typeface="Constantia" panose="02030602050306030303" pitchFamily="18" charset="0"/>
              </a:rPr>
              <a:t>, and M. </a:t>
            </a:r>
            <a:r>
              <a:rPr lang="en-GB" sz="1600" dirty="0" err="1">
                <a:latin typeface="Constantia" panose="02030602050306030303" pitchFamily="18" charset="0"/>
              </a:rPr>
              <a:t>Virza</a:t>
            </a:r>
            <a:r>
              <a:rPr lang="en-GB" sz="1600" dirty="0">
                <a:latin typeface="Constantia" panose="02030602050306030303" pitchFamily="18" charset="0"/>
              </a:rPr>
              <a:t>. 2014. Succinct non-interactive zero knowledge for a von </a:t>
            </a:r>
            <a:r>
              <a:rPr lang="en-GB" sz="1600" dirty="0" err="1">
                <a:latin typeface="Constantia" panose="02030602050306030303" pitchFamily="18" charset="0"/>
              </a:rPr>
              <a:t>neumann</a:t>
            </a:r>
            <a:r>
              <a:rPr lang="en-GB" sz="1600" dirty="0">
                <a:latin typeface="Constantia" panose="02030602050306030303" pitchFamily="18" charset="0"/>
              </a:rPr>
              <a:t> architecture. In Proceedings of the 23rd USENIX Conference on Security Symposium, 781–796.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[32] C. </a:t>
            </a:r>
            <a:r>
              <a:rPr lang="en-GB" sz="1600" dirty="0" err="1">
                <a:latin typeface="Constantia" panose="02030602050306030303" pitchFamily="18" charset="0"/>
              </a:rPr>
              <a:t>Papamanthou</a:t>
            </a:r>
            <a:r>
              <a:rPr lang="en-GB" sz="1600" dirty="0">
                <a:latin typeface="Constantia" panose="02030602050306030303" pitchFamily="18" charset="0"/>
              </a:rPr>
              <a:t>, R. </a:t>
            </a:r>
            <a:r>
              <a:rPr lang="en-GB" sz="1600" dirty="0" err="1">
                <a:latin typeface="Constantia" panose="02030602050306030303" pitchFamily="18" charset="0"/>
              </a:rPr>
              <a:t>Tamassia</a:t>
            </a:r>
            <a:r>
              <a:rPr lang="en-GB" sz="1600" dirty="0">
                <a:latin typeface="Constantia" panose="02030602050306030303" pitchFamily="18" charset="0"/>
              </a:rPr>
              <a:t>, and N. </a:t>
            </a:r>
            <a:r>
              <a:rPr lang="en-GB" sz="1600" dirty="0" err="1">
                <a:latin typeface="Constantia" panose="02030602050306030303" pitchFamily="18" charset="0"/>
              </a:rPr>
              <a:t>Triandopoulos</a:t>
            </a:r>
            <a:r>
              <a:rPr lang="en-GB" sz="1600" dirty="0">
                <a:latin typeface="Constantia" panose="02030602050306030303" pitchFamily="18" charset="0"/>
              </a:rPr>
              <a:t>. 2011. Optimal verification of operations on dynamic sets. In Advances in Cryptology – CRYPTO, 91–110.</a:t>
            </a: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54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8396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[33] R. Canetti, O. Paneth, D. Papadopoulos, and N. </a:t>
            </a:r>
            <a:r>
              <a:rPr lang="en-GB" sz="1600" dirty="0" err="1">
                <a:latin typeface="Constantia" panose="02030602050306030303" pitchFamily="18" charset="0"/>
              </a:rPr>
              <a:t>Triandopoulos</a:t>
            </a:r>
            <a:r>
              <a:rPr lang="en-GB" sz="1600" dirty="0">
                <a:latin typeface="Constantia" panose="02030602050306030303" pitchFamily="18" charset="0"/>
              </a:rPr>
              <a:t>. 2014. Verifiable set operations over outsourced databases. In Public-Key Cryptography – PKC, 113–130.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[34] D. Papadopoulos, S. Papadopoulos, and N. </a:t>
            </a:r>
            <a:r>
              <a:rPr lang="en-GB" sz="1600" dirty="0" err="1">
                <a:latin typeface="Constantia" panose="02030602050306030303" pitchFamily="18" charset="0"/>
              </a:rPr>
              <a:t>Triandopoulos</a:t>
            </a:r>
            <a:r>
              <a:rPr lang="en-GB" sz="1600" dirty="0">
                <a:latin typeface="Constantia" panose="02030602050306030303" pitchFamily="18" charset="0"/>
              </a:rPr>
              <a:t>. 2014. Taking authenticated range queries to arbitrary dimensions. In ACM CCS.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[35] Y. Zhang, J. Katz, and C. </a:t>
            </a:r>
            <a:r>
              <a:rPr lang="en-GB" sz="1600" dirty="0" err="1">
                <a:latin typeface="Constantia" panose="02030602050306030303" pitchFamily="18" charset="0"/>
              </a:rPr>
              <a:t>Papamanthou</a:t>
            </a:r>
            <a:r>
              <a:rPr lang="en-GB" sz="1600" dirty="0">
                <a:latin typeface="Constantia" panose="02030602050306030303" pitchFamily="18" charset="0"/>
              </a:rPr>
              <a:t>. 2017. An expressive (</a:t>
            </a:r>
            <a:r>
              <a:rPr lang="en-GB" sz="1600" dirty="0" err="1">
                <a:latin typeface="Constantia" panose="02030602050306030303" pitchFamily="18" charset="0"/>
              </a:rPr>
              <a:t>zeroknowledge</a:t>
            </a:r>
            <a:r>
              <a:rPr lang="en-GB" sz="1600" dirty="0">
                <a:latin typeface="Constantia" panose="02030602050306030303" pitchFamily="18" charset="0"/>
              </a:rPr>
              <a:t>) set accumulator. In IEEE </a:t>
            </a:r>
            <a:r>
              <a:rPr lang="en-GB" sz="1600" dirty="0" err="1">
                <a:latin typeface="Constantia" panose="02030602050306030303" pitchFamily="18" charset="0"/>
              </a:rPr>
              <a:t>EuroS&amp;P</a:t>
            </a:r>
            <a:r>
              <a:rPr lang="en-GB" sz="1600" dirty="0">
                <a:latin typeface="Constantia" panose="02030602050306030303" pitchFamily="18" charset="0"/>
              </a:rPr>
              <a:t>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[36] C. Xu, Q. Chen, H. Hu, J. Xu, and X. </a:t>
            </a:r>
            <a:r>
              <a:rPr lang="en-GB" sz="1600" dirty="0" err="1">
                <a:latin typeface="Constantia" panose="02030602050306030303" pitchFamily="18" charset="0"/>
              </a:rPr>
              <a:t>Hei</a:t>
            </a:r>
            <a:r>
              <a:rPr lang="en-GB" sz="1600" dirty="0">
                <a:latin typeface="Constantia" panose="02030602050306030303" pitchFamily="18" charset="0"/>
              </a:rPr>
              <a:t>. 2018. Authenticating aggregate queries over set-valued data with confidentiality. IEEE Trans. </a:t>
            </a:r>
            <a:r>
              <a:rPr lang="en-GB" sz="1600" dirty="0" err="1">
                <a:latin typeface="Constantia" panose="02030602050306030303" pitchFamily="18" charset="0"/>
              </a:rPr>
              <a:t>Knowl</a:t>
            </a:r>
            <a:r>
              <a:rPr lang="en-GB" sz="1600" dirty="0">
                <a:latin typeface="Constantia" panose="02030602050306030303" pitchFamily="18" charset="0"/>
              </a:rPr>
              <a:t>. Data Eng., 30, 4, 630–644.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[37] D. Schroeder and H. Schroeder. 2012. Verifiable data streaming. In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ACM CCS.</a:t>
            </a: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55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7483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[38] C. </a:t>
            </a:r>
            <a:r>
              <a:rPr lang="en-GB" sz="1600" dirty="0" err="1">
                <a:latin typeface="Constantia" panose="02030602050306030303" pitchFamily="18" charset="0"/>
              </a:rPr>
              <a:t>Papamanthou</a:t>
            </a:r>
            <a:r>
              <a:rPr lang="en-GB" sz="1600" dirty="0">
                <a:latin typeface="Constantia" panose="02030602050306030303" pitchFamily="18" charset="0"/>
              </a:rPr>
              <a:t>, E. Shi, R. </a:t>
            </a:r>
            <a:r>
              <a:rPr lang="en-GB" sz="1600" dirty="0" err="1">
                <a:latin typeface="Constantia" panose="02030602050306030303" pitchFamily="18" charset="0"/>
              </a:rPr>
              <a:t>Tamassia</a:t>
            </a:r>
            <a:r>
              <a:rPr lang="en-GB" sz="1600" dirty="0">
                <a:latin typeface="Constantia" panose="02030602050306030303" pitchFamily="18" charset="0"/>
              </a:rPr>
              <a:t>, and K. Yi. 2013. Streaming authenticated data structures. In Advances in Cryptology – EUROCRYPT, 353–370.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[39] D. </a:t>
            </a:r>
            <a:r>
              <a:rPr lang="en-GB" sz="1600" dirty="0" err="1">
                <a:latin typeface="Constantia" panose="02030602050306030303" pitchFamily="18" charset="0"/>
              </a:rPr>
              <a:t>Schöder</a:t>
            </a:r>
            <a:r>
              <a:rPr lang="en-GB" sz="1600" dirty="0">
                <a:latin typeface="Constantia" panose="02030602050306030303" pitchFamily="18" charset="0"/>
              </a:rPr>
              <a:t> and M. Simkin. 2015. </a:t>
            </a:r>
            <a:r>
              <a:rPr lang="en-GB" sz="1600" dirty="0" err="1">
                <a:latin typeface="Constantia" panose="02030602050306030303" pitchFamily="18" charset="0"/>
              </a:rPr>
              <a:t>VeriStream</a:t>
            </a:r>
            <a:r>
              <a:rPr lang="en-GB" sz="1600" dirty="0">
                <a:latin typeface="Constantia" panose="02030602050306030303" pitchFamily="18" charset="0"/>
              </a:rPr>
              <a:t> – A framework for verifiable data streaming. In Financial Cryptography and Data Security, 548–566.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[40] S. Papadopoulos, Y. Yang, and D. </a:t>
            </a:r>
            <a:r>
              <a:rPr lang="en-GB" sz="1600" dirty="0" err="1">
                <a:latin typeface="Constantia" panose="02030602050306030303" pitchFamily="18" charset="0"/>
              </a:rPr>
              <a:t>Papadias</a:t>
            </a:r>
            <a:r>
              <a:rPr lang="en-GB" sz="1600" dirty="0">
                <a:latin typeface="Constantia" panose="02030602050306030303" pitchFamily="18" charset="0"/>
              </a:rPr>
              <a:t>. 2009. Continuous authentication on relational streams. The VLDB Journal, 19, 2, 161– 180.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[41] L. Chen, G. Cong, and X. Cao. 2013. An efficient query indexing mechanism for filtering geo-textual data. In ACM SIGMOD.</a:t>
            </a:r>
          </a:p>
          <a:p>
            <a:pPr marL="0" indent="0">
              <a:buNone/>
            </a:pPr>
            <a:r>
              <a:rPr lang="en-US" sz="1600" dirty="0">
                <a:latin typeface="Constantia" panose="02030602050306030303" pitchFamily="18" charset="0"/>
              </a:rPr>
              <a:t>[42] C. </a:t>
            </a:r>
            <a:r>
              <a:rPr lang="en-US" sz="1600" dirty="0" err="1">
                <a:latin typeface="Constantia" panose="02030602050306030303" pitchFamily="18" charset="0"/>
              </a:rPr>
              <a:t>Thoma</a:t>
            </a:r>
            <a:r>
              <a:rPr lang="en-US" sz="1600" dirty="0">
                <a:latin typeface="Constantia" panose="02030602050306030303" pitchFamily="18" charset="0"/>
              </a:rPr>
              <a:t>, A. J. Lee, and A. </a:t>
            </a:r>
            <a:r>
              <a:rPr lang="en-US" sz="1600" dirty="0" err="1">
                <a:latin typeface="Constantia" panose="02030602050306030303" pitchFamily="18" charset="0"/>
              </a:rPr>
              <a:t>Labrinidis</a:t>
            </a:r>
            <a:r>
              <a:rPr lang="en-US" sz="1600" dirty="0">
                <a:latin typeface="Constantia" panose="02030602050306030303" pitchFamily="18" charset="0"/>
              </a:rPr>
              <a:t>. 2016. </a:t>
            </a:r>
            <a:r>
              <a:rPr lang="en-US" sz="1600" dirty="0" err="1">
                <a:latin typeface="Constantia" panose="02030602050306030303" pitchFamily="18" charset="0"/>
              </a:rPr>
              <a:t>PolyStream</a:t>
            </a:r>
            <a:r>
              <a:rPr lang="en-US" sz="1600" dirty="0">
                <a:latin typeface="Constantia" panose="02030602050306030303" pitchFamily="18" charset="0"/>
              </a:rPr>
              <a:t>. Cryptographically enforced access controls for outsourced data stream processing. In ACM Symposium on Access Control Models and Technologies - SACMAT.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[43] K. Yang, K. Zhang, X. Jia, M. A. Hasan, and X. Shen. 2017. </a:t>
            </a:r>
            <a:r>
              <a:rPr lang="en-GB" sz="1600" dirty="0" err="1">
                <a:latin typeface="Constantia" panose="02030602050306030303" pitchFamily="18" charset="0"/>
              </a:rPr>
              <a:t>Privacypreserving</a:t>
            </a:r>
            <a:r>
              <a:rPr lang="en-GB" sz="1600" dirty="0">
                <a:latin typeface="Constantia" panose="02030602050306030303" pitchFamily="18" charset="0"/>
              </a:rPr>
              <a:t> attribute-keyword based data publish-subscribe service on cloud platforms. Information Sciences, 387, 116–131.</a:t>
            </a: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56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2053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14C4-73D9-4C0C-81B3-F8C42E94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82931-155D-42F4-92D9-FFF4AA3F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57</a:t>
            </a:fld>
            <a:endParaRPr lang="el-G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ED1C-3523-4EFF-A5FD-4225F387F1BB}"/>
              </a:ext>
            </a:extLst>
          </p:cNvPr>
          <p:cNvSpPr/>
          <p:nvPr/>
        </p:nvSpPr>
        <p:spPr>
          <a:xfrm>
            <a:off x="3203772" y="1848475"/>
            <a:ext cx="273645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/>
              <a:t>Thank you!</a:t>
            </a:r>
          </a:p>
          <a:p>
            <a:pPr algn="ctr"/>
            <a:r>
              <a:rPr lang="en-US" sz="4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0841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– SQL-like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There many tries on blockchain database solutions to support </a:t>
            </a:r>
            <a:r>
              <a:rPr lang="en-US" b="1" dirty="0"/>
              <a:t>SQL-like queries </a:t>
            </a:r>
            <a:r>
              <a:rPr lang="en-US" dirty="0"/>
              <a:t>(from DB giants and startups)</a:t>
            </a:r>
          </a:p>
          <a:p>
            <a:pPr algn="just"/>
            <a:r>
              <a:rPr lang="en-US" dirty="0"/>
              <a:t>All of them assuming the existing of a </a:t>
            </a:r>
            <a:r>
              <a:rPr lang="en-US" b="1" dirty="0"/>
              <a:t>trusted node </a:t>
            </a:r>
            <a:r>
              <a:rPr lang="en-US" dirty="0"/>
              <a:t>for executing user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512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– SQL-like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is the problem with these solutions:</a:t>
            </a:r>
          </a:p>
          <a:p>
            <a:pPr lvl="1" algn="just"/>
            <a:r>
              <a:rPr lang="en-US" dirty="0"/>
              <a:t>Not full decentralization (required trust node)</a:t>
            </a:r>
          </a:p>
          <a:p>
            <a:pPr lvl="1" algn="just"/>
            <a:r>
              <a:rPr lang="en-US" dirty="0"/>
              <a:t>Single point of failure (trust node compromised)</a:t>
            </a:r>
          </a:p>
          <a:p>
            <a:pPr algn="just"/>
            <a:r>
              <a:rPr lang="en-US" dirty="0"/>
              <a:t>Query processing with integrity assurance remains an unexplored issue in blockchain research.</a:t>
            </a:r>
          </a:p>
          <a:p>
            <a:pPr lvl="1"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416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– How Blockchain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62D5-C705-6742-B438-A19A1BFB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037"/>
            <a:ext cx="8229600" cy="33944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a Blockchain there are chain of blocks and each block contain data (information)</a:t>
            </a:r>
          </a:p>
          <a:p>
            <a:pPr algn="just"/>
            <a:r>
              <a:rPr lang="en-US" dirty="0"/>
              <a:t>Each block contains </a:t>
            </a:r>
          </a:p>
          <a:p>
            <a:pPr lvl="1" algn="just"/>
            <a:r>
              <a:rPr lang="en-US" dirty="0"/>
              <a:t>Timestamp (time of the block creation)</a:t>
            </a:r>
          </a:p>
          <a:p>
            <a:pPr lvl="1" algn="just"/>
            <a:r>
              <a:rPr lang="en-US" dirty="0"/>
              <a:t>Hash of data as Merkle Hash Tree (MHT)</a:t>
            </a:r>
          </a:p>
          <a:p>
            <a:pPr lvl="1" algn="just"/>
            <a:r>
              <a:rPr lang="en-US" dirty="0"/>
              <a:t>Previous block MHT Hash</a:t>
            </a:r>
          </a:p>
          <a:p>
            <a:pPr lvl="1" algn="just"/>
            <a:r>
              <a:rPr lang="en-US" dirty="0" err="1"/>
              <a:t>ConsProof</a:t>
            </a:r>
            <a:r>
              <a:rPr lang="en-US" dirty="0"/>
              <a:t>, extracting from Proof of Work (</a:t>
            </a:r>
            <a:r>
              <a:rPr lang="en-US" dirty="0" err="1"/>
              <a:t>PoW</a:t>
            </a:r>
            <a:r>
              <a:rPr lang="en-US" dirty="0"/>
              <a:t>)</a:t>
            </a:r>
          </a:p>
          <a:p>
            <a:pPr lvl="1"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935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6061-FCF3-7D40-91E0-494938F5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261"/>
            <a:ext cx="8229600" cy="583406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Background – Blockchain 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058-841E-444A-940A-FF9D12BF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4594623"/>
            <a:ext cx="7859216" cy="446484"/>
          </a:xfrm>
        </p:spPr>
        <p:txBody>
          <a:bodyPr/>
          <a:lstStyle/>
          <a:p>
            <a:r>
              <a:rPr lang="en-GB" dirty="0"/>
              <a:t>Student Research Presentations, Advanced Topics in Databases, Dept. of Computer Science University of Cyprus https://</a:t>
            </a:r>
            <a:r>
              <a:rPr lang="en-GB" dirty="0" err="1"/>
              <a:t>www.cs.ucy.ac.cy</a:t>
            </a:r>
            <a:r>
              <a:rPr lang="en-GB" dirty="0"/>
              <a:t>/courses/EPL646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00961-8472-E744-B78D-73F727A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9</a:t>
            </a:fld>
            <a:endParaRPr lang="el-GR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52E5DC-56FA-423A-B8E7-840B86BB1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095" y="1544847"/>
            <a:ext cx="5713809" cy="30497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201D6C-9B3F-44E7-9715-8F6D2976899D}"/>
              </a:ext>
            </a:extLst>
          </p:cNvPr>
          <p:cNvSpPr/>
          <p:nvPr/>
        </p:nvSpPr>
        <p:spPr>
          <a:xfrm>
            <a:off x="457200" y="114925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LinLibertineTI"/>
              </a:rPr>
              <a:t>ConsProof</a:t>
            </a:r>
            <a:r>
              <a:rPr lang="en-US" b="1" dirty="0">
                <a:latin typeface="LinLibertineTI"/>
              </a:rPr>
              <a:t> = </a:t>
            </a:r>
            <a:r>
              <a:rPr lang="en-US" b="1" dirty="0"/>
              <a:t>hash(</a:t>
            </a:r>
            <a:r>
              <a:rPr lang="en-US" b="1" dirty="0" err="1"/>
              <a:t>PreBkHash</a:t>
            </a:r>
            <a:r>
              <a:rPr lang="en-US" b="1" dirty="0"/>
              <a:t> | TS | </a:t>
            </a:r>
            <a:r>
              <a:rPr lang="en-US" b="1" dirty="0" err="1"/>
              <a:t>MerkleRoot</a:t>
            </a:r>
            <a:r>
              <a:rPr lang="en-US" b="1" dirty="0"/>
              <a:t> | nonce) ≤ Z (Z mining difficulty)</a:t>
            </a:r>
          </a:p>
        </p:txBody>
      </p:sp>
    </p:spTree>
    <p:extLst>
      <p:ext uri="{BB962C8B-B14F-4D97-AF65-F5344CB8AC3E}">
        <p14:creationId xmlns:p14="http://schemas.microsoft.com/office/powerpoint/2010/main" val="327353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5454</Words>
  <Application>Microsoft Office PowerPoint</Application>
  <PresentationFormat>On-screen Show (16:9)</PresentationFormat>
  <Paragraphs>426</Paragraphs>
  <Slides>57</Slides>
  <Notes>35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Constantia</vt:lpstr>
      <vt:lpstr>LinLibertineTI</vt:lpstr>
      <vt:lpstr>Θέμα του Office</vt:lpstr>
      <vt:lpstr>vChain: Enabling Verifiable Boolean Range Queries over Blockchain Databases</vt:lpstr>
      <vt:lpstr>Presentation Outline (Indicative)</vt:lpstr>
      <vt:lpstr>Background - Blockchain Network</vt:lpstr>
      <vt:lpstr>Background - Blockchain Network</vt:lpstr>
      <vt:lpstr>Background - Blockchain Network</vt:lpstr>
      <vt:lpstr>Background – SQL-like queries</vt:lpstr>
      <vt:lpstr>Background – SQL-like queries</vt:lpstr>
      <vt:lpstr>Background – How Blockchain Work</vt:lpstr>
      <vt:lpstr>Background – Blockchain Nodes</vt:lpstr>
      <vt:lpstr>Background – Blockchain Nodes</vt:lpstr>
      <vt:lpstr>Background – Blockchain Nodes</vt:lpstr>
      <vt:lpstr>Motivation</vt:lpstr>
      <vt:lpstr>Background – Similar Work</vt:lpstr>
      <vt:lpstr>Contribution</vt:lpstr>
      <vt:lpstr>Contribution – Issues ADS (1)</vt:lpstr>
      <vt:lpstr>Contribution – Issues ADS (2)</vt:lpstr>
      <vt:lpstr>Contribution – Issues ADS (3)</vt:lpstr>
      <vt:lpstr>Contribution (1)</vt:lpstr>
      <vt:lpstr>Contribution (2)</vt:lpstr>
      <vt:lpstr>Contribution - Overview</vt:lpstr>
      <vt:lpstr>Contribution - Overview</vt:lpstr>
      <vt:lpstr>Framework Design - Definition</vt:lpstr>
      <vt:lpstr>Framework Design - Definition</vt:lpstr>
      <vt:lpstr>Framework Design - Definition</vt:lpstr>
      <vt:lpstr>Boolean range queries - Time-window</vt:lpstr>
      <vt:lpstr>Boolean range queries - Time-window</vt:lpstr>
      <vt:lpstr>Boolean range queries - Subscription</vt:lpstr>
      <vt:lpstr>Boolean range queries - Subscription</vt:lpstr>
      <vt:lpstr>Boolean range queries</vt:lpstr>
      <vt:lpstr>Basic Solution</vt:lpstr>
      <vt:lpstr>Basic Solution – ADS Generation</vt:lpstr>
      <vt:lpstr>Basic Solution – ADS Generation</vt:lpstr>
      <vt:lpstr>Basic Solution – ADS Generation</vt:lpstr>
      <vt:lpstr>Basic Solution – ADS Generation</vt:lpstr>
      <vt:lpstr>Verifiable Query Processing</vt:lpstr>
      <vt:lpstr>Verifiable Query Processing</vt:lpstr>
      <vt:lpstr>Verifiable Query Processing</vt:lpstr>
      <vt:lpstr>Verifiable Query Processing</vt:lpstr>
      <vt:lpstr>Extension to Range Queries</vt:lpstr>
      <vt:lpstr>Extension to Range Queries</vt:lpstr>
      <vt:lpstr>Batch Verification - Intra-block Index</vt:lpstr>
      <vt:lpstr>Batch Verification - Intra-block Index</vt:lpstr>
      <vt:lpstr>Batch Verification - Inter-block Index</vt:lpstr>
      <vt:lpstr>Batch Verification - Inter-block Index</vt:lpstr>
      <vt:lpstr>Batch Verification - Inter-block Index</vt:lpstr>
      <vt:lpstr>Verifiable Subscription Queries</vt:lpstr>
      <vt:lpstr>Verifiable Subscription Queries</vt:lpstr>
      <vt:lpstr>Conclusion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PowerPoint Presentation</vt:lpstr>
    </vt:vector>
  </TitlesOfParts>
  <Manager>Advanced Topics in Databases</Manager>
  <Company>Dept. of Computer Science, University of Cyprus</Company>
  <LinksUpToDate>false</LinksUpToDate>
  <SharedDoc>false</SharedDoc>
  <HyperlinkBase>https://www.cs.ucy.ac.cy/~dzeina/courses/epl646/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THERMAL-JOIN: A Scalable Spatial Join for Dynamic Workloads</dc:title>
  <dc:subject/>
  <dc:creator>Nectarios Efstathiou</dc:creator>
  <cp:keywords/>
  <dc:description/>
  <cp:lastModifiedBy>Nectarios Efstathiou</cp:lastModifiedBy>
  <cp:revision>1278</cp:revision>
  <dcterms:created xsi:type="dcterms:W3CDTF">2017-11-21T13:30:34Z</dcterms:created>
  <dcterms:modified xsi:type="dcterms:W3CDTF">2019-04-08T18:57:20Z</dcterms:modified>
  <cp:category>Student Presentations</cp:category>
</cp:coreProperties>
</file>