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9" r:id="rId2"/>
    <p:sldId id="300" r:id="rId3"/>
    <p:sldId id="301" r:id="rId4"/>
    <p:sldId id="303" r:id="rId5"/>
    <p:sldId id="302" r:id="rId6"/>
    <p:sldId id="305" r:id="rId7"/>
    <p:sldId id="304" r:id="rId8"/>
    <p:sldId id="306" r:id="rId9"/>
    <p:sldId id="309" r:id="rId10"/>
    <p:sldId id="307" r:id="rId11"/>
    <p:sldId id="310" r:id="rId12"/>
    <p:sldId id="308"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264" r:id="rId46"/>
    <p:sldId id="343" r:id="rId47"/>
    <p:sldId id="344" r:id="rId48"/>
    <p:sldId id="345" r:id="rId49"/>
    <p:sldId id="346" r:id="rId50"/>
    <p:sldId id="347" r:id="rId51"/>
    <p:sldId id="348" r:id="rId52"/>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81139" autoAdjust="0"/>
  </p:normalViewPr>
  <p:slideViewPr>
    <p:cSldViewPr>
      <p:cViewPr varScale="1">
        <p:scale>
          <a:sx n="78" d="100"/>
          <a:sy n="78" d="100"/>
        </p:scale>
        <p:origin x="1158" y="78"/>
      </p:cViewPr>
      <p:guideLst>
        <p:guide orient="horz" pos="2160"/>
        <p:guide pos="2880"/>
        <p:guide orient="horz" pos="1620"/>
      </p:guideLst>
    </p:cSldViewPr>
  </p:slideViewPr>
  <p:outlineViewPr>
    <p:cViewPr>
      <p:scale>
        <a:sx n="33" d="100"/>
        <a:sy n="33" d="100"/>
      </p:scale>
      <p:origin x="48" y="7494"/>
    </p:cViewPr>
  </p:outlin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25/04/2019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‹nº›</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28</a:t>
            </a:fld>
            <a:endParaRPr lang="en-GB"/>
          </a:p>
        </p:txBody>
      </p:sp>
    </p:spTree>
    <p:extLst>
      <p:ext uri="{BB962C8B-B14F-4D97-AF65-F5344CB8AC3E}">
        <p14:creationId xmlns:p14="http://schemas.microsoft.com/office/powerpoint/2010/main" val="244074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29</a:t>
            </a:fld>
            <a:endParaRPr lang="en-GB"/>
          </a:p>
        </p:txBody>
      </p:sp>
    </p:spTree>
    <p:extLst>
      <p:ext uri="{BB962C8B-B14F-4D97-AF65-F5344CB8AC3E}">
        <p14:creationId xmlns:p14="http://schemas.microsoft.com/office/powerpoint/2010/main" val="133799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30</a:t>
            </a:fld>
            <a:endParaRPr lang="en-GB"/>
          </a:p>
        </p:txBody>
      </p:sp>
    </p:spTree>
    <p:extLst>
      <p:ext uri="{BB962C8B-B14F-4D97-AF65-F5344CB8AC3E}">
        <p14:creationId xmlns:p14="http://schemas.microsoft.com/office/powerpoint/2010/main" val="297664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31</a:t>
            </a:fld>
            <a:endParaRPr lang="en-GB"/>
          </a:p>
        </p:txBody>
      </p:sp>
    </p:spTree>
    <p:extLst>
      <p:ext uri="{BB962C8B-B14F-4D97-AF65-F5344CB8AC3E}">
        <p14:creationId xmlns:p14="http://schemas.microsoft.com/office/powerpoint/2010/main" val="270123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32</a:t>
            </a:fld>
            <a:endParaRPr lang="en-GB"/>
          </a:p>
        </p:txBody>
      </p:sp>
    </p:spTree>
    <p:extLst>
      <p:ext uri="{BB962C8B-B14F-4D97-AF65-F5344CB8AC3E}">
        <p14:creationId xmlns:p14="http://schemas.microsoft.com/office/powerpoint/2010/main" val="3233554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33</a:t>
            </a:fld>
            <a:endParaRPr lang="en-GB"/>
          </a:p>
        </p:txBody>
      </p:sp>
    </p:spTree>
    <p:extLst>
      <p:ext uri="{BB962C8B-B14F-4D97-AF65-F5344CB8AC3E}">
        <p14:creationId xmlns:p14="http://schemas.microsoft.com/office/powerpoint/2010/main" val="652047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34</a:t>
            </a:fld>
            <a:endParaRPr lang="en-GB"/>
          </a:p>
        </p:txBody>
      </p:sp>
    </p:spTree>
    <p:extLst>
      <p:ext uri="{BB962C8B-B14F-4D97-AF65-F5344CB8AC3E}">
        <p14:creationId xmlns:p14="http://schemas.microsoft.com/office/powerpoint/2010/main" val="132912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35</a:t>
            </a:fld>
            <a:endParaRPr lang="en-GB"/>
          </a:p>
        </p:txBody>
      </p:sp>
    </p:spTree>
    <p:extLst>
      <p:ext uri="{BB962C8B-B14F-4D97-AF65-F5344CB8AC3E}">
        <p14:creationId xmlns:p14="http://schemas.microsoft.com/office/powerpoint/2010/main" val="2223495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36</a:t>
            </a:fld>
            <a:endParaRPr lang="en-GB"/>
          </a:p>
        </p:txBody>
      </p:sp>
    </p:spTree>
    <p:extLst>
      <p:ext uri="{BB962C8B-B14F-4D97-AF65-F5344CB8AC3E}">
        <p14:creationId xmlns:p14="http://schemas.microsoft.com/office/powerpoint/2010/main" val="955674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37</a:t>
            </a:fld>
            <a:endParaRPr lang="en-GB"/>
          </a:p>
        </p:txBody>
      </p:sp>
    </p:spTree>
    <p:extLst>
      <p:ext uri="{BB962C8B-B14F-4D97-AF65-F5344CB8AC3E}">
        <p14:creationId xmlns:p14="http://schemas.microsoft.com/office/powerpoint/2010/main" val="222925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5</a:t>
            </a:fld>
            <a:endParaRPr lang="en-GB"/>
          </a:p>
        </p:txBody>
      </p:sp>
    </p:spTree>
    <p:extLst>
      <p:ext uri="{BB962C8B-B14F-4D97-AF65-F5344CB8AC3E}">
        <p14:creationId xmlns:p14="http://schemas.microsoft.com/office/powerpoint/2010/main" val="3298218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38</a:t>
            </a:fld>
            <a:endParaRPr lang="en-GB"/>
          </a:p>
        </p:txBody>
      </p:sp>
    </p:spTree>
    <p:extLst>
      <p:ext uri="{BB962C8B-B14F-4D97-AF65-F5344CB8AC3E}">
        <p14:creationId xmlns:p14="http://schemas.microsoft.com/office/powerpoint/2010/main" val="253703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39</a:t>
            </a:fld>
            <a:endParaRPr lang="en-GB"/>
          </a:p>
        </p:txBody>
      </p:sp>
    </p:spTree>
    <p:extLst>
      <p:ext uri="{BB962C8B-B14F-4D97-AF65-F5344CB8AC3E}">
        <p14:creationId xmlns:p14="http://schemas.microsoft.com/office/powerpoint/2010/main" val="2997363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40</a:t>
            </a:fld>
            <a:endParaRPr lang="en-GB"/>
          </a:p>
        </p:txBody>
      </p:sp>
    </p:spTree>
    <p:extLst>
      <p:ext uri="{BB962C8B-B14F-4D97-AF65-F5344CB8AC3E}">
        <p14:creationId xmlns:p14="http://schemas.microsoft.com/office/powerpoint/2010/main" val="1133000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41</a:t>
            </a:fld>
            <a:endParaRPr lang="en-GB"/>
          </a:p>
        </p:txBody>
      </p:sp>
    </p:spTree>
    <p:extLst>
      <p:ext uri="{BB962C8B-B14F-4D97-AF65-F5344CB8AC3E}">
        <p14:creationId xmlns:p14="http://schemas.microsoft.com/office/powerpoint/2010/main" val="1941234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42</a:t>
            </a:fld>
            <a:endParaRPr lang="en-GB"/>
          </a:p>
        </p:txBody>
      </p:sp>
    </p:spTree>
    <p:extLst>
      <p:ext uri="{BB962C8B-B14F-4D97-AF65-F5344CB8AC3E}">
        <p14:creationId xmlns:p14="http://schemas.microsoft.com/office/powerpoint/2010/main" val="2117034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43</a:t>
            </a:fld>
            <a:endParaRPr lang="en-GB"/>
          </a:p>
        </p:txBody>
      </p:sp>
    </p:spTree>
    <p:extLst>
      <p:ext uri="{BB962C8B-B14F-4D97-AF65-F5344CB8AC3E}">
        <p14:creationId xmlns:p14="http://schemas.microsoft.com/office/powerpoint/2010/main" val="2481082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44</a:t>
            </a:fld>
            <a:endParaRPr lang="en-GB"/>
          </a:p>
        </p:txBody>
      </p:sp>
    </p:spTree>
    <p:extLst>
      <p:ext uri="{BB962C8B-B14F-4D97-AF65-F5344CB8AC3E}">
        <p14:creationId xmlns:p14="http://schemas.microsoft.com/office/powerpoint/2010/main" val="680911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47</a:t>
            </a:fld>
            <a:endParaRPr lang="en-GB"/>
          </a:p>
        </p:txBody>
      </p:sp>
    </p:spTree>
    <p:extLst>
      <p:ext uri="{BB962C8B-B14F-4D97-AF65-F5344CB8AC3E}">
        <p14:creationId xmlns:p14="http://schemas.microsoft.com/office/powerpoint/2010/main" val="3102795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48</a:t>
            </a:fld>
            <a:endParaRPr lang="en-GB"/>
          </a:p>
        </p:txBody>
      </p:sp>
    </p:spTree>
    <p:extLst>
      <p:ext uri="{BB962C8B-B14F-4D97-AF65-F5344CB8AC3E}">
        <p14:creationId xmlns:p14="http://schemas.microsoft.com/office/powerpoint/2010/main" val="3725259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49</a:t>
            </a:fld>
            <a:endParaRPr lang="en-GB"/>
          </a:p>
        </p:txBody>
      </p:sp>
    </p:spTree>
    <p:extLst>
      <p:ext uri="{BB962C8B-B14F-4D97-AF65-F5344CB8AC3E}">
        <p14:creationId xmlns:p14="http://schemas.microsoft.com/office/powerpoint/2010/main" val="3800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The second query modifies cat from the previous example by selecting only the first three seconds of video data (line 1). Line 2 then creates an index over two spatiotemporal dimensions of out. </a:t>
            </a:r>
            <a:r>
              <a:rPr lang="en-US" dirty="0" err="1"/>
              <a:t>LightDB</a:t>
            </a:r>
            <a:r>
              <a:rPr lang="en-US" dirty="0"/>
              <a:t> may then utilize this index on line 3.</a:t>
            </a: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21</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50</a:t>
            </a:fld>
            <a:endParaRPr lang="en-GB"/>
          </a:p>
        </p:txBody>
      </p:sp>
    </p:spTree>
    <p:extLst>
      <p:ext uri="{BB962C8B-B14F-4D97-AF65-F5344CB8AC3E}">
        <p14:creationId xmlns:p14="http://schemas.microsoft.com/office/powerpoint/2010/main" val="73019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51</a:t>
            </a:fld>
            <a:endParaRPr lang="en-GB"/>
          </a:p>
        </p:txBody>
      </p:sp>
    </p:spTree>
    <p:extLst>
      <p:ext uri="{BB962C8B-B14F-4D97-AF65-F5344CB8AC3E}">
        <p14:creationId xmlns:p14="http://schemas.microsoft.com/office/powerpoint/2010/main" val="116557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To create the TLF shown in the</a:t>
            </a:r>
            <a:r>
              <a:rPr lang="en-US" baseline="0" dirty="0"/>
              <a:t> figure</a:t>
            </a:r>
            <a:r>
              <a:rPr lang="en-US" dirty="0"/>
              <a:t>, a developer would define an anonymous function used in MAP in the following query: </a:t>
            </a: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22</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Tx/>
              <a:buChar char="-"/>
            </a:pPr>
            <a:r>
              <a:rPr lang="en-US" dirty="0"/>
              <a:t>This approach is suboptimal, because at any instant only a small portion of the sphere is displayed in a VR viewer, which generally have a narrow field of view (PRIMEIRO PONTO)</a:t>
            </a:r>
          </a:p>
          <a:p>
            <a:pPr marL="171450" indent="-171450">
              <a:buFontTx/>
              <a:buChar char="-"/>
            </a:pPr>
            <a:r>
              <a:rPr lang="en-US" dirty="0"/>
              <a:t>Developing this query in existing frameworks is tedious and error-prone. Using </a:t>
            </a:r>
            <a:r>
              <a:rPr lang="en-US" dirty="0" err="1"/>
              <a:t>LightDB</a:t>
            </a:r>
            <a:r>
              <a:rPr lang="en-US" dirty="0"/>
              <a:t>, a developer can simply express this as the following</a:t>
            </a:r>
          </a:p>
          <a:p>
            <a:pPr marL="171450" indent="-171450">
              <a:buFontTx/>
              <a:buChar char="-"/>
            </a:pPr>
            <a:r>
              <a:rPr lang="en-US" dirty="0"/>
              <a:t>This query subdivides the input TLF into one-second segments and partitions of size ( π/2, π/4 ). Next, the SUBQUERY operator changes the quality of each partition to that given by a function that predicts a user’s future orientation. For example, we might use dead reckoning to predict a user’s next orientation and encode that partition in high quality (and low quality elsewhere)</a:t>
            </a: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23</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Tx/>
              <a:buChar char="-"/>
            </a:pPr>
            <a:r>
              <a:rPr lang="en-US" dirty="0"/>
              <a:t>In many cases, the object detection function associated with this application is a neural network trained on a particular input video resolution (e.g., 480×480). This workload may be easily expressed in VRQL:</a:t>
            </a:r>
          </a:p>
          <a:p>
            <a:pPr marL="0" indent="0">
              <a:buFontTx/>
              <a:buNone/>
            </a:pPr>
            <a:r>
              <a:rPr lang="en-US" dirty="0"/>
              <a:t>-</a:t>
            </a:r>
            <a:r>
              <a:rPr lang="en-US" baseline="0" dirty="0"/>
              <a:t> </a:t>
            </a:r>
            <a:r>
              <a:rPr lang="en-US" dirty="0"/>
              <a:t>This query lowers the resolution of its input to 480×480, and applies a MAP UDF called detect. The UDF applies an object detection algorithm such as YOLO9000 (</a:t>
            </a:r>
            <a:r>
              <a:rPr lang="en-US" sz="1200" b="0" i="0" kern="1200" dirty="0">
                <a:solidFill>
                  <a:schemeClr val="tx1"/>
                </a:solidFill>
                <a:effectLst/>
                <a:latin typeface="+mn-lt"/>
                <a:ea typeface="+mn-ea"/>
                <a:cs typeface="+mn-cs"/>
              </a:rPr>
              <a:t>a state-of-the-art, real-time object detection system that can detect over 9000 object categories) </a:t>
            </a:r>
            <a:r>
              <a:rPr lang="en-US" dirty="0"/>
              <a:t>and generates a result that is red at detection boundaries and null otherwise. Finally, the result is combined with the original input.</a:t>
            </a: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24</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a:t>- (SEGUNDO</a:t>
            </a:r>
            <a:r>
              <a:rPr lang="pt-PT" baseline="0" dirty="0"/>
              <a:t> PONTO): </a:t>
            </a:r>
            <a:r>
              <a:rPr lang="en-US" sz="1200" dirty="0"/>
              <a:t>One strategy to reduce the amount of data transfer involves sampling a light field at two points near where a user’s eyes are located (i</a:t>
            </a:r>
            <a:r>
              <a:rPr lang="en-US" sz="1200" cap="all" baseline="0" dirty="0">
                <a:solidFill>
                  <a:srgbClr val="FF0000"/>
                </a:solidFill>
              </a:rPr>
              <a:t>.e., her current position p offset by an </a:t>
            </a:r>
            <a:r>
              <a:rPr lang="en-US" sz="1200" cap="all" baseline="0" dirty="0" err="1">
                <a:solidFill>
                  <a:srgbClr val="FF0000"/>
                </a:solidFill>
              </a:rPr>
              <a:t>interpupillary</a:t>
            </a:r>
            <a:r>
              <a:rPr lang="en-US" sz="1200" cap="all" baseline="0" dirty="0">
                <a:solidFill>
                  <a:srgbClr val="FF0000"/>
                </a:solidFill>
              </a:rPr>
              <a:t> distance </a:t>
            </a:r>
            <a:r>
              <a:rPr lang="en-US" sz="1200" cap="all" baseline="0" dirty="0" err="1">
                <a:solidFill>
                  <a:srgbClr val="FF0000"/>
                </a:solidFill>
              </a:rPr>
              <a:t>i</a:t>
            </a:r>
            <a:r>
              <a:rPr lang="en-US" sz="1200" dirty="0"/>
              <a:t>) and computing a depth map for the 360◦ videos incident to those points </a:t>
            </a:r>
          </a:p>
          <a:p>
            <a:pPr marL="0" indent="0">
              <a:buFontTx/>
              <a:buNone/>
            </a:pPr>
            <a:r>
              <a:rPr lang="pt-PT" dirty="0"/>
              <a:t>- </a:t>
            </a:r>
            <a:r>
              <a:rPr lang="en-US" dirty="0"/>
              <a:t>The VRQL query for this process is as follows</a:t>
            </a: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25</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a:t>O quadro e o </a:t>
            </a:r>
            <a:r>
              <a:rPr lang="pt-PT" dirty="0" err="1"/>
              <a:t>prototype</a:t>
            </a:r>
            <a:endParaRPr lang="pt-PT"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We currently disallow queries that overwrite the same TLF more than once</a:t>
            </a:r>
          </a:p>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26</a:t>
            </a:fld>
            <a:endParaRPr lang="en-GB"/>
          </a:p>
        </p:txBody>
      </p:sp>
    </p:spTree>
    <p:extLst>
      <p:ext uri="{BB962C8B-B14F-4D97-AF65-F5344CB8AC3E}">
        <p14:creationId xmlns:p14="http://schemas.microsoft.com/office/powerpoint/2010/main" val="224685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99E13148-9928-4BF7-BFE3-32B9C7CDA3C5}" type="slidenum">
              <a:rPr lang="en-GB" smtClean="0"/>
              <a:pPr/>
              <a:t>27</a:t>
            </a:fld>
            <a:endParaRPr lang="en-GB"/>
          </a:p>
        </p:txBody>
      </p:sp>
    </p:spTree>
    <p:extLst>
      <p:ext uri="{BB962C8B-B14F-4D97-AF65-F5344CB8AC3E}">
        <p14:creationId xmlns:p14="http://schemas.microsoft.com/office/powerpoint/2010/main" val="224685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25/4/2019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25/4/2019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25/4/2019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25/4/2019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25/4/2019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25/4/2019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25/4/2019</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25/4/2019</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25/4/2019</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25/4/2019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25/4/2019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‹nº›</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25/4/2019</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‹nº›</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komod01@cs.ucy.ac.c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1035836" y="3981432"/>
            <a:ext cx="6250809" cy="714380"/>
          </a:xfrm>
        </p:spPr>
        <p:txBody>
          <a:bodyPr>
            <a:noAutofit/>
          </a:bodyPr>
          <a:lstStyle/>
          <a:p>
            <a:r>
              <a:rPr lang="en-US" sz="1600" b="1" dirty="0">
                <a:solidFill>
                  <a:schemeClr val="tx2">
                    <a:lumMod val="50000"/>
                  </a:schemeClr>
                </a:solidFill>
                <a:latin typeface="Constantia" pitchFamily="18" charset="0"/>
              </a:rPr>
              <a:t>By: Daniela Torres (dtorre01@cs.ucy.ac.cy),</a:t>
            </a:r>
          </a:p>
          <a:p>
            <a:r>
              <a:rPr lang="en-US" sz="1600" b="1" dirty="0">
                <a:solidFill>
                  <a:schemeClr val="tx2">
                    <a:lumMod val="50000"/>
                  </a:schemeClr>
                </a:solidFill>
                <a:latin typeface="Constantia" pitchFamily="18" charset="0"/>
              </a:rPr>
              <a:t>            Rafael Gonçalves (rgonca</a:t>
            </a:r>
            <a:r>
              <a:rPr lang="en-US" sz="1600" b="1" dirty="0">
                <a:solidFill>
                  <a:schemeClr val="tx2">
                    <a:lumMod val="50000"/>
                  </a:schemeClr>
                </a:solidFill>
                <a:latin typeface="Constantia" pitchFamily="18" charset="0"/>
                <a:hlinkClick r:id="rId4"/>
              </a:rPr>
              <a:t>01@cs.ucy.ac.cy</a:t>
            </a:r>
            <a:r>
              <a:rPr lang="en-US" sz="1600" b="1" dirty="0">
                <a:solidFill>
                  <a:schemeClr val="tx2">
                    <a:lumMod val="50000"/>
                  </a:schemeClr>
                </a:solidFill>
                <a:latin typeface="Constantia" pitchFamily="18" charset="0"/>
              </a:rPr>
              <a:t>)</a:t>
            </a:r>
          </a:p>
          <a:p>
            <a:endParaRPr lang="el-GR" sz="1600" dirty="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dirty="0">
                <a:latin typeface="Constantia" pitchFamily="18" charset="0"/>
              </a:rPr>
              <a:t>https://www.cs.ucy.ac.cy/courses/EPL646</a:t>
            </a:r>
            <a:endParaRPr lang="el-GR" dirty="0">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dirty="0">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514429"/>
            <a:ext cx="8572560" cy="1200329"/>
          </a:xfrm>
          <a:prstGeom prst="rect">
            <a:avLst/>
          </a:prstGeom>
        </p:spPr>
        <p:txBody>
          <a:bodyPr wrap="square">
            <a:spAutoFit/>
          </a:bodyPr>
          <a:lstStyle/>
          <a:p>
            <a:pPr algn="ctr"/>
            <a:r>
              <a:rPr lang="en-US" dirty="0">
                <a:latin typeface="Constantia" pitchFamily="18" charset="0"/>
              </a:rPr>
              <a:t>Brandon Haynes, Amrita Mazumdar, Armin </a:t>
            </a:r>
            <a:r>
              <a:rPr lang="en-US" dirty="0" err="1">
                <a:latin typeface="Constantia" pitchFamily="18" charset="0"/>
              </a:rPr>
              <a:t>Alaghi</a:t>
            </a:r>
            <a:r>
              <a:rPr lang="en-US" dirty="0">
                <a:latin typeface="Constantia" pitchFamily="18" charset="0"/>
              </a:rPr>
              <a:t>,</a:t>
            </a:r>
          </a:p>
          <a:p>
            <a:pPr algn="ctr"/>
            <a:r>
              <a:rPr lang="en-US" dirty="0">
                <a:latin typeface="Constantia" pitchFamily="18" charset="0"/>
              </a:rPr>
              <a:t>Magdalena </a:t>
            </a:r>
            <a:r>
              <a:rPr lang="en-US" dirty="0" err="1">
                <a:latin typeface="Constantia" pitchFamily="18" charset="0"/>
              </a:rPr>
              <a:t>Balazinska</a:t>
            </a:r>
            <a:r>
              <a:rPr lang="en-US" dirty="0">
                <a:latin typeface="Constantia" pitchFamily="18" charset="0"/>
              </a:rPr>
              <a:t>, Luis </a:t>
            </a:r>
            <a:r>
              <a:rPr lang="en-US" dirty="0" err="1">
                <a:latin typeface="Constantia" pitchFamily="18" charset="0"/>
              </a:rPr>
              <a:t>Ceze</a:t>
            </a:r>
            <a:r>
              <a:rPr lang="en-US" dirty="0">
                <a:latin typeface="Constantia" pitchFamily="18" charset="0"/>
              </a:rPr>
              <a:t>, Alvin Cheung</a:t>
            </a:r>
          </a:p>
          <a:p>
            <a:pPr algn="ctr"/>
            <a:r>
              <a:rPr lang="en-US" dirty="0">
                <a:latin typeface="Constantia" pitchFamily="18" charset="0"/>
              </a:rPr>
              <a:t>Paul G. Allen School of Computer Science &amp; Engineering</a:t>
            </a:r>
          </a:p>
          <a:p>
            <a:pPr algn="ctr"/>
            <a:r>
              <a:rPr lang="en-US" dirty="0">
                <a:latin typeface="Constantia" pitchFamily="18" charset="0"/>
              </a:rPr>
              <a:t>University of Washington, Seattle, Washington, USA</a:t>
            </a:r>
            <a:endParaRPr lang="el-GR" dirty="0">
              <a:latin typeface="Constantia" pitchFamily="18" charset="0"/>
            </a:endParaRPr>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714348" y="1142990"/>
            <a:ext cx="7772400" cy="1102519"/>
          </a:xfrm>
        </p:spPr>
        <p:txBody>
          <a:bodyPr>
            <a:normAutofit fontScale="90000"/>
          </a:bodyPr>
          <a:lstStyle/>
          <a:p>
            <a:r>
              <a:rPr lang="en-US" sz="3600" b="1" dirty="0" err="1">
                <a:solidFill>
                  <a:schemeClr val="tx2">
                    <a:lumMod val="75000"/>
                  </a:schemeClr>
                </a:solidFill>
                <a:effectLst>
                  <a:outerShdw blurRad="38100" dist="38100" dir="2700000" algn="tl">
                    <a:srgbClr val="000000">
                      <a:alpha val="43137"/>
                    </a:srgbClr>
                  </a:outerShdw>
                </a:effectLst>
                <a:latin typeface="Constantia" pitchFamily="18" charset="0"/>
              </a:rPr>
              <a:t>LightDB</a:t>
            </a:r>
            <a:r>
              <a:rPr lang="en-US" sz="3600" b="1" dirty="0">
                <a:solidFill>
                  <a:schemeClr val="tx2">
                    <a:lumMod val="75000"/>
                  </a:schemeClr>
                </a:solidFill>
                <a:effectLst>
                  <a:outerShdw blurRad="38100" dist="38100" dir="2700000" algn="tl">
                    <a:srgbClr val="000000">
                      <a:alpha val="43137"/>
                    </a:srgbClr>
                  </a:outerShdw>
                </a:effectLst>
                <a:latin typeface="Constantia" pitchFamily="18" charset="0"/>
              </a:rPr>
              <a:t>: A DBMS for Virtual Reality Video</a:t>
            </a: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4114800" cy="3394472"/>
          </a:xfrm>
        </p:spPr>
        <p:txBody>
          <a:bodyPr>
            <a:normAutofit fontScale="92500"/>
          </a:bodyPr>
          <a:lstStyle/>
          <a:p>
            <a:pPr marL="0" indent="0" algn="just">
              <a:buNone/>
            </a:pPr>
            <a:r>
              <a:rPr lang="en-US" sz="2600" b="1" dirty="0"/>
              <a:t>Video encoding &amp; Streaming:</a:t>
            </a:r>
          </a:p>
          <a:p>
            <a:pPr algn="just"/>
            <a:r>
              <a:rPr lang="en-US" sz="2000" dirty="0"/>
              <a:t>Both types of VAMR video described before are ultimately encoded using two-dimensional codecs to reduce the amount of storage required</a:t>
            </a:r>
          </a:p>
          <a:p>
            <a:pPr algn="just"/>
            <a:r>
              <a:rPr lang="en-US" sz="2000" dirty="0"/>
              <a:t>Rather than streaming raw encoded videos streams to clients, videos are typically “</a:t>
            </a:r>
            <a:r>
              <a:rPr lang="en-US" sz="2000" dirty="0" err="1"/>
              <a:t>muxed</a:t>
            </a:r>
            <a:r>
              <a:rPr lang="en-US" sz="2000" dirty="0"/>
              <a:t>” into files such as MP4 or </a:t>
            </a:r>
            <a:r>
              <a:rPr lang="en-US" sz="2000" dirty="0" err="1"/>
              <a:t>WebM</a:t>
            </a:r>
            <a:r>
              <a:rPr lang="en-US" sz="2000" dirty="0"/>
              <a:t>/</a:t>
            </a:r>
            <a:r>
              <a:rPr lang="en-US" sz="2000" dirty="0" err="1"/>
              <a:t>Matroska</a:t>
            </a:r>
            <a:r>
              <a:rPr lang="en-US" sz="2000" dirty="0"/>
              <a:t> media container formats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10</a:t>
            </a:fld>
            <a:endParaRPr lang="el-G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131590"/>
            <a:ext cx="4032448" cy="1222742"/>
          </a:xfrm>
          <a:prstGeom prst="rect">
            <a:avLst/>
          </a:prstGeom>
        </p:spPr>
      </p:pic>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783" y="2546174"/>
            <a:ext cx="4099665" cy="2058518"/>
          </a:xfrm>
          <a:prstGeom prst="rect">
            <a:avLst/>
          </a:prstGeom>
        </p:spPr>
      </p:pic>
    </p:spTree>
    <p:extLst>
      <p:ext uri="{BB962C8B-B14F-4D97-AF65-F5344CB8AC3E}">
        <p14:creationId xmlns:p14="http://schemas.microsoft.com/office/powerpoint/2010/main" val="238219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err="1"/>
              <a:t>LightDB</a:t>
            </a:r>
            <a:r>
              <a:rPr lang="en-US" dirty="0"/>
              <a:t> Model</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915567"/>
            <a:ext cx="3898776" cy="2160240"/>
          </a:xfrm>
        </p:spPr>
        <p:txBody>
          <a:bodyPr>
            <a:normAutofit fontScale="55000" lnSpcReduction="20000"/>
          </a:bodyPr>
          <a:lstStyle/>
          <a:p>
            <a:pPr marL="0" indent="0" algn="just">
              <a:buNone/>
            </a:pPr>
            <a:r>
              <a:rPr lang="en-US" dirty="0"/>
              <a:t>Existing database management systems specialized in the processing of image and video data, including:</a:t>
            </a:r>
          </a:p>
          <a:p>
            <a:pPr algn="just"/>
            <a:r>
              <a:rPr lang="en-US" dirty="0" err="1"/>
              <a:t>RasDaMan</a:t>
            </a:r>
            <a:endParaRPr lang="en-US" dirty="0"/>
          </a:p>
          <a:p>
            <a:pPr algn="just"/>
            <a:r>
              <a:rPr lang="en-US" dirty="0" err="1"/>
              <a:t>SciDB</a:t>
            </a:r>
            <a:endParaRPr lang="en-US" dirty="0"/>
          </a:p>
          <a:p>
            <a:pPr algn="just"/>
            <a:r>
              <a:rPr lang="en-US" dirty="0"/>
              <a:t>Oracle Multimedia</a:t>
            </a:r>
          </a:p>
          <a:p>
            <a:pPr algn="just"/>
            <a:r>
              <a:rPr lang="en-US" dirty="0"/>
              <a:t>Model image and video data as multidimensional arrays</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11</a:t>
            </a:fld>
            <a:endParaRPr lang="el-GR"/>
          </a:p>
        </p:txBody>
      </p:sp>
      <p:sp>
        <p:nvSpPr>
          <p:cNvPr id="6" name="Content Placeholder 2">
            <a:extLst>
              <a:ext uri="{FF2B5EF4-FFF2-40B4-BE49-F238E27FC236}">
                <a16:creationId xmlns:a16="http://schemas.microsoft.com/office/drawing/2014/main" id="{133D62D5-C705-6742-B438-A19A1BFB0EEC}"/>
              </a:ext>
            </a:extLst>
          </p:cNvPr>
          <p:cNvSpPr txBox="1">
            <a:spLocks/>
          </p:cNvSpPr>
          <p:nvPr/>
        </p:nvSpPr>
        <p:spPr>
          <a:xfrm>
            <a:off x="4716016" y="843558"/>
            <a:ext cx="3970784" cy="2592288"/>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Three dimensions of the arrays: x, y and t</a:t>
            </a:r>
          </a:p>
          <a:p>
            <a:pPr algn="just"/>
            <a:r>
              <a:rPr lang="en-US" dirty="0"/>
              <a:t>For a VAMR application, the fundamental concepts are the current location of the viewer and the direction in which the viewer is looking</a:t>
            </a:r>
          </a:p>
          <a:p>
            <a:pPr algn="just"/>
            <a:r>
              <a:rPr lang="en-US" dirty="0"/>
              <a:t>If a user observes the same object from a different viewing angle, the value of the pixels representing the object must change, which cannot be captured with spatiotemporal dimensions but can be captured with light fields </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104485"/>
            <a:ext cx="5616624" cy="1451158"/>
          </a:xfrm>
          <a:prstGeom prst="rect">
            <a:avLst/>
          </a:prstGeom>
        </p:spPr>
      </p:pic>
    </p:spTree>
    <p:extLst>
      <p:ext uri="{BB962C8B-B14F-4D97-AF65-F5344CB8AC3E}">
        <p14:creationId xmlns:p14="http://schemas.microsoft.com/office/powerpoint/2010/main" val="277760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Data Model</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915566"/>
            <a:ext cx="8219256" cy="3816423"/>
          </a:xfrm>
        </p:spPr>
        <p:txBody>
          <a:bodyPr>
            <a:normAutofit fontScale="77500" lnSpcReduction="20000"/>
          </a:bodyPr>
          <a:lstStyle/>
          <a:p>
            <a:pPr algn="just"/>
            <a:r>
              <a:rPr lang="en-US" dirty="0" err="1"/>
              <a:t>LightDB</a:t>
            </a:r>
            <a:r>
              <a:rPr lang="en-US" dirty="0"/>
              <a:t> adopts light fields as the fundamental construct in its data model</a:t>
            </a:r>
          </a:p>
          <a:p>
            <a:pPr algn="just"/>
            <a:r>
              <a:rPr lang="en-US" dirty="0"/>
              <a:t>Because our light fields can change over time, we use TLFs to represent all data, whether originally ingested as a light field or as a 360º video</a:t>
            </a:r>
          </a:p>
          <a:p>
            <a:pPr algn="just"/>
            <a:r>
              <a:rPr lang="en-US" dirty="0"/>
              <a:t>Data as multidimensional objects with both rectangular and angular coordinates and six overall dimensions:</a:t>
            </a:r>
          </a:p>
          <a:p>
            <a:pPr algn="just"/>
            <a:r>
              <a:rPr lang="en-US" sz="2600" dirty="0"/>
              <a:t>Three spatial (x, y, z)</a:t>
            </a:r>
          </a:p>
          <a:p>
            <a:pPr algn="just"/>
            <a:r>
              <a:rPr lang="pt-PT" sz="2600" dirty="0" err="1"/>
              <a:t>One</a:t>
            </a:r>
            <a:r>
              <a:rPr lang="pt-PT" sz="2600" dirty="0"/>
              <a:t> temporal (t)</a:t>
            </a:r>
            <a:endParaRPr lang="en-US" sz="2600" dirty="0"/>
          </a:p>
          <a:p>
            <a:pPr algn="just"/>
            <a:r>
              <a:rPr lang="en-US" sz="2600" dirty="0"/>
              <a:t>Two angular </a:t>
            </a:r>
            <a:r>
              <a:rPr lang="el-GR" sz="2600" dirty="0"/>
              <a:t>(θ, φ</a:t>
            </a:r>
            <a:r>
              <a:rPr lang="pt-PT" sz="2600" dirty="0"/>
              <a:t>) </a:t>
            </a:r>
            <a:r>
              <a:rPr lang="pt-PT" dirty="0"/>
              <a:t>– </a:t>
            </a:r>
            <a:r>
              <a:rPr lang="pt-PT" sz="2300" dirty="0"/>
              <a:t>capture </a:t>
            </a:r>
            <a:r>
              <a:rPr lang="pt-PT" sz="2300" dirty="0" err="1"/>
              <a:t>the</a:t>
            </a:r>
            <a:r>
              <a:rPr lang="pt-PT" sz="2300" dirty="0"/>
              <a:t> </a:t>
            </a:r>
            <a:r>
              <a:rPr lang="pt-PT" sz="2300" dirty="0" err="1"/>
              <a:t>user’s</a:t>
            </a:r>
            <a:r>
              <a:rPr lang="pt-PT" sz="2300" dirty="0"/>
              <a:t> </a:t>
            </a:r>
            <a:r>
              <a:rPr lang="pt-PT" sz="2300" dirty="0" err="1"/>
              <a:t>viewing</a:t>
            </a:r>
            <a:r>
              <a:rPr lang="pt-PT" sz="2300" dirty="0"/>
              <a:t> </a:t>
            </a:r>
            <a:r>
              <a:rPr lang="pt-PT" sz="2300" dirty="0" err="1"/>
              <a:t>direction</a:t>
            </a:r>
            <a:endParaRPr lang="pt-PT" dirty="0"/>
          </a:p>
          <a:p>
            <a:pPr algn="just"/>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12</a:t>
            </a:fld>
            <a:endParaRPr lang="el-GR"/>
          </a:p>
        </p:txBody>
      </p:sp>
      <p:sp>
        <p:nvSpPr>
          <p:cNvPr id="7" name="CaixaDeTexto 6"/>
          <p:cNvSpPr txBox="1"/>
          <p:nvPr/>
        </p:nvSpPr>
        <p:spPr>
          <a:xfrm>
            <a:off x="4572000" y="3507854"/>
            <a:ext cx="3960440" cy="369332"/>
          </a:xfrm>
          <a:prstGeom prst="rect">
            <a:avLst/>
          </a:prstGeom>
          <a:noFill/>
        </p:spPr>
        <p:txBody>
          <a:bodyPr wrap="square" rtlCol="0">
            <a:spAutoFit/>
          </a:bodyPr>
          <a:lstStyle/>
          <a:p>
            <a:r>
              <a:rPr lang="pt-PT" dirty="0"/>
              <a:t>capture </a:t>
            </a:r>
            <a:r>
              <a:rPr lang="pt-PT" dirty="0" err="1"/>
              <a:t>the</a:t>
            </a:r>
            <a:r>
              <a:rPr lang="pt-PT" dirty="0"/>
              <a:t> </a:t>
            </a:r>
            <a:r>
              <a:rPr lang="pt-PT" dirty="0" err="1"/>
              <a:t>user’s</a:t>
            </a:r>
            <a:r>
              <a:rPr lang="pt-PT" dirty="0"/>
              <a:t> </a:t>
            </a:r>
            <a:r>
              <a:rPr lang="pt-PT" dirty="0" err="1"/>
              <a:t>position</a:t>
            </a:r>
            <a:r>
              <a:rPr lang="pt-PT" dirty="0"/>
              <a:t> </a:t>
            </a:r>
            <a:r>
              <a:rPr lang="pt-PT" dirty="0" err="1"/>
              <a:t>over</a:t>
            </a:r>
            <a:r>
              <a:rPr lang="pt-PT" dirty="0"/>
              <a:t> time</a:t>
            </a:r>
          </a:p>
        </p:txBody>
      </p:sp>
      <p:sp>
        <p:nvSpPr>
          <p:cNvPr id="8" name="Seta para a direita 7"/>
          <p:cNvSpPr/>
          <p:nvPr/>
        </p:nvSpPr>
        <p:spPr>
          <a:xfrm>
            <a:off x="3845015" y="3579862"/>
            <a:ext cx="438953" cy="2663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3292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Data Model</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915566"/>
            <a:ext cx="8219256" cy="3816423"/>
          </a:xfrm>
        </p:spPr>
        <p:txBody>
          <a:bodyPr>
            <a:normAutofit/>
          </a:bodyPr>
          <a:lstStyle/>
          <a:p>
            <a:pPr algn="just"/>
            <a:r>
              <a:rPr lang="en-US" dirty="0"/>
              <a:t>The TLF function we’ve been talking about is a function from position and orientation to a point in a user-specified color space C</a:t>
            </a:r>
          </a:p>
          <a:p>
            <a:pPr marL="0" indent="0" algn="just">
              <a:buNone/>
            </a:pPr>
            <a:endParaRPr lang="en-US" dirty="0"/>
          </a:p>
          <a:p>
            <a:pPr marL="0" indent="0" algn="just">
              <a:buNone/>
            </a:pPr>
            <a:r>
              <a:rPr lang="en-US" dirty="0"/>
              <a:t>RB</a:t>
            </a:r>
            <a:r>
              <a:rPr lang="en-US" baseline="-25000" dirty="0"/>
              <a:t>R</a:t>
            </a:r>
            <a:r>
              <a:rPr lang="en-US" dirty="0"/>
              <a:t> =      </a:t>
            </a:r>
            <a:r>
              <a:rPr lang="en-US" cap="small" baseline="30000" dirty="0"/>
              <a:t>RED</a:t>
            </a:r>
            <a:r>
              <a:rPr lang="en-US" baseline="30000" dirty="0"/>
              <a:t> if x≤0</a:t>
            </a:r>
          </a:p>
          <a:p>
            <a:pPr marL="0" indent="0" algn="just">
              <a:buNone/>
            </a:pPr>
            <a:r>
              <a:rPr lang="en-US" baseline="-25000" dirty="0"/>
              <a:t>                       Blue otherwise</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13</a:t>
            </a:fld>
            <a:endParaRPr lang="el-GR"/>
          </a:p>
        </p:txBody>
      </p:sp>
      <p:sp>
        <p:nvSpPr>
          <p:cNvPr id="6" name="Chaveta à esquerda 5"/>
          <p:cNvSpPr/>
          <p:nvPr/>
        </p:nvSpPr>
        <p:spPr>
          <a:xfrm>
            <a:off x="1619672" y="3003798"/>
            <a:ext cx="144016" cy="1152128"/>
          </a:xfrm>
          <a:prstGeom prst="lef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9" name="CaixaDeTexto 8"/>
          <p:cNvSpPr txBox="1"/>
          <p:nvPr/>
        </p:nvSpPr>
        <p:spPr>
          <a:xfrm>
            <a:off x="4932040" y="3147815"/>
            <a:ext cx="3240360" cy="738664"/>
          </a:xfrm>
          <a:prstGeom prst="rect">
            <a:avLst/>
          </a:prstGeom>
          <a:noFill/>
        </p:spPr>
        <p:txBody>
          <a:bodyPr wrap="square" rtlCol="0">
            <a:spAutoFit/>
          </a:bodyPr>
          <a:lstStyle/>
          <a:p>
            <a:pPr marL="285750" indent="-285750">
              <a:buFont typeface="Arial" panose="020B0604020202020204" pitchFamily="34" charset="0"/>
              <a:buChar char="•"/>
            </a:pPr>
            <a:r>
              <a:rPr lang="pt-PT" sz="1400" dirty="0"/>
              <a:t>Color </a:t>
            </a:r>
            <a:r>
              <a:rPr lang="pt-PT" sz="1400" dirty="0" err="1"/>
              <a:t>space</a:t>
            </a:r>
            <a:r>
              <a:rPr lang="pt-PT" sz="1400" dirty="0"/>
              <a:t> </a:t>
            </a:r>
            <a:r>
              <a:rPr lang="pt-PT" sz="1400" dirty="0" err="1"/>
              <a:t>containing</a:t>
            </a:r>
            <a:r>
              <a:rPr lang="pt-PT" sz="1400" dirty="0"/>
              <a:t> </a:t>
            </a:r>
            <a:r>
              <a:rPr lang="pt-PT" sz="1400" dirty="0" err="1"/>
              <a:t>the</a:t>
            </a:r>
            <a:r>
              <a:rPr lang="pt-PT" sz="1400" dirty="0"/>
              <a:t> </a:t>
            </a:r>
            <a:r>
              <a:rPr lang="pt-PT" sz="1400" dirty="0" err="1"/>
              <a:t>colors</a:t>
            </a:r>
            <a:r>
              <a:rPr lang="pt-PT" sz="1400" dirty="0"/>
              <a:t> </a:t>
            </a:r>
            <a:r>
              <a:rPr lang="pt-PT" sz="1400" dirty="0" err="1"/>
              <a:t>red</a:t>
            </a:r>
            <a:r>
              <a:rPr lang="pt-PT" sz="1400" dirty="0"/>
              <a:t> </a:t>
            </a:r>
            <a:r>
              <a:rPr lang="pt-PT" sz="1400" dirty="0" err="1"/>
              <a:t>and</a:t>
            </a:r>
            <a:r>
              <a:rPr lang="pt-PT" sz="1400" dirty="0"/>
              <a:t> </a:t>
            </a:r>
            <a:r>
              <a:rPr lang="pt-PT" sz="1400" dirty="0" err="1"/>
              <a:t>blue</a:t>
            </a:r>
            <a:endParaRPr lang="pt-PT" sz="1400" dirty="0"/>
          </a:p>
          <a:p>
            <a:pPr marL="285750" indent="-285750">
              <a:buFont typeface="Arial" panose="020B0604020202020204" pitchFamily="34" charset="0"/>
              <a:buChar char="•"/>
            </a:pPr>
            <a:r>
              <a:rPr lang="pt-PT" sz="1400" dirty="0"/>
              <a:t>Volume R = (-x, y0, z0), (x, y1, z1) </a:t>
            </a:r>
          </a:p>
        </p:txBody>
      </p:sp>
    </p:spTree>
    <p:extLst>
      <p:ext uri="{BB962C8B-B14F-4D97-AF65-F5344CB8AC3E}">
        <p14:creationId xmlns:p14="http://schemas.microsoft.com/office/powerpoint/2010/main" val="151492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Data Model</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1131590"/>
            <a:ext cx="8219256" cy="3816423"/>
          </a:xfrm>
        </p:spPr>
        <p:txBody>
          <a:bodyPr>
            <a:normAutofit/>
          </a:bodyPr>
          <a:lstStyle/>
          <a:p>
            <a:pPr algn="just"/>
            <a:r>
              <a:rPr lang="en-US" sz="2400" dirty="0"/>
              <a:t>Data objects in </a:t>
            </a:r>
            <a:r>
              <a:rPr lang="en-US" sz="2400" dirty="0" err="1"/>
              <a:t>LightDB</a:t>
            </a:r>
            <a:r>
              <a:rPr lang="en-US" sz="2400" dirty="0"/>
              <a:t> take the form of </a:t>
            </a:r>
            <a:r>
              <a:rPr lang="en-US" sz="2400" dirty="0" err="1"/>
              <a:t>nullable</a:t>
            </a:r>
            <a:r>
              <a:rPr lang="en-US" sz="2400" dirty="0"/>
              <a:t>, temporal light fields.</a:t>
            </a:r>
          </a:p>
          <a:p>
            <a:pPr algn="just"/>
            <a:r>
              <a:rPr lang="en-US" sz="2400" dirty="0"/>
              <a:t>Every TLF, L, in </a:t>
            </a:r>
            <a:r>
              <a:rPr lang="en-US" sz="2400" dirty="0" err="1"/>
              <a:t>LightDB</a:t>
            </a:r>
            <a:r>
              <a:rPr lang="en-US" sz="2400" dirty="0"/>
              <a:t> is associated with metadata that includes a unique identifier – id(L) – and a bounding volume – V(L).</a:t>
            </a:r>
          </a:p>
          <a:p>
            <a:pPr algn="just"/>
            <a:r>
              <a:rPr lang="en-US" sz="2400" dirty="0"/>
              <a:t>TLFs may further be partitioned into pieces for parallel processing. (</a:t>
            </a:r>
            <a:r>
              <a:rPr lang="en-US" sz="2400" dirty="0" err="1"/>
              <a:t>figura</a:t>
            </a:r>
            <a:r>
              <a:rPr lang="en-US" sz="2400" dirty="0"/>
              <a:t> 6b)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14</a:t>
            </a:fld>
            <a:endParaRPr lang="el-GR"/>
          </a:p>
        </p:txBody>
      </p:sp>
    </p:spTree>
    <p:extLst>
      <p:ext uri="{BB962C8B-B14F-4D97-AF65-F5344CB8AC3E}">
        <p14:creationId xmlns:p14="http://schemas.microsoft.com/office/powerpoint/2010/main" val="226614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Algebra</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19256" cy="2088231"/>
          </a:xfrm>
        </p:spPr>
        <p:txBody>
          <a:bodyPr>
            <a:normAutofit fontScale="92500"/>
          </a:bodyPr>
          <a:lstStyle/>
          <a:p>
            <a:pPr algn="just"/>
            <a:r>
              <a:rPr lang="en-US" sz="2400" dirty="0" err="1"/>
              <a:t>LightDB</a:t>
            </a:r>
            <a:r>
              <a:rPr lang="en-US" sz="2400" dirty="0"/>
              <a:t> query algebra is designed to enable a variety of operations on different types of VAMR data to capture the logical specifications of those operations while hiding their physical complexity</a:t>
            </a:r>
          </a:p>
          <a:p>
            <a:pPr algn="just"/>
            <a:r>
              <a:rPr lang="en-US" sz="2400" dirty="0"/>
              <a:t>It exposes nineteen logical operators for expressing queries over TLFs, divided in three broad categories:</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15</a:t>
            </a:fld>
            <a:endParaRPr lang="el-GR" dirty="0"/>
          </a:p>
        </p:txBody>
      </p:sp>
      <p:sp>
        <p:nvSpPr>
          <p:cNvPr id="9" name="CaixaDeTexto 8"/>
          <p:cNvSpPr txBox="1"/>
          <p:nvPr/>
        </p:nvSpPr>
        <p:spPr>
          <a:xfrm>
            <a:off x="1187624" y="2787774"/>
            <a:ext cx="741682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 manipulation operators used to manipulate TLFs stored in </a:t>
            </a:r>
            <a:r>
              <a:rPr lang="en-US" dirty="0" err="1"/>
              <a:t>LightDB</a:t>
            </a:r>
            <a:endParaRPr lang="en-US" dirty="0"/>
          </a:p>
          <a:p>
            <a:pPr marL="285750" indent="-285750" algn="just">
              <a:buFont typeface="Arial" panose="020B0604020202020204" pitchFamily="34" charset="0"/>
              <a:buChar char="•"/>
            </a:pPr>
            <a:r>
              <a:rPr lang="en-US" cap="small" dirty="0"/>
              <a:t>Encode</a:t>
            </a:r>
            <a:r>
              <a:rPr lang="en-US" dirty="0"/>
              <a:t> and </a:t>
            </a:r>
            <a:r>
              <a:rPr lang="en-US" cap="small" dirty="0"/>
              <a:t>Decode</a:t>
            </a:r>
            <a:r>
              <a:rPr lang="en-US" dirty="0"/>
              <a:t> operators, which are used to transform and internal TLF representation to and from an encoded representation</a:t>
            </a:r>
          </a:p>
          <a:p>
            <a:pPr marL="285750" indent="-285750" algn="just">
              <a:buFont typeface="Arial" panose="020B0604020202020204" pitchFamily="34" charset="0"/>
              <a:buChar char="•"/>
            </a:pPr>
            <a:r>
              <a:rPr lang="en-US" dirty="0"/>
              <a:t>Data definition operators used to create, modify and remove TLFs from the </a:t>
            </a:r>
            <a:r>
              <a:rPr lang="en-US" dirty="0" err="1"/>
              <a:t>LightDB</a:t>
            </a:r>
            <a:r>
              <a:rPr lang="en-US" dirty="0"/>
              <a:t> catalog</a:t>
            </a:r>
          </a:p>
          <a:p>
            <a:endParaRPr lang="pt-PT" dirty="0"/>
          </a:p>
        </p:txBody>
      </p:sp>
    </p:spTree>
    <p:extLst>
      <p:ext uri="{BB962C8B-B14F-4D97-AF65-F5344CB8AC3E}">
        <p14:creationId xmlns:p14="http://schemas.microsoft.com/office/powerpoint/2010/main" val="402230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Data Manipulation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19256" cy="3240359"/>
          </a:xfrm>
        </p:spPr>
        <p:txBody>
          <a:bodyPr>
            <a:normAutofit fontScale="92500" lnSpcReduction="20000"/>
          </a:bodyPr>
          <a:lstStyle/>
          <a:p>
            <a:pPr algn="just"/>
            <a:r>
              <a:rPr lang="en-US" sz="2400" dirty="0"/>
              <a:t>The data manipulation operators exposed by </a:t>
            </a:r>
            <a:r>
              <a:rPr lang="en-US" sz="2400" dirty="0" err="1"/>
              <a:t>LightDB</a:t>
            </a:r>
            <a:r>
              <a:rPr lang="en-US" sz="2400" dirty="0"/>
              <a:t> include:</a:t>
            </a:r>
          </a:p>
          <a:p>
            <a:pPr algn="just"/>
            <a:r>
              <a:rPr lang="en-US" sz="2400" dirty="0"/>
              <a:t>Selection – derives a “smaller” TLF from its input</a:t>
            </a:r>
          </a:p>
          <a:p>
            <a:pPr algn="just"/>
            <a:r>
              <a:rPr lang="en-US" sz="2400" dirty="0"/>
              <a:t>Partitioning – “cuts” a TLF into equal-sized, non-overlapping blocks along a given dimension</a:t>
            </a:r>
          </a:p>
          <a:p>
            <a:pPr algn="just"/>
            <a:r>
              <a:rPr lang="en-US" sz="2400" dirty="0"/>
              <a:t>Merging – merges two or more TLFs into a single TLF</a:t>
            </a:r>
          </a:p>
          <a:p>
            <a:pPr algn="just"/>
            <a:r>
              <a:rPr lang="en-US" sz="2400" dirty="0"/>
              <a:t>Transformation – transforms a TLF into a new field defined within the same bounding volume as its input</a:t>
            </a:r>
          </a:p>
          <a:p>
            <a:pPr algn="just"/>
            <a:r>
              <a:rPr lang="en-US" sz="2400" dirty="0"/>
              <a:t>Translation &amp; Rotation – The </a:t>
            </a:r>
            <a:r>
              <a:rPr lang="en-US" sz="2400" cap="small" dirty="0"/>
              <a:t>Translate</a:t>
            </a:r>
            <a:r>
              <a:rPr lang="en-US" sz="2400" dirty="0"/>
              <a:t> operator adjusts every light ray in a TLF by some spatiotemporal distance. The </a:t>
            </a:r>
            <a:r>
              <a:rPr lang="en-US" sz="2400" cap="small" dirty="0"/>
              <a:t>Rotate</a:t>
            </a:r>
            <a:r>
              <a:rPr lang="en-US" sz="2400" dirty="0"/>
              <a:t> operator rotates the rays at each point by angles </a:t>
            </a:r>
            <a:r>
              <a:rPr lang="el-GR" sz="2400" dirty="0"/>
              <a:t>∆θ </a:t>
            </a:r>
            <a:r>
              <a:rPr lang="pt-PT" sz="2400" dirty="0" err="1"/>
              <a:t>and</a:t>
            </a:r>
            <a:r>
              <a:rPr lang="pt-PT" sz="2400" dirty="0"/>
              <a:t> ∆</a:t>
            </a:r>
            <a:r>
              <a:rPr lang="el-GR" sz="2400" dirty="0"/>
              <a:t>φ</a:t>
            </a:r>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16</a:t>
            </a:fld>
            <a:endParaRPr lang="el-GR" dirty="0"/>
          </a:p>
        </p:txBody>
      </p:sp>
    </p:spTree>
    <p:extLst>
      <p:ext uri="{BB962C8B-B14F-4D97-AF65-F5344CB8AC3E}">
        <p14:creationId xmlns:p14="http://schemas.microsoft.com/office/powerpoint/2010/main" val="253525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Input &amp; Output</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19256" cy="3240359"/>
          </a:xfrm>
        </p:spPr>
        <p:txBody>
          <a:bodyPr>
            <a:normAutofit fontScale="85000" lnSpcReduction="20000"/>
          </a:bodyPr>
          <a:lstStyle/>
          <a:p>
            <a:pPr algn="just"/>
            <a:r>
              <a:rPr lang="en-US" sz="2400" dirty="0"/>
              <a:t>Data flowing into </a:t>
            </a:r>
            <a:r>
              <a:rPr lang="en-US" sz="2400" dirty="0" err="1"/>
              <a:t>LightDB</a:t>
            </a:r>
            <a:r>
              <a:rPr lang="en-US" sz="2400" dirty="0"/>
              <a:t> must always go through a </a:t>
            </a:r>
            <a:r>
              <a:rPr lang="en-US" sz="2400" cap="small" dirty="0"/>
              <a:t>Decode </a:t>
            </a:r>
            <a:r>
              <a:rPr lang="en-US" sz="2400" dirty="0"/>
              <a:t>operator that transforms 360º videos and light field encoded as MP4 files into one of the physical TLF representations (…)</a:t>
            </a:r>
          </a:p>
          <a:p>
            <a:pPr algn="just"/>
            <a:r>
              <a:rPr lang="en-US" sz="2400" dirty="0" err="1"/>
              <a:t>LightDB</a:t>
            </a:r>
            <a:r>
              <a:rPr lang="en-US" sz="2400" dirty="0"/>
              <a:t> also exposes Scan and Store operators, which are used to read and overwrite TLFs that are defined in </a:t>
            </a:r>
            <a:r>
              <a:rPr lang="en-US" sz="2400" dirty="0" err="1"/>
              <a:t>LightDB’s</a:t>
            </a:r>
            <a:r>
              <a:rPr lang="en-US" sz="2400" dirty="0"/>
              <a:t> internal catalog</a:t>
            </a:r>
          </a:p>
          <a:p>
            <a:pPr algn="just"/>
            <a:r>
              <a:rPr lang="en-US" sz="2400" dirty="0"/>
              <a:t>In </a:t>
            </a:r>
            <a:r>
              <a:rPr lang="en-US" sz="2400" dirty="0" err="1"/>
              <a:t>LightDB</a:t>
            </a:r>
            <a:r>
              <a:rPr lang="en-US" sz="2400" dirty="0"/>
              <a:t>, TLFs are immutable and writes are performed by  copying video data at the track </a:t>
            </a:r>
            <a:r>
              <a:rPr lang="en-US" sz="2400" dirty="0" err="1"/>
              <a:t>granurality</a:t>
            </a:r>
            <a:r>
              <a:rPr lang="en-US" sz="2400" dirty="0"/>
              <a:t> (…)</a:t>
            </a:r>
          </a:p>
          <a:p>
            <a:pPr algn="just"/>
            <a:r>
              <a:rPr lang="en-US" sz="2400" dirty="0"/>
              <a:t>Writes to TLFs are versioned and version numbers are stored as part of the TLF’s metadata</a:t>
            </a:r>
          </a:p>
          <a:p>
            <a:pPr algn="just"/>
            <a:r>
              <a:rPr lang="en-US" sz="2400" dirty="0" err="1"/>
              <a:t>LightDB</a:t>
            </a:r>
            <a:r>
              <a:rPr lang="en-US" sz="2400" dirty="0"/>
              <a:t> uses the immutability and versioning of TLFs to provide snapshot isolation during query evaluation</a:t>
            </a:r>
          </a:p>
          <a:p>
            <a:pPr algn="just"/>
            <a:endParaRPr lang="en-US" sz="2400" dirty="0"/>
          </a:p>
          <a:p>
            <a:pPr marL="0" indent="0" algn="just">
              <a:buNone/>
            </a:pPr>
            <a:endParaRPr lang="en-US" sz="2400" dirty="0"/>
          </a:p>
          <a:p>
            <a:pPr algn="just"/>
            <a:endParaRPr lang="en-US" sz="2400" dirty="0"/>
          </a:p>
          <a:p>
            <a:pPr algn="just"/>
            <a:endParaRPr lang="en-US" sz="2400" cap="small"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17</a:t>
            </a:fld>
            <a:endParaRPr lang="el-GR" dirty="0"/>
          </a:p>
        </p:txBody>
      </p:sp>
    </p:spTree>
    <p:extLst>
      <p:ext uri="{BB962C8B-B14F-4D97-AF65-F5344CB8AC3E}">
        <p14:creationId xmlns:p14="http://schemas.microsoft.com/office/powerpoint/2010/main" val="331401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Data Definition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19256" cy="3240359"/>
          </a:xfrm>
        </p:spPr>
        <p:txBody>
          <a:bodyPr>
            <a:normAutofit/>
          </a:bodyPr>
          <a:lstStyle/>
          <a:p>
            <a:pPr algn="just"/>
            <a:r>
              <a:rPr lang="en-US" sz="2400" cap="small" dirty="0"/>
              <a:t>Create</a:t>
            </a:r>
            <a:r>
              <a:rPr lang="en-US" sz="2400" dirty="0"/>
              <a:t> – Creates a new TLF that is a copy of </a:t>
            </a:r>
            <a:r>
              <a:rPr lang="el-GR" sz="2400" dirty="0"/>
              <a:t>Ω</a:t>
            </a:r>
            <a:r>
              <a:rPr lang="pt-PT" sz="2400" dirty="0"/>
              <a:t>, a </a:t>
            </a:r>
            <a:r>
              <a:rPr lang="pt-PT" sz="2400" dirty="0" err="1"/>
              <a:t>distinguished</a:t>
            </a:r>
            <a:r>
              <a:rPr lang="pt-PT" sz="2400" dirty="0"/>
              <a:t>, </a:t>
            </a:r>
            <a:r>
              <a:rPr lang="pt-PT" sz="2400" dirty="0" err="1"/>
              <a:t>immutable</a:t>
            </a:r>
            <a:r>
              <a:rPr lang="pt-PT" sz="2400" dirty="0"/>
              <a:t> TLF </a:t>
            </a:r>
            <a:r>
              <a:rPr lang="pt-PT" sz="2400" dirty="0" err="1"/>
              <a:t>where</a:t>
            </a:r>
            <a:r>
              <a:rPr lang="pt-PT" sz="2400" dirty="0"/>
              <a:t> </a:t>
            </a:r>
            <a:r>
              <a:rPr lang="pt-PT" sz="2400" dirty="0" err="1"/>
              <a:t>each</a:t>
            </a:r>
            <a:r>
              <a:rPr lang="pt-PT" sz="2400" dirty="0"/>
              <a:t> </a:t>
            </a:r>
            <a:r>
              <a:rPr lang="pt-PT" sz="2400" dirty="0" err="1"/>
              <a:t>point</a:t>
            </a:r>
            <a:r>
              <a:rPr lang="pt-PT" sz="2400" dirty="0"/>
              <a:t> </a:t>
            </a:r>
            <a:r>
              <a:rPr lang="pt-PT" sz="2400" dirty="0" err="1"/>
              <a:t>is</a:t>
            </a:r>
            <a:r>
              <a:rPr lang="pt-PT" sz="2400" dirty="0"/>
              <a:t> </a:t>
            </a:r>
            <a:r>
              <a:rPr lang="pt-PT" sz="2400" dirty="0" err="1"/>
              <a:t>associated</a:t>
            </a:r>
            <a:r>
              <a:rPr lang="pt-PT" sz="2400" dirty="0"/>
              <a:t> </a:t>
            </a:r>
            <a:r>
              <a:rPr lang="pt-PT" sz="2400" dirty="0" err="1"/>
              <a:t>with</a:t>
            </a:r>
            <a:r>
              <a:rPr lang="pt-PT" sz="2400" dirty="0"/>
              <a:t> </a:t>
            </a:r>
            <a:r>
              <a:rPr lang="pt-PT" sz="2400" dirty="0" err="1"/>
              <a:t>the</a:t>
            </a:r>
            <a:r>
              <a:rPr lang="pt-PT" sz="2400" dirty="0"/>
              <a:t> </a:t>
            </a:r>
            <a:r>
              <a:rPr lang="pt-PT" sz="2400" dirty="0" err="1"/>
              <a:t>null</a:t>
            </a:r>
            <a:r>
              <a:rPr lang="pt-PT" sz="2400" dirty="0"/>
              <a:t> </a:t>
            </a:r>
            <a:r>
              <a:rPr lang="pt-PT" sz="2400" dirty="0" err="1"/>
              <a:t>token</a:t>
            </a:r>
            <a:r>
              <a:rPr lang="pt-PT" sz="2400" dirty="0"/>
              <a:t> ꙍ.</a:t>
            </a:r>
          </a:p>
          <a:p>
            <a:pPr algn="just"/>
            <a:r>
              <a:rPr lang="en-US" sz="2400" cap="small" dirty="0"/>
              <a:t>Drop</a:t>
            </a:r>
            <a:r>
              <a:rPr lang="en-US" sz="2400" dirty="0"/>
              <a:t> – Removes a TLF from the </a:t>
            </a:r>
            <a:r>
              <a:rPr lang="en-US" sz="2400" dirty="0" err="1"/>
              <a:t>LightDB</a:t>
            </a:r>
            <a:r>
              <a:rPr lang="en-US" sz="2400" dirty="0"/>
              <a:t> catalog and deletes its content from disk.</a:t>
            </a:r>
          </a:p>
          <a:p>
            <a:pPr algn="just"/>
            <a:r>
              <a:rPr lang="en-US" sz="2400" cap="small" dirty="0"/>
              <a:t>CreateIndex</a:t>
            </a:r>
            <a:r>
              <a:rPr lang="en-US" sz="2400" dirty="0"/>
              <a:t> </a:t>
            </a:r>
            <a:r>
              <a:rPr lang="pt-PT" sz="2400" dirty="0"/>
              <a:t>(</a:t>
            </a:r>
            <a:r>
              <a:rPr lang="pt-PT" sz="2400" i="1" dirty="0"/>
              <a:t>L, d</a:t>
            </a:r>
            <a:r>
              <a:rPr lang="pt-PT" sz="2400" i="1" baseline="-25000" dirty="0"/>
              <a:t>1</a:t>
            </a:r>
            <a:r>
              <a:rPr lang="pt-PT" sz="2400" i="1" dirty="0"/>
              <a:t>, ..., </a:t>
            </a:r>
            <a:r>
              <a:rPr lang="pt-PT" sz="2400" i="1" dirty="0" err="1"/>
              <a:t>d</a:t>
            </a:r>
            <a:r>
              <a:rPr lang="pt-PT" sz="2400" i="1" baseline="-25000" dirty="0" err="1"/>
              <a:t>n</a:t>
            </a:r>
            <a:r>
              <a:rPr lang="pt-PT" sz="2400" dirty="0"/>
              <a:t>) – </a:t>
            </a:r>
            <a:r>
              <a:rPr lang="pt-PT" sz="2400" dirty="0" err="1"/>
              <a:t>Creates</a:t>
            </a:r>
            <a:r>
              <a:rPr lang="pt-PT" sz="2400" dirty="0"/>
              <a:t> na </a:t>
            </a:r>
            <a:r>
              <a:rPr lang="pt-PT" sz="2400" dirty="0" err="1"/>
              <a:t>index</a:t>
            </a:r>
            <a:r>
              <a:rPr lang="pt-PT" sz="2400" dirty="0"/>
              <a:t> </a:t>
            </a:r>
            <a:r>
              <a:rPr lang="pt-PT" sz="2400" dirty="0" err="1"/>
              <a:t>over</a:t>
            </a:r>
            <a:r>
              <a:rPr lang="pt-PT" sz="2400" dirty="0"/>
              <a:t> TLF </a:t>
            </a:r>
            <a:r>
              <a:rPr lang="pt-PT" sz="2400" i="1" dirty="0"/>
              <a:t>L </a:t>
            </a:r>
            <a:r>
              <a:rPr lang="pt-PT" sz="2400" dirty="0"/>
              <a:t>in </a:t>
            </a:r>
            <a:r>
              <a:rPr lang="pt-PT" sz="2400" dirty="0" err="1"/>
              <a:t>dimensions</a:t>
            </a:r>
            <a:r>
              <a:rPr lang="pt-PT" sz="2400" dirty="0"/>
              <a:t> </a:t>
            </a:r>
            <a:r>
              <a:rPr lang="pt-PT" sz="2400" i="1" dirty="0"/>
              <a:t>d</a:t>
            </a:r>
            <a:r>
              <a:rPr lang="pt-PT" sz="2400" i="1" baseline="-25000" dirty="0"/>
              <a:t>1</a:t>
            </a:r>
            <a:r>
              <a:rPr lang="pt-PT" sz="2400" i="1" dirty="0"/>
              <a:t>, ..., </a:t>
            </a:r>
            <a:r>
              <a:rPr lang="pt-PT" sz="2400" i="1" dirty="0" err="1"/>
              <a:t>d</a:t>
            </a:r>
            <a:r>
              <a:rPr lang="pt-PT" sz="2400" i="1" baseline="-25000" dirty="0" err="1"/>
              <a:t>n</a:t>
            </a:r>
            <a:r>
              <a:rPr lang="pt-PT" sz="2400" i="1" baseline="-25000" dirty="0"/>
              <a:t>.</a:t>
            </a:r>
          </a:p>
          <a:p>
            <a:pPr algn="just"/>
            <a:r>
              <a:rPr lang="en-US" sz="2400" cap="small" dirty="0"/>
              <a:t>DropIndex</a:t>
            </a:r>
            <a:r>
              <a:rPr lang="en-US" sz="2400" dirty="0"/>
              <a:t> – Removes a previously created index.</a:t>
            </a:r>
          </a:p>
          <a:p>
            <a:pPr marL="0" indent="0" algn="just">
              <a:buNone/>
            </a:pPr>
            <a:endParaRPr lang="en-US" sz="2400" dirty="0"/>
          </a:p>
          <a:p>
            <a:pPr algn="just"/>
            <a:endParaRPr lang="en-US" sz="2400" dirty="0"/>
          </a:p>
          <a:p>
            <a:pPr algn="just"/>
            <a:endParaRPr lang="en-US" sz="2400" cap="small"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18</a:t>
            </a:fld>
            <a:endParaRPr lang="el-GR" dirty="0"/>
          </a:p>
        </p:txBody>
      </p:sp>
    </p:spTree>
    <p:extLst>
      <p:ext uri="{BB962C8B-B14F-4D97-AF65-F5344CB8AC3E}">
        <p14:creationId xmlns:p14="http://schemas.microsoft.com/office/powerpoint/2010/main" val="417527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Algebra Expressions</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2203863"/>
          </a:xfrm>
        </p:spPr>
        <p:txBody>
          <a:bodyPr>
            <a:normAutofit fontScale="70000" lnSpcReduction="20000"/>
          </a:bodyPr>
          <a:lstStyle/>
          <a:p>
            <a:pPr algn="just"/>
            <a:r>
              <a:rPr lang="en-US" sz="2400" dirty="0" err="1"/>
              <a:t>LightDB</a:t>
            </a:r>
            <a:r>
              <a:rPr lang="en-US" sz="2400" dirty="0"/>
              <a:t> operators can be composed into expressions in the same way as relational algebra operators</a:t>
            </a:r>
          </a:p>
          <a:p>
            <a:pPr algn="just"/>
            <a:r>
              <a:rPr lang="en-US" sz="2400" dirty="0" err="1"/>
              <a:t>LightDB</a:t>
            </a:r>
            <a:r>
              <a:rPr lang="en-US" sz="2400" dirty="0"/>
              <a:t> supports both one-shot and streaming queries, with each executed similarly</a:t>
            </a:r>
          </a:p>
          <a:p>
            <a:pPr algn="just"/>
            <a:r>
              <a:rPr lang="en-US" sz="2400" dirty="0"/>
              <a:t>Either query type may operate over TLFs that are being continuously ingested, those already stored in </a:t>
            </a:r>
            <a:r>
              <a:rPr lang="en-US" sz="2400" dirty="0" err="1"/>
              <a:t>LightDB</a:t>
            </a:r>
            <a:r>
              <a:rPr lang="en-US" sz="2400" dirty="0"/>
              <a:t>, or from other data sources such as a socket, local disk or distributed file system</a:t>
            </a:r>
          </a:p>
          <a:p>
            <a:pPr algn="just"/>
            <a:r>
              <a:rPr lang="en-US" sz="2400" dirty="0"/>
              <a:t>All of the operators in </a:t>
            </a:r>
            <a:r>
              <a:rPr lang="en-US" sz="2400" dirty="0" err="1"/>
              <a:t>LightDB</a:t>
            </a:r>
            <a:r>
              <a:rPr lang="en-US" sz="2400" dirty="0"/>
              <a:t> are non-blocking, though user-defined functions used as arguments may lead to blocking</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19</a:t>
            </a:fld>
            <a:endParaRPr lang="el-GR"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82" y="3003798"/>
            <a:ext cx="3672408" cy="1474325"/>
          </a:xfrm>
          <a:prstGeom prst="rect">
            <a:avLst/>
          </a:prstGeom>
        </p:spPr>
      </p:pic>
    </p:spTree>
    <p:extLst>
      <p:ext uri="{BB962C8B-B14F-4D97-AF65-F5344CB8AC3E}">
        <p14:creationId xmlns:p14="http://schemas.microsoft.com/office/powerpoint/2010/main" val="213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Presentation Outline (Indicative)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fontScale="55000" lnSpcReduction="20000"/>
          </a:bodyPr>
          <a:lstStyle/>
          <a:p>
            <a:r>
              <a:rPr lang="en-US" dirty="0"/>
              <a:t>Background</a:t>
            </a:r>
          </a:p>
          <a:p>
            <a:r>
              <a:rPr lang="en-US" dirty="0"/>
              <a:t>Introduction</a:t>
            </a:r>
          </a:p>
          <a:p>
            <a:r>
              <a:rPr lang="en-US" dirty="0" err="1"/>
              <a:t>LightDB</a:t>
            </a:r>
            <a:r>
              <a:rPr lang="en-US" dirty="0"/>
              <a:t> Model</a:t>
            </a:r>
          </a:p>
          <a:p>
            <a:r>
              <a:rPr lang="en-US" dirty="0"/>
              <a:t>Data Model</a:t>
            </a:r>
          </a:p>
          <a:p>
            <a:r>
              <a:rPr lang="en-US" dirty="0"/>
              <a:t>Algebra</a:t>
            </a:r>
          </a:p>
          <a:p>
            <a:r>
              <a:rPr lang="en-US" dirty="0"/>
              <a:t>Data Manipulation</a:t>
            </a:r>
          </a:p>
          <a:p>
            <a:r>
              <a:rPr lang="en-US" dirty="0"/>
              <a:t>Input &amp; Output</a:t>
            </a:r>
          </a:p>
          <a:p>
            <a:r>
              <a:rPr lang="en-US" dirty="0"/>
              <a:t>Data Definition</a:t>
            </a:r>
          </a:p>
          <a:p>
            <a:r>
              <a:rPr lang="en-US" dirty="0"/>
              <a:t>Algebra Expressions</a:t>
            </a:r>
          </a:p>
          <a:p>
            <a:r>
              <a:rPr lang="en-US" dirty="0"/>
              <a:t>Query Language</a:t>
            </a:r>
          </a:p>
          <a:p>
            <a:r>
              <a:rPr lang="en-US" dirty="0"/>
              <a:t>VAMR Applications</a:t>
            </a:r>
          </a:p>
          <a:p>
            <a:r>
              <a:rPr lang="en-US" dirty="0" err="1"/>
              <a:t>LightDB</a:t>
            </a:r>
            <a:r>
              <a:rPr lang="en-US"/>
              <a:t> Architecture</a:t>
            </a:r>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a:t>
            </a:fld>
            <a:endParaRPr lang="el-GR"/>
          </a:p>
        </p:txBody>
      </p:sp>
    </p:spTree>
    <p:extLst>
      <p:ext uri="{BB962C8B-B14F-4D97-AF65-F5344CB8AC3E}">
        <p14:creationId xmlns:p14="http://schemas.microsoft.com/office/powerpoint/2010/main" val="382788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Query Language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algn="just"/>
            <a:r>
              <a:rPr lang="en-US" sz="2000" dirty="0" err="1"/>
              <a:t>LightDB</a:t>
            </a:r>
            <a:r>
              <a:rPr lang="en-US" sz="2000" dirty="0"/>
              <a:t> includes a declarative query language called VRQL</a:t>
            </a:r>
          </a:p>
          <a:p>
            <a:pPr algn="just"/>
            <a:r>
              <a:rPr lang="en-US" sz="2000" dirty="0"/>
              <a:t>VRQL allows developers to describe queries without the need to be concerned with the underlying complexities of the video data, how the query is executed, or which hardware to use for individual operations</a:t>
            </a:r>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20</a:t>
            </a:fld>
            <a:endParaRPr lang="el-G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60" y="2678313"/>
            <a:ext cx="3491000" cy="1542678"/>
          </a:xfrm>
          <a:prstGeom prst="rect">
            <a:avLst/>
          </a:prstGeom>
        </p:spPr>
      </p:pic>
      <p:sp>
        <p:nvSpPr>
          <p:cNvPr id="8" name="CaixaDeTexto 7"/>
          <p:cNvSpPr txBox="1"/>
          <p:nvPr/>
        </p:nvSpPr>
        <p:spPr>
          <a:xfrm>
            <a:off x="4240569" y="2931790"/>
            <a:ext cx="4752528" cy="784830"/>
          </a:xfrm>
          <a:prstGeom prst="rect">
            <a:avLst/>
          </a:prstGeom>
          <a:noFill/>
        </p:spPr>
        <p:txBody>
          <a:bodyPr wrap="square" rtlCol="0">
            <a:spAutoFit/>
          </a:bodyPr>
          <a:lstStyle/>
          <a:p>
            <a:r>
              <a:rPr lang="en-US" sz="1500" b="1" dirty="0">
                <a:latin typeface="+mj-lt"/>
                <a:cs typeface="Times New Roman" panose="02020603050405020304" pitchFamily="18" charset="0"/>
              </a:rPr>
              <a:t>Union</a:t>
            </a:r>
            <a:r>
              <a:rPr lang="en-US" sz="1500" dirty="0">
                <a:latin typeface="+mj-lt"/>
                <a:cs typeface="Times New Roman" panose="02020603050405020304" pitchFamily="18" charset="0"/>
              </a:rPr>
              <a:t>(</a:t>
            </a:r>
            <a:r>
              <a:rPr lang="en-US" sz="1500" b="1" dirty="0">
                <a:latin typeface="+mj-lt"/>
                <a:cs typeface="Times New Roman" panose="02020603050405020304" pitchFamily="18" charset="0"/>
              </a:rPr>
              <a:t>Decode</a:t>
            </a:r>
            <a:r>
              <a:rPr lang="en-US" sz="1500" dirty="0">
                <a:latin typeface="+mj-lt"/>
                <a:cs typeface="Times New Roman" panose="02020603050405020304" pitchFamily="18" charset="0"/>
              </a:rPr>
              <a:t>(filename), </a:t>
            </a:r>
            <a:r>
              <a:rPr lang="en-US" sz="1500" b="1" dirty="0">
                <a:latin typeface="+mj-lt"/>
                <a:cs typeface="Times New Roman" panose="02020603050405020304" pitchFamily="18" charset="0"/>
              </a:rPr>
              <a:t>Scan</a:t>
            </a:r>
            <a:r>
              <a:rPr lang="en-US" sz="1500" dirty="0">
                <a:latin typeface="+mj-lt"/>
                <a:cs typeface="Times New Roman" panose="02020603050405020304" pitchFamily="18" charset="0"/>
              </a:rPr>
              <a:t>("W") &gt;&gt; </a:t>
            </a:r>
            <a:r>
              <a:rPr lang="en-US" sz="1500" b="1" dirty="0">
                <a:latin typeface="+mj-lt"/>
                <a:cs typeface="Times New Roman" panose="02020603050405020304" pitchFamily="18" charset="0"/>
              </a:rPr>
              <a:t>Select</a:t>
            </a:r>
            <a:r>
              <a:rPr lang="en-US" sz="1500" dirty="0">
                <a:latin typeface="+mj-lt"/>
                <a:cs typeface="Times New Roman" panose="02020603050405020304" pitchFamily="18" charset="0"/>
              </a:rPr>
              <a:t>(0, 0, 0)) </a:t>
            </a:r>
          </a:p>
          <a:p>
            <a:r>
              <a:rPr lang="en-US" sz="1500" dirty="0">
                <a:latin typeface="+mj-lt"/>
                <a:cs typeface="Times New Roman" panose="02020603050405020304" pitchFamily="18" charset="0"/>
              </a:rPr>
              <a:t>&gt;&gt; </a:t>
            </a:r>
            <a:r>
              <a:rPr lang="en-US" sz="1500" b="1" dirty="0">
                <a:latin typeface="+mj-lt"/>
                <a:cs typeface="Times New Roman" panose="02020603050405020304" pitchFamily="18" charset="0"/>
              </a:rPr>
              <a:t>Map</a:t>
            </a:r>
            <a:r>
              <a:rPr lang="en-US" sz="1500" dirty="0">
                <a:latin typeface="+mj-lt"/>
                <a:cs typeface="Times New Roman" panose="02020603050405020304" pitchFamily="18" charset="0"/>
              </a:rPr>
              <a:t>(sharpen) &gt;&gt; </a:t>
            </a:r>
            <a:r>
              <a:rPr lang="en-US" sz="1500" b="1" dirty="0">
                <a:latin typeface="+mj-lt"/>
                <a:cs typeface="Times New Roman" panose="02020603050405020304" pitchFamily="18" charset="0"/>
              </a:rPr>
              <a:t>Partition</a:t>
            </a:r>
            <a:r>
              <a:rPr lang="en-US" sz="1500" dirty="0">
                <a:latin typeface="+mj-lt"/>
                <a:cs typeface="Times New Roman" panose="02020603050405020304" pitchFamily="18" charset="0"/>
              </a:rPr>
              <a:t>(Time, 2) </a:t>
            </a:r>
          </a:p>
          <a:p>
            <a:r>
              <a:rPr lang="en-US" sz="1500" dirty="0">
                <a:latin typeface="+mj-lt"/>
                <a:cs typeface="Times New Roman" panose="02020603050405020304" pitchFamily="18" charset="0"/>
              </a:rPr>
              <a:t>&gt;&gt; </a:t>
            </a:r>
            <a:r>
              <a:rPr lang="en-US" sz="1500" b="1" dirty="0">
                <a:latin typeface="+mj-lt"/>
                <a:cs typeface="Times New Roman" panose="02020603050405020304" pitchFamily="18" charset="0"/>
              </a:rPr>
              <a:t>Encode</a:t>
            </a:r>
            <a:r>
              <a:rPr lang="en-US" sz="1500" dirty="0">
                <a:latin typeface="+mj-lt"/>
                <a:cs typeface="Times New Roman" panose="02020603050405020304" pitchFamily="18" charset="0"/>
              </a:rPr>
              <a:t>(H264);</a:t>
            </a:r>
            <a:endParaRPr lang="pt-PT" sz="1500" dirty="0">
              <a:latin typeface="+mj-lt"/>
              <a:cs typeface="Times New Roman" panose="02020603050405020304" pitchFamily="18" charset="0"/>
            </a:endParaRPr>
          </a:p>
        </p:txBody>
      </p:sp>
    </p:spTree>
    <p:extLst>
      <p:ext uri="{BB962C8B-B14F-4D97-AF65-F5344CB8AC3E}">
        <p14:creationId xmlns:p14="http://schemas.microsoft.com/office/powerpoint/2010/main" val="77946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Query Language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algn="just"/>
            <a:r>
              <a:rPr lang="en-US" sz="2000" dirty="0"/>
              <a:t>To improve readability, a VRQL query may assign an intermediate result to a variable.</a:t>
            </a:r>
          </a:p>
          <a:p>
            <a:pPr algn="just"/>
            <a:endParaRPr lang="en-US" sz="2400" dirty="0"/>
          </a:p>
          <a:p>
            <a:pPr algn="just"/>
            <a:endParaRPr lang="en-US" sz="2400" dirty="0"/>
          </a:p>
          <a:p>
            <a:pPr marL="0" indent="0" algn="just">
              <a:buNone/>
            </a:pPr>
            <a:endParaRPr lang="en-US" sz="2400" dirty="0"/>
          </a:p>
          <a:p>
            <a:pPr algn="just"/>
            <a:r>
              <a:rPr lang="en-US" sz="2000" dirty="0"/>
              <a:t>Developers may use VRQL to create indices over existing TLFs.</a:t>
            </a:r>
          </a:p>
          <a:p>
            <a:pPr algn="just"/>
            <a:endParaRPr lang="en-US" sz="2400" dirty="0"/>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21</a:t>
            </a:fld>
            <a:endParaRPr lang="el-GR" dirty="0"/>
          </a:p>
        </p:txBody>
      </p:sp>
      <p:sp>
        <p:nvSpPr>
          <p:cNvPr id="8" name="CaixaDeTexto 7"/>
          <p:cNvSpPr txBox="1"/>
          <p:nvPr/>
        </p:nvSpPr>
        <p:spPr>
          <a:xfrm>
            <a:off x="4283968" y="1945744"/>
            <a:ext cx="3787815" cy="553998"/>
          </a:xfrm>
          <a:prstGeom prst="rect">
            <a:avLst/>
          </a:prstGeom>
          <a:noFill/>
        </p:spPr>
        <p:txBody>
          <a:bodyPr wrap="square" rtlCol="0">
            <a:spAutoFit/>
          </a:bodyPr>
          <a:lstStyle/>
          <a:p>
            <a:r>
              <a:rPr lang="en-US" sz="1500" b="1" dirty="0">
                <a:latin typeface="+mj-lt"/>
                <a:cs typeface="Times New Roman" panose="02020603050405020304" pitchFamily="18" charset="0"/>
              </a:rPr>
              <a:t>auto </a:t>
            </a:r>
            <a:r>
              <a:rPr lang="en-US" sz="1500" dirty="0" err="1">
                <a:latin typeface="+mj-lt"/>
                <a:cs typeface="Times New Roman" panose="02020603050405020304" pitchFamily="18" charset="0"/>
              </a:rPr>
              <a:t>tlf</a:t>
            </a:r>
            <a:r>
              <a:rPr lang="en-US" sz="1500" dirty="0">
                <a:latin typeface="+mj-lt"/>
                <a:cs typeface="Times New Roman" panose="02020603050405020304" pitchFamily="18" charset="0"/>
              </a:rPr>
              <a:t> = </a:t>
            </a:r>
            <a:r>
              <a:rPr lang="en-US" sz="1500" b="1" dirty="0">
                <a:latin typeface="+mj-lt"/>
                <a:cs typeface="Times New Roman" panose="02020603050405020304" pitchFamily="18" charset="0"/>
              </a:rPr>
              <a:t>Scan</a:t>
            </a:r>
            <a:r>
              <a:rPr lang="en-US" sz="1500" dirty="0">
                <a:latin typeface="+mj-lt"/>
                <a:cs typeface="Times New Roman" panose="02020603050405020304" pitchFamily="18" charset="0"/>
              </a:rPr>
              <a:t>(name);</a:t>
            </a:r>
          </a:p>
          <a:p>
            <a:r>
              <a:rPr lang="en-US" sz="1500" b="1" dirty="0">
                <a:latin typeface="+mj-lt"/>
                <a:cs typeface="Times New Roman" panose="02020603050405020304" pitchFamily="18" charset="0"/>
              </a:rPr>
              <a:t>auto </a:t>
            </a:r>
            <a:r>
              <a:rPr lang="en-US" sz="1500" dirty="0">
                <a:latin typeface="+mj-lt"/>
                <a:cs typeface="Times New Roman" panose="02020603050405020304" pitchFamily="18" charset="0"/>
              </a:rPr>
              <a:t>cat = </a:t>
            </a:r>
            <a:r>
              <a:rPr lang="en-US" sz="1500" b="1" dirty="0">
                <a:latin typeface="+mj-lt"/>
                <a:cs typeface="Times New Roman" panose="02020603050405020304" pitchFamily="18" charset="0"/>
              </a:rPr>
              <a:t>Union</a:t>
            </a:r>
            <a:r>
              <a:rPr lang="en-US" sz="1500" dirty="0">
                <a:latin typeface="+mj-lt"/>
                <a:cs typeface="Times New Roman" panose="02020603050405020304" pitchFamily="18" charset="0"/>
              </a:rPr>
              <a:t>(</a:t>
            </a:r>
            <a:r>
              <a:rPr lang="en-US" sz="1500" dirty="0" err="1">
                <a:latin typeface="+mj-lt"/>
                <a:cs typeface="Times New Roman" panose="02020603050405020304" pitchFamily="18" charset="0"/>
              </a:rPr>
              <a:t>tlf</a:t>
            </a:r>
            <a:r>
              <a:rPr lang="en-US" sz="1500" dirty="0">
                <a:latin typeface="+mj-lt"/>
                <a:cs typeface="Times New Roman" panose="02020603050405020304" pitchFamily="18" charset="0"/>
              </a:rPr>
              <a:t>, (</a:t>
            </a:r>
            <a:r>
              <a:rPr lang="en-US" sz="1500" dirty="0" err="1">
                <a:latin typeface="+mj-lt"/>
                <a:cs typeface="Times New Roman" panose="02020603050405020304" pitchFamily="18" charset="0"/>
              </a:rPr>
              <a:t>tlf</a:t>
            </a:r>
            <a:r>
              <a:rPr lang="en-US" sz="1500" dirty="0">
                <a:latin typeface="+mj-lt"/>
                <a:cs typeface="Times New Roman" panose="02020603050405020304" pitchFamily="18" charset="0"/>
              </a:rPr>
              <a:t> &gt;&gt; </a:t>
            </a:r>
            <a:r>
              <a:rPr lang="en-US" sz="1500" b="1" dirty="0">
                <a:latin typeface="+mj-lt"/>
                <a:cs typeface="Times New Roman" panose="02020603050405020304" pitchFamily="18" charset="0"/>
              </a:rPr>
              <a:t>Translate</a:t>
            </a:r>
            <a:r>
              <a:rPr lang="en-US" sz="1500" dirty="0">
                <a:latin typeface="+mj-lt"/>
                <a:cs typeface="Times New Roman" panose="02020603050405020304" pitchFamily="18" charset="0"/>
              </a:rPr>
              <a:t>(Time,5));</a:t>
            </a:r>
            <a:endParaRPr lang="pt-PT" sz="1500" b="1" dirty="0">
              <a:latin typeface="+mj-lt"/>
              <a:cs typeface="Times New Roman" panose="02020603050405020304" pitchFamily="18" charset="0"/>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659299"/>
            <a:ext cx="3168352" cy="1271966"/>
          </a:xfrm>
          <a:prstGeom prst="rect">
            <a:avLst/>
          </a:prstGeom>
        </p:spPr>
      </p:pic>
      <p:sp>
        <p:nvSpPr>
          <p:cNvPr id="10" name="CaixaDeTexto 9"/>
          <p:cNvSpPr txBox="1"/>
          <p:nvPr/>
        </p:nvSpPr>
        <p:spPr>
          <a:xfrm>
            <a:off x="691916" y="3579862"/>
            <a:ext cx="5804039" cy="784830"/>
          </a:xfrm>
          <a:prstGeom prst="rect">
            <a:avLst/>
          </a:prstGeom>
          <a:noFill/>
        </p:spPr>
        <p:txBody>
          <a:bodyPr wrap="square" rtlCol="0">
            <a:spAutoFit/>
          </a:bodyPr>
          <a:lstStyle/>
          <a:p>
            <a:r>
              <a:rPr lang="en-US" sz="1500" dirty="0">
                <a:latin typeface="+mj-lt"/>
                <a:cs typeface="Times New Roman" panose="02020603050405020304" pitchFamily="18" charset="0"/>
              </a:rPr>
              <a:t>cat &gt;&gt; </a:t>
            </a:r>
            <a:r>
              <a:rPr lang="en-US" sz="1500" b="1" dirty="0">
                <a:latin typeface="+mj-lt"/>
                <a:cs typeface="Times New Roman" panose="02020603050405020304" pitchFamily="18" charset="0"/>
              </a:rPr>
              <a:t>Select</a:t>
            </a:r>
            <a:r>
              <a:rPr lang="en-US" sz="1500" dirty="0">
                <a:latin typeface="+mj-lt"/>
                <a:cs typeface="Times New Roman" panose="02020603050405020304" pitchFamily="18" charset="0"/>
              </a:rPr>
              <a:t>(Time, 0, 3) &gt;&gt; </a:t>
            </a:r>
            <a:r>
              <a:rPr lang="en-US" sz="1500" b="1" dirty="0">
                <a:latin typeface="+mj-lt"/>
                <a:cs typeface="Times New Roman" panose="02020603050405020304" pitchFamily="18" charset="0"/>
              </a:rPr>
              <a:t>Store</a:t>
            </a:r>
            <a:r>
              <a:rPr lang="en-US" sz="1500" dirty="0">
                <a:latin typeface="+mj-lt"/>
                <a:cs typeface="Times New Roman" panose="02020603050405020304" pitchFamily="18" charset="0"/>
              </a:rPr>
              <a:t>(“out”);</a:t>
            </a:r>
          </a:p>
          <a:p>
            <a:r>
              <a:rPr lang="en-US" sz="1500" b="1" dirty="0">
                <a:latin typeface="+mj-lt"/>
                <a:cs typeface="Times New Roman" panose="02020603050405020304" pitchFamily="18" charset="0"/>
              </a:rPr>
              <a:t>CreateIndex</a:t>
            </a:r>
            <a:r>
              <a:rPr lang="en-US" sz="1500" dirty="0">
                <a:latin typeface="+mj-lt"/>
                <a:cs typeface="Times New Roman" panose="02020603050405020304" pitchFamily="18" charset="0"/>
              </a:rPr>
              <a:t>(“out”, Y, Time);</a:t>
            </a:r>
          </a:p>
          <a:p>
            <a:r>
              <a:rPr lang="en-US" sz="1500" b="1" dirty="0">
                <a:latin typeface="+mj-lt"/>
                <a:cs typeface="Times New Roman" panose="02020603050405020304" pitchFamily="18" charset="0"/>
              </a:rPr>
              <a:t>Scan</a:t>
            </a:r>
            <a:r>
              <a:rPr lang="en-US" sz="1500" dirty="0">
                <a:latin typeface="+mj-lt"/>
                <a:cs typeface="Times New Roman" panose="02020603050405020304" pitchFamily="18" charset="0"/>
              </a:rPr>
              <a:t>(“out”) &gt;&gt; </a:t>
            </a:r>
            <a:r>
              <a:rPr lang="en-US" sz="1500" b="1" dirty="0">
                <a:latin typeface="+mj-lt"/>
                <a:cs typeface="Times New Roman" panose="02020603050405020304" pitchFamily="18" charset="0"/>
              </a:rPr>
              <a:t>Select</a:t>
            </a:r>
            <a:r>
              <a:rPr lang="en-US" sz="1500" dirty="0">
                <a:latin typeface="+mj-lt"/>
                <a:cs typeface="Times New Roman" panose="02020603050405020304" pitchFamily="18" charset="0"/>
              </a:rPr>
              <a:t>(Y, 0, 0, Time, 0, 1) &gt;&gt; </a:t>
            </a:r>
            <a:r>
              <a:rPr lang="en-US" sz="1500" b="1" dirty="0">
                <a:latin typeface="+mj-lt"/>
                <a:cs typeface="Times New Roman" panose="02020603050405020304" pitchFamily="18" charset="0"/>
              </a:rPr>
              <a:t>Map</a:t>
            </a:r>
            <a:r>
              <a:rPr lang="en-US" sz="1500" dirty="0">
                <a:latin typeface="+mj-lt"/>
                <a:cs typeface="Times New Roman" panose="02020603050405020304" pitchFamily="18" charset="0"/>
              </a:rPr>
              <a:t>(grayscale)</a:t>
            </a:r>
            <a:endParaRPr lang="en-US" sz="1500" b="1" dirty="0">
              <a:latin typeface="+mj-lt"/>
              <a:cs typeface="Times New Roman" panose="02020603050405020304" pitchFamily="18" charset="0"/>
            </a:endParaRPr>
          </a:p>
        </p:txBody>
      </p:sp>
    </p:spTree>
    <p:extLst>
      <p:ext uri="{BB962C8B-B14F-4D97-AF65-F5344CB8AC3E}">
        <p14:creationId xmlns:p14="http://schemas.microsoft.com/office/powerpoint/2010/main" val="32017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Query Language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algn="just"/>
            <a:r>
              <a:rPr lang="en-US" sz="2000" dirty="0" err="1"/>
              <a:t>LightDB</a:t>
            </a:r>
            <a:r>
              <a:rPr lang="en-US" sz="2000" dirty="0"/>
              <a:t> supports user-defined functions (UDFs) that may be used with the Map and Union operators for functionality not available in its built-in library</a:t>
            </a:r>
          </a:p>
          <a:p>
            <a:pPr algn="just"/>
            <a:endParaRPr lang="en-US" sz="2400" dirty="0"/>
          </a:p>
          <a:p>
            <a:pPr algn="just"/>
            <a:endParaRPr lang="en-US" sz="2400" dirty="0"/>
          </a:p>
          <a:p>
            <a:pPr marL="0" indent="0" algn="just">
              <a:buNone/>
            </a:pPr>
            <a:endParaRPr lang="en-US" sz="2400" dirty="0"/>
          </a:p>
          <a:p>
            <a:pPr marL="0" indent="0" algn="just">
              <a:buNone/>
            </a:pPr>
            <a:endParaRPr lang="en-US" sz="2400" dirty="0"/>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22</a:t>
            </a:fld>
            <a:endParaRPr lang="el-GR" dirty="0"/>
          </a:p>
        </p:txBody>
      </p:sp>
      <p:sp>
        <p:nvSpPr>
          <p:cNvPr id="8" name="CaixaDeTexto 7"/>
          <p:cNvSpPr txBox="1"/>
          <p:nvPr/>
        </p:nvSpPr>
        <p:spPr>
          <a:xfrm>
            <a:off x="709501" y="2420183"/>
            <a:ext cx="5446675" cy="1015663"/>
          </a:xfrm>
          <a:prstGeom prst="rect">
            <a:avLst/>
          </a:prstGeom>
          <a:noFill/>
        </p:spPr>
        <p:txBody>
          <a:bodyPr wrap="square" rtlCol="0">
            <a:spAutoFit/>
          </a:bodyPr>
          <a:lstStyle/>
          <a:p>
            <a:r>
              <a:rPr lang="en-US" sz="1500" b="1" dirty="0">
                <a:latin typeface="+mj-lt"/>
                <a:cs typeface="Times New Roman" panose="02020603050405020304" pitchFamily="18" charset="0"/>
              </a:rPr>
              <a:t>auto </a:t>
            </a:r>
            <a:r>
              <a:rPr lang="en-US" sz="1500" dirty="0">
                <a:latin typeface="+mj-lt"/>
                <a:cs typeface="Times New Roman" panose="02020603050405020304" pitchFamily="18" charset="0"/>
              </a:rPr>
              <a:t>x = 1;</a:t>
            </a:r>
          </a:p>
          <a:p>
            <a:r>
              <a:rPr lang="en-US" sz="1500" b="1" dirty="0">
                <a:latin typeface="+mj-lt"/>
                <a:cs typeface="Times New Roman" panose="02020603050405020304" pitchFamily="18" charset="0"/>
              </a:rPr>
              <a:t>auto </a:t>
            </a:r>
            <a:r>
              <a:rPr lang="en-US" sz="1500" dirty="0" err="1">
                <a:latin typeface="+mj-lt"/>
                <a:cs typeface="Times New Roman" panose="02020603050405020304" pitchFamily="18" charset="0"/>
              </a:rPr>
              <a:t>tlf</a:t>
            </a:r>
            <a:r>
              <a:rPr lang="en-US" sz="1500" dirty="0">
                <a:latin typeface="+mj-lt"/>
                <a:cs typeface="Times New Roman" panose="02020603050405020304" pitchFamily="18" charset="0"/>
              </a:rPr>
              <a:t> = </a:t>
            </a:r>
            <a:r>
              <a:rPr lang="en-US" sz="1500" b="1" dirty="0">
                <a:latin typeface="+mj-lt"/>
                <a:cs typeface="Times New Roman" panose="02020603050405020304" pitchFamily="18" charset="0"/>
              </a:rPr>
              <a:t>Create</a:t>
            </a:r>
            <a:r>
              <a:rPr lang="en-US" sz="1500" dirty="0">
                <a:latin typeface="+mj-lt"/>
                <a:cs typeface="Times New Roman" panose="02020603050405020304" pitchFamily="18" charset="0"/>
              </a:rPr>
              <a:t>(“RB”)</a:t>
            </a:r>
          </a:p>
          <a:p>
            <a:r>
              <a:rPr lang="en-US" sz="1500" b="1" dirty="0">
                <a:latin typeface="+mj-lt"/>
                <a:cs typeface="Times New Roman" panose="02020603050405020304" pitchFamily="18" charset="0"/>
              </a:rPr>
              <a:t>  &gt;&gt; Select</a:t>
            </a:r>
            <a:r>
              <a:rPr lang="en-US" sz="1500" dirty="0">
                <a:latin typeface="+mj-lt"/>
                <a:cs typeface="Times New Roman" panose="02020603050405020304" pitchFamily="18" charset="0"/>
              </a:rPr>
              <a:t>(Volume{{-x, x}, …})</a:t>
            </a:r>
          </a:p>
          <a:p>
            <a:r>
              <a:rPr lang="en-US" sz="1500" b="1" dirty="0">
                <a:latin typeface="+mj-lt"/>
                <a:cs typeface="Times New Roman" panose="02020603050405020304" pitchFamily="18" charset="0"/>
              </a:rPr>
              <a:t>  &gt;&gt; Map</a:t>
            </a:r>
            <a:r>
              <a:rPr lang="en-US" sz="1500" dirty="0">
                <a:latin typeface="+mj-lt"/>
                <a:cs typeface="Times New Roman" panose="02020603050405020304" pitchFamily="18" charset="0"/>
              </a:rPr>
              <a:t>([](</a:t>
            </a:r>
            <a:r>
              <a:rPr lang="en-US" sz="1500" b="1" dirty="0">
                <a:latin typeface="+mj-lt"/>
                <a:cs typeface="Times New Roman" panose="02020603050405020304" pitchFamily="18" charset="0"/>
              </a:rPr>
              <a:t>auto </a:t>
            </a:r>
            <a:r>
              <a:rPr lang="en-US" sz="1500" dirty="0">
                <a:latin typeface="+mj-lt"/>
                <a:cs typeface="Times New Roman" panose="02020603050405020304" pitchFamily="18" charset="0"/>
              </a:rPr>
              <a:t>&amp;point) { </a:t>
            </a:r>
            <a:r>
              <a:rPr lang="en-US" sz="1500" b="1" dirty="0">
                <a:latin typeface="+mj-lt"/>
                <a:cs typeface="Times New Roman" panose="02020603050405020304" pitchFamily="18" charset="0"/>
              </a:rPr>
              <a:t>return </a:t>
            </a:r>
            <a:r>
              <a:rPr lang="en-US" sz="1500" dirty="0" err="1">
                <a:latin typeface="+mj-lt"/>
                <a:cs typeface="Times New Roman" panose="02020603050405020304" pitchFamily="18" charset="0"/>
              </a:rPr>
              <a:t>point.x</a:t>
            </a:r>
            <a:r>
              <a:rPr lang="en-US" sz="1500" dirty="0">
                <a:latin typeface="+mj-lt"/>
                <a:cs typeface="Times New Roman" panose="02020603050405020304" pitchFamily="18" charset="0"/>
              </a:rPr>
              <a:t> &lt; 0 ? Red : Blue; });</a:t>
            </a:r>
            <a:endParaRPr lang="en-US" sz="1500" b="1" dirty="0">
              <a:latin typeface="+mj-lt"/>
              <a:cs typeface="Times New Roman" panose="02020603050405020304" pitchFamily="18"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726" y="2067694"/>
            <a:ext cx="2105968" cy="1997413"/>
          </a:xfrm>
          <a:prstGeom prst="rect">
            <a:avLst/>
          </a:prstGeom>
        </p:spPr>
      </p:pic>
    </p:spTree>
    <p:extLst>
      <p:ext uri="{BB962C8B-B14F-4D97-AF65-F5344CB8AC3E}">
        <p14:creationId xmlns:p14="http://schemas.microsoft.com/office/powerpoint/2010/main" val="326132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VAMR Applications</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marL="0" indent="0" algn="just">
              <a:buNone/>
            </a:pPr>
            <a:r>
              <a:rPr lang="en-US" sz="2000" dirty="0"/>
              <a:t>Predictive 360º Video Tiling:</a:t>
            </a:r>
          </a:p>
          <a:p>
            <a:pPr algn="just"/>
            <a:r>
              <a:rPr lang="en-US" sz="2000" dirty="0"/>
              <a:t>Many streaming video services serve an entire panoramic viewing sphere to client devices</a:t>
            </a:r>
          </a:p>
          <a:p>
            <a:pPr algn="just"/>
            <a:r>
              <a:rPr lang="en-US" sz="2000" dirty="0"/>
              <a:t>Recent work has demonstrated substantial savings (up to 75%) in data transfer by degrading the quality of the unimportant areas of the 360º sphere</a:t>
            </a:r>
          </a:p>
          <a:p>
            <a:pPr algn="just"/>
            <a:endParaRPr lang="en-US" sz="2400" dirty="0"/>
          </a:p>
          <a:p>
            <a:pPr algn="just"/>
            <a:endParaRPr lang="en-US" sz="2400" dirty="0"/>
          </a:p>
          <a:p>
            <a:pPr marL="0" indent="0" algn="just">
              <a:buNone/>
            </a:pPr>
            <a:endParaRPr lang="en-US" sz="2400" dirty="0"/>
          </a:p>
          <a:p>
            <a:pPr marL="0" indent="0" algn="just">
              <a:buNone/>
            </a:pPr>
            <a:endParaRPr lang="en-US" sz="2400" dirty="0"/>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23</a:t>
            </a:fld>
            <a:endParaRPr lang="el-GR" dirty="0"/>
          </a:p>
        </p:txBody>
      </p:sp>
      <p:sp>
        <p:nvSpPr>
          <p:cNvPr id="9" name="CaixaDeTexto 8"/>
          <p:cNvSpPr txBox="1"/>
          <p:nvPr/>
        </p:nvSpPr>
        <p:spPr>
          <a:xfrm>
            <a:off x="2123728" y="2983042"/>
            <a:ext cx="5616624" cy="1785104"/>
          </a:xfrm>
          <a:prstGeom prst="rect">
            <a:avLst/>
          </a:prstGeom>
          <a:noFill/>
        </p:spPr>
        <p:txBody>
          <a:bodyPr wrap="square" rtlCol="0">
            <a:spAutoFit/>
          </a:bodyPr>
          <a:lstStyle/>
          <a:p>
            <a:r>
              <a:rPr lang="en-US" sz="1500" b="1" dirty="0">
                <a:latin typeface="+mj-lt"/>
                <a:cs typeface="Times New Roman" panose="02020603050405020304" pitchFamily="18" charset="0"/>
              </a:rPr>
              <a:t>Decode</a:t>
            </a:r>
            <a:r>
              <a:rPr lang="en-US" sz="1500" dirty="0">
                <a:latin typeface="+mj-lt"/>
                <a:cs typeface="Times New Roman" panose="02020603050405020304" pitchFamily="18" charset="0"/>
              </a:rPr>
              <a:t>(“</a:t>
            </a:r>
            <a:r>
              <a:rPr lang="en-US" sz="1500" dirty="0" err="1">
                <a:latin typeface="+mj-lt"/>
                <a:cs typeface="Times New Roman" panose="02020603050405020304" pitchFamily="18" charset="0"/>
              </a:rPr>
              <a:t>rtp</a:t>
            </a:r>
            <a:r>
              <a:rPr lang="en-US" sz="1500" dirty="0">
                <a:latin typeface="+mj-lt"/>
                <a:cs typeface="Times New Roman" panose="02020603050405020304" pitchFamily="18" charset="0"/>
              </a:rPr>
              <a:t>://…”)</a:t>
            </a:r>
          </a:p>
          <a:p>
            <a:r>
              <a:rPr lang="en-US" sz="1500" b="1" dirty="0">
                <a:latin typeface="+mj-lt"/>
                <a:cs typeface="Times New Roman" panose="02020603050405020304" pitchFamily="18" charset="0"/>
              </a:rPr>
              <a:t>  &gt;&gt; Partition</a:t>
            </a:r>
            <a:r>
              <a:rPr lang="en-US" sz="1500" dirty="0">
                <a:latin typeface="+mj-lt"/>
                <a:cs typeface="Times New Roman" panose="02020603050405020304" pitchFamily="18" charset="0"/>
              </a:rPr>
              <a:t>(Time, 1, Theta, </a:t>
            </a:r>
            <a:r>
              <a:rPr lang="el-GR" sz="1600" dirty="0"/>
              <a:t>π</a:t>
            </a:r>
            <a:r>
              <a:rPr lang="pt-PT" sz="1600" dirty="0"/>
              <a:t> / 2, </a:t>
            </a:r>
            <a:r>
              <a:rPr lang="pt-PT" sz="1600" dirty="0" err="1"/>
              <a:t>Phi</a:t>
            </a:r>
            <a:r>
              <a:rPr lang="pt-PT" sz="1600" dirty="0"/>
              <a:t>, </a:t>
            </a:r>
            <a:r>
              <a:rPr lang="el-GR" sz="1600" dirty="0"/>
              <a:t>π</a:t>
            </a:r>
            <a:r>
              <a:rPr lang="pt-PT" sz="1600" dirty="0"/>
              <a:t> / 4)</a:t>
            </a:r>
          </a:p>
          <a:p>
            <a:r>
              <a:rPr lang="pt-PT" sz="1600" b="1" dirty="0">
                <a:latin typeface="+mj-lt"/>
                <a:cs typeface="Times New Roman" panose="02020603050405020304" pitchFamily="18" charset="0"/>
              </a:rPr>
              <a:t>  &gt;&gt; </a:t>
            </a:r>
            <a:r>
              <a:rPr lang="pt-PT" sz="1600" b="1" dirty="0" err="1">
                <a:latin typeface="+mj-lt"/>
                <a:cs typeface="Times New Roman" panose="02020603050405020304" pitchFamily="18" charset="0"/>
              </a:rPr>
              <a:t>Subquery</a:t>
            </a:r>
            <a:r>
              <a:rPr lang="pt-PT" sz="1600" dirty="0">
                <a:latin typeface="+mj-lt"/>
                <a:cs typeface="Times New Roman" panose="02020603050405020304" pitchFamily="18" charset="0"/>
              </a:rPr>
              <a:t>([](</a:t>
            </a:r>
            <a:r>
              <a:rPr lang="pt-PT" sz="1600" b="1" dirty="0">
                <a:latin typeface="+mj-lt"/>
                <a:cs typeface="Times New Roman" panose="02020603050405020304" pitchFamily="18" charset="0"/>
              </a:rPr>
              <a:t>auto</a:t>
            </a:r>
            <a:r>
              <a:rPr lang="pt-PT" sz="1600" dirty="0">
                <a:latin typeface="+mj-lt"/>
                <a:cs typeface="Times New Roman" panose="02020603050405020304" pitchFamily="18" charset="0"/>
              </a:rPr>
              <a:t>&amp; </a:t>
            </a:r>
            <a:r>
              <a:rPr lang="pt-PT" sz="1600" dirty="0" err="1">
                <a:latin typeface="+mj-lt"/>
                <a:cs typeface="Times New Roman" panose="02020603050405020304" pitchFamily="18" charset="0"/>
              </a:rPr>
              <a:t>partition</a:t>
            </a:r>
            <a:r>
              <a:rPr lang="pt-PT" sz="1600" dirty="0">
                <a:latin typeface="+mj-lt"/>
                <a:cs typeface="Times New Roman" panose="02020603050405020304" pitchFamily="18" charset="0"/>
              </a:rPr>
              <a:t>) {</a:t>
            </a:r>
          </a:p>
          <a:p>
            <a:r>
              <a:rPr lang="pt-PT" sz="1600" b="1" dirty="0">
                <a:latin typeface="+mj-lt"/>
                <a:cs typeface="Times New Roman" panose="02020603050405020304" pitchFamily="18" charset="0"/>
              </a:rPr>
              <a:t>              </a:t>
            </a:r>
            <a:r>
              <a:rPr lang="pt-PT" sz="1600" b="1" dirty="0" err="1">
                <a:latin typeface="+mj-lt"/>
                <a:cs typeface="Times New Roman" panose="02020603050405020304" pitchFamily="18" charset="0"/>
              </a:rPr>
              <a:t>return</a:t>
            </a:r>
            <a:r>
              <a:rPr lang="pt-PT" sz="1600" b="1" dirty="0">
                <a:latin typeface="+mj-lt"/>
                <a:cs typeface="Times New Roman" panose="02020603050405020304" pitchFamily="18" charset="0"/>
              </a:rPr>
              <a:t> Encode</a:t>
            </a:r>
            <a:r>
              <a:rPr lang="pt-PT" sz="1600" dirty="0">
                <a:latin typeface="+mj-lt"/>
                <a:cs typeface="Times New Roman" panose="02020603050405020304" pitchFamily="18" charset="0"/>
              </a:rPr>
              <a:t>(</a:t>
            </a:r>
            <a:r>
              <a:rPr lang="pt-PT" sz="1600" dirty="0" err="1">
                <a:latin typeface="+mj-lt"/>
                <a:cs typeface="Times New Roman" panose="02020603050405020304" pitchFamily="18" charset="0"/>
              </a:rPr>
              <a:t>partition</a:t>
            </a:r>
            <a:r>
              <a:rPr lang="pt-PT" sz="1600" dirty="0">
                <a:latin typeface="+mj-lt"/>
                <a:cs typeface="Times New Roman" panose="02020603050405020304" pitchFamily="18" charset="0"/>
              </a:rPr>
              <a:t>, </a:t>
            </a:r>
            <a:r>
              <a:rPr lang="pt-PT" sz="1600" i="1" dirty="0" err="1">
                <a:latin typeface="+mj-lt"/>
                <a:cs typeface="Times New Roman" panose="02020603050405020304" pitchFamily="18" charset="0"/>
              </a:rPr>
              <a:t>is_important</a:t>
            </a:r>
            <a:r>
              <a:rPr lang="pt-PT" sz="1600" dirty="0">
                <a:latin typeface="+mj-lt"/>
                <a:cs typeface="Times New Roman" panose="02020603050405020304" pitchFamily="18" charset="0"/>
              </a:rPr>
              <a:t>(</a:t>
            </a:r>
            <a:r>
              <a:rPr lang="pt-PT" sz="1600" dirty="0" err="1">
                <a:latin typeface="+mj-lt"/>
                <a:cs typeface="Times New Roman" panose="02020603050405020304" pitchFamily="18" charset="0"/>
              </a:rPr>
              <a:t>partition</a:t>
            </a:r>
            <a:r>
              <a:rPr lang="pt-PT" sz="1600" dirty="0">
                <a:latin typeface="+mj-lt"/>
                <a:cs typeface="Times New Roman" panose="02020603050405020304" pitchFamily="18" charset="0"/>
              </a:rPr>
              <a:t>)</a:t>
            </a:r>
          </a:p>
          <a:p>
            <a:r>
              <a:rPr lang="pt-PT" sz="1600" dirty="0">
                <a:latin typeface="+mj-lt"/>
                <a:cs typeface="Times New Roman" panose="02020603050405020304" pitchFamily="18" charset="0"/>
              </a:rPr>
              <a:t>                     ? </a:t>
            </a:r>
            <a:r>
              <a:rPr lang="pt-PT" sz="1600" dirty="0" err="1">
                <a:latin typeface="+mj-lt"/>
                <a:cs typeface="Times New Roman" panose="02020603050405020304" pitchFamily="18" charset="0"/>
              </a:rPr>
              <a:t>Quality</a:t>
            </a:r>
            <a:r>
              <a:rPr lang="pt-PT" sz="1600" dirty="0">
                <a:latin typeface="+mj-lt"/>
                <a:cs typeface="Times New Roman" panose="02020603050405020304" pitchFamily="18" charset="0"/>
              </a:rPr>
              <a:t>::</a:t>
            </a:r>
            <a:r>
              <a:rPr lang="pt-PT" sz="1600" dirty="0" err="1">
                <a:latin typeface="+mj-lt"/>
                <a:cs typeface="Times New Roman" panose="02020603050405020304" pitchFamily="18" charset="0"/>
              </a:rPr>
              <a:t>High</a:t>
            </a:r>
            <a:r>
              <a:rPr lang="pt-PT" sz="1600" dirty="0">
                <a:latin typeface="+mj-lt"/>
                <a:cs typeface="Times New Roman" panose="02020603050405020304" pitchFamily="18" charset="0"/>
              </a:rPr>
              <a:t> : </a:t>
            </a:r>
            <a:r>
              <a:rPr lang="pt-PT" sz="1600" dirty="0" err="1">
                <a:latin typeface="+mj-lt"/>
                <a:cs typeface="Times New Roman" panose="02020603050405020304" pitchFamily="18" charset="0"/>
              </a:rPr>
              <a:t>Quality</a:t>
            </a:r>
            <a:r>
              <a:rPr lang="pt-PT" sz="1600" dirty="0">
                <a:latin typeface="+mj-lt"/>
                <a:cs typeface="Times New Roman" panose="02020603050405020304" pitchFamily="18" charset="0"/>
              </a:rPr>
              <a:t>::</a:t>
            </a:r>
            <a:r>
              <a:rPr lang="pt-PT" sz="1600" dirty="0" err="1">
                <a:latin typeface="+mj-lt"/>
                <a:cs typeface="Times New Roman" panose="02020603050405020304" pitchFamily="18" charset="0"/>
              </a:rPr>
              <a:t>Low</a:t>
            </a:r>
            <a:r>
              <a:rPr lang="pt-PT" sz="1600" dirty="0">
                <a:latin typeface="+mj-lt"/>
                <a:cs typeface="Times New Roman" panose="02020603050405020304" pitchFamily="18" charset="0"/>
              </a:rPr>
              <a:t>) })</a:t>
            </a:r>
          </a:p>
          <a:p>
            <a:r>
              <a:rPr lang="pt-PT" sz="1600" dirty="0">
                <a:latin typeface="+mj-lt"/>
                <a:cs typeface="Times New Roman" panose="02020603050405020304" pitchFamily="18" charset="0"/>
              </a:rPr>
              <a:t>  &gt;&gt; </a:t>
            </a:r>
            <a:r>
              <a:rPr lang="pt-PT" sz="1600" b="1" dirty="0" err="1">
                <a:latin typeface="+mj-lt"/>
                <a:cs typeface="Times New Roman" panose="02020603050405020304" pitchFamily="18" charset="0"/>
              </a:rPr>
              <a:t>Store</a:t>
            </a:r>
            <a:r>
              <a:rPr lang="pt-PT" sz="1600" dirty="0">
                <a:latin typeface="+mj-lt"/>
                <a:cs typeface="Times New Roman" panose="02020603050405020304" pitchFamily="18" charset="0"/>
              </a:rPr>
              <a:t>(“output”);</a:t>
            </a:r>
          </a:p>
          <a:p>
            <a:endParaRPr lang="en-US" sz="1500" b="1" dirty="0">
              <a:latin typeface="+mj-lt"/>
              <a:cs typeface="Times New Roman" panose="02020603050405020304" pitchFamily="18" charset="0"/>
            </a:endParaRPr>
          </a:p>
        </p:txBody>
      </p:sp>
    </p:spTree>
    <p:extLst>
      <p:ext uri="{BB962C8B-B14F-4D97-AF65-F5344CB8AC3E}">
        <p14:creationId xmlns:p14="http://schemas.microsoft.com/office/powerpoint/2010/main" val="18477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VAMR Applications</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marL="0" indent="0" algn="just">
              <a:buNone/>
            </a:pPr>
            <a:r>
              <a:rPr lang="en-US" sz="2000" dirty="0"/>
              <a:t>Augmented Reality:</a:t>
            </a:r>
          </a:p>
          <a:p>
            <a:pPr algn="just"/>
            <a:r>
              <a:rPr lang="en-US" sz="2000" dirty="0"/>
              <a:t>One augmented reality application that has seen heightened interest in the computer vision and mobile sensing communities involves ingesting a live video stream from a worn camera or mobile device, automatically detecting objects within the field of view, and highlighting them in real-time with a bounding rectangle</a:t>
            </a:r>
            <a:endParaRPr lang="en-US" sz="2400" dirty="0"/>
          </a:p>
          <a:p>
            <a:pPr algn="just"/>
            <a:endParaRPr lang="en-US" sz="2400" dirty="0"/>
          </a:p>
          <a:p>
            <a:pPr marL="0" indent="0" algn="just">
              <a:buNone/>
            </a:pPr>
            <a:endParaRPr lang="en-US" sz="2400" dirty="0"/>
          </a:p>
          <a:p>
            <a:pPr marL="0" indent="0" algn="just">
              <a:buNone/>
            </a:pPr>
            <a:endParaRPr lang="en-US" sz="2400" dirty="0"/>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24</a:t>
            </a:fld>
            <a:endParaRPr lang="el-GR" dirty="0"/>
          </a:p>
        </p:txBody>
      </p:sp>
      <mc:AlternateContent xmlns:mc="http://schemas.openxmlformats.org/markup-compatibility/2006" xmlns:a14="http://schemas.microsoft.com/office/drawing/2010/main">
        <mc:Choice Requires="a14">
          <p:sp>
            <p:nvSpPr>
              <p:cNvPr id="9" name="CaixaDeTexto 8"/>
              <p:cNvSpPr txBox="1"/>
              <p:nvPr/>
            </p:nvSpPr>
            <p:spPr>
              <a:xfrm>
                <a:off x="539552" y="2988627"/>
                <a:ext cx="5616624" cy="1374735"/>
              </a:xfrm>
              <a:prstGeom prst="rect">
                <a:avLst/>
              </a:prstGeom>
              <a:noFill/>
            </p:spPr>
            <p:txBody>
              <a:bodyPr wrap="square" rtlCol="0">
                <a:spAutoFit/>
              </a:bodyPr>
              <a:lstStyle/>
              <a:p>
                <a:r>
                  <a:rPr lang="pt-PT" sz="1500" b="1" dirty="0">
                    <a:latin typeface="+mj-lt"/>
                    <a:cs typeface="Times New Roman" panose="02020603050405020304" pitchFamily="18" charset="0"/>
                  </a:rPr>
                  <a:t>auto </a:t>
                </a:r>
                <a:r>
                  <a:rPr lang="pt-PT" sz="1500" dirty="0" err="1">
                    <a:latin typeface="+mj-lt"/>
                    <a:cs typeface="Times New Roman" panose="02020603050405020304" pitchFamily="18" charset="0"/>
                  </a:rPr>
                  <a:t>source</a:t>
                </a:r>
                <a:r>
                  <a:rPr lang="pt-PT" sz="1500" dirty="0">
                    <a:latin typeface="+mj-lt"/>
                    <a:cs typeface="Times New Roman" panose="02020603050405020304" pitchFamily="18" charset="0"/>
                  </a:rPr>
                  <a:t> = </a:t>
                </a:r>
                <a:r>
                  <a:rPr lang="pt-PT" sz="1500" b="1" dirty="0" err="1">
                    <a:latin typeface="+mj-lt"/>
                    <a:cs typeface="Times New Roman" panose="02020603050405020304" pitchFamily="18" charset="0"/>
                  </a:rPr>
                  <a:t>Decode</a:t>
                </a:r>
                <a:r>
                  <a:rPr lang="pt-PT" sz="1500" dirty="0">
                    <a:latin typeface="+mj-lt"/>
                    <a:cs typeface="Times New Roman" panose="02020603050405020304" pitchFamily="18" charset="0"/>
                  </a:rPr>
                  <a:t>(“</a:t>
                </a:r>
                <a:r>
                  <a:rPr lang="pt-PT" sz="1500" dirty="0" err="1">
                    <a:latin typeface="+mj-lt"/>
                    <a:cs typeface="Times New Roman" panose="02020603050405020304" pitchFamily="18" charset="0"/>
                  </a:rPr>
                  <a:t>rtp</a:t>
                </a:r>
                <a:r>
                  <a:rPr lang="pt-PT" sz="1500" dirty="0">
                    <a:latin typeface="+mj-lt"/>
                    <a:cs typeface="Times New Roman" panose="02020603050405020304" pitchFamily="18" charset="0"/>
                  </a:rPr>
                  <a:t>://…”);</a:t>
                </a:r>
              </a:p>
              <a:p>
                <a:r>
                  <a:rPr lang="pt-PT" sz="1500" b="1" dirty="0">
                    <a:latin typeface="+mj-lt"/>
                    <a:cs typeface="Times New Roman" panose="02020603050405020304" pitchFamily="18" charset="0"/>
                  </a:rPr>
                  <a:t>auto </a:t>
                </a:r>
                <a:r>
                  <a:rPr lang="pt-PT" sz="1500" dirty="0" err="1">
                    <a:latin typeface="+mj-lt"/>
                    <a:cs typeface="Times New Roman" panose="02020603050405020304" pitchFamily="18" charset="0"/>
                  </a:rPr>
                  <a:t>lowres</a:t>
                </a:r>
                <a:r>
                  <a:rPr lang="pt-PT" sz="1500" dirty="0">
                    <a:latin typeface="+mj-lt"/>
                    <a:cs typeface="Times New Roman" panose="02020603050405020304" pitchFamily="18" charset="0"/>
                  </a:rPr>
                  <a:t> = </a:t>
                </a:r>
                <a:r>
                  <a:rPr lang="pt-PT" sz="1500" dirty="0" err="1">
                    <a:latin typeface="+mj-lt"/>
                    <a:cs typeface="Times New Roman" panose="02020603050405020304" pitchFamily="18" charset="0"/>
                  </a:rPr>
                  <a:t>source</a:t>
                </a:r>
                <a:r>
                  <a:rPr lang="pt-PT" sz="1500" dirty="0">
                    <a:latin typeface="+mj-lt"/>
                    <a:cs typeface="Times New Roman" panose="02020603050405020304" pitchFamily="18" charset="0"/>
                  </a:rPr>
                  <a:t> &gt;&gt; </a:t>
                </a:r>
                <a:r>
                  <a:rPr lang="pt-PT" sz="1500" b="1" dirty="0" err="1">
                    <a:latin typeface="+mj-lt"/>
                    <a:cs typeface="Times New Roman" panose="02020603050405020304" pitchFamily="18" charset="0"/>
                  </a:rPr>
                  <a:t>Discretize</a:t>
                </a:r>
                <a:r>
                  <a:rPr lang="pt-PT" sz="1500" dirty="0">
                    <a:latin typeface="+mj-lt"/>
                    <a:cs typeface="Times New Roman" panose="02020603050405020304" pitchFamily="18" charset="0"/>
                  </a:rPr>
                  <a:t>(</a:t>
                </a:r>
                <a:r>
                  <a:rPr lang="pt-PT" sz="1500" dirty="0" err="1">
                    <a:latin typeface="+mj-lt"/>
                    <a:cs typeface="Times New Roman" panose="02020603050405020304" pitchFamily="18" charset="0"/>
                  </a:rPr>
                  <a:t>Theta</a:t>
                </a:r>
                <a:r>
                  <a:rPr lang="pt-PT" sz="1500" dirty="0">
                    <a:latin typeface="+mj-lt"/>
                    <a:cs typeface="Times New Roman" panose="02020603050405020304" pitchFamily="18" charset="0"/>
                  </a:rPr>
                  <a:t>, </a:t>
                </a:r>
                <a14:m>
                  <m:oMath xmlns:m="http://schemas.openxmlformats.org/officeDocument/2006/math">
                    <m:f>
                      <m:fPr>
                        <m:ctrlPr>
                          <a:rPr lang="pt-PT" sz="1500" i="1" smtClean="0">
                            <a:latin typeface="Cambria Math" panose="02040503050406030204" pitchFamily="18" charset="0"/>
                            <a:cs typeface="Times New Roman" panose="02020603050405020304" pitchFamily="18" charset="0"/>
                          </a:rPr>
                        </m:ctrlPr>
                      </m:fPr>
                      <m:num>
                        <m:r>
                          <a:rPr lang="pt-PT" sz="1500" b="0" i="1" smtClean="0">
                            <a:latin typeface="Cambria Math"/>
                            <a:cs typeface="Times New Roman" panose="02020603050405020304" pitchFamily="18" charset="0"/>
                          </a:rPr>
                          <m:t>2</m:t>
                        </m:r>
                        <m:r>
                          <a:rPr lang="pt-PT" sz="1500" b="0" i="1" smtClean="0">
                            <a:latin typeface="Cambria Math"/>
                            <a:ea typeface="Cambria Math"/>
                            <a:cs typeface="Times New Roman" panose="02020603050405020304" pitchFamily="18" charset="0"/>
                          </a:rPr>
                          <m:t>𝜋</m:t>
                        </m:r>
                      </m:num>
                      <m:den>
                        <m:r>
                          <a:rPr lang="pt-PT" sz="1500" b="0" i="1" smtClean="0">
                            <a:latin typeface="Cambria Math"/>
                            <a:cs typeface="Times New Roman" panose="02020603050405020304" pitchFamily="18" charset="0"/>
                          </a:rPr>
                          <m:t>480</m:t>
                        </m:r>
                      </m:den>
                    </m:f>
                  </m:oMath>
                </a14:m>
                <a:r>
                  <a:rPr lang="pt-PT" sz="1600" b="1" dirty="0">
                    <a:latin typeface="+mj-lt"/>
                    <a:cs typeface="Times New Roman" panose="02020603050405020304" pitchFamily="18" charset="0"/>
                  </a:rPr>
                  <a:t>, </a:t>
                </a:r>
                <a:r>
                  <a:rPr lang="pt-PT" sz="1600" dirty="0" err="1">
                    <a:latin typeface="+mj-lt"/>
                    <a:cs typeface="Times New Roman" panose="02020603050405020304" pitchFamily="18" charset="0"/>
                  </a:rPr>
                  <a:t>Phi</a:t>
                </a:r>
                <a:r>
                  <a:rPr lang="pt-PT" sz="1600" dirty="0">
                    <a:latin typeface="+mj-lt"/>
                    <a:cs typeface="Times New Roman" panose="02020603050405020304" pitchFamily="18" charset="0"/>
                  </a:rPr>
                  <a:t>, </a:t>
                </a:r>
                <a14:m>
                  <m:oMath xmlns:m="http://schemas.openxmlformats.org/officeDocument/2006/math">
                    <m:f>
                      <m:fPr>
                        <m:ctrlPr>
                          <a:rPr lang="pt-PT" sz="1600" i="1" smtClean="0">
                            <a:latin typeface="Cambria Math" panose="02040503050406030204" pitchFamily="18" charset="0"/>
                            <a:cs typeface="Times New Roman" panose="02020603050405020304" pitchFamily="18" charset="0"/>
                          </a:rPr>
                        </m:ctrlPr>
                      </m:fPr>
                      <m:num>
                        <m:r>
                          <a:rPr lang="pt-PT" sz="1600" i="1" smtClean="0">
                            <a:latin typeface="Cambria Math"/>
                            <a:ea typeface="Cambria Math"/>
                            <a:cs typeface="Times New Roman" panose="02020603050405020304" pitchFamily="18" charset="0"/>
                          </a:rPr>
                          <m:t>𝜋</m:t>
                        </m:r>
                      </m:num>
                      <m:den>
                        <m:r>
                          <a:rPr lang="pt-PT" sz="1600" b="0" i="1" smtClean="0">
                            <a:latin typeface="Cambria Math"/>
                            <a:cs typeface="Times New Roman" panose="02020603050405020304" pitchFamily="18" charset="0"/>
                          </a:rPr>
                          <m:t>480</m:t>
                        </m:r>
                      </m:den>
                    </m:f>
                    <m:r>
                      <a:rPr lang="pt-PT" sz="1600" b="0" i="0" smtClean="0">
                        <a:latin typeface="Cambria Math"/>
                        <a:cs typeface="Times New Roman" panose="02020603050405020304" pitchFamily="18" charset="0"/>
                      </a:rPr>
                      <m:t>)</m:t>
                    </m:r>
                  </m:oMath>
                </a14:m>
                <a:endParaRPr lang="pt-PT" sz="1600" b="0" dirty="0">
                  <a:latin typeface="+mj-lt"/>
                  <a:cs typeface="Times New Roman" panose="02020603050405020304" pitchFamily="18" charset="0"/>
                </a:endParaRPr>
              </a:p>
              <a:p>
                <a:r>
                  <a:rPr lang="pt-PT" sz="1600" b="1" dirty="0">
                    <a:latin typeface="+mj-lt"/>
                    <a:cs typeface="Times New Roman" panose="02020603050405020304" pitchFamily="18" charset="0"/>
                  </a:rPr>
                  <a:t>auto </a:t>
                </a:r>
                <a:r>
                  <a:rPr lang="pt-PT" sz="1600" dirty="0">
                    <a:latin typeface="+mj-lt"/>
                    <a:cs typeface="Times New Roman" panose="02020603050405020304" pitchFamily="18" charset="0"/>
                  </a:rPr>
                  <a:t>boxes = </a:t>
                </a:r>
                <a:r>
                  <a:rPr lang="pt-PT" sz="1600" dirty="0" err="1">
                    <a:latin typeface="+mj-lt"/>
                    <a:cs typeface="Times New Roman" panose="02020603050405020304" pitchFamily="18" charset="0"/>
                  </a:rPr>
                  <a:t>lowres</a:t>
                </a:r>
                <a:r>
                  <a:rPr lang="pt-PT" sz="1600" dirty="0">
                    <a:latin typeface="+mj-lt"/>
                    <a:cs typeface="Times New Roman" panose="02020603050405020304" pitchFamily="18" charset="0"/>
                  </a:rPr>
                  <a:t> &gt;&gt; </a:t>
                </a:r>
                <a:r>
                  <a:rPr lang="pt-PT" sz="1600" b="1" dirty="0" err="1">
                    <a:latin typeface="+mj-lt"/>
                    <a:cs typeface="Times New Roman" panose="02020603050405020304" pitchFamily="18" charset="0"/>
                  </a:rPr>
                  <a:t>Map</a:t>
                </a:r>
                <a:r>
                  <a:rPr lang="pt-PT" sz="1600" dirty="0">
                    <a:latin typeface="+mj-lt"/>
                    <a:cs typeface="Times New Roman" panose="02020603050405020304" pitchFamily="18" charset="0"/>
                  </a:rPr>
                  <a:t>(</a:t>
                </a:r>
                <a:r>
                  <a:rPr lang="pt-PT" sz="1600" i="1" dirty="0" err="1">
                    <a:latin typeface="+mj-lt"/>
                    <a:cs typeface="Times New Roman" panose="02020603050405020304" pitchFamily="18" charset="0"/>
                  </a:rPr>
                  <a:t>detect</a:t>
                </a:r>
                <a:r>
                  <a:rPr lang="pt-PT" sz="1600" dirty="0">
                    <a:latin typeface="+mj-lt"/>
                    <a:cs typeface="Times New Roman" panose="02020603050405020304" pitchFamily="18" charset="0"/>
                  </a:rPr>
                  <a:t>);</a:t>
                </a:r>
              </a:p>
              <a:p>
                <a:r>
                  <a:rPr lang="pt-PT" sz="1600" b="1" dirty="0" err="1">
                    <a:latin typeface="+mj-lt"/>
                    <a:cs typeface="Times New Roman" panose="02020603050405020304" pitchFamily="18" charset="0"/>
                  </a:rPr>
                  <a:t>Union</a:t>
                </a:r>
                <a:r>
                  <a:rPr lang="pt-PT" sz="1600" dirty="0">
                    <a:latin typeface="+mj-lt"/>
                    <a:cs typeface="Times New Roman" panose="02020603050405020304" pitchFamily="18" charset="0"/>
                  </a:rPr>
                  <a:t>(</a:t>
                </a:r>
                <a:r>
                  <a:rPr lang="pt-PT" sz="1600" dirty="0" err="1">
                    <a:latin typeface="+mj-lt"/>
                    <a:cs typeface="Times New Roman" panose="02020603050405020304" pitchFamily="18" charset="0"/>
                  </a:rPr>
                  <a:t>source</a:t>
                </a:r>
                <a:r>
                  <a:rPr lang="pt-PT" sz="1600" dirty="0">
                    <a:latin typeface="+mj-lt"/>
                    <a:cs typeface="Times New Roman" panose="02020603050405020304" pitchFamily="18" charset="0"/>
                  </a:rPr>
                  <a:t>, boxes) &gt;&gt; </a:t>
                </a:r>
                <a:r>
                  <a:rPr lang="pt-PT" sz="1600" b="1" dirty="0" err="1">
                    <a:latin typeface="+mj-lt"/>
                    <a:cs typeface="Times New Roman" panose="02020603050405020304" pitchFamily="18" charset="0"/>
                  </a:rPr>
                  <a:t>Store</a:t>
                </a:r>
                <a:r>
                  <a:rPr lang="pt-PT" sz="1600" dirty="0">
                    <a:latin typeface="+mj-lt"/>
                    <a:cs typeface="Times New Roman" panose="02020603050405020304" pitchFamily="18" charset="0"/>
                  </a:rPr>
                  <a:t>(“output”);</a:t>
                </a:r>
                <a:endParaRPr lang="pt-PT" sz="1600" b="1" dirty="0">
                  <a:latin typeface="+mj-lt"/>
                  <a:cs typeface="Times New Roman" panose="02020603050405020304" pitchFamily="18" charset="0"/>
                </a:endParaRPr>
              </a:p>
              <a:p>
                <a:endParaRPr lang="en-US" sz="1500" b="1" dirty="0">
                  <a:latin typeface="+mj-lt"/>
                  <a:cs typeface="Times New Roman" panose="02020603050405020304" pitchFamily="18" charset="0"/>
                </a:endParaRPr>
              </a:p>
            </p:txBody>
          </p:sp>
        </mc:Choice>
        <mc:Fallback xmlns="">
          <p:sp>
            <p:nvSpPr>
              <p:cNvPr id="9" name="CaixaDeTexto 8"/>
              <p:cNvSpPr txBox="1">
                <a:spLocks noRot="1" noChangeAspect="1" noMove="1" noResize="1" noEditPoints="1" noAdjustHandles="1" noChangeArrowheads="1" noChangeShapeType="1" noTextEdit="1"/>
              </p:cNvSpPr>
              <p:nvPr/>
            </p:nvSpPr>
            <p:spPr>
              <a:xfrm>
                <a:off x="539552" y="2988627"/>
                <a:ext cx="5616624" cy="1374735"/>
              </a:xfrm>
              <a:prstGeom prst="rect">
                <a:avLst/>
              </a:prstGeom>
              <a:blipFill rotWithShape="1">
                <a:blip r:embed="rId3"/>
                <a:stretch>
                  <a:fillRect l="-651" t="-885"/>
                </a:stretch>
              </a:blipFill>
            </p:spPr>
            <p:txBody>
              <a:bodyPr/>
              <a:lstStyle/>
              <a:p>
                <a:r>
                  <a:rPr lang="pt-PT">
                    <a:noFill/>
                  </a:rPr>
                  <a:t> </a:t>
                </a:r>
              </a:p>
            </p:txBody>
          </p:sp>
        </mc:Fallback>
      </mc:AlternateContent>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2988627"/>
            <a:ext cx="3672408" cy="1177804"/>
          </a:xfrm>
          <a:prstGeom prst="rect">
            <a:avLst/>
          </a:prstGeom>
        </p:spPr>
      </p:pic>
    </p:spTree>
    <p:extLst>
      <p:ext uri="{BB962C8B-B14F-4D97-AF65-F5344CB8AC3E}">
        <p14:creationId xmlns:p14="http://schemas.microsoft.com/office/powerpoint/2010/main" val="162310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VAMR Applications</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marL="0" indent="0" algn="just">
              <a:buNone/>
            </a:pPr>
            <a:r>
              <a:rPr lang="en-US" sz="2000" dirty="0"/>
              <a:t>Depth Map Generation</a:t>
            </a:r>
          </a:p>
          <a:p>
            <a:pPr algn="just"/>
            <a:r>
              <a:rPr lang="en-US" sz="2000" dirty="0"/>
              <a:t>For a light field stored in </a:t>
            </a:r>
            <a:r>
              <a:rPr lang="en-US" sz="2000" dirty="0" err="1"/>
              <a:t>LightDB</a:t>
            </a:r>
            <a:r>
              <a:rPr lang="en-US" sz="2000" dirty="0"/>
              <a:t>, the extremely high data sizes (gigabytes or terabytes of raw data per second) make cloud-based streaming to remote clients infeasible</a:t>
            </a:r>
          </a:p>
          <a:p>
            <a:pPr algn="just"/>
            <a:r>
              <a:rPr lang="en-US" sz="2000" dirty="0"/>
              <a:t>One strategy to reduce the amount of data transfer involves sampling a light field at two points near where a user’s eyes are located and computing a depth map for the 360◦ videos incident to those points </a:t>
            </a:r>
          </a:p>
          <a:p>
            <a:pPr algn="just"/>
            <a:endParaRPr lang="en-US" sz="2000" dirty="0"/>
          </a:p>
          <a:p>
            <a:pPr marL="0" indent="0" algn="just">
              <a:buNone/>
            </a:pPr>
            <a:endParaRPr lang="en-US" sz="2400" dirty="0"/>
          </a:p>
          <a:p>
            <a:pPr marL="0" indent="0" algn="just">
              <a:buNone/>
            </a:pPr>
            <a:endParaRPr lang="en-US" sz="2400" dirty="0"/>
          </a:p>
          <a:p>
            <a:pPr algn="just"/>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25</a:t>
            </a:fld>
            <a:endParaRPr lang="el-GR" dirty="0"/>
          </a:p>
        </p:txBody>
      </p:sp>
      <mc:AlternateContent xmlns:mc="http://schemas.openxmlformats.org/markup-compatibility/2006" xmlns:a14="http://schemas.microsoft.com/office/drawing/2010/main">
        <mc:Choice Requires="a14">
          <p:sp>
            <p:nvSpPr>
              <p:cNvPr id="9" name="CaixaDeTexto 8"/>
              <p:cNvSpPr txBox="1"/>
              <p:nvPr/>
            </p:nvSpPr>
            <p:spPr>
              <a:xfrm>
                <a:off x="2627784" y="3363838"/>
                <a:ext cx="3960440" cy="1915653"/>
              </a:xfrm>
              <a:prstGeom prst="rect">
                <a:avLst/>
              </a:prstGeom>
              <a:noFill/>
            </p:spPr>
            <p:txBody>
              <a:bodyPr wrap="square" rtlCol="0">
                <a:spAutoFit/>
              </a:bodyPr>
              <a:lstStyle/>
              <a:p>
                <a:r>
                  <a:rPr lang="pt-PT" sz="1500" b="1" dirty="0">
                    <a:latin typeface="+mj-lt"/>
                    <a:cs typeface="Times New Roman" panose="02020603050405020304" pitchFamily="18" charset="0"/>
                  </a:rPr>
                  <a:t>auto </a:t>
                </a:r>
                <a:r>
                  <a:rPr lang="pt-PT" sz="1500" dirty="0">
                    <a:latin typeface="+mj-lt"/>
                    <a:cs typeface="Times New Roman" panose="02020603050405020304" pitchFamily="18" charset="0"/>
                  </a:rPr>
                  <a:t>stereo = </a:t>
                </a:r>
                <a:r>
                  <a:rPr lang="pt-PT" sz="1500" b="1" dirty="0" err="1">
                    <a:latin typeface="+mj-lt"/>
                    <a:cs typeface="Times New Roman" panose="02020603050405020304" pitchFamily="18" charset="0"/>
                  </a:rPr>
                  <a:t>Union</a:t>
                </a:r>
                <a:r>
                  <a:rPr lang="pt-PT" sz="1500" dirty="0">
                    <a:latin typeface="+mj-lt"/>
                    <a:cs typeface="Times New Roman" panose="02020603050405020304" pitchFamily="18" charset="0"/>
                  </a:rPr>
                  <a:t>(</a:t>
                </a:r>
                <a:r>
                  <a:rPr lang="pt-PT" sz="1500" b="1" dirty="0">
                    <a:latin typeface="+mj-lt"/>
                    <a:cs typeface="Times New Roman" panose="02020603050405020304" pitchFamily="18" charset="0"/>
                  </a:rPr>
                  <a:t>Scan</a:t>
                </a:r>
                <a:r>
                  <a:rPr lang="pt-PT" sz="1500" dirty="0">
                    <a:latin typeface="+mj-lt"/>
                    <a:cs typeface="Times New Roman" panose="02020603050405020304" pitchFamily="18" charset="0"/>
                  </a:rPr>
                  <a:t>(</a:t>
                </a:r>
                <a:r>
                  <a:rPr lang="pt-PT" sz="1500" i="1" dirty="0">
                    <a:latin typeface="+mj-lt"/>
                    <a:cs typeface="Times New Roman" panose="02020603050405020304" pitchFamily="18" charset="0"/>
                  </a:rPr>
                  <a:t>L</a:t>
                </a:r>
                <a:r>
                  <a:rPr lang="pt-PT" sz="1500" dirty="0">
                    <a:latin typeface="+mj-lt"/>
                    <a:cs typeface="Times New Roman" panose="02020603050405020304" pitchFamily="18" charset="0"/>
                  </a:rPr>
                  <a:t>) &gt;&gt; </a:t>
                </a:r>
                <a:r>
                  <a:rPr lang="pt-PT" sz="1500" b="1" dirty="0" err="1">
                    <a:latin typeface="+mj-lt"/>
                    <a:cs typeface="Times New Roman" panose="02020603050405020304" pitchFamily="18" charset="0"/>
                  </a:rPr>
                  <a:t>Select</a:t>
                </a:r>
                <a:r>
                  <a:rPr lang="pt-PT" sz="1500" dirty="0">
                    <a:latin typeface="+mj-lt"/>
                    <a:cs typeface="Times New Roman" panose="02020603050405020304" pitchFamily="18" charset="0"/>
                  </a:rPr>
                  <a:t>(</a:t>
                </a:r>
                <a:r>
                  <a:rPr lang="pt-PT" sz="1500" i="1" dirty="0">
                    <a:latin typeface="+mj-lt"/>
                    <a:cs typeface="Times New Roman" panose="02020603050405020304" pitchFamily="18" charset="0"/>
                  </a:rPr>
                  <a:t>p </a:t>
                </a:r>
                <a:r>
                  <a:rPr lang="pt-PT" sz="1500" dirty="0">
                    <a:latin typeface="+mj-lt"/>
                    <a:cs typeface="Times New Roman" panose="02020603050405020304" pitchFamily="18" charset="0"/>
                  </a:rPr>
                  <a:t>+ </a:t>
                </a:r>
                <a14:m>
                  <m:oMath xmlns:m="http://schemas.openxmlformats.org/officeDocument/2006/math">
                    <m:f>
                      <m:fPr>
                        <m:ctrlPr>
                          <a:rPr lang="pt-PT" sz="1500" i="1" smtClean="0">
                            <a:latin typeface="Cambria Math" panose="02040503050406030204" pitchFamily="18" charset="0"/>
                            <a:cs typeface="Times New Roman" panose="02020603050405020304" pitchFamily="18" charset="0"/>
                          </a:rPr>
                        </m:ctrlPr>
                      </m:fPr>
                      <m:num>
                        <m:r>
                          <a:rPr lang="pt-PT" sz="1500" b="0" i="1" smtClean="0">
                            <a:latin typeface="Cambria Math"/>
                            <a:cs typeface="Times New Roman" panose="02020603050405020304" pitchFamily="18" charset="0"/>
                          </a:rPr>
                          <m:t>𝑖</m:t>
                        </m:r>
                      </m:num>
                      <m:den>
                        <m:r>
                          <a:rPr lang="pt-PT" sz="1500" b="0" i="1" smtClean="0">
                            <a:latin typeface="Cambria Math"/>
                            <a:cs typeface="Times New Roman" panose="02020603050405020304" pitchFamily="18" charset="0"/>
                          </a:rPr>
                          <m:t>2</m:t>
                        </m:r>
                      </m:den>
                    </m:f>
                    <m:r>
                      <a:rPr lang="pt-PT" sz="1500" b="0" i="0" smtClean="0">
                        <a:latin typeface="Cambria Math"/>
                        <a:cs typeface="Times New Roman" panose="02020603050405020304" pitchFamily="18" charset="0"/>
                      </a:rPr>
                      <m:t>),</m:t>
                    </m:r>
                  </m:oMath>
                </a14:m>
                <a:endParaRPr lang="pt-PT" sz="1500" b="0" dirty="0">
                  <a:latin typeface="+mj-lt"/>
                  <a:cs typeface="Times New Roman" panose="02020603050405020304" pitchFamily="18" charset="0"/>
                </a:endParaRPr>
              </a:p>
              <a:p>
                <a:r>
                  <a:rPr lang="pt-PT" sz="1500" b="1" dirty="0">
                    <a:latin typeface="+mj-lt"/>
                    <a:cs typeface="Times New Roman" panose="02020603050405020304" pitchFamily="18" charset="0"/>
                  </a:rPr>
                  <a:t>                                    Scan</a:t>
                </a:r>
                <a:r>
                  <a:rPr lang="pt-PT" sz="1500" dirty="0">
                    <a:latin typeface="+mj-lt"/>
                    <a:cs typeface="Times New Roman" panose="02020603050405020304" pitchFamily="18" charset="0"/>
                  </a:rPr>
                  <a:t>(</a:t>
                </a:r>
                <a:r>
                  <a:rPr lang="pt-PT" sz="1500" i="1" dirty="0">
                    <a:latin typeface="+mj-lt"/>
                    <a:cs typeface="Times New Roman" panose="02020603050405020304" pitchFamily="18" charset="0"/>
                  </a:rPr>
                  <a:t>L</a:t>
                </a:r>
                <a:r>
                  <a:rPr lang="pt-PT" sz="1500" dirty="0">
                    <a:latin typeface="+mj-lt"/>
                    <a:cs typeface="Times New Roman" panose="02020603050405020304" pitchFamily="18" charset="0"/>
                  </a:rPr>
                  <a:t>) &gt;&gt; </a:t>
                </a:r>
                <a:r>
                  <a:rPr lang="pt-PT" sz="1500" b="1" dirty="0" err="1">
                    <a:cs typeface="Times New Roman" panose="02020603050405020304" pitchFamily="18" charset="0"/>
                  </a:rPr>
                  <a:t>Select</a:t>
                </a:r>
                <a:r>
                  <a:rPr lang="pt-PT" sz="1500" dirty="0">
                    <a:cs typeface="Times New Roman" panose="02020603050405020304" pitchFamily="18" charset="0"/>
                  </a:rPr>
                  <a:t>(</a:t>
                </a:r>
                <a:r>
                  <a:rPr lang="pt-PT" sz="1500" i="1" dirty="0">
                    <a:cs typeface="Times New Roman" panose="02020603050405020304" pitchFamily="18" charset="0"/>
                  </a:rPr>
                  <a:t>p </a:t>
                </a:r>
                <a:r>
                  <a:rPr lang="pt-PT" sz="1500" dirty="0">
                    <a:cs typeface="Times New Roman" panose="02020603050405020304" pitchFamily="18" charset="0"/>
                  </a:rPr>
                  <a:t>- </a:t>
                </a:r>
                <a14:m>
                  <m:oMath xmlns:m="http://schemas.openxmlformats.org/officeDocument/2006/math">
                    <m:f>
                      <m:fPr>
                        <m:ctrlPr>
                          <a:rPr lang="pt-PT" sz="1500" i="1">
                            <a:latin typeface="Cambria Math" panose="02040503050406030204" pitchFamily="18" charset="0"/>
                            <a:cs typeface="Times New Roman" panose="02020603050405020304" pitchFamily="18" charset="0"/>
                          </a:rPr>
                        </m:ctrlPr>
                      </m:fPr>
                      <m:num>
                        <m:r>
                          <a:rPr lang="pt-PT" sz="1500" i="1">
                            <a:latin typeface="Cambria Math"/>
                            <a:cs typeface="Times New Roman" panose="02020603050405020304" pitchFamily="18" charset="0"/>
                          </a:rPr>
                          <m:t>𝑖</m:t>
                        </m:r>
                      </m:num>
                      <m:den>
                        <m:r>
                          <a:rPr lang="pt-PT" sz="1500" i="1">
                            <a:latin typeface="Cambria Math"/>
                            <a:cs typeface="Times New Roman" panose="02020603050405020304" pitchFamily="18" charset="0"/>
                          </a:rPr>
                          <m:t>2</m:t>
                        </m:r>
                      </m:den>
                    </m:f>
                    <m:r>
                      <a:rPr lang="pt-PT" sz="1500">
                        <a:latin typeface="Cambria Math"/>
                        <a:cs typeface="Times New Roman" panose="02020603050405020304" pitchFamily="18" charset="0"/>
                      </a:rPr>
                      <m:t>)</m:t>
                    </m:r>
                    <m:r>
                      <a:rPr lang="pt-PT" sz="1500" b="0" i="0" smtClean="0">
                        <a:latin typeface="Cambria Math"/>
                        <a:cs typeface="Times New Roman" panose="02020603050405020304" pitchFamily="18" charset="0"/>
                      </a:rPr>
                      <m:t>)</m:t>
                    </m:r>
                  </m:oMath>
                </a14:m>
                <a:endParaRPr lang="pt-PT" sz="1500" b="0" dirty="0">
                  <a:cs typeface="Times New Roman" panose="02020603050405020304" pitchFamily="18" charset="0"/>
                </a:endParaRPr>
              </a:p>
              <a:p>
                <a:r>
                  <a:rPr lang="pt-PT" sz="1500" b="0" dirty="0">
                    <a:cs typeface="Times New Roman" panose="02020603050405020304" pitchFamily="18" charset="0"/>
                  </a:rPr>
                  <a:t>     &gt;&gt; </a:t>
                </a:r>
                <a:r>
                  <a:rPr lang="pt-PT" sz="1500" b="1" dirty="0" err="1">
                    <a:cs typeface="Times New Roman" panose="02020603050405020304" pitchFamily="18" charset="0"/>
                  </a:rPr>
                  <a:t>Interpolate</a:t>
                </a:r>
                <a:r>
                  <a:rPr lang="pt-PT" sz="1500" dirty="0">
                    <a:cs typeface="Times New Roman" panose="02020603050405020304" pitchFamily="18" charset="0"/>
                  </a:rPr>
                  <a:t>(</a:t>
                </a:r>
                <a:r>
                  <a:rPr lang="pt-PT" sz="1500" dirty="0" err="1">
                    <a:cs typeface="Times New Roman" panose="02020603050405020304" pitchFamily="18" charset="0"/>
                  </a:rPr>
                  <a:t>DepthMapInterpolation</a:t>
                </a:r>
                <a:r>
                  <a:rPr lang="pt-PT" sz="1500" dirty="0">
                    <a:cs typeface="Times New Roman" panose="02020603050405020304" pitchFamily="18" charset="0"/>
                  </a:rPr>
                  <a:t>)</a:t>
                </a:r>
              </a:p>
              <a:p>
                <a:r>
                  <a:rPr lang="pt-PT" sz="1500" b="0" dirty="0">
                    <a:cs typeface="Times New Roman" panose="02020603050405020304" pitchFamily="18" charset="0"/>
                  </a:rPr>
                  <a:t>     &gt;&gt; </a:t>
                </a:r>
                <a:r>
                  <a:rPr lang="pt-PT" sz="1500" b="1" dirty="0" err="1">
                    <a:cs typeface="Times New Roman" panose="02020603050405020304" pitchFamily="18" charset="0"/>
                  </a:rPr>
                  <a:t>Store</a:t>
                </a:r>
                <a:r>
                  <a:rPr lang="pt-PT" sz="1500" dirty="0">
                    <a:cs typeface="Times New Roman" panose="02020603050405020304" pitchFamily="18" charset="0"/>
                  </a:rPr>
                  <a:t>(“sample”)</a:t>
                </a:r>
                <a:endParaRPr lang="pt-PT" sz="1500" b="0" dirty="0">
                  <a:cs typeface="Times New Roman" panose="02020603050405020304" pitchFamily="18" charset="0"/>
                </a:endParaRPr>
              </a:p>
              <a:p>
                <a:endParaRPr lang="pt-PT" sz="1500" b="0" dirty="0">
                  <a:cs typeface="Times New Roman" panose="02020603050405020304" pitchFamily="18" charset="0"/>
                </a:endParaRPr>
              </a:p>
              <a:p>
                <a:endParaRPr lang="pt-PT" sz="1500" b="1" dirty="0">
                  <a:latin typeface="+mj-lt"/>
                  <a:cs typeface="Times New Roman" panose="02020603050405020304" pitchFamily="18" charset="0"/>
                </a:endParaRPr>
              </a:p>
              <a:p>
                <a:endParaRPr lang="en-US" sz="1500" b="1" dirty="0">
                  <a:latin typeface="+mj-lt"/>
                  <a:cs typeface="Times New Roman" panose="02020603050405020304" pitchFamily="18" charset="0"/>
                </a:endParaRPr>
              </a:p>
            </p:txBody>
          </p:sp>
        </mc:Choice>
        <mc:Fallback xmlns="">
          <p:sp>
            <p:nvSpPr>
              <p:cNvPr id="9" name="CaixaDeTexto 8"/>
              <p:cNvSpPr txBox="1">
                <a:spLocks noRot="1" noChangeAspect="1" noMove="1" noResize="1" noEditPoints="1" noAdjustHandles="1" noChangeArrowheads="1" noChangeShapeType="1" noTextEdit="1"/>
              </p:cNvSpPr>
              <p:nvPr/>
            </p:nvSpPr>
            <p:spPr>
              <a:xfrm>
                <a:off x="2627784" y="3363838"/>
                <a:ext cx="3960440" cy="1915653"/>
              </a:xfrm>
              <a:prstGeom prst="rect">
                <a:avLst/>
              </a:prstGeom>
              <a:blipFill rotWithShape="1">
                <a:blip r:embed="rId3"/>
                <a:stretch>
                  <a:fillRect l="-462"/>
                </a:stretch>
              </a:blipFill>
            </p:spPr>
            <p:txBody>
              <a:bodyPr/>
              <a:lstStyle/>
              <a:p>
                <a:r>
                  <a:rPr lang="pt-PT">
                    <a:noFill/>
                  </a:rPr>
                  <a:t> </a:t>
                </a:r>
              </a:p>
            </p:txBody>
          </p:sp>
        </mc:Fallback>
      </mc:AlternateContent>
    </p:spTree>
    <p:extLst>
      <p:ext uri="{BB962C8B-B14F-4D97-AF65-F5344CB8AC3E}">
        <p14:creationId xmlns:p14="http://schemas.microsoft.com/office/powerpoint/2010/main" val="214778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err="1"/>
              <a:t>LightDB</a:t>
            </a:r>
            <a:r>
              <a:rPr lang="en-US" dirty="0"/>
              <a:t> Architecture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67544" y="915567"/>
            <a:ext cx="8208912" cy="3528391"/>
          </a:xfrm>
        </p:spPr>
        <p:txBody>
          <a:bodyPr>
            <a:normAutofit/>
          </a:bodyPr>
          <a:lstStyle/>
          <a:p>
            <a:pPr algn="just"/>
            <a:r>
              <a:rPr lang="en-US" sz="2400" dirty="0" err="1"/>
              <a:t>LightDB</a:t>
            </a:r>
            <a:r>
              <a:rPr lang="en-US" sz="2400" dirty="0"/>
              <a:t> is currently a single-node, single-threaded system</a:t>
            </a:r>
          </a:p>
          <a:p>
            <a:pPr algn="just"/>
            <a:r>
              <a:rPr lang="en-US" sz="2400" dirty="0"/>
              <a:t>The objective is to extend it to support distributed execution in shared-nothing clusters</a:t>
            </a:r>
          </a:p>
          <a:p>
            <a:pPr algn="just"/>
            <a:endParaRPr lang="en-US" sz="2400" dirty="0"/>
          </a:p>
          <a:p>
            <a:pPr marL="0" indent="0" algn="just">
              <a:buNone/>
            </a:pPr>
            <a:r>
              <a:rPr lang="en-US" sz="2000" dirty="0"/>
              <a:t>Users submit individual queries as a statement or script that may include variable assignments</a:t>
            </a:r>
          </a:p>
          <a:p>
            <a:pPr marL="0" indent="0" algn="just">
              <a:buNone/>
            </a:pPr>
            <a:endParaRPr lang="en-US" sz="2000" dirty="0"/>
          </a:p>
          <a:p>
            <a:pPr marL="0" indent="0" algn="just">
              <a:buNone/>
            </a:pPr>
            <a:r>
              <a:rPr lang="en-US" sz="2000" dirty="0" err="1"/>
              <a:t>LightDB</a:t>
            </a:r>
            <a:r>
              <a:rPr lang="en-US" sz="2000" dirty="0"/>
              <a:t> executes each such query as a single transaction with snapshot isolation</a:t>
            </a:r>
          </a:p>
          <a:p>
            <a:pPr marL="0" indent="0" algn="just">
              <a:buNone/>
            </a:pPr>
            <a:endParaRPr lang="en-US" sz="24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26</a:t>
            </a:fld>
            <a:endParaRPr lang="el-GR" dirty="0"/>
          </a:p>
        </p:txBody>
      </p:sp>
      <p:sp>
        <p:nvSpPr>
          <p:cNvPr id="6" name="Seta curvada à esquerda 5"/>
          <p:cNvSpPr/>
          <p:nvPr/>
        </p:nvSpPr>
        <p:spPr>
          <a:xfrm>
            <a:off x="2987824" y="3003798"/>
            <a:ext cx="288032" cy="648072"/>
          </a:xfrm>
          <a:prstGeom prst="curved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ctângulo arredondado 6"/>
          <p:cNvSpPr/>
          <p:nvPr/>
        </p:nvSpPr>
        <p:spPr>
          <a:xfrm>
            <a:off x="395536" y="2499742"/>
            <a:ext cx="8280920" cy="18722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220623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err="1"/>
              <a:t>LightDB</a:t>
            </a:r>
            <a:r>
              <a:rPr lang="en-US" dirty="0"/>
              <a:t> Architecture</a:t>
            </a:r>
          </a:p>
        </p:txBody>
      </p:sp>
      <p:pic>
        <p:nvPicPr>
          <p:cNvPr id="8" name="Marcador de Posição de Conteúdo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0152" y="1131590"/>
            <a:ext cx="3050442" cy="2239497"/>
          </a:xfrm>
        </p:spPr>
      </p:pic>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27</a:t>
            </a:fld>
            <a:endParaRPr lang="el-GR" dirty="0"/>
          </a:p>
        </p:txBody>
      </p:sp>
      <p:sp>
        <p:nvSpPr>
          <p:cNvPr id="9" name="CaixaDeTexto 8"/>
          <p:cNvSpPr txBox="1"/>
          <p:nvPr/>
        </p:nvSpPr>
        <p:spPr>
          <a:xfrm>
            <a:off x="467544" y="987574"/>
            <a:ext cx="5400600" cy="3693319"/>
          </a:xfrm>
          <a:prstGeom prst="rect">
            <a:avLst/>
          </a:prstGeom>
          <a:noFill/>
        </p:spPr>
        <p:txBody>
          <a:bodyPr wrap="square" rtlCol="0">
            <a:spAutoFit/>
          </a:bodyPr>
          <a:lstStyle/>
          <a:p>
            <a:pPr marL="285750" indent="-285750" algn="just">
              <a:buFont typeface="Arial" panose="020B0604020202020204" pitchFamily="34" charset="0"/>
              <a:buChar char="•"/>
            </a:pPr>
            <a:r>
              <a:rPr lang="pt-PT" dirty="0" err="1"/>
              <a:t>The</a:t>
            </a:r>
            <a:r>
              <a:rPr lang="pt-PT" dirty="0"/>
              <a:t> </a:t>
            </a:r>
            <a:r>
              <a:rPr lang="pt-PT" dirty="0" err="1"/>
              <a:t>Query</a:t>
            </a:r>
            <a:r>
              <a:rPr lang="pt-PT" dirty="0"/>
              <a:t> </a:t>
            </a:r>
            <a:r>
              <a:rPr lang="pt-PT" dirty="0" err="1"/>
              <a:t>Processor</a:t>
            </a:r>
            <a:r>
              <a:rPr lang="pt-PT" dirty="0"/>
              <a:t> (QP) </a:t>
            </a:r>
            <a:r>
              <a:rPr lang="pt-PT" dirty="0" err="1"/>
              <a:t>receives</a:t>
            </a:r>
            <a:r>
              <a:rPr lang="pt-PT" dirty="0"/>
              <a:t> </a:t>
            </a:r>
            <a:r>
              <a:rPr lang="pt-PT" dirty="0" err="1"/>
              <a:t>declarative</a:t>
            </a:r>
            <a:r>
              <a:rPr lang="pt-PT" dirty="0"/>
              <a:t> </a:t>
            </a:r>
            <a:r>
              <a:rPr lang="pt-PT" dirty="0" err="1"/>
              <a:t>queries</a:t>
            </a:r>
            <a:r>
              <a:rPr lang="pt-PT" dirty="0"/>
              <a:t> as input </a:t>
            </a:r>
            <a:r>
              <a:rPr lang="pt-PT" dirty="0" err="1"/>
              <a:t>and</a:t>
            </a:r>
            <a:r>
              <a:rPr lang="pt-PT" dirty="0"/>
              <a:t> </a:t>
            </a:r>
            <a:r>
              <a:rPr lang="pt-PT" dirty="0" err="1"/>
              <a:t>converts</a:t>
            </a:r>
            <a:r>
              <a:rPr lang="pt-PT" dirty="0"/>
              <a:t> </a:t>
            </a:r>
            <a:r>
              <a:rPr lang="pt-PT" dirty="0" err="1"/>
              <a:t>them</a:t>
            </a:r>
            <a:r>
              <a:rPr lang="pt-PT" dirty="0"/>
              <a:t> </a:t>
            </a:r>
            <a:r>
              <a:rPr lang="pt-PT" dirty="0" err="1"/>
              <a:t>into</a:t>
            </a:r>
            <a:r>
              <a:rPr lang="pt-PT" dirty="0"/>
              <a:t> </a:t>
            </a:r>
            <a:r>
              <a:rPr lang="pt-PT" dirty="0" err="1"/>
              <a:t>physical</a:t>
            </a:r>
            <a:r>
              <a:rPr lang="pt-PT" dirty="0"/>
              <a:t> </a:t>
            </a:r>
            <a:r>
              <a:rPr lang="pt-PT" dirty="0" err="1"/>
              <a:t>query</a:t>
            </a:r>
            <a:r>
              <a:rPr lang="pt-PT" dirty="0"/>
              <a:t> </a:t>
            </a:r>
            <a:r>
              <a:rPr lang="pt-PT" dirty="0" err="1"/>
              <a:t>plans</a:t>
            </a:r>
            <a:r>
              <a:rPr lang="pt-PT" dirty="0"/>
              <a:t> </a:t>
            </a:r>
            <a:r>
              <a:rPr lang="pt-PT" dirty="0" err="1"/>
              <a:t>that</a:t>
            </a:r>
            <a:r>
              <a:rPr lang="pt-PT" dirty="0"/>
              <a:t> </a:t>
            </a:r>
            <a:r>
              <a:rPr lang="pt-PT" dirty="0" err="1"/>
              <a:t>it</a:t>
            </a:r>
            <a:r>
              <a:rPr lang="pt-PT" dirty="0"/>
              <a:t> executes, </a:t>
            </a:r>
            <a:r>
              <a:rPr lang="pt-PT" dirty="0" err="1"/>
              <a:t>returning</a:t>
            </a:r>
            <a:r>
              <a:rPr lang="pt-PT" dirty="0"/>
              <a:t> </a:t>
            </a:r>
            <a:r>
              <a:rPr lang="pt-PT" dirty="0" err="1"/>
              <a:t>results</a:t>
            </a:r>
            <a:r>
              <a:rPr lang="pt-PT" dirty="0"/>
              <a:t> to </a:t>
            </a:r>
            <a:r>
              <a:rPr lang="pt-PT" dirty="0" err="1"/>
              <a:t>applications</a:t>
            </a:r>
            <a:r>
              <a:rPr lang="pt-PT" dirty="0"/>
              <a:t> in </a:t>
            </a:r>
            <a:r>
              <a:rPr lang="pt-PT" dirty="0" err="1"/>
              <a:t>the</a:t>
            </a:r>
            <a:r>
              <a:rPr lang="pt-PT" dirty="0"/>
              <a:t> </a:t>
            </a:r>
            <a:r>
              <a:rPr lang="pt-PT" dirty="0" err="1"/>
              <a:t>form</a:t>
            </a:r>
            <a:r>
              <a:rPr lang="pt-PT" dirty="0"/>
              <a:t> </a:t>
            </a:r>
            <a:r>
              <a:rPr lang="pt-PT" dirty="0" err="1"/>
              <a:t>of</a:t>
            </a:r>
            <a:r>
              <a:rPr lang="pt-PT" dirty="0"/>
              <a:t> </a:t>
            </a:r>
            <a:r>
              <a:rPr lang="pt-PT" dirty="0" err="1"/>
              <a:t>encoded</a:t>
            </a:r>
            <a:r>
              <a:rPr lang="pt-PT" dirty="0"/>
              <a:t> </a:t>
            </a:r>
            <a:r>
              <a:rPr lang="pt-PT" dirty="0" err="1"/>
              <a:t>videos</a:t>
            </a:r>
            <a:endParaRPr lang="pt-PT" dirty="0"/>
          </a:p>
          <a:p>
            <a:pPr marL="285750" indent="-285750" algn="just">
              <a:buFont typeface="Arial" panose="020B0604020202020204" pitchFamily="34" charset="0"/>
              <a:buChar char="•"/>
            </a:pPr>
            <a:r>
              <a:rPr lang="pt-PT" dirty="0" err="1"/>
              <a:t>The</a:t>
            </a:r>
            <a:r>
              <a:rPr lang="pt-PT" dirty="0"/>
              <a:t> </a:t>
            </a:r>
            <a:r>
              <a:rPr lang="pt-PT" dirty="0" err="1"/>
              <a:t>translation</a:t>
            </a:r>
            <a:r>
              <a:rPr lang="pt-PT" dirty="0"/>
              <a:t> </a:t>
            </a:r>
            <a:r>
              <a:rPr lang="pt-PT" dirty="0" err="1"/>
              <a:t>of</a:t>
            </a:r>
            <a:r>
              <a:rPr lang="pt-PT" dirty="0"/>
              <a:t> </a:t>
            </a:r>
            <a:r>
              <a:rPr lang="pt-PT" dirty="0" err="1"/>
              <a:t>the</a:t>
            </a:r>
            <a:r>
              <a:rPr lang="pt-PT" dirty="0"/>
              <a:t> input </a:t>
            </a:r>
            <a:r>
              <a:rPr lang="pt-PT" dirty="0" err="1"/>
              <a:t>declarative</a:t>
            </a:r>
            <a:r>
              <a:rPr lang="pt-PT" dirty="0"/>
              <a:t> </a:t>
            </a:r>
            <a:r>
              <a:rPr lang="pt-PT" dirty="0" err="1"/>
              <a:t>queries</a:t>
            </a:r>
            <a:r>
              <a:rPr lang="pt-PT" dirty="0"/>
              <a:t> </a:t>
            </a:r>
            <a:r>
              <a:rPr lang="pt-PT" dirty="0" err="1"/>
              <a:t>into</a:t>
            </a:r>
            <a:r>
              <a:rPr lang="pt-PT" dirty="0"/>
              <a:t> logical </a:t>
            </a:r>
            <a:r>
              <a:rPr lang="pt-PT" dirty="0" err="1"/>
              <a:t>query</a:t>
            </a:r>
            <a:r>
              <a:rPr lang="pt-PT" dirty="0"/>
              <a:t> </a:t>
            </a:r>
            <a:r>
              <a:rPr lang="pt-PT" dirty="0" err="1"/>
              <a:t>plans</a:t>
            </a:r>
            <a:r>
              <a:rPr lang="pt-PT" dirty="0"/>
              <a:t> </a:t>
            </a:r>
            <a:r>
              <a:rPr lang="pt-PT" dirty="0" err="1"/>
              <a:t>is</a:t>
            </a:r>
            <a:r>
              <a:rPr lang="pt-PT" dirty="0"/>
              <a:t> a </a:t>
            </a:r>
            <a:r>
              <a:rPr lang="pt-PT" dirty="0" err="1"/>
              <a:t>straightforward</a:t>
            </a:r>
            <a:r>
              <a:rPr lang="pt-PT" dirty="0"/>
              <a:t> </a:t>
            </a:r>
            <a:r>
              <a:rPr lang="pt-PT" dirty="0" err="1"/>
              <a:t>one</a:t>
            </a:r>
            <a:r>
              <a:rPr lang="pt-PT" dirty="0"/>
              <a:t>-</a:t>
            </a:r>
            <a:r>
              <a:rPr lang="pt-PT" dirty="0" err="1"/>
              <a:t>to-one</a:t>
            </a:r>
            <a:r>
              <a:rPr lang="pt-PT" dirty="0"/>
              <a:t> </a:t>
            </a:r>
            <a:r>
              <a:rPr lang="pt-PT" dirty="0" err="1"/>
              <a:t>mapping</a:t>
            </a:r>
            <a:endParaRPr lang="pt-PT" dirty="0"/>
          </a:p>
          <a:p>
            <a:pPr marL="285750" indent="-285750" algn="just">
              <a:buFont typeface="Arial" panose="020B0604020202020204" pitchFamily="34" charset="0"/>
              <a:buChar char="•"/>
            </a:pPr>
            <a:r>
              <a:rPr lang="pt-PT" dirty="0" err="1"/>
              <a:t>The</a:t>
            </a:r>
            <a:r>
              <a:rPr lang="pt-PT" dirty="0"/>
              <a:t> logical-to-</a:t>
            </a:r>
            <a:r>
              <a:rPr lang="pt-PT" dirty="0" err="1"/>
              <a:t>physical</a:t>
            </a:r>
            <a:r>
              <a:rPr lang="pt-PT" dirty="0"/>
              <a:t> </a:t>
            </a:r>
            <a:r>
              <a:rPr lang="pt-PT" dirty="0" err="1"/>
              <a:t>query</a:t>
            </a:r>
            <a:r>
              <a:rPr lang="pt-PT" dirty="0"/>
              <a:t> </a:t>
            </a:r>
            <a:r>
              <a:rPr lang="pt-PT" dirty="0" err="1"/>
              <a:t>plan</a:t>
            </a:r>
            <a:r>
              <a:rPr lang="pt-PT" dirty="0"/>
              <a:t> </a:t>
            </a:r>
            <a:r>
              <a:rPr lang="pt-PT" dirty="0" err="1"/>
              <a:t>translation</a:t>
            </a:r>
            <a:r>
              <a:rPr lang="pt-PT" dirty="0"/>
              <a:t>, </a:t>
            </a:r>
            <a:r>
              <a:rPr lang="pt-PT" dirty="0" err="1"/>
              <a:t>however</a:t>
            </a:r>
            <a:r>
              <a:rPr lang="pt-PT" dirty="0"/>
              <a:t>, </a:t>
            </a:r>
            <a:r>
              <a:rPr lang="pt-PT" dirty="0" err="1"/>
              <a:t>is</a:t>
            </a:r>
            <a:r>
              <a:rPr lang="pt-PT" dirty="0"/>
              <a:t> </a:t>
            </a:r>
            <a:r>
              <a:rPr lang="pt-PT" dirty="0" err="1"/>
              <a:t>amenable</a:t>
            </a:r>
            <a:r>
              <a:rPr lang="pt-PT" dirty="0"/>
              <a:t> to </a:t>
            </a:r>
            <a:r>
              <a:rPr lang="pt-PT" dirty="0" err="1"/>
              <a:t>various</a:t>
            </a:r>
            <a:r>
              <a:rPr lang="pt-PT" dirty="0"/>
              <a:t> </a:t>
            </a:r>
            <a:r>
              <a:rPr lang="pt-PT" dirty="0" err="1"/>
              <a:t>optimizations</a:t>
            </a:r>
            <a:endParaRPr lang="pt-PT" dirty="0"/>
          </a:p>
          <a:p>
            <a:pPr marL="285750" indent="-285750" algn="just">
              <a:buFont typeface="Arial" panose="020B0604020202020204" pitchFamily="34" charset="0"/>
              <a:buChar char="•"/>
            </a:pPr>
            <a:r>
              <a:rPr lang="pt-PT" dirty="0" err="1"/>
              <a:t>LightDB’s</a:t>
            </a:r>
            <a:r>
              <a:rPr lang="pt-PT" dirty="0"/>
              <a:t> </a:t>
            </a:r>
            <a:r>
              <a:rPr lang="pt-PT" dirty="0" err="1"/>
              <a:t>physical</a:t>
            </a:r>
            <a:r>
              <a:rPr lang="pt-PT" dirty="0"/>
              <a:t> </a:t>
            </a:r>
            <a:r>
              <a:rPr lang="pt-PT" dirty="0" err="1"/>
              <a:t>algebra</a:t>
            </a:r>
            <a:r>
              <a:rPr lang="pt-PT" dirty="0"/>
              <a:t> </a:t>
            </a:r>
            <a:r>
              <a:rPr lang="pt-PT" dirty="0" err="1"/>
              <a:t>includes</a:t>
            </a:r>
            <a:r>
              <a:rPr lang="pt-PT" dirty="0"/>
              <a:t> </a:t>
            </a:r>
            <a:r>
              <a:rPr lang="pt-PT" dirty="0" err="1"/>
              <a:t>operators</a:t>
            </a:r>
            <a:r>
              <a:rPr lang="pt-PT" dirty="0"/>
              <a:t> </a:t>
            </a:r>
            <a:r>
              <a:rPr lang="pt-PT" dirty="0" err="1"/>
              <a:t>that</a:t>
            </a:r>
            <a:r>
              <a:rPr lang="pt-PT" dirty="0"/>
              <a:t> </a:t>
            </a:r>
            <a:r>
              <a:rPr lang="pt-PT" dirty="0" err="1"/>
              <a:t>directly</a:t>
            </a:r>
            <a:r>
              <a:rPr lang="pt-PT" dirty="0"/>
              <a:t> </a:t>
            </a:r>
            <a:r>
              <a:rPr lang="pt-PT" dirty="0" err="1"/>
              <a:t>process</a:t>
            </a:r>
            <a:r>
              <a:rPr lang="pt-PT" dirty="0"/>
              <a:t> </a:t>
            </a:r>
            <a:r>
              <a:rPr lang="pt-PT" dirty="0" err="1"/>
              <a:t>encoded</a:t>
            </a:r>
            <a:r>
              <a:rPr lang="pt-PT" dirty="0"/>
              <a:t> </a:t>
            </a:r>
            <a:r>
              <a:rPr lang="pt-PT" dirty="0" err="1"/>
              <a:t>video</a:t>
            </a:r>
            <a:r>
              <a:rPr lang="pt-PT" dirty="0"/>
              <a:t> </a:t>
            </a:r>
            <a:r>
              <a:rPr lang="pt-PT" dirty="0" err="1"/>
              <a:t>frames</a:t>
            </a:r>
            <a:r>
              <a:rPr lang="pt-PT" dirty="0"/>
              <a:t>, </a:t>
            </a:r>
            <a:r>
              <a:rPr lang="pt-PT" dirty="0" err="1"/>
              <a:t>called</a:t>
            </a:r>
            <a:r>
              <a:rPr lang="pt-PT" dirty="0"/>
              <a:t> </a:t>
            </a:r>
            <a:r>
              <a:rPr lang="pt-PT" i="1" dirty="0" err="1"/>
              <a:t>homomorphic</a:t>
            </a:r>
            <a:r>
              <a:rPr lang="pt-PT" i="1" dirty="0"/>
              <a:t> </a:t>
            </a:r>
            <a:r>
              <a:rPr lang="pt-PT" i="1" dirty="0" err="1"/>
              <a:t>operators</a:t>
            </a:r>
            <a:r>
              <a:rPr lang="pt-PT" dirty="0"/>
              <a:t>, </a:t>
            </a:r>
            <a:r>
              <a:rPr lang="pt-PT" dirty="0" err="1"/>
              <a:t>and</a:t>
            </a:r>
            <a:r>
              <a:rPr lang="pt-PT" dirty="0"/>
              <a:t> </a:t>
            </a:r>
            <a:r>
              <a:rPr lang="pt-PT" dirty="0" err="1"/>
              <a:t>operators</a:t>
            </a:r>
            <a:r>
              <a:rPr lang="pt-PT" dirty="0"/>
              <a:t> </a:t>
            </a:r>
            <a:r>
              <a:rPr lang="pt-PT" dirty="0" err="1"/>
              <a:t>that</a:t>
            </a:r>
            <a:r>
              <a:rPr lang="pt-PT" dirty="0"/>
              <a:t> </a:t>
            </a:r>
            <a:r>
              <a:rPr lang="pt-PT" dirty="0" err="1"/>
              <a:t>process</a:t>
            </a:r>
            <a:r>
              <a:rPr lang="pt-PT" dirty="0"/>
              <a:t> </a:t>
            </a:r>
            <a:r>
              <a:rPr lang="pt-PT" dirty="0" err="1"/>
              <a:t>decoded</a:t>
            </a:r>
            <a:r>
              <a:rPr lang="pt-PT" dirty="0"/>
              <a:t> data</a:t>
            </a:r>
          </a:p>
        </p:txBody>
      </p:sp>
    </p:spTree>
    <p:extLst>
      <p:ext uri="{BB962C8B-B14F-4D97-AF65-F5344CB8AC3E}">
        <p14:creationId xmlns:p14="http://schemas.microsoft.com/office/powerpoint/2010/main" val="394293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Physical Organization and Data Storage</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28</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77500" lnSpcReduction="20000"/>
          </a:bodyPr>
          <a:lstStyle/>
          <a:p>
            <a:r>
              <a:rPr lang="pt-PT" dirty="0" err="1"/>
              <a:t>Phisically</a:t>
            </a:r>
            <a:r>
              <a:rPr lang="pt-PT" dirty="0"/>
              <a:t>, </a:t>
            </a:r>
            <a:r>
              <a:rPr lang="pt-PT" dirty="0" err="1"/>
              <a:t>each</a:t>
            </a:r>
            <a:r>
              <a:rPr lang="pt-PT" dirty="0"/>
              <a:t> TLF can </a:t>
            </a:r>
            <a:r>
              <a:rPr lang="pt-PT" dirty="0" err="1"/>
              <a:t>be</a:t>
            </a:r>
            <a:r>
              <a:rPr lang="pt-PT" dirty="0"/>
              <a:t> </a:t>
            </a:r>
            <a:r>
              <a:rPr lang="pt-PT" dirty="0" err="1"/>
              <a:t>represented</a:t>
            </a:r>
            <a:r>
              <a:rPr lang="pt-PT" dirty="0"/>
              <a:t> </a:t>
            </a:r>
            <a:r>
              <a:rPr lang="pt-PT" dirty="0" err="1"/>
              <a:t>using</a:t>
            </a:r>
            <a:r>
              <a:rPr lang="pt-PT" dirty="0"/>
              <a:t> </a:t>
            </a:r>
            <a:r>
              <a:rPr lang="pt-PT" dirty="0" err="1"/>
              <a:t>one</a:t>
            </a:r>
            <a:r>
              <a:rPr lang="pt-PT" dirty="0"/>
              <a:t> </a:t>
            </a:r>
            <a:r>
              <a:rPr lang="pt-PT" dirty="0" err="1"/>
              <a:t>of</a:t>
            </a:r>
            <a:r>
              <a:rPr lang="pt-PT" dirty="0"/>
              <a:t> </a:t>
            </a:r>
            <a:r>
              <a:rPr lang="pt-PT" dirty="0" err="1"/>
              <a:t>two</a:t>
            </a:r>
            <a:r>
              <a:rPr lang="pt-PT" dirty="0"/>
              <a:t> </a:t>
            </a:r>
            <a:r>
              <a:rPr lang="pt-PT" dirty="0" err="1"/>
              <a:t>formats</a:t>
            </a:r>
            <a:r>
              <a:rPr lang="pt-PT" dirty="0"/>
              <a:t> </a:t>
            </a:r>
            <a:r>
              <a:rPr lang="pt-PT" dirty="0" err="1"/>
              <a:t>explained</a:t>
            </a:r>
            <a:r>
              <a:rPr lang="pt-PT" dirty="0"/>
              <a:t> </a:t>
            </a:r>
            <a:r>
              <a:rPr lang="pt-PT" dirty="0" err="1"/>
              <a:t>before</a:t>
            </a:r>
            <a:r>
              <a:rPr lang="pt-PT" dirty="0"/>
              <a:t>: </a:t>
            </a:r>
            <a:endParaRPr lang="en-GB" dirty="0"/>
          </a:p>
          <a:p>
            <a:pPr lvl="1"/>
            <a:r>
              <a:rPr lang="pt-PT" b="1" i="1" dirty="0"/>
              <a:t>3</a:t>
            </a:r>
            <a:r>
              <a:rPr lang="en-GB" b="1" i="1" dirty="0"/>
              <a:t>60◦ TLF: </a:t>
            </a:r>
            <a:r>
              <a:rPr lang="en-GB" dirty="0"/>
              <a:t>contains one or more 360◦ videos, with a separate video stream.</a:t>
            </a:r>
          </a:p>
          <a:p>
            <a:pPr lvl="1"/>
            <a:r>
              <a:rPr lang="pt-PT" b="1" i="1" dirty="0" err="1"/>
              <a:t>SlabTLF</a:t>
            </a:r>
            <a:r>
              <a:rPr lang="pt-PT" b="1" i="1" dirty="0"/>
              <a:t>:</a:t>
            </a:r>
            <a:r>
              <a:rPr lang="en-GB" dirty="0"/>
              <a:t> contain one or more slabs at various positions and orientations, with a separate stream encoded for each.</a:t>
            </a:r>
          </a:p>
          <a:p>
            <a:r>
              <a:rPr lang="en-GB" dirty="0"/>
              <a:t>Combinations of 360TLF and </a:t>
            </a:r>
            <a:r>
              <a:rPr lang="en-GB" dirty="0" err="1"/>
              <a:t>SlabTLFs</a:t>
            </a:r>
            <a:r>
              <a:rPr lang="en-GB" dirty="0"/>
              <a:t> may be merged through application of the </a:t>
            </a:r>
            <a:r>
              <a:rPr lang="en-GB" b="1" i="1" dirty="0"/>
              <a:t>Union </a:t>
            </a:r>
            <a:r>
              <a:rPr lang="en-GB" dirty="0"/>
              <a:t>operator, generating a </a:t>
            </a:r>
            <a:r>
              <a:rPr lang="en-GB" b="1" i="1" dirty="0" err="1"/>
              <a:t>CompositeTLF</a:t>
            </a:r>
            <a:r>
              <a:rPr lang="en-GB" dirty="0"/>
              <a:t>.</a:t>
            </a:r>
          </a:p>
        </p:txBody>
      </p:sp>
    </p:spTree>
    <p:extLst>
      <p:ext uri="{BB962C8B-B14F-4D97-AF65-F5344CB8AC3E}">
        <p14:creationId xmlns:p14="http://schemas.microsoft.com/office/powerpoint/2010/main" val="379347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a:t>Physical Organization and Data Storage</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https://www.cs.ucy.ac.cy/courses/EPL646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a:xfrm>
            <a:off x="6553200" y="4767263"/>
            <a:ext cx="2133600" cy="273844"/>
          </a:xfrm>
        </p:spPr>
        <p:txBody>
          <a:bodyPr/>
          <a:lstStyle/>
          <a:p>
            <a:fld id="{D3F1D1C4-C2D9-4231-9FB2-B2D9D97AA41D}" type="slidenum">
              <a:rPr lang="el-GR" smtClean="0"/>
              <a:pPr/>
              <a:t>29</a:t>
            </a:fld>
            <a:endParaRPr lang="el-GR" dirty="0"/>
          </a:p>
        </p:txBody>
      </p:sp>
      <p:pic>
        <p:nvPicPr>
          <p:cNvPr id="3" name="Imagem 2">
            <a:extLst>
              <a:ext uri="{FF2B5EF4-FFF2-40B4-BE49-F238E27FC236}">
                <a16:creationId xmlns:a16="http://schemas.microsoft.com/office/drawing/2014/main" id="{5A0B058C-9C5B-4715-A482-983A811EDB34}"/>
              </a:ext>
            </a:extLst>
          </p:cNvPr>
          <p:cNvPicPr>
            <a:picLocks noChangeAspect="1"/>
          </p:cNvPicPr>
          <p:nvPr/>
        </p:nvPicPr>
        <p:blipFill>
          <a:blip r:embed="rId3"/>
          <a:stretch>
            <a:fillRect/>
          </a:stretch>
        </p:blipFill>
        <p:spPr>
          <a:xfrm>
            <a:off x="4572000" y="906524"/>
            <a:ext cx="4322711" cy="3535241"/>
          </a:xfrm>
          <a:prstGeom prst="rect">
            <a:avLst/>
          </a:prstGeom>
        </p:spPr>
      </p:pic>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a:xfrm>
            <a:off x="457200" y="1176889"/>
            <a:ext cx="4258816" cy="3394472"/>
          </a:xfrm>
        </p:spPr>
        <p:txBody>
          <a:bodyPr>
            <a:normAutofit fontScale="77500" lnSpcReduction="20000"/>
          </a:bodyPr>
          <a:lstStyle/>
          <a:p>
            <a:pPr algn="just"/>
            <a:r>
              <a:rPr lang="pt-PT" dirty="0"/>
              <a:t>For </a:t>
            </a:r>
            <a:r>
              <a:rPr lang="pt-PT" dirty="0" err="1"/>
              <a:t>each</a:t>
            </a:r>
            <a:r>
              <a:rPr lang="pt-PT" dirty="0"/>
              <a:t> </a:t>
            </a:r>
            <a:r>
              <a:rPr lang="pt-PT" dirty="0" err="1"/>
              <a:t>formats</a:t>
            </a:r>
            <a:r>
              <a:rPr lang="pt-PT" dirty="0"/>
              <a:t>, </a:t>
            </a:r>
            <a:r>
              <a:rPr lang="pt-PT" dirty="0" err="1"/>
              <a:t>LightDB</a:t>
            </a:r>
            <a:r>
              <a:rPr lang="pt-PT" dirty="0"/>
              <a:t> organizes  a TLF </a:t>
            </a:r>
            <a:r>
              <a:rPr lang="pt-PT" dirty="0" err="1"/>
              <a:t>within</a:t>
            </a:r>
            <a:r>
              <a:rPr lang="pt-PT" dirty="0"/>
              <a:t> a single </a:t>
            </a:r>
            <a:r>
              <a:rPr lang="pt-PT" dirty="0" err="1"/>
              <a:t>directory</a:t>
            </a:r>
            <a:r>
              <a:rPr lang="pt-PT" dirty="0"/>
              <a:t> </a:t>
            </a:r>
            <a:r>
              <a:rPr lang="pt-PT" dirty="0" err="1"/>
              <a:t>on</a:t>
            </a:r>
            <a:r>
              <a:rPr lang="pt-PT" dirty="0"/>
              <a:t> </a:t>
            </a:r>
            <a:r>
              <a:rPr lang="pt-PT" dirty="0" err="1"/>
              <a:t>the</a:t>
            </a:r>
            <a:r>
              <a:rPr lang="pt-PT" dirty="0"/>
              <a:t> </a:t>
            </a:r>
            <a:r>
              <a:rPr lang="pt-PT" dirty="0" err="1"/>
              <a:t>system</a:t>
            </a:r>
            <a:r>
              <a:rPr lang="pt-PT" dirty="0"/>
              <a:t>.</a:t>
            </a:r>
          </a:p>
          <a:p>
            <a:pPr algn="just"/>
            <a:r>
              <a:rPr lang="pt-PT" dirty="0" err="1"/>
              <a:t>Each</a:t>
            </a:r>
            <a:r>
              <a:rPr lang="pt-PT" dirty="0"/>
              <a:t> </a:t>
            </a:r>
            <a:r>
              <a:rPr lang="pt-PT" dirty="0" err="1"/>
              <a:t>direction</a:t>
            </a:r>
            <a:r>
              <a:rPr lang="pt-PT" dirty="0"/>
              <a:t> </a:t>
            </a:r>
            <a:r>
              <a:rPr lang="pt-PT" dirty="0" err="1"/>
              <a:t>contains</a:t>
            </a:r>
            <a:r>
              <a:rPr lang="pt-PT" dirty="0"/>
              <a:t> </a:t>
            </a:r>
            <a:r>
              <a:rPr lang="pt-PT" dirty="0" err="1"/>
              <a:t>one</a:t>
            </a:r>
            <a:r>
              <a:rPr lang="pt-PT" dirty="0"/>
              <a:t> </a:t>
            </a:r>
            <a:r>
              <a:rPr lang="pt-PT" b="1" dirty="0" err="1"/>
              <a:t>metadata</a:t>
            </a:r>
            <a:r>
              <a:rPr lang="pt-PT" b="1" dirty="0"/>
              <a:t> file</a:t>
            </a:r>
            <a:r>
              <a:rPr lang="pt-PT" dirty="0"/>
              <a:t>(MP4) </a:t>
            </a:r>
            <a:r>
              <a:rPr lang="pt-PT" dirty="0" err="1"/>
              <a:t>with</a:t>
            </a:r>
            <a:r>
              <a:rPr lang="pt-PT" dirty="0"/>
              <a:t> </a:t>
            </a:r>
            <a:r>
              <a:rPr lang="pt-PT" b="1" dirty="0" err="1"/>
              <a:t>atoms</a:t>
            </a:r>
            <a:r>
              <a:rPr lang="pt-PT" b="1" dirty="0"/>
              <a:t> </a:t>
            </a:r>
            <a:r>
              <a:rPr lang="pt-PT" dirty="0" err="1"/>
              <a:t>containing</a:t>
            </a:r>
            <a:r>
              <a:rPr lang="pt-PT" dirty="0"/>
              <a:t> </a:t>
            </a:r>
            <a:r>
              <a:rPr lang="pt-PT" dirty="0" err="1"/>
              <a:t>the</a:t>
            </a:r>
            <a:r>
              <a:rPr lang="pt-PT" dirty="0"/>
              <a:t> </a:t>
            </a:r>
            <a:r>
              <a:rPr lang="pt-PT" dirty="0" err="1"/>
              <a:t>properties</a:t>
            </a:r>
            <a:r>
              <a:rPr lang="pt-PT" dirty="0"/>
              <a:t> </a:t>
            </a:r>
            <a:r>
              <a:rPr lang="pt-PT" dirty="0" err="1"/>
              <a:t>od</a:t>
            </a:r>
            <a:r>
              <a:rPr lang="pt-PT" dirty="0"/>
              <a:t> </a:t>
            </a:r>
            <a:r>
              <a:rPr lang="pt-PT" dirty="0" err="1"/>
              <a:t>the</a:t>
            </a:r>
            <a:r>
              <a:rPr lang="pt-PT" dirty="0"/>
              <a:t> TLF </a:t>
            </a:r>
            <a:r>
              <a:rPr lang="pt-PT" dirty="0" err="1"/>
              <a:t>and</a:t>
            </a:r>
            <a:r>
              <a:rPr lang="pt-PT" dirty="0"/>
              <a:t> </a:t>
            </a:r>
            <a:r>
              <a:rPr lang="pt-PT" dirty="0" err="1"/>
              <a:t>pointers</a:t>
            </a:r>
            <a:r>
              <a:rPr lang="pt-PT" dirty="0"/>
              <a:t> to </a:t>
            </a:r>
            <a:r>
              <a:rPr lang="pt-PT" dirty="0" err="1"/>
              <a:t>associated</a:t>
            </a:r>
            <a:r>
              <a:rPr lang="pt-PT" dirty="0"/>
              <a:t> vídeo </a:t>
            </a:r>
            <a:r>
              <a:rPr lang="pt-PT" dirty="0" err="1"/>
              <a:t>streams</a:t>
            </a:r>
            <a:r>
              <a:rPr lang="pt-PT" dirty="0"/>
              <a:t>.</a:t>
            </a:r>
          </a:p>
        </p:txBody>
      </p:sp>
    </p:spTree>
    <p:extLst>
      <p:ext uri="{BB962C8B-B14F-4D97-AF65-F5344CB8AC3E}">
        <p14:creationId xmlns:p14="http://schemas.microsoft.com/office/powerpoint/2010/main" val="263652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algn="just"/>
            <a:r>
              <a:rPr lang="en-US" sz="2000" dirty="0" err="1"/>
              <a:t>LightDB</a:t>
            </a:r>
            <a:r>
              <a:rPr lang="en-US" sz="2000" dirty="0"/>
              <a:t> is a database management system designed to manage virtual, augmented and mixed reality (VAMR) video content</a:t>
            </a:r>
          </a:p>
          <a:p>
            <a:pPr algn="just"/>
            <a:r>
              <a:rPr lang="en-US" sz="2000" dirty="0" err="1"/>
              <a:t>LightDB</a:t>
            </a:r>
            <a:r>
              <a:rPr lang="en-US" sz="2000" dirty="0"/>
              <a:t> treats VAMR video data as a logically-continuous six-dimensional light field</a:t>
            </a:r>
          </a:p>
          <a:p>
            <a:pPr algn="just"/>
            <a:r>
              <a:rPr lang="en-US" sz="2000" dirty="0" err="1"/>
              <a:t>LightDB</a:t>
            </a:r>
            <a:r>
              <a:rPr lang="en-US" sz="2000" dirty="0"/>
              <a:t> automatically transforms declarative queries into executable physical plans</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a:t>
            </a:fld>
            <a:endParaRPr lang="el-GR"/>
          </a:p>
        </p:txBody>
      </p:sp>
    </p:spTree>
    <p:extLst>
      <p:ext uri="{BB962C8B-B14F-4D97-AF65-F5344CB8AC3E}">
        <p14:creationId xmlns:p14="http://schemas.microsoft.com/office/powerpoint/2010/main" val="2662556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Physical Organization and Data Storage</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30</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92500" lnSpcReduction="20000"/>
          </a:bodyPr>
          <a:lstStyle/>
          <a:p>
            <a:r>
              <a:rPr lang="en-GB" dirty="0" err="1"/>
              <a:t>LightDB</a:t>
            </a:r>
            <a:r>
              <a:rPr lang="en-GB" dirty="0"/>
              <a:t> extends the MP4 format by introducing an additional atom (</a:t>
            </a:r>
            <a:r>
              <a:rPr lang="en-GB" b="1" dirty="0" err="1"/>
              <a:t>tlfd</a:t>
            </a:r>
            <a:r>
              <a:rPr lang="en-GB" dirty="0"/>
              <a:t>) to serialize the remaining data about a TLF’s physical type.</a:t>
            </a:r>
          </a:p>
          <a:p>
            <a:r>
              <a:rPr lang="en-GB" dirty="0"/>
              <a:t>For a </a:t>
            </a:r>
            <a:r>
              <a:rPr lang="en-GB" b="1" dirty="0"/>
              <a:t>360TLF</a:t>
            </a:r>
            <a:r>
              <a:rPr lang="en-GB" dirty="0"/>
              <a:t>, the </a:t>
            </a:r>
            <a:r>
              <a:rPr lang="en-GB" dirty="0" err="1"/>
              <a:t>tlfd</a:t>
            </a:r>
            <a:r>
              <a:rPr lang="en-GB" dirty="0"/>
              <a:t> atom contains a pointer to one or more video spheres and optional pointers to depth map tracks. </a:t>
            </a:r>
          </a:p>
          <a:p>
            <a:r>
              <a:rPr lang="en-GB" dirty="0"/>
              <a:t>For </a:t>
            </a:r>
            <a:r>
              <a:rPr lang="en-GB" dirty="0" err="1"/>
              <a:t>SlabTLFs</a:t>
            </a:r>
            <a:r>
              <a:rPr lang="en-GB" dirty="0"/>
              <a:t>, the </a:t>
            </a:r>
            <a:r>
              <a:rPr lang="en-GB" dirty="0" err="1"/>
              <a:t>tlfd</a:t>
            </a:r>
            <a:r>
              <a:rPr lang="en-GB" dirty="0"/>
              <a:t> contains one pointer per slab.</a:t>
            </a:r>
          </a:p>
        </p:txBody>
      </p:sp>
    </p:spTree>
    <p:extLst>
      <p:ext uri="{BB962C8B-B14F-4D97-AF65-F5344CB8AC3E}">
        <p14:creationId xmlns:p14="http://schemas.microsoft.com/office/powerpoint/2010/main" val="699611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Indexing</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31</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77500" lnSpcReduction="20000"/>
          </a:bodyPr>
          <a:lstStyle/>
          <a:p>
            <a:r>
              <a:rPr lang="pt-PT" dirty="0" err="1"/>
              <a:t>LightDB</a:t>
            </a:r>
            <a:r>
              <a:rPr lang="pt-PT" dirty="0"/>
              <a:t> uses </a:t>
            </a:r>
            <a:r>
              <a:rPr lang="pt-PT" dirty="0" err="1"/>
              <a:t>two</a:t>
            </a:r>
            <a:r>
              <a:rPr lang="pt-PT" dirty="0"/>
              <a:t> </a:t>
            </a:r>
            <a:r>
              <a:rPr lang="pt-PT" dirty="0" err="1"/>
              <a:t>indices</a:t>
            </a:r>
            <a:r>
              <a:rPr lang="pt-PT" dirty="0"/>
              <a:t> for </a:t>
            </a:r>
            <a:r>
              <a:rPr lang="pt-PT" dirty="0" err="1"/>
              <a:t>index</a:t>
            </a:r>
            <a:r>
              <a:rPr lang="pt-PT" dirty="0"/>
              <a:t>:</a:t>
            </a:r>
          </a:p>
          <a:p>
            <a:pPr lvl="1"/>
            <a:r>
              <a:rPr lang="pt-PT" b="1" dirty="0"/>
              <a:t>Tile índex: </a:t>
            </a:r>
            <a:r>
              <a:rPr lang="en-GB" dirty="0"/>
              <a:t>for point or range queries over one or more angular dimensions. Used to identify applicable subregions of frames.</a:t>
            </a:r>
          </a:p>
          <a:p>
            <a:pPr lvl="1"/>
            <a:r>
              <a:rPr lang="en-GB" b="1" dirty="0"/>
              <a:t>GOP index: </a:t>
            </a:r>
            <a:r>
              <a:rPr lang="en-GB" dirty="0"/>
              <a:t>for point or range queries over time. Used if temporal constraints are present.</a:t>
            </a:r>
          </a:p>
          <a:p>
            <a:r>
              <a:rPr lang="en-GB" dirty="0" err="1"/>
              <a:t>LightDB</a:t>
            </a:r>
            <a:r>
              <a:rPr lang="en-GB" dirty="0"/>
              <a:t> also supports </a:t>
            </a:r>
            <a:r>
              <a:rPr lang="en-GB" b="1" dirty="0"/>
              <a:t>spatial indices</a:t>
            </a:r>
            <a:r>
              <a:rPr lang="en-GB" dirty="0"/>
              <a:t>, which are external indices over any combination of spatial dimensions. </a:t>
            </a:r>
          </a:p>
          <a:p>
            <a:r>
              <a:rPr lang="en-GB" dirty="0"/>
              <a:t>If there are any spatial indices, those are </a:t>
            </a:r>
            <a:r>
              <a:rPr lang="en-GB" dirty="0" err="1"/>
              <a:t>choosed</a:t>
            </a:r>
            <a:r>
              <a:rPr lang="en-GB" dirty="0"/>
              <a:t> over the other two.</a:t>
            </a:r>
          </a:p>
          <a:p>
            <a:endParaRPr lang="en-GB" dirty="0"/>
          </a:p>
        </p:txBody>
      </p:sp>
    </p:spTree>
    <p:extLst>
      <p:ext uri="{BB962C8B-B14F-4D97-AF65-F5344CB8AC3E}">
        <p14:creationId xmlns:p14="http://schemas.microsoft.com/office/powerpoint/2010/main" val="153251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Buffer Pool</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32</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92500"/>
          </a:bodyPr>
          <a:lstStyle/>
          <a:p>
            <a:r>
              <a:rPr lang="en-GB" dirty="0"/>
              <a:t>During query execution, the query processor (QP) interacts with an in-memory TLF cache (TC) to load data from persistent storage.</a:t>
            </a:r>
          </a:p>
          <a:p>
            <a:r>
              <a:rPr lang="pt-PT" dirty="0"/>
              <a:t>T</a:t>
            </a:r>
            <a:r>
              <a:rPr lang="en-GB" dirty="0"/>
              <a:t>he TC also contains a buffer pool to GPOs that improves the temporal locality and reduces the misses of predictive frames, since the policy used is the </a:t>
            </a:r>
            <a:r>
              <a:rPr lang="en-GB" b="1" i="1" dirty="0"/>
              <a:t>LRU </a:t>
            </a:r>
            <a:r>
              <a:rPr lang="en-GB" dirty="0"/>
              <a:t>(least-recently used).</a:t>
            </a:r>
            <a:endParaRPr lang="en-GB" b="1" i="1" dirty="0"/>
          </a:p>
        </p:txBody>
      </p:sp>
    </p:spTree>
    <p:extLst>
      <p:ext uri="{BB962C8B-B14F-4D97-AF65-F5344CB8AC3E}">
        <p14:creationId xmlns:p14="http://schemas.microsoft.com/office/powerpoint/2010/main" val="907736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Physical Algebra</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33</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85000" lnSpcReduction="10000"/>
          </a:bodyPr>
          <a:lstStyle/>
          <a:p>
            <a:r>
              <a:rPr lang="en-GB" dirty="0" err="1"/>
              <a:t>LightDB</a:t>
            </a:r>
            <a:r>
              <a:rPr lang="en-GB" dirty="0"/>
              <a:t> has two homomorphic operators (</a:t>
            </a:r>
            <a:r>
              <a:rPr lang="en-GB" dirty="0" err="1"/>
              <a:t>HOps</a:t>
            </a:r>
            <a:r>
              <a:rPr lang="en-GB" dirty="0"/>
              <a:t>) that perform operations directly on 360TLF or </a:t>
            </a:r>
            <a:r>
              <a:rPr lang="en-GB" dirty="0" err="1"/>
              <a:t>SlabTLF</a:t>
            </a:r>
            <a:r>
              <a:rPr lang="en-GB" dirty="0"/>
              <a:t> video </a:t>
            </a:r>
            <a:r>
              <a:rPr lang="en-GB" b="1" i="1" dirty="0"/>
              <a:t>data without requiring that it be decoded:</a:t>
            </a:r>
          </a:p>
          <a:p>
            <a:pPr lvl="1"/>
            <a:r>
              <a:rPr lang="en-GB" b="1" dirty="0"/>
              <a:t>Those that operate over encoded groups of pictures: </a:t>
            </a:r>
            <a:r>
              <a:rPr lang="en-GB" dirty="0"/>
              <a:t>uses the GOP index to identify the byte region in an encoded video file that contains the frame data for the relevant GOPs.</a:t>
            </a:r>
          </a:p>
          <a:p>
            <a:pPr lvl="1"/>
            <a:r>
              <a:rPr lang="en-GB" b="1" dirty="0"/>
              <a:t>Those that operate over the tiles in each frame : </a:t>
            </a:r>
            <a:r>
              <a:rPr lang="en-GB" dirty="0"/>
              <a:t>using tile index to efficiently identify the relevant bytes.</a:t>
            </a:r>
            <a:endParaRPr lang="en-GB" b="1" i="1" dirty="0"/>
          </a:p>
        </p:txBody>
      </p:sp>
    </p:spTree>
    <p:extLst>
      <p:ext uri="{BB962C8B-B14F-4D97-AF65-F5344CB8AC3E}">
        <p14:creationId xmlns:p14="http://schemas.microsoft.com/office/powerpoint/2010/main" val="480560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Rule-Based Optimization</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34</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85000" lnSpcReduction="20000"/>
          </a:bodyPr>
          <a:lstStyle/>
          <a:p>
            <a:r>
              <a:rPr lang="pt-PT" dirty="0"/>
              <a:t>In </a:t>
            </a:r>
            <a:r>
              <a:rPr lang="pt-PT" dirty="0" err="1"/>
              <a:t>order</a:t>
            </a:r>
            <a:r>
              <a:rPr lang="pt-PT" dirty="0"/>
              <a:t> to improve </a:t>
            </a:r>
            <a:r>
              <a:rPr lang="pt-PT" dirty="0" err="1"/>
              <a:t>the</a:t>
            </a:r>
            <a:r>
              <a:rPr lang="pt-PT" dirty="0"/>
              <a:t> performance, </a:t>
            </a:r>
            <a:r>
              <a:rPr lang="pt-PT" dirty="0" err="1"/>
              <a:t>the</a:t>
            </a:r>
            <a:r>
              <a:rPr lang="pt-PT" dirty="0"/>
              <a:t> </a:t>
            </a:r>
            <a:r>
              <a:rPr lang="pt-PT" dirty="0" err="1"/>
              <a:t>optimization</a:t>
            </a:r>
            <a:r>
              <a:rPr lang="pt-PT" dirty="0"/>
              <a:t> </a:t>
            </a:r>
            <a:r>
              <a:rPr lang="pt-PT" dirty="0" err="1"/>
              <a:t>is</a:t>
            </a:r>
            <a:r>
              <a:rPr lang="pt-PT" dirty="0"/>
              <a:t> </a:t>
            </a:r>
            <a:r>
              <a:rPr lang="pt-PT" dirty="0" err="1"/>
              <a:t>devaded</a:t>
            </a:r>
            <a:r>
              <a:rPr lang="pt-PT" dirty="0"/>
              <a:t> </a:t>
            </a:r>
            <a:r>
              <a:rPr lang="pt-PT" dirty="0" err="1"/>
              <a:t>intwo</a:t>
            </a:r>
            <a:r>
              <a:rPr lang="pt-PT" dirty="0"/>
              <a:t> </a:t>
            </a:r>
            <a:r>
              <a:rPr lang="pt-PT" dirty="0" err="1"/>
              <a:t>phases</a:t>
            </a:r>
            <a:r>
              <a:rPr lang="pt-PT" dirty="0"/>
              <a:t>.</a:t>
            </a:r>
          </a:p>
          <a:p>
            <a:r>
              <a:rPr lang="pt-PT" dirty="0" err="1"/>
              <a:t>Phase</a:t>
            </a:r>
            <a:r>
              <a:rPr lang="pt-PT" dirty="0"/>
              <a:t> </a:t>
            </a:r>
            <a:r>
              <a:rPr lang="pt-PT" dirty="0" err="1"/>
              <a:t>one</a:t>
            </a:r>
            <a:r>
              <a:rPr lang="pt-PT" dirty="0"/>
              <a:t>: </a:t>
            </a:r>
          </a:p>
          <a:p>
            <a:pPr lvl="1"/>
            <a:r>
              <a:rPr lang="pt-PT" b="1" dirty="0" err="1"/>
              <a:t>selects</a:t>
            </a:r>
            <a:r>
              <a:rPr lang="pt-PT" dirty="0"/>
              <a:t> </a:t>
            </a:r>
            <a:r>
              <a:rPr lang="pt-PT" dirty="0" err="1"/>
              <a:t>the</a:t>
            </a:r>
            <a:r>
              <a:rPr lang="pt-PT" dirty="0"/>
              <a:t> </a:t>
            </a:r>
            <a:r>
              <a:rPr lang="pt-PT" dirty="0" err="1"/>
              <a:t>physical</a:t>
            </a:r>
            <a:r>
              <a:rPr lang="pt-PT" dirty="0"/>
              <a:t> </a:t>
            </a:r>
            <a:r>
              <a:rPr lang="pt-PT" dirty="0" err="1"/>
              <a:t>implementation</a:t>
            </a:r>
            <a:r>
              <a:rPr lang="pt-PT" dirty="0"/>
              <a:t> </a:t>
            </a:r>
            <a:r>
              <a:rPr lang="pt-PT" dirty="0" err="1"/>
              <a:t>of</a:t>
            </a:r>
            <a:r>
              <a:rPr lang="pt-PT" dirty="0"/>
              <a:t> logical </a:t>
            </a:r>
            <a:r>
              <a:rPr lang="pt-PT" dirty="0" err="1"/>
              <a:t>operation</a:t>
            </a:r>
            <a:r>
              <a:rPr lang="pt-PT" dirty="0"/>
              <a:t>, </a:t>
            </a:r>
            <a:r>
              <a:rPr lang="pt-PT" dirty="0" err="1"/>
              <a:t>including</a:t>
            </a:r>
            <a:r>
              <a:rPr lang="pt-PT" dirty="0"/>
              <a:t> </a:t>
            </a:r>
            <a:r>
              <a:rPr lang="pt-PT" dirty="0" err="1"/>
              <a:t>the</a:t>
            </a:r>
            <a:r>
              <a:rPr lang="pt-PT" dirty="0"/>
              <a:t> </a:t>
            </a:r>
            <a:r>
              <a:rPr lang="pt-PT" dirty="0" err="1"/>
              <a:t>device</a:t>
            </a:r>
            <a:r>
              <a:rPr lang="pt-PT" dirty="0"/>
              <a:t> </a:t>
            </a:r>
            <a:r>
              <a:rPr lang="pt-PT" dirty="0" err="1"/>
              <a:t>that</a:t>
            </a:r>
            <a:r>
              <a:rPr lang="pt-PT" dirty="0"/>
              <a:t> </a:t>
            </a:r>
            <a:r>
              <a:rPr lang="pt-PT" dirty="0" err="1"/>
              <a:t>should</a:t>
            </a:r>
            <a:r>
              <a:rPr lang="pt-PT" dirty="0"/>
              <a:t> execute </a:t>
            </a:r>
            <a:r>
              <a:rPr lang="pt-PT" dirty="0" err="1"/>
              <a:t>the</a:t>
            </a:r>
            <a:r>
              <a:rPr lang="pt-PT" dirty="0"/>
              <a:t> </a:t>
            </a:r>
            <a:r>
              <a:rPr lang="pt-PT" dirty="0" err="1"/>
              <a:t>operation</a:t>
            </a:r>
            <a:r>
              <a:rPr lang="pt-PT" dirty="0"/>
              <a:t>.</a:t>
            </a:r>
          </a:p>
          <a:p>
            <a:pPr lvl="1"/>
            <a:r>
              <a:rPr lang="en-GB" dirty="0"/>
              <a:t>The selection is </a:t>
            </a:r>
            <a:r>
              <a:rPr lang="en-GB" b="1" dirty="0"/>
              <a:t>heuristic</a:t>
            </a:r>
            <a:r>
              <a:rPr lang="en-GB" dirty="0"/>
              <a:t> and proceeds in a </a:t>
            </a:r>
            <a:r>
              <a:rPr lang="en-GB" b="1" dirty="0"/>
              <a:t>bottom-up</a:t>
            </a:r>
            <a:r>
              <a:rPr lang="en-GB" dirty="0"/>
              <a:t> fashion.</a:t>
            </a:r>
          </a:p>
          <a:p>
            <a:pPr lvl="1"/>
            <a:r>
              <a:rPr lang="en-GB" dirty="0"/>
              <a:t>The query optimizer (QO) generates the physical plan by transforming the logical plan in a bottom-up fashion.</a:t>
            </a:r>
          </a:p>
        </p:txBody>
      </p:sp>
    </p:spTree>
    <p:extLst>
      <p:ext uri="{BB962C8B-B14F-4D97-AF65-F5344CB8AC3E}">
        <p14:creationId xmlns:p14="http://schemas.microsoft.com/office/powerpoint/2010/main" val="20545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Rule-Based Optimization</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35</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85000" lnSpcReduction="10000"/>
          </a:bodyPr>
          <a:lstStyle/>
          <a:p>
            <a:r>
              <a:rPr lang="pt-PT" dirty="0" err="1"/>
              <a:t>Phase</a:t>
            </a:r>
            <a:r>
              <a:rPr lang="pt-PT" dirty="0"/>
              <a:t> </a:t>
            </a:r>
            <a:r>
              <a:rPr lang="pt-PT" dirty="0" err="1"/>
              <a:t>one</a:t>
            </a:r>
            <a:r>
              <a:rPr lang="pt-PT" dirty="0"/>
              <a:t>: </a:t>
            </a:r>
          </a:p>
          <a:p>
            <a:pPr lvl="1"/>
            <a:r>
              <a:rPr lang="en-GB" b="1" dirty="0"/>
              <a:t>For each TLF </a:t>
            </a:r>
            <a:r>
              <a:rPr lang="en-GB" dirty="0"/>
              <a:t>stored within </a:t>
            </a:r>
            <a:r>
              <a:rPr lang="en-GB" dirty="0" err="1"/>
              <a:t>LightDB</a:t>
            </a:r>
            <a:r>
              <a:rPr lang="en-GB" dirty="0"/>
              <a:t>, the QO consults the TLF </a:t>
            </a:r>
            <a:r>
              <a:rPr lang="en-GB" dirty="0" err="1"/>
              <a:t>catalog</a:t>
            </a:r>
            <a:r>
              <a:rPr lang="en-GB" dirty="0"/>
              <a:t> (TC) and selects a </a:t>
            </a:r>
            <a:r>
              <a:rPr lang="en-GB" b="1" dirty="0"/>
              <a:t>GPU-based 360◦</a:t>
            </a:r>
            <a:r>
              <a:rPr lang="en-GB" dirty="0"/>
              <a:t> or </a:t>
            </a:r>
            <a:r>
              <a:rPr lang="en-GB" b="1" dirty="0"/>
              <a:t>light field physical operator</a:t>
            </a:r>
            <a:r>
              <a:rPr lang="en-GB" dirty="0"/>
              <a:t> if one exists for the video codec.</a:t>
            </a:r>
          </a:p>
          <a:p>
            <a:pPr lvl="1"/>
            <a:r>
              <a:rPr lang="en-GB" dirty="0"/>
              <a:t>Having selected physical operators for the leaves in the query plan, the QO then selects </a:t>
            </a:r>
            <a:r>
              <a:rPr lang="en-GB" b="1" dirty="0"/>
              <a:t>physical operator.</a:t>
            </a:r>
          </a:p>
          <a:p>
            <a:pPr lvl="1"/>
            <a:r>
              <a:rPr lang="en-GB" b="1" dirty="0"/>
              <a:t>If no physical operator </a:t>
            </a:r>
            <a:r>
              <a:rPr lang="en-GB" dirty="0"/>
              <a:t>implementation is available for that device, the QO selects a GPU-based implementation.</a:t>
            </a:r>
            <a:endParaRPr lang="pt-PT" dirty="0"/>
          </a:p>
        </p:txBody>
      </p:sp>
    </p:spTree>
    <p:extLst>
      <p:ext uri="{BB962C8B-B14F-4D97-AF65-F5344CB8AC3E}">
        <p14:creationId xmlns:p14="http://schemas.microsoft.com/office/powerpoint/2010/main" val="69023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a:t>Rule-Based Optimization</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36</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a:bodyPr>
          <a:lstStyle/>
          <a:p>
            <a:r>
              <a:rPr lang="pt-PT" dirty="0" err="1"/>
              <a:t>Phase</a:t>
            </a:r>
            <a:r>
              <a:rPr lang="pt-PT" dirty="0"/>
              <a:t> </a:t>
            </a:r>
            <a:r>
              <a:rPr lang="pt-PT" dirty="0" err="1"/>
              <a:t>two</a:t>
            </a:r>
            <a:r>
              <a:rPr lang="pt-PT" dirty="0"/>
              <a:t>: </a:t>
            </a:r>
          </a:p>
          <a:p>
            <a:pPr lvl="1"/>
            <a:r>
              <a:rPr lang="en-GB" dirty="0"/>
              <a:t>QO </a:t>
            </a:r>
            <a:r>
              <a:rPr lang="en-GB" b="1" dirty="0"/>
              <a:t>“pushes up” </a:t>
            </a:r>
            <a:r>
              <a:rPr lang="en-GB" dirty="0"/>
              <a:t>instances of the INTERPOLATE operator in order to so the TLF remains discrete for as many operations as possible.</a:t>
            </a:r>
          </a:p>
          <a:p>
            <a:pPr lvl="1"/>
            <a:r>
              <a:rPr lang="en-GB" dirty="0"/>
              <a:t>The QO attempts to </a:t>
            </a:r>
            <a:r>
              <a:rPr lang="en-GB" b="1" dirty="0"/>
              <a:t>substitute</a:t>
            </a:r>
            <a:r>
              <a:rPr lang="en-GB" dirty="0"/>
              <a:t> highly-efficient homomorphic operators (</a:t>
            </a:r>
            <a:r>
              <a:rPr lang="en-GB" dirty="0" err="1"/>
              <a:t>HOps</a:t>
            </a:r>
            <a:r>
              <a:rPr lang="en-GB" dirty="0"/>
              <a:t>) that may be executed directly on encoded TLF video.</a:t>
            </a:r>
          </a:p>
        </p:txBody>
      </p:sp>
    </p:spTree>
    <p:extLst>
      <p:ext uri="{BB962C8B-B14F-4D97-AF65-F5344CB8AC3E}">
        <p14:creationId xmlns:p14="http://schemas.microsoft.com/office/powerpoint/2010/main" val="1716656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Evaluation</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37</a:t>
            </a:fld>
            <a:endParaRPr lang="el-GR" dirty="0"/>
          </a:p>
        </p:txBody>
      </p:sp>
      <p:sp>
        <p:nvSpPr>
          <p:cNvPr id="6" name="Marcador de Posição de Conteúdo 5">
            <a:extLst>
              <a:ext uri="{FF2B5EF4-FFF2-40B4-BE49-F238E27FC236}">
                <a16:creationId xmlns:a16="http://schemas.microsoft.com/office/drawing/2014/main" id="{C089FB30-FC06-46DC-952F-A4CD67084317}"/>
              </a:ext>
            </a:extLst>
          </p:cNvPr>
          <p:cNvSpPr>
            <a:spLocks noGrp="1"/>
          </p:cNvSpPr>
          <p:nvPr>
            <p:ph idx="1"/>
          </p:nvPr>
        </p:nvSpPr>
        <p:spPr/>
        <p:txBody>
          <a:bodyPr>
            <a:normAutofit fontScale="62500" lnSpcReduction="20000"/>
          </a:bodyPr>
          <a:lstStyle/>
          <a:p>
            <a:r>
              <a:rPr lang="pt-PT" dirty="0"/>
              <a:t>In </a:t>
            </a:r>
            <a:r>
              <a:rPr lang="pt-PT" dirty="0" err="1"/>
              <a:t>order</a:t>
            </a:r>
            <a:r>
              <a:rPr lang="pt-PT" dirty="0"/>
              <a:t> to </a:t>
            </a:r>
            <a:r>
              <a:rPr lang="pt-PT" dirty="0" err="1"/>
              <a:t>evaluate</a:t>
            </a:r>
            <a:r>
              <a:rPr lang="pt-PT" dirty="0"/>
              <a:t> </a:t>
            </a:r>
            <a:r>
              <a:rPr lang="pt-PT" dirty="0" err="1"/>
              <a:t>the</a:t>
            </a:r>
            <a:r>
              <a:rPr lang="pt-PT" dirty="0"/>
              <a:t> </a:t>
            </a:r>
            <a:r>
              <a:rPr lang="pt-PT" dirty="0" err="1"/>
              <a:t>LightDB</a:t>
            </a:r>
            <a:r>
              <a:rPr lang="pt-PT" dirty="0"/>
              <a:t>, a </a:t>
            </a:r>
            <a:r>
              <a:rPr lang="pt-PT" dirty="0" err="1"/>
              <a:t>experiment</a:t>
            </a:r>
            <a:r>
              <a:rPr lang="pt-PT" dirty="0"/>
              <a:t> </a:t>
            </a:r>
            <a:r>
              <a:rPr lang="pt-PT" dirty="0" err="1"/>
              <a:t>was</a:t>
            </a:r>
            <a:r>
              <a:rPr lang="pt-PT" dirty="0"/>
              <a:t> </a:t>
            </a:r>
            <a:r>
              <a:rPr lang="pt-PT" dirty="0" err="1"/>
              <a:t>made</a:t>
            </a:r>
            <a:r>
              <a:rPr lang="pt-PT" dirty="0"/>
              <a:t>, </a:t>
            </a:r>
            <a:r>
              <a:rPr lang="pt-PT" dirty="0" err="1"/>
              <a:t>comparing</a:t>
            </a:r>
            <a:r>
              <a:rPr lang="pt-PT" dirty="0"/>
              <a:t> </a:t>
            </a:r>
            <a:r>
              <a:rPr lang="pt-PT" dirty="0" err="1"/>
              <a:t>LightDB</a:t>
            </a:r>
            <a:r>
              <a:rPr lang="pt-PT" dirty="0"/>
              <a:t> </a:t>
            </a:r>
            <a:r>
              <a:rPr lang="pt-PT" dirty="0" err="1"/>
              <a:t>against</a:t>
            </a:r>
            <a:r>
              <a:rPr lang="pt-PT" dirty="0"/>
              <a:t> </a:t>
            </a:r>
            <a:r>
              <a:rPr lang="en-GB" dirty="0"/>
              <a:t>OpenCV, </a:t>
            </a:r>
            <a:r>
              <a:rPr lang="en-GB" dirty="0" err="1"/>
              <a:t>Ffmpeg</a:t>
            </a:r>
            <a:r>
              <a:rPr lang="en-GB" dirty="0"/>
              <a:t>, Scanner and </a:t>
            </a:r>
            <a:r>
              <a:rPr lang="en-GB" dirty="0" err="1"/>
              <a:t>ScyDB</a:t>
            </a:r>
            <a:r>
              <a:rPr lang="en-GB" dirty="0"/>
              <a:t>.</a:t>
            </a:r>
          </a:p>
          <a:p>
            <a:r>
              <a:rPr lang="en-GB" b="1" dirty="0"/>
              <a:t>Datasets: </a:t>
            </a:r>
            <a:r>
              <a:rPr lang="en-GB" dirty="0"/>
              <a:t>360TLF experiments: “</a:t>
            </a:r>
            <a:r>
              <a:rPr lang="en-GB" dirty="0" err="1"/>
              <a:t>Timelapse</a:t>
            </a:r>
            <a:r>
              <a:rPr lang="en-GB" dirty="0"/>
              <a:t>”, “Venice”, and “Coaster; </a:t>
            </a:r>
            <a:br>
              <a:rPr lang="en-GB" dirty="0"/>
            </a:br>
            <a:r>
              <a:rPr lang="en-GB" dirty="0" err="1"/>
              <a:t>SlabTLFs</a:t>
            </a:r>
            <a:r>
              <a:rPr lang="en-GB" dirty="0"/>
              <a:t> experiments: “Cats” light slabs;</a:t>
            </a:r>
            <a:endParaRPr lang="pt-PT" dirty="0"/>
          </a:p>
          <a:p>
            <a:r>
              <a:rPr lang="en-US" b="1" u="sng" dirty="0"/>
              <a:t>Characteristics</a:t>
            </a:r>
            <a:r>
              <a:rPr lang="en-US" b="1" dirty="0"/>
              <a:t> of hardware</a:t>
            </a:r>
            <a:r>
              <a:rPr lang="pt-PT" b="1" dirty="0"/>
              <a:t>:</a:t>
            </a:r>
          </a:p>
          <a:p>
            <a:pPr lvl="1"/>
            <a:r>
              <a:rPr lang="pt-PT" dirty="0" err="1"/>
              <a:t>Prototype</a:t>
            </a:r>
            <a:r>
              <a:rPr lang="pt-PT" dirty="0"/>
              <a:t> </a:t>
            </a:r>
            <a:r>
              <a:rPr lang="pt-PT" dirty="0" err="1"/>
              <a:t>using</a:t>
            </a:r>
            <a:r>
              <a:rPr lang="pt-PT" dirty="0"/>
              <a:t> </a:t>
            </a:r>
            <a:r>
              <a:rPr lang="pt-PT" b="1" dirty="0"/>
              <a:t>C++</a:t>
            </a:r>
            <a:r>
              <a:rPr lang="pt-PT" dirty="0"/>
              <a:t>;</a:t>
            </a:r>
            <a:endParaRPr lang="pt-PT" b="1" dirty="0"/>
          </a:p>
          <a:p>
            <a:pPr lvl="1"/>
            <a:r>
              <a:rPr lang="en-GB" dirty="0"/>
              <a:t>GPU-based operators were implemented using </a:t>
            </a:r>
            <a:r>
              <a:rPr lang="en-GB" b="1" dirty="0"/>
              <a:t>NVENCODE/NVDECODE </a:t>
            </a:r>
            <a:r>
              <a:rPr lang="en-GB" dirty="0"/>
              <a:t>and </a:t>
            </a:r>
            <a:r>
              <a:rPr lang="en-GB" b="1" dirty="0"/>
              <a:t>CUDA;</a:t>
            </a:r>
          </a:p>
          <a:p>
            <a:pPr lvl="1"/>
            <a:r>
              <a:rPr lang="pt-PT" dirty="0"/>
              <a:t>Intel i7- 6800K </a:t>
            </a:r>
            <a:r>
              <a:rPr lang="pt-PT" dirty="0" err="1"/>
              <a:t>processor</a:t>
            </a:r>
            <a:r>
              <a:rPr lang="pt-PT" dirty="0"/>
              <a:t>;</a:t>
            </a:r>
          </a:p>
          <a:p>
            <a:pPr lvl="1"/>
            <a:r>
              <a:rPr lang="en-GB" dirty="0"/>
              <a:t>32 GB DDR4 RAM at 2133 MHz</a:t>
            </a:r>
          </a:p>
          <a:p>
            <a:pPr lvl="1"/>
            <a:r>
              <a:rPr lang="en-GB" dirty="0"/>
              <a:t>256 GB SSD drive and a Nvidia P5000 GPU.</a:t>
            </a:r>
            <a:endParaRPr lang="pt-PT" dirty="0"/>
          </a:p>
          <a:p>
            <a:pPr lvl="1"/>
            <a:endParaRPr lang="en-GB" b="1" dirty="0"/>
          </a:p>
        </p:txBody>
      </p:sp>
    </p:spTree>
    <p:extLst>
      <p:ext uri="{BB962C8B-B14F-4D97-AF65-F5344CB8AC3E}">
        <p14:creationId xmlns:p14="http://schemas.microsoft.com/office/powerpoint/2010/main" val="743396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45548"/>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Evaluation - Programmability</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38</a:t>
            </a:fld>
            <a:endParaRPr lang="el-GR" dirty="0"/>
          </a:p>
        </p:txBody>
      </p:sp>
      <p:pic>
        <p:nvPicPr>
          <p:cNvPr id="3" name="Marcador de Posição de Conteúdo 2">
            <a:extLst>
              <a:ext uri="{FF2B5EF4-FFF2-40B4-BE49-F238E27FC236}">
                <a16:creationId xmlns:a16="http://schemas.microsoft.com/office/drawing/2014/main" id="{C19841E7-65B0-4784-AAE2-E15A7648E476}"/>
              </a:ext>
            </a:extLst>
          </p:cNvPr>
          <p:cNvPicPr>
            <a:picLocks noGrp="1" noChangeAspect="1"/>
          </p:cNvPicPr>
          <p:nvPr>
            <p:ph idx="1"/>
          </p:nvPr>
        </p:nvPicPr>
        <p:blipFill>
          <a:blip r:embed="rId3"/>
          <a:stretch>
            <a:fillRect/>
          </a:stretch>
        </p:blipFill>
        <p:spPr>
          <a:xfrm>
            <a:off x="899592" y="1040418"/>
            <a:ext cx="3672408" cy="1637869"/>
          </a:xfrm>
          <a:prstGeom prst="rect">
            <a:avLst/>
          </a:prstGeom>
        </p:spPr>
      </p:pic>
      <p:sp>
        <p:nvSpPr>
          <p:cNvPr id="7" name="CaixaDeTexto 6">
            <a:extLst>
              <a:ext uri="{FF2B5EF4-FFF2-40B4-BE49-F238E27FC236}">
                <a16:creationId xmlns:a16="http://schemas.microsoft.com/office/drawing/2014/main" id="{F54AFBA3-4B3F-4F1F-9A02-F3BDBCEAC3B7}"/>
              </a:ext>
            </a:extLst>
          </p:cNvPr>
          <p:cNvSpPr txBox="1"/>
          <p:nvPr/>
        </p:nvSpPr>
        <p:spPr>
          <a:xfrm>
            <a:off x="1187624" y="2774307"/>
            <a:ext cx="3096344" cy="430887"/>
          </a:xfrm>
          <a:prstGeom prst="rect">
            <a:avLst/>
          </a:prstGeom>
          <a:noFill/>
        </p:spPr>
        <p:txBody>
          <a:bodyPr wrap="square" rtlCol="0">
            <a:spAutoFit/>
          </a:bodyPr>
          <a:lstStyle/>
          <a:p>
            <a:r>
              <a:rPr lang="en-GB" sz="1100" b="1" dirty="0"/>
              <a:t>Lines of code required to reproduce the predictive</a:t>
            </a:r>
          </a:p>
          <a:p>
            <a:r>
              <a:rPr lang="en-GB" sz="1100" b="1" dirty="0"/>
              <a:t>360◦and augmented reality queries </a:t>
            </a:r>
          </a:p>
        </p:txBody>
      </p:sp>
      <p:sp>
        <p:nvSpPr>
          <p:cNvPr id="8" name="CaixaDeTexto 7">
            <a:extLst>
              <a:ext uri="{FF2B5EF4-FFF2-40B4-BE49-F238E27FC236}">
                <a16:creationId xmlns:a16="http://schemas.microsoft.com/office/drawing/2014/main" id="{899BCC88-8F80-4710-8CAE-9A2EE4892A02}"/>
              </a:ext>
            </a:extLst>
          </p:cNvPr>
          <p:cNvSpPr txBox="1"/>
          <p:nvPr/>
        </p:nvSpPr>
        <p:spPr>
          <a:xfrm>
            <a:off x="5076056" y="891467"/>
            <a:ext cx="3456384" cy="1754326"/>
          </a:xfrm>
          <a:prstGeom prst="rect">
            <a:avLst/>
          </a:prstGeom>
          <a:noFill/>
        </p:spPr>
        <p:txBody>
          <a:bodyPr wrap="square" rtlCol="0">
            <a:spAutoFit/>
          </a:bodyPr>
          <a:lstStyle/>
          <a:p>
            <a:r>
              <a:rPr lang="en-GB" dirty="0"/>
              <a:t>Both </a:t>
            </a:r>
            <a:r>
              <a:rPr lang="en-GB" dirty="0" err="1"/>
              <a:t>LightDB</a:t>
            </a:r>
            <a:r>
              <a:rPr lang="en-GB" dirty="0"/>
              <a:t> and </a:t>
            </a:r>
            <a:r>
              <a:rPr lang="en-GB" dirty="0" err="1"/>
              <a:t>SciDB</a:t>
            </a:r>
            <a:r>
              <a:rPr lang="en-GB" dirty="0"/>
              <a:t> are able to express the complex workload in a small number of lines, while OpenCV and </a:t>
            </a:r>
            <a:r>
              <a:rPr lang="en-GB" dirty="0" err="1"/>
              <a:t>FFmpeg</a:t>
            </a:r>
            <a:r>
              <a:rPr lang="en-GB" dirty="0"/>
              <a:t> require many more lines of code to express the same query.</a:t>
            </a:r>
          </a:p>
        </p:txBody>
      </p:sp>
      <p:sp>
        <p:nvSpPr>
          <p:cNvPr id="9" name="CaixaDeTexto 8">
            <a:extLst>
              <a:ext uri="{FF2B5EF4-FFF2-40B4-BE49-F238E27FC236}">
                <a16:creationId xmlns:a16="http://schemas.microsoft.com/office/drawing/2014/main" id="{95118AF4-B55A-4CE0-8BF1-9DD1E4A5CDFF}"/>
              </a:ext>
            </a:extLst>
          </p:cNvPr>
          <p:cNvSpPr txBox="1"/>
          <p:nvPr/>
        </p:nvSpPr>
        <p:spPr>
          <a:xfrm>
            <a:off x="452935" y="3243809"/>
            <a:ext cx="8229600" cy="1477328"/>
          </a:xfrm>
          <a:prstGeom prst="rect">
            <a:avLst/>
          </a:prstGeom>
          <a:noFill/>
        </p:spPr>
        <p:txBody>
          <a:bodyPr wrap="square" rtlCol="0">
            <a:spAutoFit/>
          </a:bodyPr>
          <a:lstStyle/>
          <a:p>
            <a:r>
              <a:rPr lang="pt-PT" b="1" dirty="0" err="1"/>
              <a:t>Advantages</a:t>
            </a:r>
            <a:r>
              <a:rPr lang="pt-PT" b="1" dirty="0"/>
              <a:t> </a:t>
            </a:r>
            <a:r>
              <a:rPr lang="pt-PT" b="1" dirty="0" err="1"/>
              <a:t>of</a:t>
            </a:r>
            <a:r>
              <a:rPr lang="pt-PT" b="1" dirty="0"/>
              <a:t> </a:t>
            </a:r>
            <a:r>
              <a:rPr lang="pt-PT" b="1" dirty="0" err="1"/>
              <a:t>LightDB</a:t>
            </a:r>
            <a:r>
              <a:rPr lang="pt-PT" b="1" dirty="0"/>
              <a:t>:</a:t>
            </a:r>
          </a:p>
          <a:p>
            <a:pPr marL="742950" lvl="1" indent="-285750">
              <a:buFont typeface="Arial" panose="020B0604020202020204" pitchFamily="34" charset="0"/>
              <a:buChar char="•"/>
            </a:pPr>
            <a:r>
              <a:rPr lang="en-GB" dirty="0" err="1"/>
              <a:t>LightDB</a:t>
            </a:r>
            <a:r>
              <a:rPr lang="en-GB" dirty="0"/>
              <a:t> produces correct results using significantly fewer lines of code; </a:t>
            </a:r>
          </a:p>
          <a:p>
            <a:pPr marL="742950" lvl="1" indent="-285750">
              <a:buFont typeface="Arial" panose="020B0604020202020204" pitchFamily="34" charset="0"/>
              <a:buChar char="•"/>
            </a:pPr>
            <a:r>
              <a:rPr lang="en-GB" dirty="0"/>
              <a:t>Do it in a declarative manner that avoids requiring developers to be involved with the low-level details associated with workload execution. </a:t>
            </a:r>
          </a:p>
          <a:p>
            <a:endParaRPr lang="en-GB" b="1" dirty="0"/>
          </a:p>
        </p:txBody>
      </p:sp>
    </p:spTree>
    <p:extLst>
      <p:ext uri="{BB962C8B-B14F-4D97-AF65-F5344CB8AC3E}">
        <p14:creationId xmlns:p14="http://schemas.microsoft.com/office/powerpoint/2010/main" val="2542000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Evaluation - Programmability</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39</a:t>
            </a:fld>
            <a:endParaRPr lang="el-GR" dirty="0"/>
          </a:p>
        </p:txBody>
      </p:sp>
      <p:pic>
        <p:nvPicPr>
          <p:cNvPr id="3" name="Marcador de Posição de Conteúdo 2">
            <a:extLst>
              <a:ext uri="{FF2B5EF4-FFF2-40B4-BE49-F238E27FC236}">
                <a16:creationId xmlns:a16="http://schemas.microsoft.com/office/drawing/2014/main" id="{41774B6B-5BE4-44E4-B792-4577E35F7278}"/>
              </a:ext>
            </a:extLst>
          </p:cNvPr>
          <p:cNvPicPr>
            <a:picLocks noGrp="1" noChangeAspect="1"/>
          </p:cNvPicPr>
          <p:nvPr>
            <p:ph idx="1"/>
          </p:nvPr>
        </p:nvPicPr>
        <p:blipFill>
          <a:blip r:embed="rId3"/>
          <a:stretch>
            <a:fillRect/>
          </a:stretch>
        </p:blipFill>
        <p:spPr>
          <a:xfrm>
            <a:off x="729208" y="1133475"/>
            <a:ext cx="3657600" cy="2876550"/>
          </a:xfrm>
          <a:prstGeom prst="rect">
            <a:avLst/>
          </a:prstGeom>
        </p:spPr>
      </p:pic>
      <p:sp>
        <p:nvSpPr>
          <p:cNvPr id="7" name="CaixaDeTexto 6">
            <a:extLst>
              <a:ext uri="{FF2B5EF4-FFF2-40B4-BE49-F238E27FC236}">
                <a16:creationId xmlns:a16="http://schemas.microsoft.com/office/drawing/2014/main" id="{2484968B-A33E-45A2-90DD-F17E1040A383}"/>
              </a:ext>
            </a:extLst>
          </p:cNvPr>
          <p:cNvSpPr txBox="1"/>
          <p:nvPr/>
        </p:nvSpPr>
        <p:spPr>
          <a:xfrm>
            <a:off x="899592" y="4010025"/>
            <a:ext cx="3487216" cy="276999"/>
          </a:xfrm>
          <a:prstGeom prst="rect">
            <a:avLst/>
          </a:prstGeom>
          <a:noFill/>
        </p:spPr>
        <p:txBody>
          <a:bodyPr wrap="square" rtlCol="0">
            <a:spAutoFit/>
          </a:bodyPr>
          <a:lstStyle/>
          <a:p>
            <a:r>
              <a:rPr lang="en-GB" sz="1200" b="1" dirty="0"/>
              <a:t>Performance of predictive 360◦ and AR applications.</a:t>
            </a:r>
          </a:p>
        </p:txBody>
      </p:sp>
      <p:sp>
        <p:nvSpPr>
          <p:cNvPr id="8" name="CaixaDeTexto 7">
            <a:extLst>
              <a:ext uri="{FF2B5EF4-FFF2-40B4-BE49-F238E27FC236}">
                <a16:creationId xmlns:a16="http://schemas.microsoft.com/office/drawing/2014/main" id="{B165B296-D27C-4CCC-87C0-6C592ABFE621}"/>
              </a:ext>
            </a:extLst>
          </p:cNvPr>
          <p:cNvSpPr txBox="1"/>
          <p:nvPr/>
        </p:nvSpPr>
        <p:spPr>
          <a:xfrm>
            <a:off x="4788024" y="1275606"/>
            <a:ext cx="3898774" cy="1169551"/>
          </a:xfrm>
          <a:prstGeom prst="rect">
            <a:avLst/>
          </a:prstGeom>
          <a:noFill/>
        </p:spPr>
        <p:txBody>
          <a:bodyPr wrap="square" rtlCol="0">
            <a:spAutoFit/>
          </a:bodyPr>
          <a:lstStyle/>
          <a:p>
            <a:pPr algn="just"/>
            <a:r>
              <a:rPr lang="pt-PT" sz="1400" b="1" dirty="0" err="1"/>
              <a:t>Prefictive</a:t>
            </a:r>
            <a:r>
              <a:rPr lang="pt-PT" sz="1400" b="1" dirty="0"/>
              <a:t> 360 </a:t>
            </a:r>
            <a:r>
              <a:rPr lang="pt-PT" sz="1400" b="1" dirty="0" err="1"/>
              <a:t>tiling</a:t>
            </a:r>
            <a:r>
              <a:rPr lang="pt-PT" sz="1400" b="1" dirty="0"/>
              <a:t>: </a:t>
            </a:r>
            <a:r>
              <a:rPr lang="en-GB" sz="1400" dirty="0" err="1"/>
              <a:t>LightDB</a:t>
            </a:r>
            <a:r>
              <a:rPr lang="en-GB" sz="1400" dirty="0"/>
              <a:t> is able to achieve the highest performance. Why? Because uses efficient physical tile union operators that avoids an expensive additional decode/encode step that is required by the other systems.</a:t>
            </a:r>
          </a:p>
        </p:txBody>
      </p:sp>
      <p:sp>
        <p:nvSpPr>
          <p:cNvPr id="9" name="CaixaDeTexto 8">
            <a:extLst>
              <a:ext uri="{FF2B5EF4-FFF2-40B4-BE49-F238E27FC236}">
                <a16:creationId xmlns:a16="http://schemas.microsoft.com/office/drawing/2014/main" id="{1EDF3060-6E0D-497B-B867-4E4815DBD33E}"/>
              </a:ext>
            </a:extLst>
          </p:cNvPr>
          <p:cNvSpPr txBox="1"/>
          <p:nvPr/>
        </p:nvSpPr>
        <p:spPr>
          <a:xfrm>
            <a:off x="4788023" y="2445157"/>
            <a:ext cx="3898775" cy="1169551"/>
          </a:xfrm>
          <a:prstGeom prst="rect">
            <a:avLst/>
          </a:prstGeom>
          <a:noFill/>
        </p:spPr>
        <p:txBody>
          <a:bodyPr wrap="square" rtlCol="0">
            <a:spAutoFit/>
          </a:bodyPr>
          <a:lstStyle/>
          <a:p>
            <a:pPr algn="just"/>
            <a:r>
              <a:rPr lang="en-GB" sz="1400" b="1" dirty="0"/>
              <a:t>Augmented reality: </a:t>
            </a:r>
            <a:r>
              <a:rPr lang="en-GB" sz="1400" dirty="0"/>
              <a:t>This performance is possible because </a:t>
            </a:r>
            <a:r>
              <a:rPr lang="en-GB" sz="1400" dirty="0" err="1"/>
              <a:t>LightDB</a:t>
            </a:r>
            <a:r>
              <a:rPr lang="en-GB" sz="1400" dirty="0"/>
              <a:t> is able to perform most of the processing (decode, discretize, and union) using its GPU-optimized physical operators and parallelize the GPU-to-CPU transfer.</a:t>
            </a:r>
          </a:p>
        </p:txBody>
      </p:sp>
    </p:spTree>
    <p:extLst>
      <p:ext uri="{BB962C8B-B14F-4D97-AF65-F5344CB8AC3E}">
        <p14:creationId xmlns:p14="http://schemas.microsoft.com/office/powerpoint/2010/main" val="127036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fontScale="55000" lnSpcReduction="20000"/>
          </a:bodyPr>
          <a:lstStyle/>
          <a:p>
            <a:pPr algn="just"/>
            <a:r>
              <a:rPr lang="en-US" dirty="0"/>
              <a:t>While all video applications tend to be data-intensive and time-sensitive, VAMR video applications are often particularly so</a:t>
            </a:r>
          </a:p>
          <a:p>
            <a:pPr algn="just"/>
            <a:r>
              <a:rPr lang="en-US" dirty="0"/>
              <a:t>Recent VR light field cameras sample every visible light ray </a:t>
            </a:r>
            <a:r>
              <a:rPr lang="en-US" dirty="0" err="1"/>
              <a:t>occuring</a:t>
            </a:r>
            <a:r>
              <a:rPr lang="en-US" dirty="0"/>
              <a:t> within some volume of space and are able to produce up to a half terabyte per second of video data</a:t>
            </a:r>
          </a:p>
          <a:p>
            <a:pPr algn="just"/>
            <a:r>
              <a:rPr lang="en-US" dirty="0"/>
              <a:t>For spherical panoramic VR videos (a.k.a. 360º videos), encoding one stereoscopic frame of video can involve processing up to 18× more bytes than an ordinary 2D video</a:t>
            </a:r>
          </a:p>
          <a:p>
            <a:pPr algn="just"/>
            <a:r>
              <a:rPr lang="en-US" dirty="0"/>
              <a:t>AR and MR video applications, on the other hand, often mix smaller amounts of synthetic video with the world around a user</a:t>
            </a:r>
          </a:p>
          <a:p>
            <a:pPr algn="just"/>
            <a:r>
              <a:rPr lang="en-US" dirty="0"/>
              <a:t>Similar to VR, however, these applications have extremely demanding latency and throughput requirements since they must react to the real world in real time</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a:t>
            </a:fld>
            <a:endParaRPr lang="el-GR"/>
          </a:p>
        </p:txBody>
      </p:sp>
    </p:spTree>
    <p:extLst>
      <p:ext uri="{BB962C8B-B14F-4D97-AF65-F5344CB8AC3E}">
        <p14:creationId xmlns:p14="http://schemas.microsoft.com/office/powerpoint/2010/main" val="1925774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err="1"/>
              <a:t>Evalutation</a:t>
            </a:r>
            <a:r>
              <a:rPr lang="en-GB" dirty="0"/>
              <a:t> -Hardware Acceleration</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40</a:t>
            </a:fld>
            <a:endParaRPr lang="el-GR" dirty="0"/>
          </a:p>
        </p:txBody>
      </p:sp>
      <p:sp>
        <p:nvSpPr>
          <p:cNvPr id="7" name="Retângulo 6">
            <a:extLst>
              <a:ext uri="{FF2B5EF4-FFF2-40B4-BE49-F238E27FC236}">
                <a16:creationId xmlns:a16="http://schemas.microsoft.com/office/drawing/2014/main" id="{AF53621A-FA03-4D62-A710-9B9CD8E2A5E3}"/>
              </a:ext>
            </a:extLst>
          </p:cNvPr>
          <p:cNvSpPr/>
          <p:nvPr/>
        </p:nvSpPr>
        <p:spPr>
          <a:xfrm>
            <a:off x="4267200" y="1553242"/>
            <a:ext cx="4572000" cy="2031325"/>
          </a:xfrm>
          <a:prstGeom prst="rect">
            <a:avLst/>
          </a:prstGeom>
        </p:spPr>
        <p:txBody>
          <a:bodyPr>
            <a:spAutoFit/>
          </a:bodyPr>
          <a:lstStyle/>
          <a:p>
            <a:pPr algn="just"/>
            <a:r>
              <a:rPr lang="en-GB" dirty="0"/>
              <a:t>The game changer here was introducing a </a:t>
            </a:r>
            <a:r>
              <a:rPr lang="en-GB" dirty="0" err="1"/>
              <a:t>FPGAbased</a:t>
            </a:r>
            <a:r>
              <a:rPr lang="en-GB" dirty="0"/>
              <a:t> UDF variant that allows the </a:t>
            </a:r>
            <a:r>
              <a:rPr lang="en-GB" dirty="0" err="1"/>
              <a:t>LightDB</a:t>
            </a:r>
            <a:r>
              <a:rPr lang="en-GB" dirty="0"/>
              <a:t> query optimizer to reduce query execution by more than 25%. This is a useful performance advantage, since high-quality depth map generation is computationally-expensive and is often performed offline.</a:t>
            </a:r>
          </a:p>
        </p:txBody>
      </p:sp>
      <p:pic>
        <p:nvPicPr>
          <p:cNvPr id="10" name="Marcador de Posição de Conteúdo 9">
            <a:extLst>
              <a:ext uri="{FF2B5EF4-FFF2-40B4-BE49-F238E27FC236}">
                <a16:creationId xmlns:a16="http://schemas.microsoft.com/office/drawing/2014/main" id="{FAAB0EBB-E55A-439B-A028-3F3873AF1FC5}"/>
              </a:ext>
            </a:extLst>
          </p:cNvPr>
          <p:cNvPicPr>
            <a:picLocks noGrp="1" noChangeAspect="1"/>
          </p:cNvPicPr>
          <p:nvPr>
            <p:ph idx="1"/>
          </p:nvPr>
        </p:nvPicPr>
        <p:blipFill>
          <a:blip r:embed="rId3"/>
          <a:stretch>
            <a:fillRect/>
          </a:stretch>
        </p:blipFill>
        <p:spPr>
          <a:xfrm>
            <a:off x="1115616" y="1347614"/>
            <a:ext cx="2664296" cy="2091329"/>
          </a:xfrm>
          <a:prstGeom prst="rect">
            <a:avLst/>
          </a:prstGeom>
        </p:spPr>
      </p:pic>
      <p:sp>
        <p:nvSpPr>
          <p:cNvPr id="11" name="CaixaDeTexto 10">
            <a:extLst>
              <a:ext uri="{FF2B5EF4-FFF2-40B4-BE49-F238E27FC236}">
                <a16:creationId xmlns:a16="http://schemas.microsoft.com/office/drawing/2014/main" id="{947AFFD4-7DFA-4135-ABE7-02A92D0F2F54}"/>
              </a:ext>
            </a:extLst>
          </p:cNvPr>
          <p:cNvSpPr txBox="1"/>
          <p:nvPr/>
        </p:nvSpPr>
        <p:spPr>
          <a:xfrm>
            <a:off x="1115616" y="3300443"/>
            <a:ext cx="2664296" cy="276999"/>
          </a:xfrm>
          <a:prstGeom prst="rect">
            <a:avLst/>
          </a:prstGeom>
          <a:noFill/>
        </p:spPr>
        <p:txBody>
          <a:bodyPr wrap="square" rtlCol="0">
            <a:spAutoFit/>
          </a:bodyPr>
          <a:lstStyle/>
          <a:p>
            <a:r>
              <a:rPr lang="en-GB" sz="1200" b="1" dirty="0"/>
              <a:t>Performance of depth map application</a:t>
            </a:r>
          </a:p>
        </p:txBody>
      </p:sp>
    </p:spTree>
    <p:extLst>
      <p:ext uri="{BB962C8B-B14F-4D97-AF65-F5344CB8AC3E}">
        <p14:creationId xmlns:p14="http://schemas.microsoft.com/office/powerpoint/2010/main" val="298294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GB" dirty="0" err="1"/>
              <a:t>Evalutation</a:t>
            </a:r>
            <a:r>
              <a:rPr lang="en-GB" dirty="0"/>
              <a:t> -Operator Performance </a:t>
            </a:r>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41</a:t>
            </a:fld>
            <a:endParaRPr lang="el-GR" dirty="0"/>
          </a:p>
        </p:txBody>
      </p:sp>
      <p:pic>
        <p:nvPicPr>
          <p:cNvPr id="12" name="Imagem 11">
            <a:extLst>
              <a:ext uri="{FF2B5EF4-FFF2-40B4-BE49-F238E27FC236}">
                <a16:creationId xmlns:a16="http://schemas.microsoft.com/office/drawing/2014/main" id="{7EA9C014-B197-4129-8547-8169149BC485}"/>
              </a:ext>
            </a:extLst>
          </p:cNvPr>
          <p:cNvPicPr>
            <a:picLocks noChangeAspect="1"/>
          </p:cNvPicPr>
          <p:nvPr/>
        </p:nvPicPr>
        <p:blipFill>
          <a:blip r:embed="rId3"/>
          <a:stretch>
            <a:fillRect/>
          </a:stretch>
        </p:blipFill>
        <p:spPr>
          <a:xfrm>
            <a:off x="490504" y="1045828"/>
            <a:ext cx="2353304" cy="1538748"/>
          </a:xfrm>
          <a:prstGeom prst="rect">
            <a:avLst/>
          </a:prstGeom>
        </p:spPr>
      </p:pic>
      <p:pic>
        <p:nvPicPr>
          <p:cNvPr id="13" name="Imagem 12">
            <a:extLst>
              <a:ext uri="{FF2B5EF4-FFF2-40B4-BE49-F238E27FC236}">
                <a16:creationId xmlns:a16="http://schemas.microsoft.com/office/drawing/2014/main" id="{46610E9F-5292-460B-BAAD-86CB548576A3}"/>
              </a:ext>
            </a:extLst>
          </p:cNvPr>
          <p:cNvPicPr>
            <a:picLocks noChangeAspect="1"/>
          </p:cNvPicPr>
          <p:nvPr/>
        </p:nvPicPr>
        <p:blipFill>
          <a:blip r:embed="rId4"/>
          <a:stretch>
            <a:fillRect/>
          </a:stretch>
        </p:blipFill>
        <p:spPr>
          <a:xfrm>
            <a:off x="592392" y="2584576"/>
            <a:ext cx="2251416" cy="1612082"/>
          </a:xfrm>
          <a:prstGeom prst="rect">
            <a:avLst/>
          </a:prstGeom>
        </p:spPr>
      </p:pic>
      <p:pic>
        <p:nvPicPr>
          <p:cNvPr id="14" name="Imagem 13">
            <a:extLst>
              <a:ext uri="{FF2B5EF4-FFF2-40B4-BE49-F238E27FC236}">
                <a16:creationId xmlns:a16="http://schemas.microsoft.com/office/drawing/2014/main" id="{02A2A42F-5716-4D1B-9512-8E19F3B9E6AD}"/>
              </a:ext>
            </a:extLst>
          </p:cNvPr>
          <p:cNvPicPr>
            <a:picLocks noChangeAspect="1"/>
          </p:cNvPicPr>
          <p:nvPr/>
        </p:nvPicPr>
        <p:blipFill>
          <a:blip r:embed="rId5"/>
          <a:stretch>
            <a:fillRect/>
          </a:stretch>
        </p:blipFill>
        <p:spPr>
          <a:xfrm>
            <a:off x="6244889" y="2759867"/>
            <a:ext cx="2251415" cy="1612083"/>
          </a:xfrm>
          <a:prstGeom prst="rect">
            <a:avLst/>
          </a:prstGeom>
        </p:spPr>
      </p:pic>
      <p:pic>
        <p:nvPicPr>
          <p:cNvPr id="15" name="Imagem 14">
            <a:extLst>
              <a:ext uri="{FF2B5EF4-FFF2-40B4-BE49-F238E27FC236}">
                <a16:creationId xmlns:a16="http://schemas.microsoft.com/office/drawing/2014/main" id="{64B5C1E6-3FE5-45E4-B733-4CC175927D4E}"/>
              </a:ext>
            </a:extLst>
          </p:cNvPr>
          <p:cNvPicPr>
            <a:picLocks noChangeAspect="1"/>
          </p:cNvPicPr>
          <p:nvPr/>
        </p:nvPicPr>
        <p:blipFill>
          <a:blip r:embed="rId6"/>
          <a:stretch>
            <a:fillRect/>
          </a:stretch>
        </p:blipFill>
        <p:spPr>
          <a:xfrm>
            <a:off x="6244889" y="1045828"/>
            <a:ext cx="2251416" cy="1612082"/>
          </a:xfrm>
          <a:prstGeom prst="rect">
            <a:avLst/>
          </a:prstGeom>
        </p:spPr>
      </p:pic>
      <p:pic>
        <p:nvPicPr>
          <p:cNvPr id="17" name="Imagem 16">
            <a:extLst>
              <a:ext uri="{FF2B5EF4-FFF2-40B4-BE49-F238E27FC236}">
                <a16:creationId xmlns:a16="http://schemas.microsoft.com/office/drawing/2014/main" id="{E69DE32D-AF4D-4873-BAD5-DC37F1276C59}"/>
              </a:ext>
            </a:extLst>
          </p:cNvPr>
          <p:cNvPicPr>
            <a:picLocks noChangeAspect="1"/>
          </p:cNvPicPr>
          <p:nvPr/>
        </p:nvPicPr>
        <p:blipFill>
          <a:blip r:embed="rId7"/>
          <a:stretch>
            <a:fillRect/>
          </a:stretch>
        </p:blipFill>
        <p:spPr>
          <a:xfrm>
            <a:off x="323528" y="4419332"/>
            <a:ext cx="3529666" cy="201970"/>
          </a:xfrm>
          <a:prstGeom prst="rect">
            <a:avLst/>
          </a:prstGeom>
        </p:spPr>
      </p:pic>
      <p:sp>
        <p:nvSpPr>
          <p:cNvPr id="18" name="CaixaDeTexto 17">
            <a:extLst>
              <a:ext uri="{FF2B5EF4-FFF2-40B4-BE49-F238E27FC236}">
                <a16:creationId xmlns:a16="http://schemas.microsoft.com/office/drawing/2014/main" id="{EF62CFA1-FCB5-4236-A89D-13095CAC256A}"/>
              </a:ext>
            </a:extLst>
          </p:cNvPr>
          <p:cNvSpPr txBox="1"/>
          <p:nvPr/>
        </p:nvSpPr>
        <p:spPr>
          <a:xfrm>
            <a:off x="3059832" y="1045828"/>
            <a:ext cx="3024336" cy="3046988"/>
          </a:xfrm>
          <a:prstGeom prst="rect">
            <a:avLst/>
          </a:prstGeom>
          <a:noFill/>
        </p:spPr>
        <p:txBody>
          <a:bodyPr wrap="square" rtlCol="0">
            <a:spAutoFit/>
          </a:bodyPr>
          <a:lstStyle/>
          <a:p>
            <a:pPr marL="285750" indent="-285750">
              <a:buFont typeface="Arial" panose="020B0604020202020204" pitchFamily="34" charset="0"/>
              <a:buChar char="•"/>
            </a:pPr>
            <a:r>
              <a:rPr lang="en-GB" sz="1600" dirty="0"/>
              <a:t>For most operations, </a:t>
            </a:r>
            <a:r>
              <a:rPr lang="en-GB" sz="1600" b="1" dirty="0" err="1"/>
              <a:t>LightDB</a:t>
            </a:r>
            <a:r>
              <a:rPr lang="en-GB" sz="1600" dirty="0"/>
              <a:t> performs better since it utilizes its GPU-based physical operators across the entire query.</a:t>
            </a:r>
          </a:p>
          <a:p>
            <a:pPr marL="285750" indent="-285750">
              <a:buFont typeface="Arial" panose="020B0604020202020204" pitchFamily="34" charset="0"/>
              <a:buChar char="•"/>
            </a:pPr>
            <a:r>
              <a:rPr lang="en-GB" sz="1600" dirty="0"/>
              <a:t>In this case </a:t>
            </a:r>
            <a:r>
              <a:rPr lang="en-GB" sz="1600" b="1" dirty="0" err="1"/>
              <a:t>LightDB</a:t>
            </a:r>
            <a:r>
              <a:rPr lang="en-GB" sz="1600" dirty="0"/>
              <a:t> uses its GOP index to decode only the relevant portions of the 360TLF.</a:t>
            </a:r>
          </a:p>
          <a:p>
            <a:pPr marL="285750" indent="-285750">
              <a:buFont typeface="Arial" panose="020B0604020202020204" pitchFamily="34" charset="0"/>
              <a:buChar char="•"/>
            </a:pPr>
            <a:r>
              <a:rPr lang="en-GB" sz="1600" dirty="0"/>
              <a:t> </a:t>
            </a:r>
            <a:r>
              <a:rPr lang="en-GB" sz="1600" b="1" dirty="0" err="1"/>
              <a:t>LightDB</a:t>
            </a:r>
            <a:r>
              <a:rPr lang="en-GB" sz="1600" dirty="0"/>
              <a:t> performs slightly worse for unions due to its merge UDF overhead</a:t>
            </a:r>
          </a:p>
        </p:txBody>
      </p:sp>
    </p:spTree>
    <p:extLst>
      <p:ext uri="{BB962C8B-B14F-4D97-AF65-F5344CB8AC3E}">
        <p14:creationId xmlns:p14="http://schemas.microsoft.com/office/powerpoint/2010/main" val="2389894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230495"/>
            <a:ext cx="8229600" cy="583406"/>
          </a:xfrm>
          <a:solidFill>
            <a:schemeClr val="accent6">
              <a:lumMod val="20000"/>
              <a:lumOff val="80000"/>
            </a:schemeClr>
          </a:solidFill>
          <a:ln>
            <a:solidFill>
              <a:schemeClr val="accent6">
                <a:lumMod val="50000"/>
              </a:schemeClr>
            </a:solidFill>
          </a:ln>
        </p:spPr>
        <p:txBody>
          <a:bodyPr>
            <a:noAutofit/>
          </a:bodyPr>
          <a:lstStyle/>
          <a:p>
            <a:r>
              <a:rPr lang="en-GB" sz="3200" dirty="0" err="1"/>
              <a:t>Evalutation</a:t>
            </a:r>
            <a:r>
              <a:rPr lang="en-GB" sz="3200" dirty="0"/>
              <a:t>- </a:t>
            </a:r>
            <a:r>
              <a:rPr lang="en-GB" sz="3200" dirty="0" err="1"/>
              <a:t>SlabTLF</a:t>
            </a:r>
            <a:r>
              <a:rPr lang="en-GB" sz="3200" dirty="0"/>
              <a:t> Operator Performance</a:t>
            </a:r>
            <a:endParaRPr lang="en-US" sz="32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42</a:t>
            </a:fld>
            <a:endParaRPr lang="el-GR" dirty="0"/>
          </a:p>
        </p:txBody>
      </p:sp>
      <p:pic>
        <p:nvPicPr>
          <p:cNvPr id="17" name="Imagem 16">
            <a:extLst>
              <a:ext uri="{FF2B5EF4-FFF2-40B4-BE49-F238E27FC236}">
                <a16:creationId xmlns:a16="http://schemas.microsoft.com/office/drawing/2014/main" id="{E69DE32D-AF4D-4873-BAD5-DC37F1276C59}"/>
              </a:ext>
            </a:extLst>
          </p:cNvPr>
          <p:cNvPicPr>
            <a:picLocks noChangeAspect="1"/>
          </p:cNvPicPr>
          <p:nvPr/>
        </p:nvPicPr>
        <p:blipFill>
          <a:blip r:embed="rId3"/>
          <a:stretch>
            <a:fillRect/>
          </a:stretch>
        </p:blipFill>
        <p:spPr>
          <a:xfrm>
            <a:off x="323528" y="4419332"/>
            <a:ext cx="3529666" cy="201970"/>
          </a:xfrm>
          <a:prstGeom prst="rect">
            <a:avLst/>
          </a:prstGeom>
        </p:spPr>
      </p:pic>
      <p:pic>
        <p:nvPicPr>
          <p:cNvPr id="6" name="Imagem 5">
            <a:extLst>
              <a:ext uri="{FF2B5EF4-FFF2-40B4-BE49-F238E27FC236}">
                <a16:creationId xmlns:a16="http://schemas.microsoft.com/office/drawing/2014/main" id="{962F7C5E-25F8-42FD-94BD-1892CFC27081}"/>
              </a:ext>
            </a:extLst>
          </p:cNvPr>
          <p:cNvPicPr>
            <a:picLocks noChangeAspect="1"/>
          </p:cNvPicPr>
          <p:nvPr/>
        </p:nvPicPr>
        <p:blipFill>
          <a:blip r:embed="rId4"/>
          <a:stretch>
            <a:fillRect/>
          </a:stretch>
        </p:blipFill>
        <p:spPr>
          <a:xfrm>
            <a:off x="457200" y="1779662"/>
            <a:ext cx="3960440" cy="1584176"/>
          </a:xfrm>
          <a:prstGeom prst="rect">
            <a:avLst/>
          </a:prstGeom>
        </p:spPr>
      </p:pic>
      <p:sp>
        <p:nvSpPr>
          <p:cNvPr id="7" name="CaixaDeTexto 6">
            <a:extLst>
              <a:ext uri="{FF2B5EF4-FFF2-40B4-BE49-F238E27FC236}">
                <a16:creationId xmlns:a16="http://schemas.microsoft.com/office/drawing/2014/main" id="{81CB6AC4-159D-4D43-B1BE-A47ADB282C49}"/>
              </a:ext>
            </a:extLst>
          </p:cNvPr>
          <p:cNvSpPr txBox="1"/>
          <p:nvPr/>
        </p:nvSpPr>
        <p:spPr>
          <a:xfrm>
            <a:off x="4860032" y="1275606"/>
            <a:ext cx="3960440" cy="3139321"/>
          </a:xfrm>
          <a:prstGeom prst="rect">
            <a:avLst/>
          </a:prstGeom>
          <a:noFill/>
        </p:spPr>
        <p:txBody>
          <a:bodyPr wrap="square" rtlCol="0">
            <a:spAutoFit/>
          </a:bodyPr>
          <a:lstStyle/>
          <a:p>
            <a:pPr marL="285750" indent="-285750">
              <a:buFont typeface="Arial" panose="020B0604020202020204" pitchFamily="34" charset="0"/>
              <a:buChar char="•"/>
            </a:pPr>
            <a:r>
              <a:rPr lang="en-GB" dirty="0"/>
              <a:t>Because the baseline systems do not support light fields, this was only tested in </a:t>
            </a:r>
            <a:r>
              <a:rPr lang="en-GB" b="1" dirty="0" err="1"/>
              <a:t>LightDB</a:t>
            </a:r>
            <a:endParaRPr lang="en-GB" b="1" dirty="0"/>
          </a:p>
          <a:p>
            <a:pPr marL="285750" indent="-285750">
              <a:buFont typeface="Arial" panose="020B0604020202020204" pitchFamily="34" charset="0"/>
              <a:buChar char="•"/>
            </a:pPr>
            <a:r>
              <a:rPr lang="en-GB" b="1" dirty="0"/>
              <a:t>Select: </a:t>
            </a:r>
            <a:r>
              <a:rPr lang="en-GB" dirty="0"/>
              <a:t>Here </a:t>
            </a:r>
            <a:r>
              <a:rPr lang="en-GB" dirty="0" err="1"/>
              <a:t>LightDB</a:t>
            </a:r>
            <a:r>
              <a:rPr lang="en-GB" dirty="0"/>
              <a:t> is able to generate results at approximately 60 frames per second, which is a common throughput for 4K VR video;</a:t>
            </a:r>
          </a:p>
          <a:p>
            <a:pPr marL="285750" indent="-285750">
              <a:buFont typeface="Arial" panose="020B0604020202020204" pitchFamily="34" charset="0"/>
              <a:buChar char="•"/>
            </a:pPr>
            <a:r>
              <a:rPr lang="en-GB" b="1" dirty="0"/>
              <a:t>Map: </a:t>
            </a:r>
            <a:r>
              <a:rPr lang="en-GB" dirty="0"/>
              <a:t>Similarly, blur and grayscale operations perform at a rate comparable to their 360TLF counterparts (previous slide);</a:t>
            </a:r>
            <a:endParaRPr lang="en-GB" b="1" dirty="0"/>
          </a:p>
        </p:txBody>
      </p:sp>
    </p:spTree>
    <p:extLst>
      <p:ext uri="{BB962C8B-B14F-4D97-AF65-F5344CB8AC3E}">
        <p14:creationId xmlns:p14="http://schemas.microsoft.com/office/powerpoint/2010/main" val="3471166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230495"/>
            <a:ext cx="8229600" cy="583406"/>
          </a:xfrm>
          <a:solidFill>
            <a:schemeClr val="accent6">
              <a:lumMod val="20000"/>
              <a:lumOff val="80000"/>
            </a:schemeClr>
          </a:solidFill>
          <a:ln>
            <a:solidFill>
              <a:schemeClr val="accent6">
                <a:lumMod val="50000"/>
              </a:schemeClr>
            </a:solidFill>
          </a:ln>
        </p:spPr>
        <p:txBody>
          <a:bodyPr>
            <a:noAutofit/>
          </a:bodyPr>
          <a:lstStyle/>
          <a:p>
            <a:r>
              <a:rPr lang="en-GB" sz="3200" dirty="0" err="1"/>
              <a:t>Evalutation</a:t>
            </a:r>
            <a:r>
              <a:rPr lang="en-GB" sz="3200" dirty="0"/>
              <a:t>- Effectiveness of Optimizations.</a:t>
            </a:r>
            <a:endParaRPr lang="en-US" sz="32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43</a:t>
            </a:fld>
            <a:endParaRPr lang="el-GR" dirty="0"/>
          </a:p>
        </p:txBody>
      </p:sp>
      <p:pic>
        <p:nvPicPr>
          <p:cNvPr id="8" name="Imagem 7">
            <a:extLst>
              <a:ext uri="{FF2B5EF4-FFF2-40B4-BE49-F238E27FC236}">
                <a16:creationId xmlns:a16="http://schemas.microsoft.com/office/drawing/2014/main" id="{5FEB96F9-4182-4E76-98BC-03A74AF95C4C}"/>
              </a:ext>
            </a:extLst>
          </p:cNvPr>
          <p:cNvPicPr>
            <a:picLocks noChangeAspect="1"/>
          </p:cNvPicPr>
          <p:nvPr/>
        </p:nvPicPr>
        <p:blipFill>
          <a:blip r:embed="rId3"/>
          <a:stretch>
            <a:fillRect/>
          </a:stretch>
        </p:blipFill>
        <p:spPr>
          <a:xfrm>
            <a:off x="485800" y="1614974"/>
            <a:ext cx="4320480" cy="1913551"/>
          </a:xfrm>
          <a:prstGeom prst="rect">
            <a:avLst/>
          </a:prstGeom>
        </p:spPr>
      </p:pic>
      <p:sp>
        <p:nvSpPr>
          <p:cNvPr id="9" name="CaixaDeTexto 8">
            <a:extLst>
              <a:ext uri="{FF2B5EF4-FFF2-40B4-BE49-F238E27FC236}">
                <a16:creationId xmlns:a16="http://schemas.microsoft.com/office/drawing/2014/main" id="{020A68BF-499E-4A0F-9BE3-EFE06CEF233E}"/>
              </a:ext>
            </a:extLst>
          </p:cNvPr>
          <p:cNvSpPr txBox="1"/>
          <p:nvPr/>
        </p:nvSpPr>
        <p:spPr>
          <a:xfrm>
            <a:off x="5076056" y="1203598"/>
            <a:ext cx="3610744" cy="2585323"/>
          </a:xfrm>
          <a:prstGeom prst="rect">
            <a:avLst/>
          </a:prstGeom>
          <a:noFill/>
        </p:spPr>
        <p:txBody>
          <a:bodyPr wrap="square" rtlCol="0">
            <a:spAutoFit/>
          </a:bodyPr>
          <a:lstStyle/>
          <a:p>
            <a:pPr marL="285750" indent="-285750">
              <a:buFont typeface="Arial" panose="020B0604020202020204" pitchFamily="34" charset="0"/>
              <a:buChar char="•"/>
            </a:pPr>
            <a:r>
              <a:rPr lang="en-GB" dirty="0" err="1"/>
              <a:t>LightDB</a:t>
            </a:r>
            <a:r>
              <a:rPr lang="en-GB" dirty="0"/>
              <a:t> outperform the baseline systems—in some cases by more than 500×. </a:t>
            </a:r>
          </a:p>
          <a:p>
            <a:pPr marL="285750" indent="-285750">
              <a:buFont typeface="Arial" panose="020B0604020202020204" pitchFamily="34" charset="0"/>
              <a:buChar char="•"/>
            </a:pPr>
            <a:r>
              <a:rPr lang="en-GB" dirty="0"/>
              <a:t>The one exception is </a:t>
            </a:r>
            <a:r>
              <a:rPr lang="en-GB" dirty="0" err="1"/>
              <a:t>FFmpeg’s</a:t>
            </a:r>
            <a:r>
              <a:rPr lang="en-GB" dirty="0"/>
              <a:t> GOP </a:t>
            </a:r>
            <a:r>
              <a:rPr lang="en-GB" dirty="0" err="1"/>
              <a:t>unioning</a:t>
            </a:r>
            <a:r>
              <a:rPr lang="en-GB" dirty="0"/>
              <a:t> performance, which matches </a:t>
            </a:r>
            <a:r>
              <a:rPr lang="en-GB" dirty="0" err="1"/>
              <a:t>LightDB</a:t>
            </a:r>
            <a:r>
              <a:rPr lang="en-GB" dirty="0"/>
              <a:t> because it utilizes a similar GOP stitching mechanism that it calls a “</a:t>
            </a:r>
            <a:r>
              <a:rPr lang="en-GB" dirty="0" err="1"/>
              <a:t>concat</a:t>
            </a:r>
            <a:r>
              <a:rPr lang="en-GB" dirty="0"/>
              <a:t> protocol”.</a:t>
            </a:r>
          </a:p>
        </p:txBody>
      </p:sp>
    </p:spTree>
    <p:extLst>
      <p:ext uri="{BB962C8B-B14F-4D97-AF65-F5344CB8AC3E}">
        <p14:creationId xmlns:p14="http://schemas.microsoft.com/office/powerpoint/2010/main" val="322410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230495"/>
            <a:ext cx="8229600" cy="583406"/>
          </a:xfrm>
          <a:solidFill>
            <a:schemeClr val="accent6">
              <a:lumMod val="20000"/>
              <a:lumOff val="80000"/>
            </a:schemeClr>
          </a:solidFill>
          <a:ln>
            <a:solidFill>
              <a:schemeClr val="accent6">
                <a:lumMod val="50000"/>
              </a:schemeClr>
            </a:solidFill>
          </a:ln>
        </p:spPr>
        <p:txBody>
          <a:bodyPr>
            <a:noAutofit/>
          </a:bodyPr>
          <a:lstStyle/>
          <a:p>
            <a:r>
              <a:rPr lang="en-GB" sz="3200" dirty="0" err="1"/>
              <a:t>Evalutation</a:t>
            </a:r>
            <a:r>
              <a:rPr lang="en-GB" sz="3200" dirty="0"/>
              <a:t>- Index Performance </a:t>
            </a:r>
            <a:endParaRPr lang="en-US" sz="32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44</a:t>
            </a:fld>
            <a:endParaRPr lang="el-GR" dirty="0"/>
          </a:p>
        </p:txBody>
      </p:sp>
      <p:pic>
        <p:nvPicPr>
          <p:cNvPr id="6" name="Imagem 5">
            <a:extLst>
              <a:ext uri="{FF2B5EF4-FFF2-40B4-BE49-F238E27FC236}">
                <a16:creationId xmlns:a16="http://schemas.microsoft.com/office/drawing/2014/main" id="{534BCD5D-8345-47C7-A2FC-620D0DC33A05}"/>
              </a:ext>
            </a:extLst>
          </p:cNvPr>
          <p:cNvPicPr>
            <a:picLocks noChangeAspect="1"/>
          </p:cNvPicPr>
          <p:nvPr/>
        </p:nvPicPr>
        <p:blipFill>
          <a:blip r:embed="rId3"/>
          <a:stretch>
            <a:fillRect/>
          </a:stretch>
        </p:blipFill>
        <p:spPr>
          <a:xfrm>
            <a:off x="438150" y="1875524"/>
            <a:ext cx="4133850" cy="1381125"/>
          </a:xfrm>
          <a:prstGeom prst="rect">
            <a:avLst/>
          </a:prstGeom>
        </p:spPr>
      </p:pic>
      <p:sp>
        <p:nvSpPr>
          <p:cNvPr id="7" name="CaixaDeTexto 6">
            <a:extLst>
              <a:ext uri="{FF2B5EF4-FFF2-40B4-BE49-F238E27FC236}">
                <a16:creationId xmlns:a16="http://schemas.microsoft.com/office/drawing/2014/main" id="{B51D3902-492C-44B3-9421-1EF4358E2267}"/>
              </a:ext>
            </a:extLst>
          </p:cNvPr>
          <p:cNvSpPr txBox="1"/>
          <p:nvPr/>
        </p:nvSpPr>
        <p:spPr>
          <a:xfrm>
            <a:off x="1568971" y="3225223"/>
            <a:ext cx="1872208" cy="307777"/>
          </a:xfrm>
          <a:prstGeom prst="rect">
            <a:avLst/>
          </a:prstGeom>
          <a:noFill/>
        </p:spPr>
        <p:txBody>
          <a:bodyPr wrap="square" rtlCol="0">
            <a:spAutoFit/>
          </a:bodyPr>
          <a:lstStyle/>
          <a:p>
            <a:r>
              <a:rPr lang="en-GB" sz="1400" b="1" dirty="0"/>
              <a:t>Index Performance</a:t>
            </a:r>
          </a:p>
        </p:txBody>
      </p:sp>
      <p:sp>
        <p:nvSpPr>
          <p:cNvPr id="10" name="CaixaDeTexto 9">
            <a:extLst>
              <a:ext uri="{FF2B5EF4-FFF2-40B4-BE49-F238E27FC236}">
                <a16:creationId xmlns:a16="http://schemas.microsoft.com/office/drawing/2014/main" id="{E866469E-905C-4A5B-9FA1-4E1989FAB6F3}"/>
              </a:ext>
            </a:extLst>
          </p:cNvPr>
          <p:cNvSpPr txBox="1"/>
          <p:nvPr/>
        </p:nvSpPr>
        <p:spPr>
          <a:xfrm>
            <a:off x="4876435" y="980348"/>
            <a:ext cx="3625173" cy="3539430"/>
          </a:xfrm>
          <a:prstGeom prst="rect">
            <a:avLst/>
          </a:prstGeom>
          <a:noFill/>
        </p:spPr>
        <p:txBody>
          <a:bodyPr wrap="square" rtlCol="0">
            <a:spAutoFit/>
          </a:bodyPr>
          <a:lstStyle/>
          <a:p>
            <a:r>
              <a:rPr lang="en-GB" sz="1600" b="1" dirty="0" err="1"/>
              <a:t>Gop</a:t>
            </a:r>
            <a:r>
              <a:rPr lang="en-GB" sz="1600" b="1" dirty="0"/>
              <a:t> Index:</a:t>
            </a:r>
            <a:r>
              <a:rPr lang="en-GB" sz="1600" dirty="0"/>
              <a:t> Here the presence of the index substantially improves performance for queries over a small interval, but does not impact performance for queries over a large extent</a:t>
            </a:r>
          </a:p>
          <a:p>
            <a:r>
              <a:rPr lang="en-GB" sz="1600" b="1" dirty="0"/>
              <a:t>Tile Index: </a:t>
            </a:r>
            <a:r>
              <a:rPr lang="en-GB" sz="1600" dirty="0" err="1"/>
              <a:t>LightDB’s</a:t>
            </a:r>
            <a:r>
              <a:rPr lang="en-GB" sz="1600" dirty="0"/>
              <a:t> use of the tile index is able to improve performance by allowing </a:t>
            </a:r>
            <a:r>
              <a:rPr lang="en-GB" sz="1600" dirty="0" err="1"/>
              <a:t>LightDB</a:t>
            </a:r>
            <a:r>
              <a:rPr lang="en-GB" sz="1600" dirty="0"/>
              <a:t> to decode only the relevant tile rather than the entire encoded video.</a:t>
            </a:r>
          </a:p>
          <a:p>
            <a:r>
              <a:rPr lang="pt-PT" sz="1600" b="1" dirty="0" err="1"/>
              <a:t>Spacial</a:t>
            </a:r>
            <a:r>
              <a:rPr lang="pt-PT" sz="1600" b="1" dirty="0"/>
              <a:t> </a:t>
            </a:r>
            <a:r>
              <a:rPr lang="pt-PT" sz="1600" b="1" dirty="0" err="1"/>
              <a:t>Index</a:t>
            </a:r>
            <a:r>
              <a:rPr lang="pt-PT" sz="1600" b="1" dirty="0"/>
              <a:t>:</a:t>
            </a:r>
            <a:r>
              <a:rPr lang="en-GB" sz="1600" dirty="0"/>
              <a:t>, and illustrate that the R-tree yields a modest benefit relative exhaustive search for relevant videos.</a:t>
            </a:r>
            <a:endParaRPr lang="en-GB" sz="1600" b="1" dirty="0"/>
          </a:p>
        </p:txBody>
      </p:sp>
    </p:spTree>
    <p:extLst>
      <p:ext uri="{BB962C8B-B14F-4D97-AF65-F5344CB8AC3E}">
        <p14:creationId xmlns:p14="http://schemas.microsoft.com/office/powerpoint/2010/main" val="361708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dirty="0"/>
              <a:t>[1] S. </a:t>
            </a:r>
            <a:r>
              <a:rPr lang="en-GB" sz="1600" dirty="0" err="1"/>
              <a:t>Adali</a:t>
            </a:r>
            <a:r>
              <a:rPr lang="en-GB" sz="1600" dirty="0"/>
              <a:t>, K. S. </a:t>
            </a:r>
            <a:r>
              <a:rPr lang="en-GB" sz="1600" dirty="0" err="1"/>
              <a:t>Candan</a:t>
            </a:r>
            <a:r>
              <a:rPr lang="en-GB" sz="1600" dirty="0"/>
              <a:t>, K. Erol, and V. </a:t>
            </a:r>
            <a:r>
              <a:rPr lang="en-GB" sz="1600" dirty="0" err="1"/>
              <a:t>Subrahmanian</a:t>
            </a:r>
            <a:r>
              <a:rPr lang="en-GB" sz="1600" dirty="0"/>
              <a:t>. Avis: An advanced video information system. Technical Report 97-44, 1997. </a:t>
            </a:r>
            <a:br>
              <a:rPr lang="en-GB" sz="1600" dirty="0"/>
            </a:br>
            <a:r>
              <a:rPr lang="en-GB" sz="1600" dirty="0"/>
              <a:t>[2] E. H. Adelson and J. R. Bergen. The </a:t>
            </a:r>
            <a:r>
              <a:rPr lang="en-GB" sz="1600" dirty="0" err="1"/>
              <a:t>plenoptic</a:t>
            </a:r>
            <a:r>
              <a:rPr lang="en-GB" sz="1600" dirty="0"/>
              <a:t> function and the elements of early vision. In Computational Models of Visual Processing, pages 3–20. MIT Press, 1991. </a:t>
            </a:r>
            <a:br>
              <a:rPr lang="en-GB" sz="1600" dirty="0"/>
            </a:br>
            <a:r>
              <a:rPr lang="en-GB" sz="1600" dirty="0"/>
              <a:t>[3] G. </a:t>
            </a:r>
            <a:r>
              <a:rPr lang="en-GB" sz="1600" dirty="0" err="1"/>
              <a:t>Ananthanarayanan</a:t>
            </a:r>
            <a:r>
              <a:rPr lang="en-GB" sz="1600" dirty="0"/>
              <a:t>, P. </a:t>
            </a:r>
            <a:r>
              <a:rPr lang="en-GB" sz="1600" dirty="0" err="1"/>
              <a:t>Bahl</a:t>
            </a:r>
            <a:r>
              <a:rPr lang="en-GB" sz="1600" dirty="0"/>
              <a:t>, P. </a:t>
            </a:r>
            <a:r>
              <a:rPr lang="en-GB" sz="1600" dirty="0" err="1"/>
              <a:t>Bod´ık</a:t>
            </a:r>
            <a:r>
              <a:rPr lang="en-GB" sz="1600" dirty="0"/>
              <a:t>, K. </a:t>
            </a:r>
            <a:r>
              <a:rPr lang="en-GB" sz="1600" dirty="0" err="1"/>
              <a:t>Chintalapudi</a:t>
            </a:r>
            <a:r>
              <a:rPr lang="en-GB" sz="1600" dirty="0"/>
              <a:t>, M. </a:t>
            </a:r>
            <a:r>
              <a:rPr lang="en-GB" sz="1600" dirty="0" err="1"/>
              <a:t>Philipose</a:t>
            </a:r>
            <a:r>
              <a:rPr lang="en-GB" sz="1600" dirty="0"/>
              <a:t>, L. </a:t>
            </a:r>
            <a:r>
              <a:rPr lang="en-GB" sz="1600" dirty="0" err="1"/>
              <a:t>Ravindranath</a:t>
            </a:r>
            <a:r>
              <a:rPr lang="en-GB" sz="1600" dirty="0"/>
              <a:t>, and S. Sinha. Real-time video analytics: The killer app for edge computing. IEEE Computer, 50(10):58–67, 2017. </a:t>
            </a:r>
            <a:br>
              <a:rPr lang="en-GB" sz="1600" dirty="0"/>
            </a:br>
            <a:r>
              <a:rPr lang="en-GB" sz="1600" dirty="0"/>
              <a:t>[4] R. Anderson, D. Gallup, J. T. Barron, J. </a:t>
            </a:r>
            <a:r>
              <a:rPr lang="en-GB" sz="1600" dirty="0" err="1"/>
              <a:t>Kontkanen</a:t>
            </a:r>
            <a:r>
              <a:rPr lang="en-GB" sz="1600" dirty="0"/>
              <a:t>, N. Snavely, C. Hernandez, S. Agarwal, and S. M. Seitz. ´ Jump: virtual reality video. TOG, 35(6):198:1–198:13, 2016. </a:t>
            </a:r>
            <a:br>
              <a:rPr lang="en-GB" sz="1600" dirty="0"/>
            </a:br>
            <a:r>
              <a:rPr lang="en-GB" sz="1600" dirty="0"/>
              <a:t>[5] W. G. </a:t>
            </a:r>
            <a:r>
              <a:rPr lang="en-GB" sz="1600" dirty="0" err="1"/>
              <a:t>Aref</a:t>
            </a:r>
            <a:r>
              <a:rPr lang="en-GB" sz="1600" dirty="0"/>
              <a:t>, A. C. Catlin, J. Fan, A. K. </a:t>
            </a:r>
            <a:r>
              <a:rPr lang="en-GB" sz="1600" dirty="0" err="1"/>
              <a:t>Elmagarmid</a:t>
            </a:r>
            <a:r>
              <a:rPr lang="en-GB" sz="1600" dirty="0"/>
              <a:t>, M. A. Hammad, I. F. Ilyas, M. S. Marzouk, and X. Zhu. A video database management system for advancing video database research. In MIS, pages 8–17, 2002.</a:t>
            </a:r>
            <a:endParaRPr lang="en-GB" sz="1600" dirty="0">
              <a:latin typeface="Constantia" panose="02030602050306030303" pitchFamily="18" charset="0"/>
            </a:endParaRP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45</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en-GB" sz="1600" dirty="0"/>
              <a:t>[6] I. </a:t>
            </a:r>
            <a:r>
              <a:rPr lang="en-GB" sz="1600" dirty="0" err="1"/>
              <a:t>Bauermann</a:t>
            </a:r>
            <a:r>
              <a:rPr lang="en-GB" sz="1600" dirty="0"/>
              <a:t>, Y. Peng, and E. G. Steinbach. RDTC optimized streaming for remote browsing in image-based scene representations. In 3DPVT, pages 758–765, 2006.</a:t>
            </a:r>
            <a:br>
              <a:rPr lang="en-GB" sz="1600" dirty="0"/>
            </a:br>
            <a:r>
              <a:rPr lang="en-GB" sz="1600" dirty="0"/>
              <a:t> [7] P. Baumann, A. </a:t>
            </a:r>
            <a:r>
              <a:rPr lang="en-GB" sz="1600" dirty="0" err="1"/>
              <a:t>Dehmel</a:t>
            </a:r>
            <a:r>
              <a:rPr lang="en-GB" sz="1600" dirty="0"/>
              <a:t>, P. Furtado, R. </a:t>
            </a:r>
            <a:r>
              <a:rPr lang="en-GB" sz="1600" dirty="0" err="1"/>
              <a:t>Ritsch</a:t>
            </a:r>
            <a:r>
              <a:rPr lang="en-GB" sz="1600" dirty="0"/>
              <a:t>, and N. </a:t>
            </a:r>
            <a:r>
              <a:rPr lang="en-GB" sz="1600" dirty="0" err="1"/>
              <a:t>Widmann</a:t>
            </a:r>
            <a:r>
              <a:rPr lang="en-GB" sz="1600" dirty="0"/>
              <a:t>. The multidimensional database system </a:t>
            </a:r>
            <a:r>
              <a:rPr lang="en-GB" sz="1600" dirty="0" err="1"/>
              <a:t>rasdaman</a:t>
            </a:r>
            <a:r>
              <a:rPr lang="en-GB" sz="1600" dirty="0"/>
              <a:t>. In SIGMOD, pages 575–577, 1998.</a:t>
            </a:r>
            <a:br>
              <a:rPr lang="en-GB" sz="1600" dirty="0"/>
            </a:br>
            <a:r>
              <a:rPr lang="en-GB" sz="1600" dirty="0"/>
              <a:t> [8] F. </a:t>
            </a:r>
            <a:r>
              <a:rPr lang="en-GB" sz="1600" dirty="0" err="1"/>
              <a:t>Bellard</a:t>
            </a:r>
            <a:r>
              <a:rPr lang="en-GB" sz="1600" dirty="0"/>
              <a:t>. </a:t>
            </a:r>
            <a:r>
              <a:rPr lang="en-GB" sz="1600" dirty="0" err="1"/>
              <a:t>FFmpeg</a:t>
            </a:r>
            <a:r>
              <a:rPr lang="en-GB" sz="1600" dirty="0"/>
              <a:t>. https://ffmpeg.org.</a:t>
            </a:r>
            <a:br>
              <a:rPr lang="en-GB" sz="1600" dirty="0"/>
            </a:br>
            <a:r>
              <a:rPr lang="en-GB" sz="1600" dirty="0"/>
              <a:t> [9] N. Birkbeck, C. Brown, and R. </a:t>
            </a:r>
            <a:r>
              <a:rPr lang="en-GB" sz="1600" dirty="0" err="1"/>
              <a:t>Suderman</a:t>
            </a:r>
            <a:r>
              <a:rPr lang="en-GB" sz="1600" dirty="0"/>
              <a:t>. Quantitative evaluation of omnidirectional video quality. In </a:t>
            </a:r>
            <a:r>
              <a:rPr lang="en-GB" sz="1600" dirty="0" err="1"/>
              <a:t>QoMEX</a:t>
            </a:r>
            <a:r>
              <a:rPr lang="en-GB" sz="1600" dirty="0"/>
              <a:t>, pages 1–3, 2017. </a:t>
            </a:r>
            <a:br>
              <a:rPr lang="en-GB" sz="1600" dirty="0"/>
            </a:br>
            <a:r>
              <a:rPr lang="en-GB" sz="1600" dirty="0"/>
              <a:t>[10] C. </a:t>
            </a:r>
            <a:r>
              <a:rPr lang="en-GB" sz="1600" dirty="0" err="1"/>
              <a:t>Birklbauer</a:t>
            </a:r>
            <a:r>
              <a:rPr lang="en-GB" sz="1600" dirty="0"/>
              <a:t>, S. </a:t>
            </a:r>
            <a:r>
              <a:rPr lang="en-GB" sz="1600" dirty="0" err="1"/>
              <a:t>Opelt</a:t>
            </a:r>
            <a:r>
              <a:rPr lang="en-GB" sz="1600" dirty="0"/>
              <a:t>, and O. </a:t>
            </a:r>
            <a:r>
              <a:rPr lang="en-GB" sz="1600" dirty="0" err="1"/>
              <a:t>Bimber</a:t>
            </a:r>
            <a:r>
              <a:rPr lang="en-GB" sz="1600" dirty="0"/>
              <a:t>. Rendering </a:t>
            </a:r>
            <a:r>
              <a:rPr lang="en-GB" sz="1600" dirty="0" err="1"/>
              <a:t>gigaray</a:t>
            </a:r>
            <a:r>
              <a:rPr lang="en-GB" sz="1600" dirty="0"/>
              <a:t> light fields. Computer Graphics Forum, 32(2):469–478, 2013.</a:t>
            </a:r>
            <a:br>
              <a:rPr lang="en-GB" sz="1600" dirty="0"/>
            </a:br>
            <a:r>
              <a:rPr lang="en-GB" sz="1600" dirty="0"/>
              <a:t> [11] C. Brown. Bringing pixels front and </a:t>
            </a:r>
            <a:r>
              <a:rPr lang="en-GB" sz="1600" dirty="0" err="1"/>
              <a:t>center</a:t>
            </a:r>
            <a:r>
              <a:rPr lang="en-GB" sz="1600" dirty="0"/>
              <a:t> in VR video. https://www.blog.google/products/google-vr/ bringing-pixels-front-and-</a:t>
            </a:r>
            <a:r>
              <a:rPr lang="en-GB" sz="1600" dirty="0" err="1"/>
              <a:t>center</a:t>
            </a:r>
            <a:r>
              <a:rPr lang="en-GB" sz="1600" dirty="0"/>
              <a:t>-</a:t>
            </a:r>
            <a:r>
              <a:rPr lang="en-GB" sz="1600" dirty="0" err="1"/>
              <a:t>vr</a:t>
            </a:r>
            <a:r>
              <a:rPr lang="en-GB" sz="1600" dirty="0"/>
              <a:t>-video, 2017.</a:t>
            </a:r>
            <a:endParaRPr lang="en-GB" sz="1600" dirty="0">
              <a:latin typeface="Constantia" panose="02030602050306030303" pitchFamily="18" charset="0"/>
            </a:endParaRP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46</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2411185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03598"/>
            <a:ext cx="8424936" cy="3456384"/>
          </a:xfrm>
        </p:spPr>
        <p:txBody>
          <a:bodyPr>
            <a:noAutofit/>
          </a:bodyPr>
          <a:lstStyle/>
          <a:p>
            <a:pPr marL="0" indent="0">
              <a:buNone/>
            </a:pPr>
            <a:r>
              <a:rPr lang="en-GB" sz="1600" dirty="0"/>
              <a:t>[12] P. G. Brown. Overview of </a:t>
            </a:r>
            <a:r>
              <a:rPr lang="en-GB" sz="1600" dirty="0" err="1"/>
              <a:t>SciDB</a:t>
            </a:r>
            <a:r>
              <a:rPr lang="en-GB" sz="1600" dirty="0"/>
              <a:t>: large scale array storage, processing and analysis. In SIGMOD, pages 963–968, 2010. </a:t>
            </a:r>
            <a:br>
              <a:rPr lang="en-GB" sz="1600" dirty="0"/>
            </a:br>
            <a:r>
              <a:rPr lang="en-GB" sz="1600" dirty="0"/>
              <a:t>[13] S. Chang, W. Chen, H. J. Meng, H. Sundaram, and D. Zhong. </a:t>
            </a:r>
            <a:r>
              <a:rPr lang="en-GB" sz="1600" dirty="0" err="1"/>
              <a:t>Videoq</a:t>
            </a:r>
            <a:r>
              <a:rPr lang="en-GB" sz="1600" dirty="0"/>
              <a:t>: An automated content based video search system using visual cues. In </a:t>
            </a:r>
            <a:r>
              <a:rPr lang="en-GB" sz="1600" dirty="0" err="1"/>
              <a:t>MMSys</a:t>
            </a:r>
            <a:r>
              <a:rPr lang="en-GB" sz="1600" dirty="0"/>
              <a:t>, pages 313–324, 1997. [14] T. Y. Chen, L. </a:t>
            </a:r>
            <a:r>
              <a:rPr lang="en-GB" sz="1600" dirty="0" err="1"/>
              <a:t>Ravindranath</a:t>
            </a:r>
            <a:r>
              <a:rPr lang="en-GB" sz="1600" dirty="0"/>
              <a:t>, S. Deng, P. </a:t>
            </a:r>
            <a:r>
              <a:rPr lang="en-GB" sz="1600" dirty="0" err="1"/>
              <a:t>Bahl</a:t>
            </a:r>
            <a:r>
              <a:rPr lang="en-GB" sz="1600" dirty="0"/>
              <a:t>, and H. Balakrishnan. Glimpse: Continuous, real-time object recognition on mobile devices. In </a:t>
            </a:r>
            <a:r>
              <a:rPr lang="en-GB" sz="1600" dirty="0" err="1"/>
              <a:t>SenSys</a:t>
            </a:r>
            <a:r>
              <a:rPr lang="en-GB" sz="1600" dirty="0"/>
              <a:t>, pages 155–168, 2015.</a:t>
            </a:r>
            <a:br>
              <a:rPr lang="en-GB" sz="1600" dirty="0"/>
            </a:br>
            <a:r>
              <a:rPr lang="en-GB" sz="1600" dirty="0"/>
              <a:t> [15] S. </a:t>
            </a:r>
            <a:r>
              <a:rPr lang="en-GB" sz="1600" dirty="0" err="1"/>
              <a:t>Christodoulakis</a:t>
            </a:r>
            <a:r>
              <a:rPr lang="en-GB" sz="1600" dirty="0"/>
              <a:t>, F. Ho, and M. </a:t>
            </a:r>
            <a:r>
              <a:rPr lang="en-GB" sz="1600" dirty="0" err="1"/>
              <a:t>Theodoridou</a:t>
            </a:r>
            <a:r>
              <a:rPr lang="en-GB" sz="1600" dirty="0"/>
              <a:t>. The multimedia object presentation manager of MINOS: A symmetric approach. In SIGMOD, pages 295–310, 1986. </a:t>
            </a:r>
            <a:br>
              <a:rPr lang="en-GB" sz="1600" dirty="0"/>
            </a:br>
            <a:r>
              <a:rPr lang="en-GB" sz="1600" dirty="0"/>
              <a:t>[16] Contributors to the </a:t>
            </a:r>
            <a:r>
              <a:rPr lang="en-GB" sz="1600" dirty="0" err="1"/>
              <a:t>FFmpeg</a:t>
            </a:r>
            <a:r>
              <a:rPr lang="en-GB" sz="1600" dirty="0"/>
              <a:t> Community Documentation Wiki. </a:t>
            </a:r>
            <a:r>
              <a:rPr lang="en-GB" sz="1600" dirty="0" err="1"/>
              <a:t>FFmpeg</a:t>
            </a:r>
            <a:r>
              <a:rPr lang="en-GB" sz="1600" dirty="0"/>
              <a:t>: Concatenating media files. https://trac.ffmpeg.org/wiki/Concatenate.</a:t>
            </a:r>
            <a:br>
              <a:rPr lang="en-GB" sz="1600" dirty="0"/>
            </a:br>
            <a:r>
              <a:rPr lang="en-GB" sz="1600" dirty="0"/>
              <a:t> [17] X. </a:t>
            </a:r>
            <a:r>
              <a:rPr lang="en-GB" sz="1600" dirty="0" err="1"/>
              <a:t>Corbillon</a:t>
            </a:r>
            <a:r>
              <a:rPr lang="en-GB" sz="1600" dirty="0"/>
              <a:t>, F. D. Simone, and G. Simon. 360-degree video head movement dataset. In </a:t>
            </a:r>
            <a:r>
              <a:rPr lang="en-GB" sz="1600" dirty="0" err="1"/>
              <a:t>MMSys</a:t>
            </a:r>
            <a:r>
              <a:rPr lang="en-GB" sz="1600" dirty="0"/>
              <a:t>, pages 199–204, 2017.</a:t>
            </a:r>
            <a:br>
              <a:rPr lang="en-GB" sz="1600" dirty="0"/>
            </a:br>
            <a:r>
              <a:rPr lang="en-GB" sz="1600" dirty="0"/>
              <a:t> [18] I. F. Cruz and W. T. Lucas. </a:t>
            </a:r>
            <a:r>
              <a:rPr lang="en-GB" sz="1600" dirty="0" err="1"/>
              <a:t>Delaunaymm</a:t>
            </a:r>
            <a:r>
              <a:rPr lang="en-GB" sz="1600" dirty="0"/>
              <a:t>: A visual framework for multimedia presentation. In VL, pages 216–223, 1997.</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47</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2604001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03598"/>
            <a:ext cx="8424936" cy="3456384"/>
          </a:xfrm>
        </p:spPr>
        <p:txBody>
          <a:bodyPr>
            <a:noAutofit/>
          </a:bodyPr>
          <a:lstStyle/>
          <a:p>
            <a:pPr marL="0" indent="0">
              <a:buNone/>
            </a:pPr>
            <a:r>
              <a:rPr lang="en-GB" sz="1600" dirty="0"/>
              <a:t>[19] M. E. </a:t>
            </a:r>
            <a:r>
              <a:rPr lang="en-GB" sz="1600" dirty="0" err="1"/>
              <a:t>Donderler</a:t>
            </a:r>
            <a:r>
              <a:rPr lang="en-GB" sz="1600" dirty="0"/>
              <a:t>, E. </a:t>
            </a:r>
            <a:r>
              <a:rPr lang="en-GB" sz="1600" dirty="0" err="1"/>
              <a:t>Saykol</a:t>
            </a:r>
            <a:r>
              <a:rPr lang="en-GB" sz="1600" dirty="0"/>
              <a:t>, U. Arslan, ¨ O. </a:t>
            </a:r>
            <a:r>
              <a:rPr lang="en-GB" sz="1600" dirty="0" err="1"/>
              <a:t>Ulusoy</a:t>
            </a:r>
            <a:r>
              <a:rPr lang="en-GB" sz="1600" dirty="0"/>
              <a:t>, and ¨ U. </a:t>
            </a:r>
            <a:r>
              <a:rPr lang="en-GB" sz="1600" dirty="0" err="1"/>
              <a:t>Gud</a:t>
            </a:r>
            <a:r>
              <a:rPr lang="en-GB" sz="1600" dirty="0"/>
              <a:t>¨ </a:t>
            </a:r>
            <a:r>
              <a:rPr lang="en-GB" sz="1600" dirty="0" err="1"/>
              <a:t>ukbay</a:t>
            </a:r>
            <a:r>
              <a:rPr lang="en-GB" sz="1600" dirty="0"/>
              <a:t>. </a:t>
            </a:r>
            <a:r>
              <a:rPr lang="en-GB" sz="1600" dirty="0" err="1"/>
              <a:t>Bilvideo</a:t>
            </a:r>
            <a:r>
              <a:rPr lang="en-GB" sz="1600" dirty="0"/>
              <a:t>: Design and implementation of a ¨ video database management system. MTAP, 27(1):79–104, 2005. </a:t>
            </a:r>
            <a:br>
              <a:rPr lang="en-GB" sz="1600" dirty="0"/>
            </a:br>
            <a:r>
              <a:rPr lang="en-GB" sz="1600" dirty="0"/>
              <a:t>[20] Facebook Surround 360. https://facebook360.fb.com/facebook-surround-360.</a:t>
            </a:r>
            <a:br>
              <a:rPr lang="en-GB" sz="1600" dirty="0"/>
            </a:br>
            <a:r>
              <a:rPr lang="en-GB" sz="1600" dirty="0"/>
              <a:t> [21] J. L. </a:t>
            </a:r>
            <a:r>
              <a:rPr lang="en-GB" sz="1600" dirty="0" err="1"/>
              <a:t>Feuvre</a:t>
            </a:r>
            <a:r>
              <a:rPr lang="en-GB" sz="1600" dirty="0"/>
              <a:t> and C. </a:t>
            </a:r>
            <a:r>
              <a:rPr lang="en-GB" sz="1600" dirty="0" err="1"/>
              <a:t>Concolato</a:t>
            </a:r>
            <a:r>
              <a:rPr lang="en-GB" sz="1600" dirty="0"/>
              <a:t>. Tiled-based adaptive streaming using MPEG-DASH. In </a:t>
            </a:r>
            <a:r>
              <a:rPr lang="en-GB" sz="1600" dirty="0" err="1"/>
              <a:t>MMSys</a:t>
            </a:r>
            <a:r>
              <a:rPr lang="en-GB" sz="1600" dirty="0"/>
              <a:t>, pages 41:1–41:3, 2016. </a:t>
            </a:r>
            <a:br>
              <a:rPr lang="en-GB" sz="1600" dirty="0"/>
            </a:br>
            <a:r>
              <a:rPr lang="en-GB" sz="1600" dirty="0"/>
              <a:t>[22] J. L. </a:t>
            </a:r>
            <a:r>
              <a:rPr lang="en-GB" sz="1600" dirty="0" err="1"/>
              <a:t>Feuvre</a:t>
            </a:r>
            <a:r>
              <a:rPr lang="en-GB" sz="1600" dirty="0"/>
              <a:t>, C. </a:t>
            </a:r>
            <a:r>
              <a:rPr lang="en-GB" sz="1600" dirty="0" err="1"/>
              <a:t>Concolato</a:t>
            </a:r>
            <a:r>
              <a:rPr lang="en-GB" sz="1600" dirty="0"/>
              <a:t>, and J. </a:t>
            </a:r>
            <a:r>
              <a:rPr lang="en-GB" sz="1600" dirty="0" err="1"/>
              <a:t>Moissinac</a:t>
            </a:r>
            <a:r>
              <a:rPr lang="en-GB" sz="1600" dirty="0"/>
              <a:t>. GPAC: open source multimedia framework. In ICME, pages 1009–1012, 2007. </a:t>
            </a:r>
            <a:br>
              <a:rPr lang="en-GB" sz="1600" dirty="0"/>
            </a:br>
            <a:r>
              <a:rPr lang="en-GB" sz="1600" dirty="0"/>
              <a:t>[23] G. Gao and Y. Wen. Morph: A fast and scalable cloud transcoding system. In MM, pages 1160–1163, 2016. </a:t>
            </a:r>
            <a:br>
              <a:rPr lang="en-GB" sz="1600" dirty="0"/>
            </a:br>
            <a:r>
              <a:rPr lang="en-GB" sz="1600" dirty="0"/>
              <a:t>[24] Google. Google Jump. https://www.google.com/get/cardboard/jump.</a:t>
            </a:r>
            <a:br>
              <a:rPr lang="en-GB" sz="1600" dirty="0"/>
            </a:br>
            <a:r>
              <a:rPr lang="en-GB" sz="1600" dirty="0"/>
              <a:t> [25] Google Poly. https://poly.google.com. </a:t>
            </a:r>
            <a:br>
              <a:rPr lang="en-GB" sz="1600" dirty="0"/>
            </a:br>
            <a:r>
              <a:rPr lang="en-GB" sz="1600" dirty="0"/>
              <a:t>[26] M. Graf, C. </a:t>
            </a:r>
            <a:r>
              <a:rPr lang="en-GB" sz="1600" dirty="0" err="1"/>
              <a:t>Timmerer</a:t>
            </a:r>
            <a:r>
              <a:rPr lang="en-GB" sz="1600" dirty="0"/>
              <a:t>, and C. Muller. Towards bandwidth ¨ efficient adaptive streaming of omnidirectional video over HTTP: design, implementation, and evaluation. In </a:t>
            </a:r>
            <a:r>
              <a:rPr lang="en-GB" sz="1600" dirty="0" err="1"/>
              <a:t>MMSys</a:t>
            </a:r>
            <a:r>
              <a:rPr lang="en-GB" sz="1600" dirty="0"/>
              <a:t>, pages 261–271, 2017.</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48</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1271562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003509"/>
            <a:ext cx="8424936" cy="3656473"/>
          </a:xfrm>
        </p:spPr>
        <p:txBody>
          <a:bodyPr>
            <a:noAutofit/>
          </a:bodyPr>
          <a:lstStyle/>
          <a:p>
            <a:pPr marL="0" indent="0">
              <a:buNone/>
            </a:pPr>
            <a:r>
              <a:rPr lang="en-GB" sz="1600" dirty="0"/>
              <a:t>[27] </a:t>
            </a:r>
            <a:r>
              <a:rPr lang="en-GB" sz="1600" dirty="0" err="1"/>
              <a:t>GStreamer</a:t>
            </a:r>
            <a:r>
              <a:rPr lang="en-GB" sz="1600" dirty="0"/>
              <a:t> Team. </a:t>
            </a:r>
            <a:r>
              <a:rPr lang="en-GB" sz="1600" dirty="0" err="1"/>
              <a:t>Gstreamer</a:t>
            </a:r>
            <a:r>
              <a:rPr lang="en-GB" sz="1600" dirty="0"/>
              <a:t>: open source multimedia framework. https://gstreamer.freedesktop.org. </a:t>
            </a:r>
            <a:br>
              <a:rPr lang="en-GB" sz="1600" dirty="0"/>
            </a:br>
            <a:r>
              <a:rPr lang="en-GB" sz="1600" dirty="0"/>
              <a:t>[28] A. Guttman. R-trees: A dynamic index structure for spatial searching. In SIGMOD, pages 47–57, 1984.</a:t>
            </a:r>
            <a:br>
              <a:rPr lang="en-GB" sz="1600" dirty="0"/>
            </a:br>
            <a:r>
              <a:rPr lang="en-GB" sz="1600" dirty="0"/>
              <a:t> [29] J. S. Hare, S. </a:t>
            </a:r>
            <a:r>
              <a:rPr lang="en-GB" sz="1600" dirty="0" err="1"/>
              <a:t>Samangooei</a:t>
            </a:r>
            <a:r>
              <a:rPr lang="en-GB" sz="1600" dirty="0"/>
              <a:t>, and D. </a:t>
            </a:r>
            <a:r>
              <a:rPr lang="en-GB" sz="1600" dirty="0" err="1"/>
              <a:t>Dupplaw</a:t>
            </a:r>
            <a:r>
              <a:rPr lang="en-GB" sz="1600" dirty="0"/>
              <a:t>. </a:t>
            </a:r>
            <a:r>
              <a:rPr lang="en-GB" sz="1600" dirty="0" err="1"/>
              <a:t>Openimaj</a:t>
            </a:r>
            <a:r>
              <a:rPr lang="en-GB" sz="1600" dirty="0"/>
              <a:t> and </a:t>
            </a:r>
            <a:r>
              <a:rPr lang="en-GB" sz="1600" dirty="0" err="1"/>
              <a:t>imageterrier</a:t>
            </a:r>
            <a:r>
              <a:rPr lang="en-GB" sz="1600" dirty="0"/>
              <a:t>: Java libraries and tools for scalable multimedia analysis and indexing of images. In ICME, pages 691–694, 2011.</a:t>
            </a:r>
            <a:br>
              <a:rPr lang="en-GB" sz="1600" dirty="0"/>
            </a:br>
            <a:r>
              <a:rPr lang="en-GB" sz="1600" dirty="0"/>
              <a:t> [30] B. Haynes, A. </a:t>
            </a:r>
            <a:r>
              <a:rPr lang="en-GB" sz="1600" dirty="0" err="1"/>
              <a:t>Minyaylov</a:t>
            </a:r>
            <a:r>
              <a:rPr lang="en-GB" sz="1600" dirty="0"/>
              <a:t>, M. </a:t>
            </a:r>
            <a:r>
              <a:rPr lang="en-GB" sz="1600" dirty="0" err="1"/>
              <a:t>Balazinska</a:t>
            </a:r>
            <a:r>
              <a:rPr lang="en-GB" sz="1600" dirty="0"/>
              <a:t>, L. </a:t>
            </a:r>
            <a:r>
              <a:rPr lang="en-GB" sz="1600" dirty="0" err="1"/>
              <a:t>Ceze</a:t>
            </a:r>
            <a:r>
              <a:rPr lang="en-GB" sz="1600" dirty="0"/>
              <a:t>, and A. Cheung. </a:t>
            </a:r>
            <a:r>
              <a:rPr lang="en-GB" sz="1600" dirty="0" err="1"/>
              <a:t>Visualcloud</a:t>
            </a:r>
            <a:r>
              <a:rPr lang="en-GB" sz="1600" dirty="0"/>
              <a:t> demonstration: A DBMS for virtual reality. In S. </a:t>
            </a:r>
            <a:r>
              <a:rPr lang="en-GB" sz="1600" dirty="0" err="1"/>
              <a:t>Salihoglu</a:t>
            </a:r>
            <a:r>
              <a:rPr lang="en-GB" sz="1600" dirty="0"/>
              <a:t>, W. Zhou, R. </a:t>
            </a:r>
            <a:r>
              <a:rPr lang="en-GB" sz="1600" dirty="0" err="1"/>
              <a:t>Chirkova</a:t>
            </a:r>
            <a:r>
              <a:rPr lang="en-GB" sz="1600" dirty="0"/>
              <a:t>, J. Yang, and D. Suciu, editors, Proceedings of the 2017 ACM International Conference on Management of Data, SIGMOD Conference 2017, Chicago, IL, USA, May 14-19, 2017, pages 1615–1618. ACM, 2017. </a:t>
            </a:r>
            <a:br>
              <a:rPr lang="en-GB" sz="1600" dirty="0"/>
            </a:br>
            <a:r>
              <a:rPr lang="en-GB" sz="1600" dirty="0"/>
              <a:t>[31] S. </a:t>
            </a:r>
            <a:r>
              <a:rPr lang="en-GB" sz="1600" dirty="0" err="1"/>
              <a:t>Heinzle</a:t>
            </a:r>
            <a:r>
              <a:rPr lang="en-GB" sz="1600" dirty="0"/>
              <a:t>, P. Greisen, D. Gallup, C. Chen, D. Saner, A. </a:t>
            </a:r>
            <a:r>
              <a:rPr lang="en-GB" sz="1600" dirty="0" err="1"/>
              <a:t>Smolic</a:t>
            </a:r>
            <a:r>
              <a:rPr lang="en-GB" sz="1600" dirty="0"/>
              <a:t>, A. Burg, W. </a:t>
            </a:r>
            <a:r>
              <a:rPr lang="en-GB" sz="1600" dirty="0" err="1"/>
              <a:t>Matusik</a:t>
            </a:r>
            <a:r>
              <a:rPr lang="en-GB" sz="1600" dirty="0"/>
              <a:t>, and M. H. Gross. Computational stereo camera system with programmable control loop. TOG, 30(4):94:1–94:10, 2011. </a:t>
            </a:r>
            <a:br>
              <a:rPr lang="en-GB" sz="1600" dirty="0"/>
            </a:br>
            <a:r>
              <a:rPr lang="en-GB" sz="1600" dirty="0"/>
              <a:t>[32] International Organization for Standardization. Coding of audio-visual objects – part 14: MP4 file format. Standard ISO/IEC 14496-14:2003, 2003. </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49</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301925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4258816" cy="3394472"/>
          </a:xfrm>
        </p:spPr>
        <p:txBody>
          <a:bodyPr>
            <a:normAutofit fontScale="85000" lnSpcReduction="20000"/>
          </a:bodyPr>
          <a:lstStyle/>
          <a:p>
            <a:pPr marL="0" indent="0" algn="just">
              <a:buNone/>
            </a:pPr>
            <a:r>
              <a:rPr lang="en-US" sz="2600" dirty="0"/>
              <a:t>To address these challenges, various specialized VAMR systems have been introduced for preparing and serving VAMR video data:</a:t>
            </a:r>
          </a:p>
          <a:p>
            <a:pPr algn="just"/>
            <a:r>
              <a:rPr lang="pt-PT" sz="2600" dirty="0" err="1"/>
              <a:t>VRView</a:t>
            </a:r>
            <a:endParaRPr lang="pt-PT" sz="2600" dirty="0"/>
          </a:p>
          <a:p>
            <a:pPr algn="just"/>
            <a:r>
              <a:rPr lang="pt-PT" sz="2600" dirty="0" err="1"/>
              <a:t>Facebook</a:t>
            </a:r>
            <a:r>
              <a:rPr lang="pt-PT" sz="2600" dirty="0"/>
              <a:t> </a:t>
            </a:r>
            <a:r>
              <a:rPr lang="pt-PT" sz="2600" dirty="0" err="1"/>
              <a:t>Surround</a:t>
            </a:r>
            <a:r>
              <a:rPr lang="pt-PT" sz="2600" dirty="0"/>
              <a:t> 360</a:t>
            </a:r>
          </a:p>
          <a:p>
            <a:pPr algn="just"/>
            <a:r>
              <a:rPr lang="pt-PT" sz="2600" dirty="0"/>
              <a:t>YouTube VR </a:t>
            </a:r>
          </a:p>
          <a:p>
            <a:pPr algn="just"/>
            <a:r>
              <a:rPr lang="pt-PT" sz="2600" dirty="0"/>
              <a:t>Google </a:t>
            </a:r>
            <a:r>
              <a:rPr lang="pt-PT" sz="2600" dirty="0" err="1"/>
              <a:t>Poly</a:t>
            </a:r>
            <a:endParaRPr lang="pt-PT" sz="2600" dirty="0"/>
          </a:p>
          <a:p>
            <a:pPr algn="just"/>
            <a:r>
              <a:rPr lang="pt-PT" sz="2600" dirty="0" err="1"/>
              <a:t>Lytro</a:t>
            </a:r>
            <a:r>
              <a:rPr lang="pt-PT" sz="2600" dirty="0"/>
              <a:t> VR</a:t>
            </a:r>
          </a:p>
          <a:p>
            <a:pPr algn="just"/>
            <a:r>
              <a:rPr lang="pt-PT" sz="2600" dirty="0" err="1"/>
              <a:t>Magic</a:t>
            </a:r>
            <a:r>
              <a:rPr lang="pt-PT" sz="2600" dirty="0"/>
              <a:t> </a:t>
            </a:r>
            <a:r>
              <a:rPr lang="pt-PT" sz="2600" dirty="0" err="1"/>
              <a:t>Leap</a:t>
            </a:r>
            <a:r>
              <a:rPr lang="pt-PT" sz="2600" dirty="0"/>
              <a:t> </a:t>
            </a:r>
            <a:r>
              <a:rPr lang="pt-PT" sz="2600" dirty="0" err="1"/>
              <a:t>Creator</a:t>
            </a:r>
            <a:endParaRPr lang="pt-PT" sz="2600" dirty="0"/>
          </a:p>
          <a:p>
            <a:endParaRPr lang="en-US" dirty="0"/>
          </a:p>
          <a:p>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5</a:t>
            </a:fld>
            <a:endParaRPr lang="el-GR"/>
          </a:p>
        </p:txBody>
      </p:sp>
      <p:sp>
        <p:nvSpPr>
          <p:cNvPr id="7" name="CaixaDeTexto 6"/>
          <p:cNvSpPr txBox="1"/>
          <p:nvPr/>
        </p:nvSpPr>
        <p:spPr>
          <a:xfrm>
            <a:off x="4941839" y="987574"/>
            <a:ext cx="3744416" cy="923330"/>
          </a:xfrm>
          <a:prstGeom prst="rect">
            <a:avLst/>
          </a:prstGeom>
          <a:noFill/>
        </p:spPr>
        <p:txBody>
          <a:bodyPr wrap="square" rtlCol="0">
            <a:spAutoFit/>
          </a:bodyPr>
          <a:lstStyle/>
          <a:p>
            <a:pPr algn="just"/>
            <a:r>
              <a:rPr lang="pt-PT" dirty="0" err="1"/>
              <a:t>Goal</a:t>
            </a:r>
            <a:r>
              <a:rPr lang="pt-PT" dirty="0"/>
              <a:t>:</a:t>
            </a:r>
          </a:p>
          <a:p>
            <a:pPr marL="285750" indent="-285750" algn="just">
              <a:buFont typeface="Arial" panose="020B0604020202020204" pitchFamily="34" charset="0"/>
              <a:buChar char="•"/>
            </a:pPr>
            <a:r>
              <a:rPr lang="en-US" dirty="0"/>
              <a:t>Enabling developers to easily implement their applications</a:t>
            </a:r>
            <a:endParaRPr lang="pt-PT" dirty="0"/>
          </a:p>
        </p:txBody>
      </p:sp>
      <p:sp>
        <p:nvSpPr>
          <p:cNvPr id="8" name="CaixaDeTexto 7"/>
          <p:cNvSpPr txBox="1"/>
          <p:nvPr/>
        </p:nvSpPr>
        <p:spPr>
          <a:xfrm>
            <a:off x="5070975" y="2499742"/>
            <a:ext cx="3744416" cy="2031325"/>
          </a:xfrm>
          <a:prstGeom prst="rect">
            <a:avLst/>
          </a:prstGeom>
          <a:noFill/>
        </p:spPr>
        <p:txBody>
          <a:bodyPr wrap="square" rtlCol="0">
            <a:spAutoFit/>
          </a:bodyPr>
          <a:lstStyle/>
          <a:p>
            <a:pPr algn="just"/>
            <a:r>
              <a:rPr lang="pt-PT" dirty="0" err="1"/>
              <a:t>Problem</a:t>
            </a:r>
            <a:r>
              <a:rPr lang="pt-PT" dirty="0"/>
              <a:t>:</a:t>
            </a:r>
          </a:p>
          <a:p>
            <a:pPr marL="285750" indent="-285750" algn="just">
              <a:buFont typeface="Arial" panose="020B0604020202020204" pitchFamily="34" charset="0"/>
              <a:buChar char="•"/>
            </a:pPr>
            <a:r>
              <a:rPr lang="en-US" dirty="0"/>
              <a:t>Such systems manage VAMR video as if it were ordinary 2D video, which results in conceptual and technical difficulties that we call the VAMR </a:t>
            </a:r>
            <a:r>
              <a:rPr lang="en-US" i="1" dirty="0"/>
              <a:t>impedance mismatch (…)</a:t>
            </a:r>
            <a:endParaRPr lang="pt-PT" i="1" dirty="0"/>
          </a:p>
        </p:txBody>
      </p:sp>
    </p:spTree>
    <p:extLst>
      <p:ext uri="{BB962C8B-B14F-4D97-AF65-F5344CB8AC3E}">
        <p14:creationId xmlns:p14="http://schemas.microsoft.com/office/powerpoint/2010/main" val="352840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18984" y="1230075"/>
            <a:ext cx="8424936" cy="3656473"/>
          </a:xfrm>
        </p:spPr>
        <p:txBody>
          <a:bodyPr>
            <a:noAutofit/>
          </a:bodyPr>
          <a:lstStyle/>
          <a:p>
            <a:pPr marL="0" indent="0">
              <a:buNone/>
            </a:pPr>
            <a:r>
              <a:rPr lang="en-GB" sz="1600" dirty="0"/>
              <a:t>[33] D. Kang, P. </a:t>
            </a:r>
            <a:r>
              <a:rPr lang="en-GB" sz="1600" dirty="0" err="1"/>
              <a:t>Bailis</a:t>
            </a:r>
            <a:r>
              <a:rPr lang="en-GB" sz="1600" dirty="0"/>
              <a:t>, and M. </a:t>
            </a:r>
            <a:r>
              <a:rPr lang="en-GB" sz="1600" dirty="0" err="1"/>
              <a:t>Zaharia</a:t>
            </a:r>
            <a:r>
              <a:rPr lang="en-GB" sz="1600" dirty="0"/>
              <a:t>. </a:t>
            </a:r>
            <a:r>
              <a:rPr lang="en-GB" sz="1600" dirty="0" err="1"/>
              <a:t>Blazeit</a:t>
            </a:r>
            <a:r>
              <a:rPr lang="en-GB" sz="1600" dirty="0"/>
              <a:t>: An optimizing query engine for video at scale (extended abstract). In </a:t>
            </a:r>
            <a:r>
              <a:rPr lang="en-GB" sz="1600" dirty="0" err="1"/>
              <a:t>SysML</a:t>
            </a:r>
            <a:r>
              <a:rPr lang="en-GB" sz="1600" dirty="0"/>
              <a:t>, 2018. </a:t>
            </a:r>
            <a:br>
              <a:rPr lang="en-GB" sz="1600" dirty="0"/>
            </a:br>
            <a:r>
              <a:rPr lang="en-GB" sz="1600" dirty="0"/>
              <a:t>[34] C. Kim, A. Hornung, S. </a:t>
            </a:r>
            <a:r>
              <a:rPr lang="en-GB" sz="1600" dirty="0" err="1"/>
              <a:t>Heinzle</a:t>
            </a:r>
            <a:r>
              <a:rPr lang="en-GB" sz="1600" dirty="0"/>
              <a:t>, W. </a:t>
            </a:r>
            <a:r>
              <a:rPr lang="en-GB" sz="1600" dirty="0" err="1"/>
              <a:t>Matusik</a:t>
            </a:r>
            <a:r>
              <a:rPr lang="en-GB" sz="1600" dirty="0"/>
              <a:t>, and M. H. Gross. Multi-perspective stereoscopy from light fields. ACM Trans. Graph., 30(6):190:1–190:10, 2011.</a:t>
            </a:r>
            <a:br>
              <a:rPr lang="en-GB" sz="1600" dirty="0"/>
            </a:br>
            <a:r>
              <a:rPr lang="en-GB" sz="1600" dirty="0"/>
              <a:t> [35] B. </a:t>
            </a:r>
            <a:r>
              <a:rPr lang="en-GB" sz="1600" dirty="0" err="1"/>
              <a:t>Krolla</a:t>
            </a:r>
            <a:r>
              <a:rPr lang="en-GB" sz="1600" dirty="0"/>
              <a:t>, M. Diebold, B. </a:t>
            </a:r>
            <a:r>
              <a:rPr lang="en-GB" sz="1600" dirty="0" err="1"/>
              <a:t>Goldlucke</a:t>
            </a:r>
            <a:r>
              <a:rPr lang="en-GB" sz="1600" dirty="0"/>
              <a:t>, and D. Stricker. ¨ Spherical light fields. In BMVC, 2014. </a:t>
            </a:r>
            <a:br>
              <a:rPr lang="en-GB" sz="1600" dirty="0"/>
            </a:br>
            <a:r>
              <a:rPr lang="en-GB" sz="1600" dirty="0"/>
              <a:t>[36] M. </a:t>
            </a:r>
            <a:r>
              <a:rPr lang="en-GB" sz="1600" dirty="0" err="1"/>
              <a:t>Levoy</a:t>
            </a:r>
            <a:r>
              <a:rPr lang="en-GB" sz="1600" dirty="0"/>
              <a:t> and P. Hanrahan. Light field rendering. In SIGGRAPH, pages 31–42, 1996. </a:t>
            </a:r>
            <a:br>
              <a:rPr lang="en-GB" sz="1600" dirty="0"/>
            </a:br>
            <a:r>
              <a:rPr lang="en-GB" sz="1600" dirty="0"/>
              <a:t>[37] S. Liu, J. Pu, Q. Luo, H. Qu, L. M. Ni, and R. Krishnan. VAIT: A visual analytics system for metropolitan transportation. ITS, 14(4):1586–1596, 2013.</a:t>
            </a:r>
            <a:br>
              <a:rPr lang="en-GB" sz="1600" dirty="0"/>
            </a:br>
            <a:r>
              <a:rPr lang="en-GB" sz="1600" dirty="0"/>
              <a:t> [38] W. Liu, D. </a:t>
            </a:r>
            <a:r>
              <a:rPr lang="en-GB" sz="1600" dirty="0" err="1"/>
              <a:t>Anguelov</a:t>
            </a:r>
            <a:r>
              <a:rPr lang="en-GB" sz="1600" dirty="0"/>
              <a:t>, D. Erhan, C. </a:t>
            </a:r>
            <a:r>
              <a:rPr lang="en-GB" sz="1600" dirty="0" err="1"/>
              <a:t>Szegedy</a:t>
            </a:r>
            <a:r>
              <a:rPr lang="en-GB" sz="1600" dirty="0"/>
              <a:t>, S. E. Reed, C. Fu, and A. C. Berg. SSD: single shot </a:t>
            </a:r>
            <a:r>
              <a:rPr lang="en-GB" sz="1600" dirty="0" err="1"/>
              <a:t>multibox</a:t>
            </a:r>
            <a:r>
              <a:rPr lang="en-GB" sz="1600" dirty="0"/>
              <a:t> detector. In ECCV, pages 21–37, 2016. </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50</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1960435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18984" y="1230075"/>
            <a:ext cx="8424936" cy="2781835"/>
          </a:xfrm>
        </p:spPr>
        <p:txBody>
          <a:bodyPr>
            <a:noAutofit/>
          </a:bodyPr>
          <a:lstStyle/>
          <a:p>
            <a:pPr marL="0" indent="0">
              <a:buNone/>
            </a:pPr>
            <a:r>
              <a:rPr lang="en-GB" sz="1600" dirty="0"/>
              <a:t>[39] X. Liu, Q. Xiao, V. Gopalakrishnan, B. Han, F. Qian, and M. </a:t>
            </a:r>
            <a:r>
              <a:rPr lang="en-GB" sz="1600" dirty="0" err="1"/>
              <a:t>Varvello</a:t>
            </a:r>
            <a:r>
              <a:rPr lang="en-GB" sz="1600" dirty="0"/>
              <a:t>. 360° innovations for panoramic video streaming. In </a:t>
            </a:r>
            <a:r>
              <a:rPr lang="en-GB" sz="1600" dirty="0" err="1"/>
              <a:t>HotNets</a:t>
            </a:r>
            <a:r>
              <a:rPr lang="en-GB" sz="1600" dirty="0"/>
              <a:t>, pages 50–56, 2017. </a:t>
            </a:r>
            <a:br>
              <a:rPr lang="en-GB" sz="1600" dirty="0"/>
            </a:br>
            <a:r>
              <a:rPr lang="en-GB" sz="1600" dirty="0"/>
              <a:t>[40] Y. Lu, A. </a:t>
            </a:r>
            <a:r>
              <a:rPr lang="en-GB" sz="1600" dirty="0" err="1"/>
              <a:t>Chowdhery</a:t>
            </a:r>
            <a:r>
              <a:rPr lang="en-GB" sz="1600" dirty="0"/>
              <a:t>, and S. </a:t>
            </a:r>
            <a:r>
              <a:rPr lang="en-GB" sz="1600" dirty="0" err="1"/>
              <a:t>Kandula</a:t>
            </a:r>
            <a:r>
              <a:rPr lang="en-GB" sz="1600" dirty="0"/>
              <a:t>. </a:t>
            </a:r>
            <a:r>
              <a:rPr lang="en-GB" sz="1600" dirty="0" err="1"/>
              <a:t>Optasia</a:t>
            </a:r>
            <a:r>
              <a:rPr lang="en-GB" sz="1600" dirty="0"/>
              <a:t>: A relational platform for efficient large-scale video analytics. In </a:t>
            </a:r>
            <a:r>
              <a:rPr lang="en-GB" sz="1600" dirty="0" err="1"/>
              <a:t>SoCC</a:t>
            </a:r>
            <a:r>
              <a:rPr lang="en-GB" sz="1600" dirty="0"/>
              <a:t>, pages 57–70, 2016. </a:t>
            </a:r>
            <a:br>
              <a:rPr lang="en-GB" sz="1600" dirty="0"/>
            </a:br>
            <a:r>
              <a:rPr lang="en-GB" sz="1600" dirty="0"/>
              <a:t>[41] </a:t>
            </a:r>
            <a:r>
              <a:rPr lang="en-GB" sz="1600" dirty="0" err="1"/>
              <a:t>Lytro</a:t>
            </a:r>
            <a:r>
              <a:rPr lang="en-GB" sz="1600" dirty="0"/>
              <a:t>. https://vr.lytro.com. </a:t>
            </a:r>
            <a:br>
              <a:rPr lang="en-GB" sz="1600" dirty="0"/>
            </a:br>
            <a:r>
              <a:rPr lang="en-GB" sz="1600" dirty="0"/>
              <a:t>[42] </a:t>
            </a:r>
            <a:r>
              <a:rPr lang="en-GB" sz="1600" dirty="0" err="1"/>
              <a:t>Lytro</a:t>
            </a:r>
            <a:r>
              <a:rPr lang="en-GB" sz="1600" dirty="0"/>
              <a:t> Immerge. https://www.lytro.com/press/releases/</a:t>
            </a: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dirty="0">
                <a:latin typeface="Constantia" panose="02030602050306030303" pitchFamily="18" charset="0"/>
              </a:rPr>
              <a:t>https://www.cs.ucy.ac.cy/courses/EPL646</a:t>
            </a:r>
            <a:endParaRPr lang="el-GR" dirty="0">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51</a:t>
            </a:fld>
            <a:endParaRPr lang="el-GR" dirty="0">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Tree>
    <p:extLst>
      <p:ext uri="{BB962C8B-B14F-4D97-AF65-F5344CB8AC3E}">
        <p14:creationId xmlns:p14="http://schemas.microsoft.com/office/powerpoint/2010/main" val="56529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124889"/>
          </a:xfrm>
        </p:spPr>
        <p:txBody>
          <a:bodyPr>
            <a:noAutofit/>
          </a:bodyPr>
          <a:lstStyle/>
          <a:p>
            <a:pPr algn="just"/>
            <a:r>
              <a:rPr lang="en-US" sz="2000" dirty="0"/>
              <a:t>Further compounding this impedance mismatch, current VAMR systems are fixed to a particular 2D video layout</a:t>
            </a:r>
          </a:p>
          <a:p>
            <a:pPr algn="just"/>
            <a:r>
              <a:rPr lang="en-US" sz="2000" dirty="0"/>
              <a:t>Transforming data from one 2D format to another is expensive and this limits interoperation between systems that otherwise would be compatible</a:t>
            </a:r>
          </a:p>
          <a:p>
            <a:pPr algn="just"/>
            <a:r>
              <a:rPr lang="en-US" sz="2000" dirty="0"/>
              <a:t>To address the VAMR impedance mismatch, a system is developed to treat all types of VAMR video in a logically unified manner</a:t>
            </a:r>
          </a:p>
          <a:p>
            <a:pPr algn="just"/>
            <a:r>
              <a:rPr lang="en-US" sz="2000" dirty="0"/>
              <a:t>We are introducing a unified data model containing a logical construct that we call a temporal light field (TLF)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6</a:t>
            </a:fld>
            <a:endParaRPr lang="el-GR"/>
          </a:p>
        </p:txBody>
      </p:sp>
    </p:spTree>
    <p:extLst>
      <p:ext uri="{BB962C8B-B14F-4D97-AF65-F5344CB8AC3E}">
        <p14:creationId xmlns:p14="http://schemas.microsoft.com/office/powerpoint/2010/main" val="408964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19256" cy="3394472"/>
          </a:xfrm>
        </p:spPr>
        <p:txBody>
          <a:bodyPr>
            <a:normAutofit/>
          </a:bodyPr>
          <a:lstStyle/>
          <a:p>
            <a:pPr algn="just"/>
            <a:r>
              <a:rPr lang="en-US" sz="2400" dirty="0" err="1"/>
              <a:t>LightDB</a:t>
            </a:r>
            <a:r>
              <a:rPr lang="en-US" sz="2400" dirty="0"/>
              <a:t> is a new database management system designed to handle the storage, retrieval and processing of both archived and live VAMR video</a:t>
            </a:r>
          </a:p>
          <a:p>
            <a:pPr algn="just"/>
            <a:r>
              <a:rPr lang="en-US" sz="2400" dirty="0"/>
              <a:t>It combines the state of the art in array-oriented systems</a:t>
            </a:r>
          </a:p>
          <a:p>
            <a:pPr algn="just"/>
            <a:r>
              <a:rPr lang="en-US" sz="2400" dirty="0"/>
              <a:t>In addition to an implementation of the TLF data model, </a:t>
            </a:r>
            <a:r>
              <a:rPr lang="en-US" sz="2400" dirty="0" err="1"/>
              <a:t>LightDB</a:t>
            </a:r>
            <a:r>
              <a:rPr lang="en-US" sz="2400" dirty="0"/>
              <a:t> exposes a declarative query language – VRQL –, for developers to use</a:t>
            </a:r>
          </a:p>
          <a:p>
            <a:pPr algn="just"/>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7</a:t>
            </a:fld>
            <a:endParaRPr lang="el-GR"/>
          </a:p>
        </p:txBody>
      </p:sp>
    </p:spTree>
    <p:extLst>
      <p:ext uri="{BB962C8B-B14F-4D97-AF65-F5344CB8AC3E}">
        <p14:creationId xmlns:p14="http://schemas.microsoft.com/office/powerpoint/2010/main" val="5538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199" y="1031037"/>
            <a:ext cx="8207315" cy="1252681"/>
          </a:xfrm>
        </p:spPr>
        <p:txBody>
          <a:bodyPr>
            <a:normAutofit/>
          </a:bodyPr>
          <a:lstStyle/>
          <a:p>
            <a:pPr algn="just"/>
            <a:r>
              <a:rPr lang="en-US" sz="2400" dirty="0" err="1"/>
              <a:t>LightDB</a:t>
            </a:r>
            <a:r>
              <a:rPr lang="en-US" sz="2400" dirty="0"/>
              <a:t> ingests and processes two types of VAMR videos: spherical panoramic (360º) videos and light fields.</a:t>
            </a:r>
          </a:p>
          <a:p>
            <a:pPr algn="just"/>
            <a:endParaRPr lang="en-US"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8</a:t>
            </a:fld>
            <a:endParaRPr lang="el-GR"/>
          </a:p>
        </p:txBody>
      </p:sp>
      <p:sp>
        <p:nvSpPr>
          <p:cNvPr id="6" name="Content Placeholder 2">
            <a:extLst>
              <a:ext uri="{FF2B5EF4-FFF2-40B4-BE49-F238E27FC236}">
                <a16:creationId xmlns:a16="http://schemas.microsoft.com/office/drawing/2014/main" id="{133D62D5-C705-6742-B438-A19A1BFB0EEC}"/>
              </a:ext>
            </a:extLst>
          </p:cNvPr>
          <p:cNvSpPr txBox="1">
            <a:spLocks/>
          </p:cNvSpPr>
          <p:nvPr/>
        </p:nvSpPr>
        <p:spPr>
          <a:xfrm>
            <a:off x="589781" y="2211710"/>
            <a:ext cx="3694187" cy="2376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3100" b="1" dirty="0"/>
              <a:t>Spherical Panoramas:</a:t>
            </a:r>
          </a:p>
          <a:p>
            <a:pPr algn="just"/>
            <a:r>
              <a:rPr lang="en-US" sz="2200" dirty="0"/>
              <a:t>These videos allow a viewer, while wearing a head-mounted display or using a mobile device, to observe a scene from a fixed location at any angle (…)</a:t>
            </a:r>
          </a:p>
          <a:p>
            <a:pPr algn="just"/>
            <a:endParaRPr lang="en-US" dirty="0"/>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544" y="2594980"/>
            <a:ext cx="4392488" cy="1609723"/>
          </a:xfrm>
          <a:prstGeom prst="rect">
            <a:avLst/>
          </a:prstGeom>
        </p:spPr>
      </p:pic>
    </p:spTree>
    <p:extLst>
      <p:ext uri="{BB962C8B-B14F-4D97-AF65-F5344CB8AC3E}">
        <p14:creationId xmlns:p14="http://schemas.microsoft.com/office/powerpoint/2010/main" val="92058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Background</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dirty="0"/>
              <a:t>Student Research Presentations, Advanced Topics in Databases, Dept. of Computer Science University of Cyprus https://</a:t>
            </a:r>
            <a:r>
              <a:rPr lang="en-GB" dirty="0" err="1"/>
              <a:t>www.cs.ucy.ac.cy</a:t>
            </a:r>
            <a:r>
              <a:rPr lang="en-GB" dirty="0"/>
              <a:t>/courses/EPL646</a:t>
            </a:r>
            <a:endParaRPr lang="el-GR" dirty="0"/>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9</a:t>
            </a:fld>
            <a:endParaRPr lang="el-GR"/>
          </a:p>
        </p:txBody>
      </p:sp>
      <p:sp>
        <p:nvSpPr>
          <p:cNvPr id="6" name="Content Placeholder 2">
            <a:extLst>
              <a:ext uri="{FF2B5EF4-FFF2-40B4-BE49-F238E27FC236}">
                <a16:creationId xmlns:a16="http://schemas.microsoft.com/office/drawing/2014/main" id="{133D62D5-C705-6742-B438-A19A1BFB0EEC}"/>
              </a:ext>
            </a:extLst>
          </p:cNvPr>
          <p:cNvSpPr txBox="1">
            <a:spLocks noGrp="1"/>
          </p:cNvSpPr>
          <p:nvPr>
            <p:ph idx="1"/>
          </p:nvPr>
        </p:nvSpPr>
        <p:spPr>
          <a:xfrm>
            <a:off x="467544" y="1347614"/>
            <a:ext cx="3826768" cy="33956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dirty="0"/>
              <a:t>Light Fields:</a:t>
            </a:r>
          </a:p>
          <a:p>
            <a:pPr algn="just"/>
            <a:r>
              <a:rPr lang="en-US" sz="2000" dirty="0"/>
              <a:t>A 360º video enables a user to look in any direction but the user must remain static. A light fields enables a user to both look in any direction and move in space. (…)</a:t>
            </a:r>
          </a:p>
          <a:p>
            <a:pPr algn="just"/>
            <a:endParaRPr lang="en-US"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1363183"/>
            <a:ext cx="4176464" cy="2144671"/>
          </a:xfrm>
          <a:prstGeom prst="rect">
            <a:avLst/>
          </a:prstGeom>
        </p:spPr>
      </p:pic>
    </p:spTree>
    <p:extLst>
      <p:ext uri="{BB962C8B-B14F-4D97-AF65-F5344CB8AC3E}">
        <p14:creationId xmlns:p14="http://schemas.microsoft.com/office/powerpoint/2010/main" val="191996747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10424</TotalTime>
  <Words>5493</Words>
  <Application>Microsoft Office PowerPoint</Application>
  <PresentationFormat>Apresentação no Ecrã (16:9)</PresentationFormat>
  <Paragraphs>435</Paragraphs>
  <Slides>51</Slides>
  <Notes>31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51</vt:i4>
      </vt:variant>
    </vt:vector>
  </HeadingPairs>
  <TitlesOfParts>
    <vt:vector size="57" baseType="lpstr">
      <vt:lpstr>Arial</vt:lpstr>
      <vt:lpstr>Calibri</vt:lpstr>
      <vt:lpstr>Cambria Math</vt:lpstr>
      <vt:lpstr>Constantia</vt:lpstr>
      <vt:lpstr>Times New Roman</vt:lpstr>
      <vt:lpstr>Θέμα του Office</vt:lpstr>
      <vt:lpstr>LightDB: A DBMS for Virtual Reality Video</vt:lpstr>
      <vt:lpstr>Presentation Outline (Indicative)</vt:lpstr>
      <vt:lpstr>Introduction</vt:lpstr>
      <vt:lpstr>Introduction</vt:lpstr>
      <vt:lpstr>Introduction</vt:lpstr>
      <vt:lpstr>Introduction</vt:lpstr>
      <vt:lpstr>Introduction</vt:lpstr>
      <vt:lpstr>Background</vt:lpstr>
      <vt:lpstr>Background</vt:lpstr>
      <vt:lpstr>Background</vt:lpstr>
      <vt:lpstr>LightDB Model</vt:lpstr>
      <vt:lpstr>Data Model</vt:lpstr>
      <vt:lpstr>Data Model</vt:lpstr>
      <vt:lpstr>Data Model</vt:lpstr>
      <vt:lpstr>Algebra</vt:lpstr>
      <vt:lpstr>Data Manipulation</vt:lpstr>
      <vt:lpstr>Input &amp; Output</vt:lpstr>
      <vt:lpstr>Data Definition</vt:lpstr>
      <vt:lpstr>Algebra Expressions</vt:lpstr>
      <vt:lpstr>Query Language</vt:lpstr>
      <vt:lpstr>Query Language</vt:lpstr>
      <vt:lpstr>Query Language</vt:lpstr>
      <vt:lpstr>VAMR Applications</vt:lpstr>
      <vt:lpstr>VAMR Applications</vt:lpstr>
      <vt:lpstr>VAMR Applications</vt:lpstr>
      <vt:lpstr>LightDB Architecture</vt:lpstr>
      <vt:lpstr>LightDB Architecture</vt:lpstr>
      <vt:lpstr>Physical Organization and Data Storage</vt:lpstr>
      <vt:lpstr>Physical Organization and Data Storage</vt:lpstr>
      <vt:lpstr>Physical Organization and Data Storage</vt:lpstr>
      <vt:lpstr>Indexing</vt:lpstr>
      <vt:lpstr>Buffer Pool</vt:lpstr>
      <vt:lpstr>Physical Algebra</vt:lpstr>
      <vt:lpstr>Rule-Based Optimization</vt:lpstr>
      <vt:lpstr>Rule-Based Optimization</vt:lpstr>
      <vt:lpstr>Rule-Based Optimization</vt:lpstr>
      <vt:lpstr>Evaluation</vt:lpstr>
      <vt:lpstr>Evaluation - Programmability</vt:lpstr>
      <vt:lpstr>Evaluation - Programmability</vt:lpstr>
      <vt:lpstr>Evalutation -Hardware Acceleration</vt:lpstr>
      <vt:lpstr>Evalutation -Operator Performance </vt:lpstr>
      <vt:lpstr>Evalutation- SlabTLF Operator Performance</vt:lpstr>
      <vt:lpstr>Evalutation- Effectiveness of Optimizations.</vt:lpstr>
      <vt:lpstr>Evalutation- Index Performance </vt:lpstr>
      <vt:lpstr>References</vt:lpstr>
      <vt:lpstr>References</vt:lpstr>
      <vt:lpstr>References</vt:lpstr>
      <vt:lpstr>References</vt:lpstr>
      <vt:lpstr>References</vt:lpstr>
      <vt:lpstr>References</vt:lpstr>
      <vt:lpstr>References</vt:lpstr>
    </vt:vector>
  </TitlesOfParts>
  <Manager>Advanced Topics in Databases</Manager>
  <Company>Dept. of Computer Science, University of Cyprus</Company>
  <LinksUpToDate>false</LinksUpToDate>
  <SharedDoc>false</SharedDoc>
  <HyperlinkBase>https://www.cs.ucy.ac.cy/~dzeina/courses/epl646/</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THERMAL-JOIN: A Scalable Spatial Join for Dynamic Workloads</dc:title>
  <dc:creator>Rafael Gonçalves</dc:creator>
  <cp:lastModifiedBy>Rafael Santana Gonçalves</cp:lastModifiedBy>
  <cp:revision>677</cp:revision>
  <dcterms:created xsi:type="dcterms:W3CDTF">2017-11-21T13:30:34Z</dcterms:created>
  <dcterms:modified xsi:type="dcterms:W3CDTF">2019-04-24T14:17:23Z</dcterms:modified>
  <cp:category>Student Presentations</cp:category>
</cp:coreProperties>
</file>