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66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0" autoAdjust="0"/>
    <p:restoredTop sz="81537" autoAdjust="0"/>
  </p:normalViewPr>
  <p:slideViewPr>
    <p:cSldViewPr snapToGrid="0">
      <p:cViewPr varScale="1">
        <p:scale>
          <a:sx n="71" d="100"/>
          <a:sy n="71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Background for SQL Lite and what are todays use cases. </a:t>
            </a:r>
          </a:p>
          <a:p>
            <a:endParaRPr lang="en-GB" dirty="0"/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8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– Statement Logging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 - Statement log area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SLB – Statement log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29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 - Statement log area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SLB – Statement log buffer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Capturer makes the SQLite SSL deterministic, will not catch SELECT statements which will keep SLA smaller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5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 - Statement log area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SLB – Statement log buffer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2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update pages should be regularly checkpointed to reduce the recovery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SSL Checkpoint is triggered n</a:t>
            </a:r>
            <a:r>
              <a:rPr lang="en-GB" sz="1200" dirty="0"/>
              <a:t>o new transactions will be proceeded.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cost is acceptable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 : write ahead log can outperform rollback 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7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SLA: If the file is not found, it means that the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has terminated normally and thus the normal operation can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start without further recovery 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r>
              <a:rPr lang="en-GB" sz="1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 = reset &amp; No-WAL-file 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combination normal shutdown (or after checkpoint). Therefore, the system can resume simply after creating WAL journal file.</a:t>
            </a: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 = reset &amp; WAL = reset 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combination shows that no new transaction has not committed.</a:t>
            </a: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 = reset &amp; WAL = in-use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indicates that In this case, SQLite/SSL will copy the most recent version of each page in the WAL journal to original database, and then resetting the WAL file.</a:t>
            </a:r>
          </a:p>
          <a:p>
            <a:r>
              <a:rPr lang="en-GB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SLA = in-use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Regardless of the WAL journal, all pages in SLA were not propagated to the original database yet.  re-executes all the valid SQL statements from SLA in sequence against the original database, and then call its checkpoint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28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6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log contains data about the changes (updates, deletes, insertions) </a:t>
            </a:r>
          </a:p>
          <a:p>
            <a:r>
              <a:rPr lang="en-US" dirty="0"/>
              <a:t>From version 1 to 2.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SSL = statement scheme logging </a:t>
            </a:r>
          </a:p>
          <a:p>
            <a:r>
              <a:rPr lang="en-US" dirty="0"/>
              <a:t>SSL =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write all update SQL statements of the committing transaction persistently and atomically in log device</a:t>
            </a:r>
          </a:p>
          <a:p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TCC = transaction consistent checkpoint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3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9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39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7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0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problems with SQLite and why do we even need to discuss something about changing something that is working ? </a:t>
            </a:r>
          </a:p>
          <a:p>
            <a:endParaRPr lang="en-US" dirty="0"/>
          </a:p>
          <a:p>
            <a:r>
              <a:rPr lang="en-US" dirty="0"/>
              <a:t>There is a big problem with commits in SQLite, where every dirty page is forced to be written onto disk (this is IO cost) this is completely redundant </a:t>
            </a:r>
            <a:endParaRPr lang="en-GB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2/3 of all writes is a very big number and this has to be reduced</a:t>
            </a:r>
          </a:p>
          <a:p>
            <a:endParaRPr lang="en-US" dirty="0"/>
          </a:p>
          <a:p>
            <a:r>
              <a:rPr lang="en-US" dirty="0"/>
              <a:t>Lifespan of flash storage is shortened because of this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SQLite management studios :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SQLiteStudio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SQLiteBrowser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SQLite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Management, plugins for Firefox and Chrome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ext4 provide atomic operations even on windows and mac (through open source drivers) ext2fsd,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extfs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fsync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 a file's in-core state with storage device (flush)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Journaling mechanism is a mechanism that keeps trach of changes not yet committed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-Rollback will update the transaction to original content before updating </a:t>
            </a:r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-WAL = Write Ahead Log appends the new transactions in a log file while their old/original pages remain intact. The change is then later propagated to the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checkpoint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60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NVM –based logging : flushes changes to storages but fast.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Considering the time taken to write in NVM is proportional to the amount of data to transfer, more log means longer commit latency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NVM –based logging : flushes changes to storages but fast. </a:t>
            </a:r>
            <a:r>
              <a:rPr lang="en-GB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Considering the time taken to write in NVM is proportional to the amount of data to transfer, more log means longer commit latency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X-FTL and Share are different journaling mechanisms for SQLite which improve the existing mechanism, but they still rely on extensive writing to disk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SSL – Statement Logging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1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gif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ctr" anchorCtr="0"/>
          <a:lstStyle/>
          <a:p>
            <a:r>
              <a:rPr lang="en-US" sz="4400" dirty="0"/>
              <a:t>SQL Statement Logging for Making SQLite Truly 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Jong-</a:t>
            </a:r>
            <a:r>
              <a:rPr lang="en-GB" dirty="0" err="1"/>
              <a:t>Hyeok</a:t>
            </a:r>
            <a:r>
              <a:rPr lang="en-GB" dirty="0"/>
              <a:t> Park, </a:t>
            </a:r>
            <a:r>
              <a:rPr lang="en-GB" dirty="0" err="1"/>
              <a:t>Gihwan</a:t>
            </a:r>
            <a:r>
              <a:rPr lang="en-GB" dirty="0"/>
              <a:t> Oh, Sang-Won Lee</a:t>
            </a:r>
            <a:endParaRPr lang="en-US" sz="2800" dirty="0"/>
          </a:p>
        </p:txBody>
      </p:sp>
      <p:pic>
        <p:nvPicPr>
          <p:cNvPr id="9" name="Graphic 8" descr="Book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SQLite/SSL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7"/>
            <a:ext cx="11330521" cy="41630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Only minimal changes to keep the codebase as reliable as vanilla SQLite, WAL mode was modified to embody a TCC</a:t>
            </a:r>
            <a:br>
              <a:rPr lang="en-GB" sz="3200" dirty="0"/>
            </a:br>
            <a:endParaRPr lang="en-GB" sz="3200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Recovery logic remained as simple as before, added additional data structure for logging SQL statements</a:t>
            </a:r>
            <a:br>
              <a:rPr lang="en-GB" sz="3200" dirty="0"/>
            </a:br>
            <a:endParaRPr lang="en-GB" sz="3200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Use of </a:t>
            </a:r>
            <a:r>
              <a:rPr lang="en-GB" sz="3200" dirty="0" err="1"/>
              <a:t>mmap</a:t>
            </a:r>
            <a:r>
              <a:rPr lang="en-GB" sz="3200" dirty="0"/>
              <a:t> and </a:t>
            </a:r>
            <a:r>
              <a:rPr lang="en-GB" sz="3200" dirty="0" err="1"/>
              <a:t>msync</a:t>
            </a:r>
            <a:r>
              <a:rPr lang="en-GB" sz="3200" dirty="0"/>
              <a:t> to achieve byte-addressability and device independence  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7"/>
            <a:ext cx="11330521" cy="4163083"/>
          </a:xfrm>
        </p:spPr>
        <p:txBody>
          <a:bodyPr>
            <a:normAutofit/>
          </a:bodyPr>
          <a:lstStyle/>
          <a:p>
            <a:r>
              <a:rPr lang="en-GB" sz="3200" dirty="0"/>
              <a:t>Statement Log Buffer (SLB): For active transaction, all the updating SQL statements, in addition to transaction begin, commit, and abort, are captured and buffered in SLB</a:t>
            </a:r>
          </a:p>
          <a:p>
            <a:r>
              <a:rPr lang="en-GB" sz="3200" dirty="0"/>
              <a:t>Statement Log Area (SLA): all the updating statement logs of the transaction which are buffered in SLB will be flushed to SLA</a:t>
            </a:r>
          </a:p>
          <a:p>
            <a:r>
              <a:rPr lang="en-GB" sz="3200" dirty="0"/>
              <a:t>Avoid crashes: atomic operation </a:t>
            </a:r>
            <a:r>
              <a:rPr lang="en-GB" sz="3200" b="1" dirty="0" err="1"/>
              <a:t>mmap</a:t>
            </a:r>
            <a:r>
              <a:rPr lang="en-GB" sz="3200" b="1" dirty="0"/>
              <a:t>, </a:t>
            </a:r>
            <a:r>
              <a:rPr lang="en-GB" sz="3200" dirty="0"/>
              <a:t>in byte-addressable NVM with DIMM interface to avoid IO</a:t>
            </a:r>
          </a:p>
          <a:p>
            <a:endParaRPr lang="en-GB" sz="32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/ SSL Architecture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C6FE1-F2E3-424E-84E3-3E07B700A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93" y="2053889"/>
            <a:ext cx="11632561" cy="45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1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7"/>
            <a:ext cx="11330521" cy="3188723"/>
          </a:xfrm>
        </p:spPr>
        <p:txBody>
          <a:bodyPr>
            <a:normAutofit/>
          </a:bodyPr>
          <a:lstStyle/>
          <a:p>
            <a:r>
              <a:rPr lang="en-GB" sz="3200" dirty="0"/>
              <a:t>Log Capturer: Log capturer buffer the statement into SLB in sequence</a:t>
            </a:r>
          </a:p>
          <a:p>
            <a:r>
              <a:rPr lang="en-GB" sz="3200" dirty="0"/>
              <a:t>Recovery will always be deterministic because it was parsed into SLB</a:t>
            </a:r>
          </a:p>
          <a:p>
            <a:r>
              <a:rPr lang="en-GB" sz="3200" dirty="0"/>
              <a:t>Storing SQL statements sequentially is the key to knowing the beginning and end of a transaction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27ECDE-0E14-4CB2-BFD2-BC2F024CC6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25" t="2490" r="4649"/>
          <a:stretch/>
        </p:blipFill>
        <p:spPr>
          <a:xfrm>
            <a:off x="3750039" y="5350960"/>
            <a:ext cx="4691921" cy="13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4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7"/>
            <a:ext cx="11330521" cy="3188723"/>
          </a:xfrm>
        </p:spPr>
        <p:txBody>
          <a:bodyPr>
            <a:normAutofit/>
          </a:bodyPr>
          <a:lstStyle/>
          <a:p>
            <a:r>
              <a:rPr lang="en-GB" sz="3200" dirty="0"/>
              <a:t>Log writer: When a transaction commits, the log writer is  responsible for writing all the update SQL statement logs of the transaction persistently to SLA</a:t>
            </a:r>
          </a:p>
          <a:p>
            <a:r>
              <a:rPr lang="en-GB" sz="3200" dirty="0" err="1"/>
              <a:t>Msync</a:t>
            </a:r>
            <a:r>
              <a:rPr lang="en-GB" sz="3200" dirty="0"/>
              <a:t>: is used to flush all data from DRAM which is used as SLB to PCM which is used as SLA. This is achievable because reference are byte addressable.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0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Consistent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7"/>
            <a:ext cx="11330521" cy="4088133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No force commit policy – faster commit </a:t>
            </a:r>
          </a:p>
          <a:p>
            <a:r>
              <a:rPr lang="en-GB" sz="3200" dirty="0"/>
              <a:t>Recovery will have to replay all logged SQL statements in SLA against old database each time – very time consuming</a:t>
            </a:r>
          </a:p>
          <a:p>
            <a:r>
              <a:rPr lang="en-GB" sz="3200" dirty="0"/>
              <a:t>2 Checkpoints </a:t>
            </a:r>
          </a:p>
          <a:p>
            <a:pPr lvl="1"/>
            <a:r>
              <a:rPr lang="en-GB" sz="2800" dirty="0"/>
              <a:t>SSL-checkpoint: is triggered when the transaction commits or the buffer of SLA has reached the 70% or 1024 dirty pages. </a:t>
            </a:r>
          </a:p>
          <a:p>
            <a:pPr lvl="1"/>
            <a:r>
              <a:rPr lang="en-GB" sz="2800" dirty="0"/>
              <a:t>WAL-checkpoint:  is triggered when 1000 pages reached. Because of update locality only the most recent versions of each page will be copied from WAL to database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4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Consistent Checkpoint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7"/>
            <a:ext cx="11330521" cy="4088133"/>
          </a:xfrm>
        </p:spPr>
        <p:txBody>
          <a:bodyPr>
            <a:normAutofit/>
          </a:bodyPr>
          <a:lstStyle/>
          <a:p>
            <a:pPr lvl="1"/>
            <a:r>
              <a:rPr lang="en-GB" sz="3200" dirty="0"/>
              <a:t>WAL-checkpoint will also be triggered after SSL-checkpoint</a:t>
            </a:r>
          </a:p>
          <a:p>
            <a:pPr lvl="2"/>
            <a:r>
              <a:rPr lang="en-GB" sz="3000" dirty="0"/>
              <a:t>Reduce complexity of WAL lazy checkpoint if remain full after </a:t>
            </a:r>
            <a:r>
              <a:rPr lang="en-GB" sz="3000" dirty="0" err="1"/>
              <a:t>ssl</a:t>
            </a:r>
            <a:endParaRPr lang="en-GB" sz="3000" dirty="0"/>
          </a:p>
          <a:p>
            <a:pPr lvl="2"/>
            <a:r>
              <a:rPr lang="en-GB" sz="3000" dirty="0"/>
              <a:t>To benefit from write buffering effect by WAL journal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2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7"/>
            <a:ext cx="11330521" cy="4088133"/>
          </a:xfrm>
        </p:spPr>
        <p:txBody>
          <a:bodyPr>
            <a:normAutofit/>
          </a:bodyPr>
          <a:lstStyle/>
          <a:p>
            <a:pPr lvl="1"/>
            <a:r>
              <a:rPr lang="en-GB" sz="3200" dirty="0"/>
              <a:t>Vanilla SQLite: recovers all pages in WAL journal and commits them to database</a:t>
            </a:r>
            <a:br>
              <a:rPr lang="en-GB" sz="3200" dirty="0"/>
            </a:br>
            <a:endParaRPr lang="en-GB" sz="3200" dirty="0"/>
          </a:p>
          <a:p>
            <a:pPr lvl="1"/>
            <a:r>
              <a:rPr lang="en-GB" sz="3200" dirty="0"/>
              <a:t>SQLite/SSL: can cope with all the type of crashes. </a:t>
            </a:r>
          </a:p>
          <a:p>
            <a:pPr lvl="2"/>
            <a:r>
              <a:rPr lang="en-GB" sz="2800" dirty="0"/>
              <a:t>If SLA exists then check it status  (reset or in use) and flush all dirty pages from buffer to </a:t>
            </a:r>
            <a:r>
              <a:rPr lang="en-GB" sz="2800" dirty="0" err="1"/>
              <a:t>wal</a:t>
            </a:r>
            <a:r>
              <a:rPr lang="en-GB" sz="2800" dirty="0"/>
              <a:t> and </a:t>
            </a:r>
            <a:r>
              <a:rPr lang="en-GB" sz="2800" dirty="0" err="1"/>
              <a:t>resseting</a:t>
            </a:r>
            <a:r>
              <a:rPr lang="en-GB" sz="2800" dirty="0"/>
              <a:t> </a:t>
            </a:r>
            <a:r>
              <a:rPr lang="en-GB" sz="2800" dirty="0" err="1"/>
              <a:t>sla</a:t>
            </a:r>
            <a:endParaRPr lang="en-GB" sz="2800" dirty="0"/>
          </a:p>
          <a:p>
            <a:pPr lvl="2"/>
            <a:r>
              <a:rPr lang="en-GB" sz="2800" dirty="0"/>
              <a:t>Copy pages from </a:t>
            </a:r>
            <a:r>
              <a:rPr lang="en-GB" sz="2800" dirty="0" err="1"/>
              <a:t>wal</a:t>
            </a:r>
            <a:r>
              <a:rPr lang="en-GB" sz="2800" dirty="0"/>
              <a:t> to original database and reset </a:t>
            </a:r>
            <a:r>
              <a:rPr lang="en-GB" sz="2800" dirty="0" err="1"/>
              <a:t>wal</a:t>
            </a:r>
            <a:r>
              <a:rPr lang="en-GB" sz="2800" dirty="0"/>
              <a:t> 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9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6" y="2342647"/>
            <a:ext cx="6249638" cy="4088133"/>
          </a:xfrm>
        </p:spPr>
        <p:txBody>
          <a:bodyPr>
            <a:normAutofit/>
          </a:bodyPr>
          <a:lstStyle/>
          <a:p>
            <a:pPr lvl="1"/>
            <a:r>
              <a:rPr lang="en-GB" sz="3200" dirty="0"/>
              <a:t>UMS board Xilinx Zynq-7030</a:t>
            </a:r>
          </a:p>
          <a:p>
            <a:pPr lvl="1"/>
            <a:r>
              <a:rPr lang="en-GB" sz="3200" dirty="0"/>
              <a:t>Dual ARM Cortex-A9 1GHz </a:t>
            </a:r>
          </a:p>
          <a:p>
            <a:pPr lvl="1"/>
            <a:r>
              <a:rPr lang="en-GB" sz="3200" dirty="0"/>
              <a:t>1GB  DDR3 533MHz DRAM</a:t>
            </a:r>
          </a:p>
          <a:p>
            <a:pPr lvl="1"/>
            <a:r>
              <a:rPr lang="en-GB" sz="3200" dirty="0"/>
              <a:t>512MB LPDDR2-N PCM</a:t>
            </a:r>
          </a:p>
          <a:p>
            <a:pPr lvl="1"/>
            <a:r>
              <a:rPr lang="en-GB" sz="3200" dirty="0"/>
              <a:t>Linux 3.9.0 Xilinx kernel</a:t>
            </a:r>
          </a:p>
          <a:p>
            <a:pPr lvl="1"/>
            <a:r>
              <a:rPr lang="en-GB" sz="3200" dirty="0"/>
              <a:t>etx4</a:t>
            </a:r>
            <a:endParaRPr lang="en-GB" sz="30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2050" name="Picture 2" descr="Image result for UMS board Xilinx Zynq-7030">
            <a:extLst>
              <a:ext uri="{FF2B5EF4-FFF2-40B4-BE49-F238E27FC236}">
                <a16:creationId xmlns:a16="http://schemas.microsoft.com/office/drawing/2014/main" id="{C5B54F86-F63B-4B72-BF2C-4C3BD6D0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7183" y="2342647"/>
            <a:ext cx="5089018" cy="37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7"/>
            <a:ext cx="11330521" cy="4088133"/>
          </a:xfrm>
        </p:spPr>
        <p:txBody>
          <a:bodyPr>
            <a:normAutofit/>
          </a:bodyPr>
          <a:lstStyle/>
          <a:p>
            <a:pPr lvl="1"/>
            <a:r>
              <a:rPr lang="en-GB" sz="3200" dirty="0"/>
              <a:t>Intel i7 3370 3.40GHz</a:t>
            </a:r>
          </a:p>
          <a:p>
            <a:pPr lvl="1"/>
            <a:r>
              <a:rPr lang="en-GB" sz="3200" dirty="0"/>
              <a:t>12GB DRAM </a:t>
            </a:r>
          </a:p>
          <a:p>
            <a:pPr lvl="1"/>
            <a:r>
              <a:rPr lang="en-GB" sz="3200" dirty="0"/>
              <a:t>Ext4</a:t>
            </a:r>
            <a:endParaRPr lang="en-GB" sz="30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SQLite faster?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4232171"/>
            <a:ext cx="10141782" cy="1704017"/>
          </a:xfrm>
        </p:spPr>
        <p:txBody>
          <a:bodyPr>
            <a:normAutofit/>
          </a:bodyPr>
          <a:lstStyle/>
          <a:p>
            <a:r>
              <a:rPr lang="en-GB" sz="2400" dirty="0"/>
              <a:t>Why logical logging implementation is a perfect fit for mobile applications running on SQLite database using WAL and providing TCC?</a:t>
            </a:r>
            <a:endParaRPr lang="en-US" sz="2800" dirty="0"/>
          </a:p>
        </p:txBody>
      </p:sp>
      <p:pic>
        <p:nvPicPr>
          <p:cNvPr id="5" name="Graphic 4" descr="Purpose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(3)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15F68A-9DBC-4506-8565-41E8D95D05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4209" t="4401" r="4383" b="3428"/>
          <a:stretch/>
        </p:blipFill>
        <p:spPr>
          <a:xfrm>
            <a:off x="2618282" y="1699254"/>
            <a:ext cx="6955435" cy="4874906"/>
          </a:xfrm>
          <a:prstGeom prst="rect">
            <a:avLst/>
          </a:prstGeom>
        </p:spPr>
      </p:pic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74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(4)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B5667F-0E42-42A2-903E-387F42B7AC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5"/>
          <a:srcRect t="4722"/>
          <a:stretch/>
        </p:blipFill>
        <p:spPr>
          <a:xfrm>
            <a:off x="2511510" y="1834166"/>
            <a:ext cx="7168980" cy="48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1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(5)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2BEE3D-44A5-462E-AD6C-20F689A35A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18946" y="2265395"/>
            <a:ext cx="11766162" cy="1722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64B8D-CEA5-4EFB-ACC2-0D53BA913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46" y="4506690"/>
            <a:ext cx="11632561" cy="17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8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(6)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160372-6BB6-4685-A522-74C22C53E4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332148" y="2801399"/>
            <a:ext cx="11527704" cy="33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81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 (7)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35F3E5-D691-479A-9FBD-CB8285D87D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154827" y="2124724"/>
            <a:ext cx="9882346" cy="429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7"/>
            <a:ext cx="11330521" cy="4088133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Remove of force commit policy and important observation about transactional workload in SQLite-based apps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Logical Logging is not new feature but it is used as TCC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3200" dirty="0"/>
              <a:t>Logical logging can realize its full potential by using a real PCM with DIMM interface as its log device</a:t>
            </a:r>
          </a:p>
          <a:p>
            <a:pPr marL="971550" lvl="1" indent="-514350">
              <a:buFont typeface="+mj-lt"/>
              <a:buAutoNum type="arabicPeriod"/>
            </a:pPr>
            <a:endParaRPr lang="en-GB" sz="32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1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 with SQLite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842" y="2336873"/>
            <a:ext cx="11396663" cy="3599316"/>
          </a:xfrm>
        </p:spPr>
        <p:txBody>
          <a:bodyPr>
            <a:normAutofit/>
          </a:bodyPr>
          <a:lstStyle/>
          <a:p>
            <a:r>
              <a:rPr lang="en-US" sz="3600" dirty="0"/>
              <a:t>Forcing commit for every transaction </a:t>
            </a:r>
          </a:p>
          <a:p>
            <a:r>
              <a:rPr lang="en-US" sz="3600" dirty="0"/>
              <a:t>2/3 of all writes in smartphones are from SQLite</a:t>
            </a:r>
          </a:p>
          <a:p>
            <a:r>
              <a:rPr lang="en-US" sz="3600" dirty="0"/>
              <a:t>Shorten lifespan of flash storage in mobile devices</a:t>
            </a:r>
          </a:p>
          <a:p>
            <a:r>
              <a:rPr lang="en-US" sz="3600" dirty="0"/>
              <a:t>Increased locality </a:t>
            </a:r>
          </a:p>
          <a:p>
            <a:r>
              <a:rPr lang="en-US" sz="3600" dirty="0"/>
              <a:t>Same pages are repeatedly updated by consecutive transactions 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6" y="2342648"/>
            <a:ext cx="5878214" cy="359931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SQLite is server-less transactional database engine </a:t>
            </a:r>
          </a:p>
          <a:p>
            <a:r>
              <a:rPr lang="en-US" sz="2800" dirty="0"/>
              <a:t>Different applications can be used as Management Systems to SQLite DB file</a:t>
            </a:r>
          </a:p>
          <a:p>
            <a:r>
              <a:rPr lang="en-US" sz="2800" dirty="0"/>
              <a:t>Tables and Indexes are in the single DB file (on top of ext4)</a:t>
            </a:r>
          </a:p>
          <a:p>
            <a:r>
              <a:rPr lang="en-US" sz="2800" dirty="0"/>
              <a:t>Journaling Mechanism: Rollback and WAL</a:t>
            </a:r>
          </a:p>
          <a:p>
            <a:endParaRPr lang="en-US" sz="28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9" name="Picture 2" descr="https://www.sqlite.org/images/arch2.gif">
            <a:extLst>
              <a:ext uri="{FF2B5EF4-FFF2-40B4-BE49-F238E27FC236}">
                <a16:creationId xmlns:a16="http://schemas.microsoft.com/office/drawing/2014/main" id="{93170FFC-26A5-45A2-996E-C953346B26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857" y="0"/>
            <a:ext cx="5305197" cy="645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7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workload characteristics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9250D-8C3E-4894-8C7D-7333F0867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1232" t="3061" r="261"/>
          <a:stretch/>
        </p:blipFill>
        <p:spPr>
          <a:xfrm>
            <a:off x="0" y="2604921"/>
            <a:ext cx="12073055" cy="27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8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8"/>
            <a:ext cx="11330521" cy="3599316"/>
          </a:xfrm>
        </p:spPr>
        <p:txBody>
          <a:bodyPr>
            <a:normAutofit/>
          </a:bodyPr>
          <a:lstStyle/>
          <a:p>
            <a:r>
              <a:rPr lang="en-US" sz="2800" dirty="0" err="1"/>
              <a:t>SystemR</a:t>
            </a:r>
            <a:r>
              <a:rPr lang="en-US" sz="2800" dirty="0"/>
              <a:t> and </a:t>
            </a:r>
            <a:r>
              <a:rPr lang="en-US" sz="2800" dirty="0" err="1"/>
              <a:t>VoltDB</a:t>
            </a:r>
            <a:r>
              <a:rPr lang="en-US" sz="2800" dirty="0"/>
              <a:t> use it</a:t>
            </a:r>
          </a:p>
          <a:p>
            <a:r>
              <a:rPr lang="en-US" sz="2800" dirty="0"/>
              <a:t>SQLite/SSL a variant of Logical Logging is perfect fit for SQLite based apps</a:t>
            </a:r>
          </a:p>
          <a:p>
            <a:r>
              <a:rPr lang="en-US" sz="2800" dirty="0"/>
              <a:t>SQLite/SSL provides TCC by using WAL</a:t>
            </a:r>
          </a:p>
          <a:p>
            <a:r>
              <a:rPr lang="en-US" sz="2800" dirty="0"/>
              <a:t>Local Logging can realize full potential with NVM 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9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NVM-based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8"/>
            <a:ext cx="11330521" cy="3599316"/>
          </a:xfrm>
        </p:spPr>
        <p:txBody>
          <a:bodyPr>
            <a:normAutofit/>
          </a:bodyPr>
          <a:lstStyle/>
          <a:p>
            <a:r>
              <a:rPr lang="en-GB" sz="2800" dirty="0"/>
              <a:t>Pages are updated by a transaction and the changes are captured in either physio-logical log or physical-differential log, and, later when the transaction commits, the logs are flushed to NVM</a:t>
            </a:r>
          </a:p>
          <a:p>
            <a:r>
              <a:rPr lang="en-GB" sz="2800" dirty="0"/>
              <a:t>More data captured means longer latency </a:t>
            </a:r>
          </a:p>
          <a:p>
            <a:endParaRPr lang="en-US" sz="28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6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Flash-Optimized Single-Write Journaling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8"/>
            <a:ext cx="11330521" cy="3599316"/>
          </a:xfrm>
        </p:spPr>
        <p:txBody>
          <a:bodyPr>
            <a:normAutofit/>
          </a:bodyPr>
          <a:lstStyle/>
          <a:p>
            <a:r>
              <a:rPr lang="en-GB" sz="2800" dirty="0"/>
              <a:t>Atomically propagate multiple pages updated by a transaction to the storage</a:t>
            </a:r>
          </a:p>
          <a:p>
            <a:r>
              <a:rPr lang="en-GB" sz="2800" dirty="0"/>
              <a:t>The atomicity comes at the cost of redundant writes</a:t>
            </a:r>
          </a:p>
          <a:p>
            <a:r>
              <a:rPr lang="en-GB" sz="2800" dirty="0"/>
              <a:t>To achieve the write atomicity of multiple pages at no cost of redundant writes, two novel schemes, X-FTL and SHARE, have been recently proposed for flash storage from the database community</a:t>
            </a:r>
          </a:p>
          <a:p>
            <a:endParaRPr lang="en-US" sz="2800" dirty="0"/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SQLite/SSL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85" y="2342648"/>
            <a:ext cx="11330521" cy="359931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It is a mobile database manager, which </a:t>
            </a:r>
            <a:r>
              <a:rPr lang="en-GB" sz="3200" dirty="0"/>
              <a:t>logs only SQL statements upon commit</a:t>
            </a:r>
          </a:p>
          <a:p>
            <a:endParaRPr lang="en-GB" sz="3200" dirty="0"/>
          </a:p>
          <a:p>
            <a:r>
              <a:rPr lang="en-GB" sz="3200" dirty="0"/>
              <a:t>Achieving its transactional atomicity and durability in a truly lightweight manner</a:t>
            </a:r>
          </a:p>
          <a:p>
            <a:endParaRPr lang="en-GB" sz="3200" dirty="0"/>
          </a:p>
          <a:p>
            <a:r>
              <a:rPr lang="en-GB" sz="3200" dirty="0"/>
              <a:t>Have modified its existing modules minimally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831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flection on Learning_SL_v6" id="{99E666E8-F50A-4517-9D7D-F53249680DD1}" vid="{B76D112C-0FAE-423E-AD28-392C54566B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DDD245-D6FC-4A3B-8DDB-348DE94B95C6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6dc4bcd6-49db-4c07-9060-8acfc67cef9f"/>
    <ds:schemaRef ds:uri="http://purl.org/dc/terms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0</TotalTime>
  <Words>1330</Words>
  <Application>Microsoft Office PowerPoint</Application>
  <PresentationFormat>Widescreen</PresentationFormat>
  <Paragraphs>166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Berlin</vt:lpstr>
      <vt:lpstr>SQL Statement Logging for Making SQLite Truly Lite</vt:lpstr>
      <vt:lpstr>How to make SQLite faster?</vt:lpstr>
      <vt:lpstr>What is the problem with SQLite ? </vt:lpstr>
      <vt:lpstr>SQLite Architecture</vt:lpstr>
      <vt:lpstr>Mobile Application workload characteristics</vt:lpstr>
      <vt:lpstr>Logical Logging</vt:lpstr>
      <vt:lpstr>NVM-based Logging</vt:lpstr>
      <vt:lpstr>Flash-Optimized Single-Write Journaling</vt:lpstr>
      <vt:lpstr>Design of SQLite/SSL</vt:lpstr>
      <vt:lpstr>Design of SQLite/SSL (2)</vt:lpstr>
      <vt:lpstr>New data structure </vt:lpstr>
      <vt:lpstr>SQLite / SSL Architecture</vt:lpstr>
      <vt:lpstr>New Functionality</vt:lpstr>
      <vt:lpstr>New Functionality</vt:lpstr>
      <vt:lpstr>Transaction Consistent Checkpoint</vt:lpstr>
      <vt:lpstr>Transaction Consistent Checkpoint (2)</vt:lpstr>
      <vt:lpstr>Recovery</vt:lpstr>
      <vt:lpstr>Performance Evaluation</vt:lpstr>
      <vt:lpstr>Performance Evaluation (2)</vt:lpstr>
      <vt:lpstr>Performance Evaluation (3)</vt:lpstr>
      <vt:lpstr>Performance Evaluation (4)</vt:lpstr>
      <vt:lpstr>Performance Evaluation (5)</vt:lpstr>
      <vt:lpstr>Performance Evaluation (6)</vt:lpstr>
      <vt:lpstr>Performance Evaluation (7)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2019-04-16T11:29:51Z</dcterms:created>
  <dcterms:modified xsi:type="dcterms:W3CDTF">2019-04-16T15:02:56Z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