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99" r:id="rId2"/>
    <p:sldId id="314" r:id="rId3"/>
    <p:sldId id="315" r:id="rId4"/>
    <p:sldId id="316" r:id="rId5"/>
    <p:sldId id="317" r:id="rId6"/>
    <p:sldId id="318" r:id="rId7"/>
    <p:sldId id="319" r:id="rId8"/>
    <p:sldId id="320" r:id="rId9"/>
    <p:sldId id="321" r:id="rId10"/>
    <p:sldId id="322" r:id="rId11"/>
    <p:sldId id="323" r:id="rId12"/>
    <p:sldId id="326" r:id="rId13"/>
    <p:sldId id="324" r:id="rId14"/>
    <p:sldId id="325"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3" r:id="rId32"/>
    <p:sldId id="344" r:id="rId33"/>
    <p:sldId id="345" r:id="rId34"/>
    <p:sldId id="346" r:id="rId35"/>
    <p:sldId id="347" r:id="rId36"/>
    <p:sldId id="348" r:id="rId37"/>
    <p:sldId id="349" r:id="rId38"/>
    <p:sldId id="350" r:id="rId39"/>
    <p:sldId id="354" r:id="rId40"/>
    <p:sldId id="351" r:id="rId41"/>
    <p:sldId id="355" r:id="rId42"/>
    <p:sldId id="356" r:id="rId43"/>
  </p:sldIdLst>
  <p:sldSz cx="9144000" cy="5143500" type="screen16x9"/>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2" autoAdjust="0"/>
    <p:restoredTop sz="79228" autoAdjust="0"/>
  </p:normalViewPr>
  <p:slideViewPr>
    <p:cSldViewPr>
      <p:cViewPr varScale="1">
        <p:scale>
          <a:sx n="128" d="100"/>
          <a:sy n="128" d="100"/>
        </p:scale>
        <p:origin x="1160" y="168"/>
      </p:cViewPr>
      <p:guideLst>
        <p:guide orient="horz" pos="2160"/>
        <p:guide pos="2880"/>
        <p:guide orient="horz" pos="1620"/>
      </p:guideLst>
    </p:cSldViewPr>
  </p:slideViewPr>
  <p:outlineViewPr>
    <p:cViewPr>
      <p:scale>
        <a:sx n="33" d="100"/>
        <a:sy n="33" d="100"/>
      </p:scale>
      <p:origin x="48" y="749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DCDF1-0134-4420-82F4-018263756886}" type="datetimeFigureOut">
              <a:rPr lang="en-GB" smtClean="0"/>
              <a:pPr/>
              <a:t>16/04/2019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13148-9928-4BF7-BFE3-32B9C7CDA3C5}" type="slidenum">
              <a:rPr lang="en-GB" smtClean="0"/>
              <a:pPr/>
              <a:t>‹#›</a:t>
            </a:fld>
            <a:endParaRPr lang="en-GB"/>
          </a:p>
        </p:txBody>
      </p:sp>
    </p:spTree>
    <p:extLst>
      <p:ext uri="{BB962C8B-B14F-4D97-AF65-F5344CB8AC3E}">
        <p14:creationId xmlns:p14="http://schemas.microsoft.com/office/powerpoint/2010/main" val="3904208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A933493E-183B-43F9-A6C5-D2D2AC232D3D}" type="slidenum">
              <a:rPr lang="el-GR" smtClean="0"/>
              <a:pPr/>
              <a:t>1</a:t>
            </a:fld>
            <a:endParaRPr lang="el-GR"/>
          </a:p>
        </p:txBody>
      </p:sp>
      <p:sp>
        <p:nvSpPr>
          <p:cNvPr id="5" name="Header Placeholder 4"/>
          <p:cNvSpPr>
            <a:spLocks noGrp="1"/>
          </p:cNvSpPr>
          <p:nvPr>
            <p:ph type="hdr" sz="quarter" idx="11"/>
          </p:nvPr>
        </p:nvSpPr>
        <p:spPr/>
        <p:txBody>
          <a:bodyPr/>
          <a:lstStyle/>
          <a:p>
            <a:r>
              <a:rPr lang="en-US"/>
              <a:t>University of Cyprus</a:t>
            </a:r>
            <a:endParaRPr lang="el-GR"/>
          </a:p>
        </p:txBody>
      </p:sp>
    </p:spTree>
    <p:extLst>
      <p:ext uri="{BB962C8B-B14F-4D97-AF65-F5344CB8AC3E}">
        <p14:creationId xmlns:p14="http://schemas.microsoft.com/office/powerpoint/2010/main" val="4204053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Records are the basic unit of storage.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record is a dictionary of key-value pairs, called record fields.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Fields can contain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simple value types (e.g., strings, numbers, dates) or more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complex types (e.g., locations, references to other records, and assets). A field can also contain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 list of values of a certain type.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Reference fields represent relationships between records while assets reference data stored externally (e.g., when a photo is uploaded by a user, only its metadata and URL are stored in </a:t>
            </a:r>
            <a:r>
              <a:rPr lang="en-US" sz="1200" kern="1200" dirty="0" err="1" smtClean="0">
                <a:solidFill>
                  <a:schemeClr val="tx1"/>
                </a:solidFill>
                <a:effectLst/>
                <a:latin typeface="+mn-lt"/>
                <a:ea typeface="+mn-ea"/>
                <a:cs typeface="+mn-cs"/>
              </a:rPr>
              <a:t>CloudKit</a:t>
            </a:r>
            <a:r>
              <a:rPr lang="en-US" sz="1200" kern="1200" dirty="0" smtClean="0">
                <a:solidFill>
                  <a:schemeClr val="tx1"/>
                </a:solidFill>
                <a:effectLst/>
                <a:latin typeface="+mn-lt"/>
                <a:ea typeface="+mn-ea"/>
                <a:cs typeface="+mn-cs"/>
              </a:rPr>
              <a:t>). A separate sub-system manages the creation and garbage collection of assets and generates asset references. </a:t>
            </a:r>
            <a:r>
              <a:rPr lang="en-US" sz="1200" kern="1200" dirty="0" err="1" smtClean="0">
                <a:solidFill>
                  <a:schemeClr val="tx1"/>
                </a:solidFill>
                <a:effectLst/>
                <a:latin typeface="+mn-lt"/>
                <a:ea typeface="+mn-ea"/>
                <a:cs typeface="+mn-cs"/>
              </a:rPr>
              <a:t>CloudKit</a:t>
            </a:r>
            <a:r>
              <a:rPr lang="en-US" sz="1200" kern="1200" dirty="0" smtClean="0">
                <a:solidFill>
                  <a:schemeClr val="tx1"/>
                </a:solidFill>
                <a:effectLst/>
                <a:latin typeface="+mn-lt"/>
                <a:ea typeface="+mn-ea"/>
                <a:cs typeface="+mn-cs"/>
              </a:rPr>
              <a:t> supports encrypted field values, available in the private database. </a:t>
            </a:r>
            <a:endParaRPr lang="en-US" dirty="0" smtClean="0"/>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10</a:t>
            </a:fld>
            <a:endParaRPr lang="en-GB"/>
          </a:p>
        </p:txBody>
      </p:sp>
    </p:spTree>
    <p:extLst>
      <p:ext uri="{BB962C8B-B14F-4D97-AF65-F5344CB8AC3E}">
        <p14:creationId xmlns:p14="http://schemas.microsoft.com/office/powerpoint/2010/main" val="2108863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Zones are a useful way to organize records into logical groups and enable an application to selectively sync subsets of data across devices.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Each record belongs to one zone; zone name is a logical component of a record’s full identifier. </a:t>
            </a:r>
          </a:p>
          <a:p>
            <a:r>
              <a:rPr lang="en-US" sz="1200" kern="1200" dirty="0" smtClean="0">
                <a:solidFill>
                  <a:schemeClr val="tx1"/>
                </a:solidFill>
                <a:effectLst/>
                <a:latin typeface="+mn-lt"/>
                <a:ea typeface="+mn-ea"/>
                <a:cs typeface="+mn-cs"/>
              </a:rPr>
              <a:t>The public database has a single </a:t>
            </a:r>
            <a:r>
              <a:rPr lang="en-US" sz="1200" i="1" kern="1200" dirty="0" smtClean="0">
                <a:solidFill>
                  <a:schemeClr val="tx1"/>
                </a:solidFill>
                <a:effectLst/>
                <a:latin typeface="+mn-lt"/>
                <a:ea typeface="+mn-ea"/>
                <a:cs typeface="+mn-cs"/>
              </a:rPr>
              <a:t>default </a:t>
            </a:r>
            <a:r>
              <a:rPr lang="en-US" sz="1200" kern="1200" dirty="0" smtClean="0">
                <a:solidFill>
                  <a:schemeClr val="tx1"/>
                </a:solidFill>
                <a:effectLst/>
                <a:latin typeface="+mn-lt"/>
                <a:ea typeface="+mn-ea"/>
                <a:cs typeface="+mn-cs"/>
              </a:rPr>
              <a:t>zone. </a:t>
            </a:r>
          </a:p>
          <a:p>
            <a:r>
              <a:rPr lang="en-US" sz="1200" kern="1200" dirty="0" smtClean="0">
                <a:solidFill>
                  <a:schemeClr val="tx1"/>
                </a:solidFill>
                <a:effectLst/>
                <a:latin typeface="+mn-lt"/>
                <a:ea typeface="+mn-ea"/>
                <a:cs typeface="+mn-cs"/>
              </a:rPr>
              <a:t>A private database contains a default zone but may in addition contain </a:t>
            </a:r>
            <a:r>
              <a:rPr lang="en-US" sz="1200" i="1" kern="1200" dirty="0" smtClean="0">
                <a:solidFill>
                  <a:schemeClr val="tx1"/>
                </a:solidFill>
                <a:effectLst/>
                <a:latin typeface="+mn-lt"/>
                <a:ea typeface="+mn-ea"/>
                <a:cs typeface="+mn-cs"/>
              </a:rPr>
              <a:t>custom </a:t>
            </a:r>
            <a:r>
              <a:rPr lang="en-US" sz="1200" kern="1200" dirty="0" smtClean="0">
                <a:solidFill>
                  <a:schemeClr val="tx1"/>
                </a:solidFill>
                <a:effectLst/>
                <a:latin typeface="+mn-lt"/>
                <a:ea typeface="+mn-ea"/>
                <a:cs typeface="+mn-cs"/>
              </a:rPr>
              <a:t>zones.</a:t>
            </a:r>
            <a:endParaRPr lang="en-US" dirty="0" smtClean="0"/>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11</a:t>
            </a:fld>
            <a:endParaRPr lang="en-GB"/>
          </a:p>
        </p:txBody>
      </p:sp>
    </p:spTree>
    <p:extLst>
      <p:ext uri="{BB962C8B-B14F-4D97-AF65-F5344CB8AC3E}">
        <p14:creationId xmlns:p14="http://schemas.microsoft.com/office/powerpoint/2010/main" val="776170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CloudKit</a:t>
            </a:r>
            <a:r>
              <a:rPr lang="en-US" sz="1200" kern="1200" dirty="0" smtClean="0">
                <a:solidFill>
                  <a:schemeClr val="tx1"/>
                </a:solidFill>
                <a:effectLst/>
                <a:latin typeface="+mn-lt"/>
                <a:ea typeface="+mn-ea"/>
                <a:cs typeface="+mn-cs"/>
              </a:rPr>
              <a:t> provides a rich set of CRUD APIs allowing clients to create, update, delete and fetch records and zones, list zones, upload and reference assets, get a list of changed zones in a database or changed records in a zone, listing users, sharing records, queries, subscriptions, notifications, and more.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CloudKit</a:t>
            </a:r>
            <a:r>
              <a:rPr lang="en-US" sz="1200" kern="1200" dirty="0" smtClean="0">
                <a:solidFill>
                  <a:schemeClr val="tx1"/>
                </a:solidFill>
                <a:effectLst/>
                <a:latin typeface="+mn-lt"/>
                <a:ea typeface="+mn-ea"/>
                <a:cs typeface="+mn-cs"/>
              </a:rPr>
              <a:t> exposes client-side libraries in Swift, Objective-C and JavaScript to support mobile and web developers. </a:t>
            </a:r>
            <a:endParaRPr lang="en-US" dirty="0" smtClean="0"/>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13</a:t>
            </a:fld>
            <a:endParaRPr lang="en-GB"/>
          </a:p>
        </p:txBody>
      </p:sp>
    </p:spTree>
    <p:extLst>
      <p:ext uri="{BB962C8B-B14F-4D97-AF65-F5344CB8AC3E}">
        <p14:creationId xmlns:p14="http://schemas.microsoft.com/office/powerpoint/2010/main" val="1985644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CloudKit</a:t>
            </a:r>
            <a:r>
              <a:rPr lang="en-US" sz="1200" kern="1200" dirty="0" smtClean="0">
                <a:solidFill>
                  <a:schemeClr val="tx1"/>
                </a:solidFill>
                <a:effectLst/>
                <a:latin typeface="+mn-lt"/>
                <a:ea typeface="+mn-ea"/>
                <a:cs typeface="+mn-cs"/>
              </a:rPr>
              <a:t> provides a dashboard where developers can view and manage app data, define secondary indices </a:t>
            </a:r>
            <a:endParaRPr lang="en-US" dirty="0" smtClean="0"/>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14</a:t>
            </a:fld>
            <a:endParaRPr lang="en-GB"/>
          </a:p>
        </p:txBody>
      </p:sp>
    </p:spTree>
    <p:extLst>
      <p:ext uri="{BB962C8B-B14F-4D97-AF65-F5344CB8AC3E}">
        <p14:creationId xmlns:p14="http://schemas.microsoft.com/office/powerpoint/2010/main" val="680361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CloudKit</a:t>
            </a:r>
            <a:r>
              <a:rPr lang="en-US" sz="1200" kern="1200" dirty="0" smtClean="0">
                <a:solidFill>
                  <a:schemeClr val="tx1"/>
                </a:solidFill>
                <a:effectLst/>
                <a:latin typeface="+mn-lt"/>
                <a:ea typeface="+mn-ea"/>
                <a:cs typeface="+mn-cs"/>
              </a:rPr>
              <a:t> supports three different interfaces, wrapping the same set of APIs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 REST-like web interface (for web applications),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gRPC</a:t>
            </a:r>
            <a:r>
              <a:rPr lang="en-US" sz="1200" kern="1200" dirty="0" smtClean="0">
                <a:solidFill>
                  <a:schemeClr val="tx1"/>
                </a:solidFill>
                <a:effectLst/>
                <a:latin typeface="+mn-lt"/>
                <a:ea typeface="+mn-ea"/>
                <a:cs typeface="+mn-cs"/>
              </a:rPr>
              <a:t> [21] (mainly for other backend services using </a:t>
            </a:r>
            <a:r>
              <a:rPr lang="en-US" sz="1200" kern="1200" dirty="0" err="1" smtClean="0">
                <a:solidFill>
                  <a:schemeClr val="tx1"/>
                </a:solidFill>
                <a:effectLst/>
                <a:latin typeface="+mn-lt"/>
                <a:ea typeface="+mn-ea"/>
                <a:cs typeface="+mn-cs"/>
              </a:rPr>
              <a:t>CloudKit</a:t>
            </a:r>
            <a:r>
              <a:rPr lang="en-US" sz="1200" kern="1200" dirty="0" smtClean="0">
                <a:solidFill>
                  <a:schemeClr val="tx1"/>
                </a:solidFill>
                <a:effectLst/>
                <a:latin typeface="+mn-lt"/>
                <a:ea typeface="+mn-ea"/>
                <a:cs typeface="+mn-cs"/>
              </a:rPr>
              <a:t>) and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 custom interface over TCP, used by mobile client apps through a client-side library and a daemon installed on devices.</a:t>
            </a:r>
            <a:endParaRPr lang="en-US" dirty="0" smtClean="0"/>
          </a:p>
        </p:txBody>
      </p:sp>
      <p:sp>
        <p:nvSpPr>
          <p:cNvPr id="4" name="Slide Number Placeholder 3"/>
          <p:cNvSpPr>
            <a:spLocks noGrp="1"/>
          </p:cNvSpPr>
          <p:nvPr>
            <p:ph type="sldNum" sz="quarter" idx="10"/>
          </p:nvPr>
        </p:nvSpPr>
        <p:spPr/>
        <p:txBody>
          <a:bodyPr/>
          <a:lstStyle/>
          <a:p>
            <a:fld id="{99E13148-9928-4BF7-BFE3-32B9C7CDA3C5}" type="slidenum">
              <a:rPr lang="en-GB" smtClean="0"/>
              <a:pPr/>
              <a:t>15</a:t>
            </a:fld>
            <a:endParaRPr lang="en-GB"/>
          </a:p>
        </p:txBody>
      </p:sp>
    </p:spTree>
    <p:extLst>
      <p:ext uri="{BB962C8B-B14F-4D97-AF65-F5344CB8AC3E}">
        <p14:creationId xmlns:p14="http://schemas.microsoft.com/office/powerpoint/2010/main" val="1008325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Most apps using </a:t>
            </a:r>
            <a:r>
              <a:rPr lang="en-US" sz="1200" kern="1200" dirty="0" err="1" smtClean="0">
                <a:solidFill>
                  <a:schemeClr val="tx1"/>
                </a:solidFill>
                <a:effectLst/>
                <a:latin typeface="+mn-lt"/>
                <a:ea typeface="+mn-ea"/>
                <a:cs typeface="+mn-cs"/>
              </a:rPr>
              <a:t>CloudKit</a:t>
            </a:r>
            <a:r>
              <a:rPr lang="en-US" sz="1200" kern="1200" dirty="0" smtClean="0">
                <a:solidFill>
                  <a:schemeClr val="tx1"/>
                </a:solidFill>
                <a:effectLst/>
                <a:latin typeface="+mn-lt"/>
                <a:ea typeface="+mn-ea"/>
                <a:cs typeface="+mn-cs"/>
              </a:rPr>
              <a:t>, including many first-party apps, don’t have custom server-side logic.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CloudKit</a:t>
            </a:r>
            <a:r>
              <a:rPr lang="en-US" sz="1200" kern="1200" dirty="0" smtClean="0">
                <a:solidFill>
                  <a:schemeClr val="tx1"/>
                </a:solidFill>
                <a:effectLst/>
                <a:latin typeface="+mn-lt"/>
                <a:ea typeface="+mn-ea"/>
                <a:cs typeface="+mn-cs"/>
              </a:rPr>
              <a:t> uses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Apache Cassandra as the underlying storage, and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Solr</a:t>
            </a:r>
            <a:r>
              <a:rPr lang="en-US" sz="1200" kern="1200" dirty="0" smtClean="0">
                <a:solidFill>
                  <a:schemeClr val="tx1"/>
                </a:solidFill>
                <a:effectLst/>
                <a:latin typeface="+mn-lt"/>
                <a:ea typeface="+mn-ea"/>
                <a:cs typeface="+mn-cs"/>
              </a:rPr>
              <a:t> for indexing record fields </a:t>
            </a:r>
            <a:r>
              <a:rPr lang="en-US" sz="1200" kern="1200" dirty="0" err="1" smtClean="0">
                <a:solidFill>
                  <a:schemeClr val="tx1"/>
                </a:solidFill>
                <a:effectLst/>
                <a:latin typeface="+mn-lt"/>
                <a:ea typeface="+mn-ea"/>
                <a:cs typeface="+mn-cs"/>
              </a:rPr>
              <a:t>queriable</a:t>
            </a:r>
            <a:r>
              <a:rPr lang="en-US" sz="1200" kern="1200" dirty="0" smtClean="0">
                <a:solidFill>
                  <a:schemeClr val="tx1"/>
                </a:solidFill>
                <a:effectLst/>
                <a:latin typeface="+mn-lt"/>
                <a:ea typeface="+mn-ea"/>
                <a:cs typeface="+mn-cs"/>
              </a:rPr>
              <a:t> by users.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Apple’s Push-Notification Service is used to notify users (queries, subscriptions and notifications are discussed Section 7).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Asynchronous tasks are queued using a queue management system and processed by maintenance jobs. </a:t>
            </a:r>
            <a:endParaRPr lang="en-US" dirty="0" smtClean="0"/>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16</a:t>
            </a:fld>
            <a:endParaRPr lang="en-GB"/>
          </a:p>
        </p:txBody>
      </p:sp>
    </p:spTree>
    <p:extLst>
      <p:ext uri="{BB962C8B-B14F-4D97-AF65-F5344CB8AC3E}">
        <p14:creationId xmlns:p14="http://schemas.microsoft.com/office/powerpoint/2010/main" val="1200936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Data is </a:t>
            </a:r>
            <a:r>
              <a:rPr lang="en-US" sz="1200" b="0" kern="1200" dirty="0" err="1" smtClean="0">
                <a:solidFill>
                  <a:schemeClr val="tx1"/>
                </a:solidFill>
                <a:effectLst/>
                <a:latin typeface="+mn-lt"/>
                <a:ea typeface="+mn-ea"/>
                <a:cs typeface="+mn-cs"/>
              </a:rPr>
              <a:t>sharded</a:t>
            </a:r>
            <a:r>
              <a:rPr lang="en-US" sz="1200" b="0" kern="1200" dirty="0" smtClean="0">
                <a:solidFill>
                  <a:schemeClr val="tx1"/>
                </a:solidFill>
                <a:effectLst/>
                <a:latin typeface="+mn-lt"/>
                <a:ea typeface="+mn-ea"/>
                <a:cs typeface="+mn-cs"/>
              </a:rPr>
              <a:t> into multiple </a:t>
            </a:r>
            <a:r>
              <a:rPr lang="en-US" sz="1200" b="0" kern="1200" dirty="0" err="1" smtClean="0">
                <a:solidFill>
                  <a:schemeClr val="tx1"/>
                </a:solidFill>
                <a:effectLst/>
                <a:latin typeface="+mn-lt"/>
                <a:ea typeface="+mn-ea"/>
                <a:cs typeface="+mn-cs"/>
              </a:rPr>
              <a:t>CloudKit</a:t>
            </a:r>
            <a:r>
              <a:rPr lang="en-US" sz="1200" b="0" kern="1200" dirty="0" smtClean="0">
                <a:solidFill>
                  <a:schemeClr val="tx1"/>
                </a:solidFill>
                <a:effectLst/>
                <a:latin typeface="+mn-lt"/>
                <a:ea typeface="+mn-ea"/>
                <a:cs typeface="+mn-cs"/>
              </a:rPr>
              <a:t> partitions.</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Each user is assigned to a single partition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a:t>
            </a:r>
            <a:r>
              <a:rPr lang="en-US" sz="1200" kern="1200" dirty="0" err="1" smtClean="0">
                <a:solidFill>
                  <a:schemeClr val="tx1"/>
                </a:solidFill>
                <a:effectLst/>
                <a:latin typeface="+mn-lt"/>
                <a:ea typeface="+mn-ea"/>
                <a:cs typeface="+mn-cs"/>
              </a:rPr>
              <a:t>CloudKit</a:t>
            </a:r>
            <a:r>
              <a:rPr lang="en-US" sz="1200" kern="1200" dirty="0" smtClean="0">
                <a:solidFill>
                  <a:schemeClr val="tx1"/>
                </a:solidFill>
                <a:effectLst/>
                <a:latin typeface="+mn-lt"/>
                <a:ea typeface="+mn-ea"/>
                <a:cs typeface="+mn-cs"/>
              </a:rPr>
              <a:t> partition has a dedicated Cassandra cluster, storing multiple </a:t>
            </a:r>
            <a:r>
              <a:rPr lang="en-US" sz="1200" i="1" kern="1200" dirty="0" smtClean="0">
                <a:solidFill>
                  <a:schemeClr val="tx1"/>
                </a:solidFill>
                <a:effectLst/>
                <a:latin typeface="+mn-lt"/>
                <a:ea typeface="+mn-ea"/>
                <a:cs typeface="+mn-cs"/>
              </a:rPr>
              <a:t>Cassandra partitions</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Within a Cassandra partition, Cassandra provides </a:t>
            </a:r>
            <a:r>
              <a:rPr lang="en-US" sz="1200" i="1" kern="1200" dirty="0" smtClean="0">
                <a:solidFill>
                  <a:schemeClr val="tx1"/>
                </a:solidFill>
                <a:effectLst/>
                <a:latin typeface="+mn-lt"/>
                <a:ea typeface="+mn-ea"/>
                <a:cs typeface="+mn-cs"/>
              </a:rPr>
              <a:t>light-weight transactions</a:t>
            </a:r>
            <a:r>
              <a:rPr lang="en-US" sz="1200" kern="1200" dirty="0" smtClean="0">
                <a:solidFill>
                  <a:schemeClr val="tx1"/>
                </a:solidFill>
                <a:effectLst/>
                <a:latin typeface="+mn-lt"/>
                <a:ea typeface="+mn-ea"/>
                <a:cs typeface="+mn-cs"/>
              </a:rPr>
              <a:t>, implemented using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and exposed as a compare-and-set (CAS) functionality.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CloudKit</a:t>
            </a:r>
            <a:r>
              <a:rPr lang="en-US" sz="1200" kern="1200" dirty="0" smtClean="0">
                <a:solidFill>
                  <a:schemeClr val="tx1"/>
                </a:solidFill>
                <a:effectLst/>
                <a:latin typeface="+mn-lt"/>
                <a:ea typeface="+mn-ea"/>
                <a:cs typeface="+mn-cs"/>
              </a:rPr>
              <a:t> uses CAS to implement conditional updates, which provide a way to achieve lock-free synchronization of con- current updates. </a:t>
            </a:r>
            <a:endParaRPr lang="en-US" dirty="0" smtClean="0"/>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17</a:t>
            </a:fld>
            <a:endParaRPr lang="en-GB"/>
          </a:p>
        </p:txBody>
      </p:sp>
    </p:spTree>
    <p:extLst>
      <p:ext uri="{BB962C8B-B14F-4D97-AF65-F5344CB8AC3E}">
        <p14:creationId xmlns:p14="http://schemas.microsoft.com/office/powerpoint/2010/main" val="1250028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Each custom zone is assigned to one Cassandra partition.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done in order to leverage conditional and multi-key atomic updates provided by Cassandra within a partition.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Specifically, each custom zone has an update counter in Cassandra, and each update (to one or more records in the zone) additionally attempts to up- date this counter using CAS, which succeeds only if it was not concurrently updated by a different operation.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18</a:t>
            </a:fld>
            <a:endParaRPr lang="en-GB"/>
          </a:p>
        </p:txBody>
      </p:sp>
    </p:spTree>
    <p:extLst>
      <p:ext uri="{BB962C8B-B14F-4D97-AF65-F5344CB8AC3E}">
        <p14:creationId xmlns:p14="http://schemas.microsoft.com/office/powerpoint/2010/main" val="1085120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Default zones trade-off stronger semantics for scalability.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They are </a:t>
            </a:r>
            <a:r>
              <a:rPr lang="en-US" sz="1200" kern="1200" dirty="0" err="1" smtClean="0">
                <a:solidFill>
                  <a:schemeClr val="tx1"/>
                </a:solidFill>
                <a:effectLst/>
                <a:latin typeface="+mn-lt"/>
                <a:ea typeface="+mn-ea"/>
                <a:cs typeface="+mn-cs"/>
              </a:rPr>
              <a:t>sharded</a:t>
            </a:r>
            <a:r>
              <a:rPr lang="en-US" sz="1200" kern="1200" dirty="0" smtClean="0">
                <a:solidFill>
                  <a:schemeClr val="tx1"/>
                </a:solidFill>
                <a:effectLst/>
                <a:latin typeface="+mn-lt"/>
                <a:ea typeface="+mn-ea"/>
                <a:cs typeface="+mn-cs"/>
              </a:rPr>
              <a:t> across multiple Cassandra partitions, which allows them to grow significantly larger than custom zones, but only provide single-record </a:t>
            </a:r>
            <a:r>
              <a:rPr lang="en-US" sz="1200" kern="1200" dirty="0" err="1" smtClean="0">
                <a:solidFill>
                  <a:schemeClr val="tx1"/>
                </a:solidFill>
                <a:effectLst/>
                <a:latin typeface="+mn-lt"/>
                <a:ea typeface="+mn-ea"/>
                <a:cs typeface="+mn-cs"/>
              </a:rPr>
              <a:t>linearizable</a:t>
            </a:r>
            <a:r>
              <a:rPr lang="en-US" sz="1200" kern="1200" dirty="0" smtClean="0">
                <a:solidFill>
                  <a:schemeClr val="tx1"/>
                </a:solidFill>
                <a:effectLst/>
                <a:latin typeface="+mn-lt"/>
                <a:ea typeface="+mn-ea"/>
                <a:cs typeface="+mn-cs"/>
              </a:rPr>
              <a:t> operations since Cassandra does not support cross-partition transactions. </a:t>
            </a:r>
          </a:p>
        </p:txBody>
      </p:sp>
      <p:sp>
        <p:nvSpPr>
          <p:cNvPr id="4" name="Slide Number Placeholder 3"/>
          <p:cNvSpPr>
            <a:spLocks noGrp="1"/>
          </p:cNvSpPr>
          <p:nvPr>
            <p:ph type="sldNum" sz="quarter" idx="10"/>
          </p:nvPr>
        </p:nvSpPr>
        <p:spPr/>
        <p:txBody>
          <a:bodyPr/>
          <a:lstStyle/>
          <a:p>
            <a:fld id="{99E13148-9928-4BF7-BFE3-32B9C7CDA3C5}" type="slidenum">
              <a:rPr lang="en-GB" smtClean="0"/>
              <a:pPr/>
              <a:t>19</a:t>
            </a:fld>
            <a:endParaRPr lang="en-GB"/>
          </a:p>
        </p:txBody>
      </p:sp>
    </p:spTree>
    <p:extLst>
      <p:ext uri="{BB962C8B-B14F-4D97-AF65-F5344CB8AC3E}">
        <p14:creationId xmlns:p14="http://schemas.microsoft.com/office/powerpoint/2010/main" val="1092624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By default, the private database default zone is </a:t>
            </a:r>
            <a:r>
              <a:rPr lang="en-US" sz="1200" kern="1200" dirty="0" err="1" smtClean="0">
                <a:solidFill>
                  <a:schemeClr val="tx1"/>
                </a:solidFill>
                <a:effectLst/>
                <a:latin typeface="+mn-lt"/>
                <a:ea typeface="+mn-ea"/>
                <a:cs typeface="+mn-cs"/>
              </a:rPr>
              <a:t>sharded</a:t>
            </a:r>
            <a:r>
              <a:rPr lang="en-US" sz="1200" kern="1200" dirty="0" smtClean="0">
                <a:solidFill>
                  <a:schemeClr val="tx1"/>
                </a:solidFill>
                <a:effectLst/>
                <a:latin typeface="+mn-lt"/>
                <a:ea typeface="+mn-ea"/>
                <a:cs typeface="+mn-cs"/>
              </a:rPr>
              <a:t> into 10 Cassandra partitions while the pub- </a:t>
            </a:r>
            <a:r>
              <a:rPr lang="en-US" sz="1200" kern="1200" dirty="0" err="1" smtClean="0">
                <a:solidFill>
                  <a:schemeClr val="tx1"/>
                </a:solidFill>
                <a:effectLst/>
                <a:latin typeface="+mn-lt"/>
                <a:ea typeface="+mn-ea"/>
                <a:cs typeface="+mn-cs"/>
              </a:rPr>
              <a:t>lic</a:t>
            </a:r>
            <a:r>
              <a:rPr lang="en-US" sz="1200" kern="1200" dirty="0" smtClean="0">
                <a:solidFill>
                  <a:schemeClr val="tx1"/>
                </a:solidFill>
                <a:effectLst/>
                <a:latin typeface="+mn-lt"/>
                <a:ea typeface="+mn-ea"/>
                <a:cs typeface="+mn-cs"/>
              </a:rPr>
              <a:t> default zone is </a:t>
            </a:r>
            <a:r>
              <a:rPr lang="en-US" sz="1200" kern="1200" dirty="0" err="1" smtClean="0">
                <a:solidFill>
                  <a:schemeClr val="tx1"/>
                </a:solidFill>
                <a:effectLst/>
                <a:latin typeface="+mn-lt"/>
                <a:ea typeface="+mn-ea"/>
                <a:cs typeface="+mn-cs"/>
              </a:rPr>
              <a:t>sharded</a:t>
            </a:r>
            <a:r>
              <a:rPr lang="en-US" sz="1200" kern="1200" dirty="0" smtClean="0">
                <a:solidFill>
                  <a:schemeClr val="tx1"/>
                </a:solidFill>
                <a:effectLst/>
                <a:latin typeface="+mn-lt"/>
                <a:ea typeface="+mn-ea"/>
                <a:cs typeface="+mn-cs"/>
              </a:rPr>
              <a:t> into 10 thousand partition </a:t>
            </a:r>
            <a:endParaRPr lang="en-US" dirty="0" smtClean="0"/>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20</a:t>
            </a:fld>
            <a:endParaRPr lang="en-GB"/>
          </a:p>
        </p:txBody>
      </p:sp>
    </p:spTree>
    <p:extLst>
      <p:ext uri="{BB962C8B-B14F-4D97-AF65-F5344CB8AC3E}">
        <p14:creationId xmlns:p14="http://schemas.microsoft.com/office/powerpoint/2010/main" val="295728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Apple’s cloud backend service and application development framework </a:t>
            </a:r>
          </a:p>
          <a:p>
            <a:endParaRPr lang="en-US" dirty="0" smtClean="0"/>
          </a:p>
          <a:p>
            <a:r>
              <a:rPr lang="en-US" dirty="0" smtClean="0"/>
              <a:t>Provides strongly-consistent storage for structured data and easy synchronization</a:t>
            </a:r>
            <a:r>
              <a:rPr lang="en-US" baseline="0" dirty="0" smtClean="0"/>
              <a:t> of</a:t>
            </a:r>
            <a:r>
              <a:rPr lang="en-US" dirty="0" smtClean="0"/>
              <a:t> data across user devices or among multiple users</a:t>
            </a:r>
          </a:p>
          <a:p>
            <a:endParaRPr lang="en-US" dirty="0" smtClean="0"/>
          </a:p>
          <a:p>
            <a:r>
              <a:rPr lang="en-US" dirty="0" smtClean="0"/>
              <a:t>Using </a:t>
            </a:r>
            <a:r>
              <a:rPr lang="en-US" dirty="0" err="1" smtClean="0"/>
              <a:t>CloudKit</a:t>
            </a:r>
            <a:r>
              <a:rPr lang="en-US" dirty="0" smtClean="0"/>
              <a:t>, application developers focus on delivering the application while relying on </a:t>
            </a:r>
            <a:r>
              <a:rPr lang="en-US" dirty="0" err="1" smtClean="0"/>
              <a:t>CloudKit</a:t>
            </a:r>
            <a:r>
              <a:rPr lang="en-US" dirty="0" smtClean="0"/>
              <a:t> for scale, consistency, durability and security </a:t>
            </a:r>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2</a:t>
            </a:fld>
            <a:endParaRPr lang="en-GB"/>
          </a:p>
        </p:txBody>
      </p:sp>
    </p:spTree>
    <p:extLst>
      <p:ext uri="{BB962C8B-B14F-4D97-AF65-F5344CB8AC3E}">
        <p14:creationId xmlns:p14="http://schemas.microsoft.com/office/powerpoint/2010/main" val="20439894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reads and updates of single records are atomic (</a:t>
            </a:r>
            <a:r>
              <a:rPr lang="en-US" dirty="0" err="1" smtClean="0"/>
              <a:t>linearizable</a:t>
            </a:r>
            <a:r>
              <a:rPr lang="en-US" dirty="0" smtClean="0"/>
              <a:t>) and custom zones further support multi-record atomic batches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Record updates have one of three possible modes: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	save-if-unchanged</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save-changed-keys </a:t>
            </a:r>
            <a:r>
              <a:rPr lang="en-US" sz="1200" kern="1200" dirty="0" smtClean="0">
                <a:solidFill>
                  <a:schemeClr val="tx1"/>
                </a:solidFill>
                <a:effectLst/>
                <a:latin typeface="+mn-lt"/>
                <a:ea typeface="+mn-ea"/>
                <a:cs typeface="+mn-cs"/>
              </a:rPr>
              <a:t>and </a:t>
            </a:r>
            <a:r>
              <a:rPr lang="en-US" sz="1200" i="1" kern="1200" dirty="0" smtClean="0">
                <a:solidFill>
                  <a:schemeClr val="tx1"/>
                </a:solidFill>
                <a:effectLst/>
                <a:latin typeface="+mn-lt"/>
                <a:ea typeface="+mn-ea"/>
                <a:cs typeface="+mn-cs"/>
              </a:rPr>
              <a:t>save- all-keys</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21</a:t>
            </a:fld>
            <a:endParaRPr lang="en-GB"/>
          </a:p>
        </p:txBody>
      </p:sp>
    </p:spTree>
    <p:extLst>
      <p:ext uri="{BB962C8B-B14F-4D97-AF65-F5344CB8AC3E}">
        <p14:creationId xmlns:p14="http://schemas.microsoft.com/office/powerpoint/2010/main" val="790359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With </a:t>
            </a:r>
            <a:r>
              <a:rPr lang="en-US" sz="1200" i="1" kern="1200" dirty="0" smtClean="0">
                <a:solidFill>
                  <a:schemeClr val="tx1"/>
                </a:solidFill>
                <a:effectLst/>
                <a:latin typeface="+mn-lt"/>
                <a:ea typeface="+mn-ea"/>
                <a:cs typeface="+mn-cs"/>
              </a:rPr>
              <a:t>save-if-unchanged</a:t>
            </a:r>
            <a:r>
              <a:rPr lang="en-US" sz="1200" kern="1200" dirty="0" smtClean="0">
                <a:solidFill>
                  <a:schemeClr val="tx1"/>
                </a:solidFill>
                <a:effectLst/>
                <a:latin typeface="+mn-lt"/>
                <a:ea typeface="+mn-ea"/>
                <a:cs typeface="+mn-cs"/>
              </a:rPr>
              <a:t>, an update is performed only if the record hasn’t changed at the server since the last time it was fetched by this client (if the record wasn’t previously fetched, the save succeeds only if the record does not exist).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check is performed using CAS on a version stored in the record, incremented by the server with every update to the record, and sent in operations and responses. </a:t>
            </a:r>
            <a:endParaRPr lang="en-US" dirty="0" smtClean="0"/>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22</a:t>
            </a:fld>
            <a:endParaRPr lang="en-GB"/>
          </a:p>
        </p:txBody>
      </p:sp>
    </p:spTree>
    <p:extLst>
      <p:ext uri="{BB962C8B-B14F-4D97-AF65-F5344CB8AC3E}">
        <p14:creationId xmlns:p14="http://schemas.microsoft.com/office/powerpoint/2010/main" val="231836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t>
            </a:r>
            <a:r>
              <a:rPr lang="en-US" sz="1200" i="1" kern="1200" dirty="0" smtClean="0">
                <a:solidFill>
                  <a:schemeClr val="tx1"/>
                </a:solidFill>
                <a:effectLst/>
                <a:latin typeface="+mn-lt"/>
                <a:ea typeface="+mn-ea"/>
                <a:cs typeface="+mn-cs"/>
              </a:rPr>
              <a:t>save-changed-keys</a:t>
            </a:r>
            <a:r>
              <a:rPr lang="en-US" sz="1200" kern="1200" dirty="0" smtClean="0">
                <a:solidFill>
                  <a:schemeClr val="tx1"/>
                </a:solidFill>
                <a:effectLst/>
                <a:latin typeface="+mn-lt"/>
                <a:ea typeface="+mn-ea"/>
                <a:cs typeface="+mn-cs"/>
              </a:rPr>
              <a:t>, the client sends only fields modified since the record was fetched, </a:t>
            </a:r>
          </a:p>
          <a:p>
            <a:r>
              <a:rPr lang="en-US" sz="1200" kern="1200" dirty="0" smtClean="0">
                <a:solidFill>
                  <a:schemeClr val="tx1"/>
                </a:solidFill>
                <a:effectLst/>
                <a:latin typeface="+mn-lt"/>
                <a:ea typeface="+mn-ea"/>
                <a:cs typeface="+mn-cs"/>
              </a:rPr>
              <a:t>while </a:t>
            </a:r>
            <a:r>
              <a:rPr lang="en-US" sz="1200" i="1" kern="1200" dirty="0" smtClean="0">
                <a:solidFill>
                  <a:schemeClr val="tx1"/>
                </a:solidFill>
                <a:effectLst/>
                <a:latin typeface="+mn-lt"/>
                <a:ea typeface="+mn-ea"/>
                <a:cs typeface="+mn-cs"/>
              </a:rPr>
              <a:t>save-all-keys </a:t>
            </a:r>
            <a:r>
              <a:rPr lang="en-US" sz="1200" kern="1200" dirty="0" smtClean="0">
                <a:solidFill>
                  <a:schemeClr val="tx1"/>
                </a:solidFill>
                <a:effectLst/>
                <a:latin typeface="+mn-lt"/>
                <a:ea typeface="+mn-ea"/>
                <a:cs typeface="+mn-cs"/>
              </a:rPr>
              <a:t>sends all fields. </a:t>
            </a:r>
            <a:endParaRPr lang="en-US" dirty="0" smtClean="0"/>
          </a:p>
          <a:p>
            <a:r>
              <a:rPr lang="en-US" sz="1200" kern="1200" dirty="0" smtClean="0">
                <a:solidFill>
                  <a:schemeClr val="tx1"/>
                </a:solidFill>
                <a:effectLst/>
                <a:latin typeface="+mn-lt"/>
                <a:ea typeface="+mn-ea"/>
                <a:cs typeface="+mn-cs"/>
              </a:rPr>
              <a:t>Note that since </a:t>
            </a:r>
            <a:r>
              <a:rPr lang="en-US" sz="1200" i="1" kern="1200" dirty="0" smtClean="0">
                <a:solidFill>
                  <a:schemeClr val="tx1"/>
                </a:solidFill>
                <a:effectLst/>
                <a:latin typeface="+mn-lt"/>
                <a:ea typeface="+mn-ea"/>
                <a:cs typeface="+mn-cs"/>
              </a:rPr>
              <a:t>save-changed-keys </a:t>
            </a:r>
            <a:r>
              <a:rPr lang="en-US" sz="1200" kern="1200" dirty="0" smtClean="0">
                <a:solidFill>
                  <a:schemeClr val="tx1"/>
                </a:solidFill>
                <a:effectLst/>
                <a:latin typeface="+mn-lt"/>
                <a:ea typeface="+mn-ea"/>
                <a:cs typeface="+mn-cs"/>
              </a:rPr>
              <a:t>updates only a subset of the fields, it is possible that the result is not what the client expected: other fields may have been updated concurrently by other clients. </a:t>
            </a:r>
            <a:endParaRPr lang="en-US" dirty="0" smtClean="0"/>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23</a:t>
            </a:fld>
            <a:endParaRPr lang="en-GB"/>
          </a:p>
        </p:txBody>
      </p:sp>
    </p:spTree>
    <p:extLst>
      <p:ext uri="{BB962C8B-B14F-4D97-AF65-F5344CB8AC3E}">
        <p14:creationId xmlns:p14="http://schemas.microsoft.com/office/powerpoint/2010/main" val="1055189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Reference fields create a stronger relationship between records than just saving the identifier of a record as a string.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Two examples are the </a:t>
            </a:r>
            <a:r>
              <a:rPr lang="en-US" sz="1200" i="1" kern="1200" dirty="0" smtClean="0">
                <a:solidFill>
                  <a:schemeClr val="tx1"/>
                </a:solidFill>
                <a:effectLst/>
                <a:latin typeface="+mn-lt"/>
                <a:ea typeface="+mn-ea"/>
                <a:cs typeface="+mn-cs"/>
              </a:rPr>
              <a:t>owning </a:t>
            </a:r>
            <a:r>
              <a:rPr lang="en-US" sz="1200" kern="1200" dirty="0" smtClean="0">
                <a:solidFill>
                  <a:schemeClr val="tx1"/>
                </a:solidFill>
                <a:effectLst/>
                <a:latin typeface="+mn-lt"/>
                <a:ea typeface="+mn-ea"/>
                <a:cs typeface="+mn-cs"/>
              </a:rPr>
              <a:t>and the </a:t>
            </a:r>
            <a:r>
              <a:rPr lang="en-US" sz="1200" i="1" kern="1200" dirty="0" smtClean="0">
                <a:solidFill>
                  <a:schemeClr val="tx1"/>
                </a:solidFill>
                <a:effectLst/>
                <a:latin typeface="+mn-lt"/>
                <a:ea typeface="+mn-ea"/>
                <a:cs typeface="+mn-cs"/>
              </a:rPr>
              <a:t>validating </a:t>
            </a:r>
            <a:r>
              <a:rPr lang="en-US" sz="1200" kern="1200" dirty="0" smtClean="0">
                <a:solidFill>
                  <a:schemeClr val="tx1"/>
                </a:solidFill>
                <a:effectLst/>
                <a:latin typeface="+mn-lt"/>
                <a:ea typeface="+mn-ea"/>
                <a:cs typeface="+mn-cs"/>
              </a:rPr>
              <a:t>references. </a:t>
            </a:r>
          </a:p>
        </p:txBody>
      </p:sp>
      <p:sp>
        <p:nvSpPr>
          <p:cNvPr id="4" name="Slide Number Placeholder 3"/>
          <p:cNvSpPr>
            <a:spLocks noGrp="1"/>
          </p:cNvSpPr>
          <p:nvPr>
            <p:ph type="sldNum" sz="quarter" idx="10"/>
          </p:nvPr>
        </p:nvSpPr>
        <p:spPr/>
        <p:txBody>
          <a:bodyPr/>
          <a:lstStyle/>
          <a:p>
            <a:fld id="{99E13148-9928-4BF7-BFE3-32B9C7CDA3C5}" type="slidenum">
              <a:rPr lang="en-GB" smtClean="0"/>
              <a:pPr/>
              <a:t>24</a:t>
            </a:fld>
            <a:endParaRPr lang="en-GB"/>
          </a:p>
        </p:txBody>
      </p:sp>
    </p:spTree>
    <p:extLst>
      <p:ext uri="{BB962C8B-B14F-4D97-AF65-F5344CB8AC3E}">
        <p14:creationId xmlns:p14="http://schemas.microsoft.com/office/powerpoint/2010/main" val="760491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With an owning reference, the target (referenced) record becomes the owner of the source record. Deleting the target record deletes all its source records, cascading further if these records themselves “own” other records. If a record contains two or more owning references, the record is deleted when any of its owners is deleted. </a:t>
            </a:r>
          </a:p>
        </p:txBody>
      </p:sp>
      <p:sp>
        <p:nvSpPr>
          <p:cNvPr id="4" name="Slide Number Placeholder 3"/>
          <p:cNvSpPr>
            <a:spLocks noGrp="1"/>
          </p:cNvSpPr>
          <p:nvPr>
            <p:ph type="sldNum" sz="quarter" idx="10"/>
          </p:nvPr>
        </p:nvSpPr>
        <p:spPr/>
        <p:txBody>
          <a:bodyPr/>
          <a:lstStyle/>
          <a:p>
            <a:fld id="{99E13148-9928-4BF7-BFE3-32B9C7CDA3C5}" type="slidenum">
              <a:rPr lang="en-GB" smtClean="0"/>
              <a:pPr/>
              <a:t>25</a:t>
            </a:fld>
            <a:endParaRPr lang="en-GB"/>
          </a:p>
        </p:txBody>
      </p:sp>
    </p:spTree>
    <p:extLst>
      <p:ext uri="{BB962C8B-B14F-4D97-AF65-F5344CB8AC3E}">
        <p14:creationId xmlns:p14="http://schemas.microsoft.com/office/powerpoint/2010/main" val="865387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validating reference ensures that its target exists as long as the source record exists; creating the reference is only allowed if the target record exists, and deleting the target is not permitted as long as it’s referenced. </a:t>
            </a:r>
            <a:endParaRPr lang="en-US" dirty="0" smtClean="0"/>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26</a:t>
            </a:fld>
            <a:endParaRPr lang="en-GB"/>
          </a:p>
        </p:txBody>
      </p:sp>
    </p:spTree>
    <p:extLst>
      <p:ext uri="{BB962C8B-B14F-4D97-AF65-F5344CB8AC3E}">
        <p14:creationId xmlns:p14="http://schemas.microsoft.com/office/powerpoint/2010/main" val="1849236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CloudKit</a:t>
            </a:r>
            <a:r>
              <a:rPr lang="en-US" sz="1200" kern="1200" dirty="0" smtClean="0">
                <a:solidFill>
                  <a:schemeClr val="tx1"/>
                </a:solidFill>
                <a:effectLst/>
                <a:latin typeface="+mn-lt"/>
                <a:ea typeface="+mn-ea"/>
                <a:cs typeface="+mn-cs"/>
              </a:rPr>
              <a:t> does not offer a general conflict resolution functionality. The app is expected to handle the error, resolve any conflicts, and attempt to save the record again, if needed. </a:t>
            </a:r>
          </a:p>
          <a:p>
            <a:r>
              <a:rPr lang="en-US" sz="1200" kern="1200" dirty="0" err="1" smtClean="0">
                <a:solidFill>
                  <a:schemeClr val="tx1"/>
                </a:solidFill>
                <a:effectLst/>
                <a:latin typeface="+mn-lt"/>
                <a:ea typeface="+mn-ea"/>
                <a:cs typeface="+mn-cs"/>
              </a:rPr>
              <a:t>CloudKit</a:t>
            </a:r>
            <a:r>
              <a:rPr lang="en-US" sz="1200" kern="1200" dirty="0" smtClean="0">
                <a:solidFill>
                  <a:schemeClr val="tx1"/>
                </a:solidFill>
                <a:effectLst/>
                <a:latin typeface="+mn-lt"/>
                <a:ea typeface="+mn-ea"/>
                <a:cs typeface="+mn-cs"/>
              </a:rPr>
              <a:t> provides the app with three copies of the conflicting record to assist with comparing and merging the changes (commonly referred to as a three-way merge): (1) client record – a copy of the record the client attempted to save, (2) server record – a copy of the record as it currently exists on the server, and (3) ancestor record – a copy of the record fetched by the client, before any of the pending changes were applied.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99E13148-9928-4BF7-BFE3-32B9C7CDA3C5}" type="slidenum">
              <a:rPr lang="en-GB" smtClean="0"/>
              <a:pPr/>
              <a:t>27</a:t>
            </a:fld>
            <a:endParaRPr lang="en-GB"/>
          </a:p>
        </p:txBody>
      </p:sp>
    </p:spTree>
    <p:extLst>
      <p:ext uri="{BB962C8B-B14F-4D97-AF65-F5344CB8AC3E}">
        <p14:creationId xmlns:p14="http://schemas.microsoft.com/office/powerpoint/2010/main" val="1904731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28</a:t>
            </a:fld>
            <a:endParaRPr lang="en-GB"/>
          </a:p>
        </p:txBody>
      </p:sp>
    </p:spTree>
    <p:extLst>
      <p:ext uri="{BB962C8B-B14F-4D97-AF65-F5344CB8AC3E}">
        <p14:creationId xmlns:p14="http://schemas.microsoft.com/office/powerpoint/2010/main" val="1894470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 example is Apple News – articles are written to </a:t>
            </a:r>
            <a:r>
              <a:rPr lang="en-US" sz="1200" kern="1200" dirty="0" err="1" smtClean="0">
                <a:solidFill>
                  <a:schemeClr val="tx1"/>
                </a:solidFill>
                <a:effectLst/>
                <a:latin typeface="+mn-lt"/>
                <a:ea typeface="+mn-ea"/>
                <a:cs typeface="+mn-cs"/>
              </a:rPr>
              <a:t>CloudKit’s</a:t>
            </a:r>
            <a:r>
              <a:rPr lang="en-US" sz="1200" kern="1200" dirty="0" smtClean="0">
                <a:solidFill>
                  <a:schemeClr val="tx1"/>
                </a:solidFill>
                <a:effectLst/>
                <a:latin typeface="+mn-lt"/>
                <a:ea typeface="+mn-ea"/>
                <a:cs typeface="+mn-cs"/>
              </a:rPr>
              <a:t> public database and clients register query subscriptions based on their preferred topics and news outlets (in this case, the database is backed by a glob- ally distributed Cassandra cluster). News uses the private database to save each user’s preferences and sync them across its devices. Multiple apps use the public database to allow querying public in- formation such as transportation time-tables and routes. </a:t>
            </a:r>
            <a:endParaRPr lang="en-US" dirty="0" smtClean="0"/>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29</a:t>
            </a:fld>
            <a:endParaRPr lang="en-GB"/>
          </a:p>
        </p:txBody>
      </p:sp>
    </p:spTree>
    <p:extLst>
      <p:ext uri="{BB962C8B-B14F-4D97-AF65-F5344CB8AC3E}">
        <p14:creationId xmlns:p14="http://schemas.microsoft.com/office/powerpoint/2010/main" val="2086955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30</a:t>
            </a:fld>
            <a:endParaRPr lang="en-GB"/>
          </a:p>
        </p:txBody>
      </p:sp>
    </p:spTree>
    <p:extLst>
      <p:ext uri="{BB962C8B-B14F-4D97-AF65-F5344CB8AC3E}">
        <p14:creationId xmlns:p14="http://schemas.microsoft.com/office/powerpoint/2010/main" val="1223170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order to handle the combined scale of its client apps, </a:t>
            </a:r>
            <a:r>
              <a:rPr lang="en-US" sz="1200" kern="1200" dirty="0" err="1" smtClean="0">
                <a:solidFill>
                  <a:schemeClr val="tx1"/>
                </a:solidFill>
                <a:effectLst/>
                <a:latin typeface="+mn-lt"/>
                <a:ea typeface="+mn-ea"/>
                <a:cs typeface="+mn-cs"/>
              </a:rPr>
              <a:t>CloudKit</a:t>
            </a:r>
            <a:r>
              <a:rPr lang="en-US" sz="1200" kern="1200" dirty="0" smtClean="0">
                <a:solidFill>
                  <a:schemeClr val="tx1"/>
                </a:solidFill>
                <a:effectLst/>
                <a:latin typeface="+mn-lt"/>
                <a:ea typeface="+mn-ea"/>
                <a:cs typeface="+mn-cs"/>
              </a:rPr>
              <a:t> employs a unique approach that leverages multi-tenancy along two dimensions.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each app operates in an isolated logical space called a </a:t>
            </a:r>
            <a:r>
              <a:rPr lang="en-US" sz="1200" kern="1200" dirty="0" err="1" smtClean="0">
                <a:solidFill>
                  <a:schemeClr val="tx1"/>
                </a:solidFill>
                <a:effectLst/>
                <a:latin typeface="+mn-lt"/>
                <a:ea typeface="+mn-ea"/>
                <a:cs typeface="+mn-cs"/>
              </a:rPr>
              <a:t>CloudKit</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container</a:t>
            </a:r>
            <a:r>
              <a:rPr lang="en-US" sz="1200" kern="1200" dirty="0" smtClean="0">
                <a:solidFill>
                  <a:schemeClr val="tx1"/>
                </a:solidFill>
                <a:effectLst/>
                <a:latin typeface="+mn-lt"/>
                <a:ea typeface="+mn-ea"/>
                <a:cs typeface="+mn-cs"/>
              </a:rPr>
              <a:t>. Within a container an application developer manages the app’s schema, which can support a large number of record types and complex relationships.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within each container </a:t>
            </a:r>
            <a:r>
              <a:rPr lang="en-US" sz="1200" kern="1200" dirty="0" err="1" smtClean="0">
                <a:solidFill>
                  <a:schemeClr val="tx1"/>
                </a:solidFill>
                <a:effectLst/>
                <a:latin typeface="+mn-lt"/>
                <a:ea typeface="+mn-ea"/>
                <a:cs typeface="+mn-cs"/>
              </a:rPr>
              <a:t>CloudKit</a:t>
            </a:r>
            <a:r>
              <a:rPr lang="en-US" sz="1200" kern="1200" dirty="0" smtClean="0">
                <a:solidFill>
                  <a:schemeClr val="tx1"/>
                </a:solidFill>
                <a:effectLst/>
                <a:latin typeface="+mn-lt"/>
                <a:ea typeface="+mn-ea"/>
                <a:cs typeface="+mn-cs"/>
              </a:rPr>
              <a:t> uniquely divides the dataspace into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many </a:t>
            </a:r>
            <a:r>
              <a:rPr lang="en-US" sz="1200" i="1" kern="1200" dirty="0" smtClean="0">
                <a:solidFill>
                  <a:schemeClr val="tx1"/>
                </a:solidFill>
                <a:effectLst/>
                <a:latin typeface="+mn-lt"/>
                <a:ea typeface="+mn-ea"/>
                <a:cs typeface="+mn-cs"/>
              </a:rPr>
              <a:t>private </a:t>
            </a:r>
            <a:r>
              <a:rPr lang="en-US" sz="1200" kern="1200" dirty="0" smtClean="0">
                <a:solidFill>
                  <a:schemeClr val="tx1"/>
                </a:solidFill>
                <a:effectLst/>
                <a:latin typeface="+mn-lt"/>
                <a:ea typeface="+mn-ea"/>
                <a:cs typeface="+mn-cs"/>
              </a:rPr>
              <a:t>databases that manage user-scoped data and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one </a:t>
            </a:r>
            <a:r>
              <a:rPr lang="en-US" sz="1200" i="1" kern="1200" dirty="0" smtClean="0">
                <a:solidFill>
                  <a:schemeClr val="tx1"/>
                </a:solidFill>
                <a:effectLst/>
                <a:latin typeface="+mn-lt"/>
                <a:ea typeface="+mn-ea"/>
                <a:cs typeface="+mn-cs"/>
              </a:rPr>
              <a:t>public </a:t>
            </a:r>
            <a:r>
              <a:rPr lang="en-US" sz="1200" kern="1200" dirty="0" smtClean="0">
                <a:solidFill>
                  <a:schemeClr val="tx1"/>
                </a:solidFill>
                <a:effectLst/>
                <a:latin typeface="+mn-lt"/>
                <a:ea typeface="+mn-ea"/>
                <a:cs typeface="+mn-cs"/>
              </a:rPr>
              <a:t>database for common application data.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database instance is a self-contained unit that inherits the schema definition from the logical container and manages it’s own data and indices. Each private database belongs to exactly one container and one user, and provides strong synchronization and serialization capabilities within the database. </a:t>
            </a:r>
            <a:endParaRPr lang="en-US" dirty="0" smtClean="0"/>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3</a:t>
            </a:fld>
            <a:endParaRPr lang="en-GB"/>
          </a:p>
        </p:txBody>
      </p:sp>
    </p:spTree>
    <p:extLst>
      <p:ext uri="{BB962C8B-B14F-4D97-AF65-F5344CB8AC3E}">
        <p14:creationId xmlns:p14="http://schemas.microsoft.com/office/powerpoint/2010/main" val="6137282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Cloud Storage. </a:t>
            </a:r>
            <a:r>
              <a:rPr lang="en-US" sz="1200" kern="1200" dirty="0" smtClean="0">
                <a:solidFill>
                  <a:schemeClr val="tx1"/>
                </a:solidFill>
                <a:effectLst/>
                <a:latin typeface="+mn-lt"/>
                <a:ea typeface="+mn-ea"/>
                <a:cs typeface="+mn-cs"/>
              </a:rPr>
              <a:t>Some apps use </a:t>
            </a:r>
            <a:r>
              <a:rPr lang="en-US" sz="1200" kern="1200" dirty="0" err="1" smtClean="0">
                <a:solidFill>
                  <a:schemeClr val="tx1"/>
                </a:solidFill>
                <a:effectLst/>
                <a:latin typeface="+mn-lt"/>
                <a:ea typeface="+mn-ea"/>
                <a:cs typeface="+mn-cs"/>
              </a:rPr>
              <a:t>CloudKit</a:t>
            </a:r>
            <a:r>
              <a:rPr lang="en-US" sz="1200" kern="1200" dirty="0" smtClean="0">
                <a:solidFill>
                  <a:schemeClr val="tx1"/>
                </a:solidFill>
                <a:effectLst/>
                <a:latin typeface="+mn-lt"/>
                <a:ea typeface="+mn-ea"/>
                <a:cs typeface="+mn-cs"/>
              </a:rPr>
              <a:t> as a transactional key- value store, but don’t (normally) sync stored data across devices. An example is Apple’s mobile backup app. This is a write-heavy app, making use of two zones in each user’s private database: the default zone, where file records are stored and a custom zone, where snapshot information is stored. </a:t>
            </a:r>
            <a:endParaRPr lang="en-US" dirty="0" smtClean="0"/>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31</a:t>
            </a:fld>
            <a:endParaRPr lang="en-GB"/>
          </a:p>
        </p:txBody>
      </p:sp>
    </p:spTree>
    <p:extLst>
      <p:ext uri="{BB962C8B-B14F-4D97-AF65-F5344CB8AC3E}">
        <p14:creationId xmlns:p14="http://schemas.microsoft.com/office/powerpoint/2010/main" val="1563622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CloudKit</a:t>
            </a:r>
            <a:r>
              <a:rPr lang="en-US" sz="1200" kern="1200" dirty="0" smtClean="0">
                <a:solidFill>
                  <a:schemeClr val="tx1"/>
                </a:solidFill>
                <a:effectLst/>
                <a:latin typeface="+mn-lt"/>
                <a:ea typeface="+mn-ea"/>
                <a:cs typeface="+mn-cs"/>
              </a:rPr>
              <a:t> is most-frequently used to synchronize app data on multiple user devices (e.g., laptops, tablets or mobile phones). When one device generates new data, it is stored both on the device and in </a:t>
            </a:r>
            <a:r>
              <a:rPr lang="en-US" sz="1200" kern="1200" dirty="0" err="1" smtClean="0">
                <a:solidFill>
                  <a:schemeClr val="tx1"/>
                </a:solidFill>
                <a:effectLst/>
                <a:latin typeface="+mn-lt"/>
                <a:ea typeface="+mn-ea"/>
                <a:cs typeface="+mn-cs"/>
              </a:rPr>
              <a:t>CloudKit</a:t>
            </a:r>
            <a:r>
              <a:rPr lang="en-US" sz="1200" kern="1200" dirty="0" smtClean="0">
                <a:solidFill>
                  <a:schemeClr val="tx1"/>
                </a:solidFill>
                <a:effectLst/>
                <a:latin typeface="+mn-lt"/>
                <a:ea typeface="+mn-ea"/>
                <a:cs typeface="+mn-cs"/>
              </a:rPr>
              <a:t>, and propagated to all devices through </a:t>
            </a:r>
            <a:r>
              <a:rPr lang="en-US" sz="1200" kern="1200" dirty="0" err="1" smtClean="0">
                <a:solidFill>
                  <a:schemeClr val="tx1"/>
                </a:solidFill>
                <a:effectLst/>
                <a:latin typeface="+mn-lt"/>
                <a:ea typeface="+mn-ea"/>
                <a:cs typeface="+mn-cs"/>
              </a:rPr>
              <a:t>CloudKit</a:t>
            </a: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32</a:t>
            </a:fld>
            <a:endParaRPr lang="en-GB"/>
          </a:p>
        </p:txBody>
      </p:sp>
    </p:spTree>
    <p:extLst>
      <p:ext uri="{BB962C8B-B14F-4D97-AF65-F5344CB8AC3E}">
        <p14:creationId xmlns:p14="http://schemas.microsoft.com/office/powerpoint/2010/main" val="1617574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support sync, each custom zone maintains a log of record changes.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 record is modified, the index is updated </a:t>
            </a:r>
            <a:r>
              <a:rPr lang="en-US" sz="1200" kern="1200" dirty="0" err="1" smtClean="0">
                <a:solidFill>
                  <a:schemeClr val="tx1"/>
                </a:solidFill>
                <a:effectLst/>
                <a:latin typeface="+mn-lt"/>
                <a:ea typeface="+mn-ea"/>
                <a:cs typeface="+mn-cs"/>
              </a:rPr>
              <a:t>transactionally</a:t>
            </a:r>
            <a:r>
              <a:rPr lang="en-US" sz="1200" kern="1200" dirty="0" smtClean="0">
                <a:solidFill>
                  <a:schemeClr val="tx1"/>
                </a:solidFill>
                <a:effectLst/>
                <a:latin typeface="+mn-lt"/>
                <a:ea typeface="+mn-ea"/>
                <a:cs typeface="+mn-cs"/>
              </a:rPr>
              <a:t>, adding an entry for the newly assigned version and deleting the previous index entry for the record. </a:t>
            </a:r>
            <a:endParaRPr lang="en-US" dirty="0" smtClean="0"/>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33</a:t>
            </a:fld>
            <a:endParaRPr lang="en-GB"/>
          </a:p>
        </p:txBody>
      </p:sp>
    </p:spTree>
    <p:extLst>
      <p:ext uri="{BB962C8B-B14F-4D97-AF65-F5344CB8AC3E}">
        <p14:creationId xmlns:p14="http://schemas.microsoft.com/office/powerpoint/2010/main" val="12893664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part of a sync request, the client specifies a zone identifier, a maximum number of records to return, and a </a:t>
            </a:r>
            <a:r>
              <a:rPr lang="en-US" sz="1200" i="1" kern="1200" dirty="0" smtClean="0">
                <a:solidFill>
                  <a:schemeClr val="tx1"/>
                </a:solidFill>
                <a:effectLst/>
                <a:latin typeface="+mn-lt"/>
                <a:ea typeface="+mn-ea"/>
                <a:cs typeface="+mn-cs"/>
              </a:rPr>
              <a:t>continuation</a:t>
            </a:r>
            <a:r>
              <a:rPr lang="en-US" sz="1200" kern="1200" dirty="0" smtClean="0">
                <a:solidFill>
                  <a:schemeClr val="tx1"/>
                </a:solidFill>
                <a:effectLst/>
                <a:latin typeface="+mn-lt"/>
                <a:ea typeface="+mn-ea"/>
                <a:cs typeface="+mn-cs"/>
              </a:rPr>
              <a:t>. The latter is a cursor into the sync index, and allows resuming an incomplete sync. </a:t>
            </a:r>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34</a:t>
            </a:fld>
            <a:endParaRPr lang="en-GB"/>
          </a:p>
        </p:txBody>
      </p:sp>
    </p:spTree>
    <p:extLst>
      <p:ext uri="{BB962C8B-B14F-4D97-AF65-F5344CB8AC3E}">
        <p14:creationId xmlns:p14="http://schemas.microsoft.com/office/powerpoint/2010/main" val="18534483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Initially, no continuation is specified which causes an index scan starting from the start of the log.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 updated continuation is sent back to the client in the sync response, and returned by the client in a subsequent sync request. </a:t>
            </a:r>
            <a:endParaRPr lang="en-US" dirty="0" smtClean="0"/>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35</a:t>
            </a:fld>
            <a:endParaRPr lang="en-GB"/>
          </a:p>
        </p:txBody>
      </p:sp>
    </p:spTree>
    <p:extLst>
      <p:ext uri="{BB962C8B-B14F-4D97-AF65-F5344CB8AC3E}">
        <p14:creationId xmlns:p14="http://schemas.microsoft.com/office/powerpoint/2010/main" val="8420565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apps need to get the newest data first. For example, when implementing a messaging app it may be important to show the last hour of messages when the user first opens the app on a new device; the complete message history doesn’t need to appear immediately.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Reverse sync starts by scanning the sync index backwards from the latest change committed in the zone, and then automat- </a:t>
            </a:r>
            <a:r>
              <a:rPr lang="en-US" sz="1200" kern="1200" dirty="0" err="1" smtClean="0">
                <a:solidFill>
                  <a:schemeClr val="tx1"/>
                </a:solidFill>
                <a:effectLst/>
                <a:latin typeface="+mn-lt"/>
                <a:ea typeface="+mn-ea"/>
                <a:cs typeface="+mn-cs"/>
              </a:rPr>
              <a:t>ically</a:t>
            </a:r>
            <a:r>
              <a:rPr lang="en-US" sz="1200" kern="1200" dirty="0" smtClean="0">
                <a:solidFill>
                  <a:schemeClr val="tx1"/>
                </a:solidFill>
                <a:effectLst/>
                <a:latin typeface="+mn-lt"/>
                <a:ea typeface="+mn-ea"/>
                <a:cs typeface="+mn-cs"/>
              </a:rPr>
              <a:t> continues in the forward direction </a:t>
            </a:r>
            <a:endParaRPr lang="en-US" dirty="0" smtClean="0"/>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36</a:t>
            </a:fld>
            <a:endParaRPr lang="en-GB"/>
          </a:p>
        </p:txBody>
      </p:sp>
    </p:spTree>
    <p:extLst>
      <p:ext uri="{BB962C8B-B14F-4D97-AF65-F5344CB8AC3E}">
        <p14:creationId xmlns:p14="http://schemas.microsoft.com/office/powerpoint/2010/main" val="20776961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the sync index only contains the latest version of each record, scanning the index may skip any change that was superseded by a later change. </a:t>
            </a:r>
          </a:p>
          <a:p>
            <a:r>
              <a:rPr lang="en-US" sz="1200" kern="1200" dirty="0" smtClean="0">
                <a:solidFill>
                  <a:schemeClr val="tx1"/>
                </a:solidFill>
                <a:effectLst/>
                <a:latin typeface="+mn-lt"/>
                <a:ea typeface="+mn-ea"/>
                <a:cs typeface="+mn-cs"/>
              </a:rPr>
              <a:t>Hence, scanning a prefix of the index is not guaranteed to provide a consistent snapshot. </a:t>
            </a:r>
          </a:p>
          <a:p>
            <a:r>
              <a:rPr lang="en-US" sz="1200" kern="1200" dirty="0" smtClean="0">
                <a:solidFill>
                  <a:schemeClr val="tx1"/>
                </a:solidFill>
                <a:effectLst/>
                <a:latin typeface="+mn-lt"/>
                <a:ea typeface="+mn-ea"/>
                <a:cs typeface="+mn-cs"/>
              </a:rPr>
              <a:t>For some apps, this isn’t acceptable. </a:t>
            </a:r>
          </a:p>
        </p:txBody>
      </p:sp>
      <p:sp>
        <p:nvSpPr>
          <p:cNvPr id="4" name="Slide Number Placeholder 3"/>
          <p:cNvSpPr>
            <a:spLocks noGrp="1"/>
          </p:cNvSpPr>
          <p:nvPr>
            <p:ph type="sldNum" sz="quarter" idx="10"/>
          </p:nvPr>
        </p:nvSpPr>
        <p:spPr/>
        <p:txBody>
          <a:bodyPr/>
          <a:lstStyle/>
          <a:p>
            <a:fld id="{99E13148-9928-4BF7-BFE3-32B9C7CDA3C5}" type="slidenum">
              <a:rPr lang="en-GB" smtClean="0"/>
              <a:pPr/>
              <a:t>37</a:t>
            </a:fld>
            <a:endParaRPr lang="en-GB"/>
          </a:p>
        </p:txBody>
      </p:sp>
    </p:spTree>
    <p:extLst>
      <p:ext uri="{BB962C8B-B14F-4D97-AF65-F5344CB8AC3E}">
        <p14:creationId xmlns:p14="http://schemas.microsoft.com/office/powerpoint/2010/main" val="16164183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a client of a hierarchical document store app may have a directory D with files F1 and F2. At this point, the sync index may include the pairs [(1, D), (2, F1), (3, F2)]. </a:t>
            </a:r>
          </a:p>
          <a:p>
            <a:r>
              <a:rPr lang="en-US" sz="1200" kern="1200" dirty="0" smtClean="0">
                <a:solidFill>
                  <a:schemeClr val="tx1"/>
                </a:solidFill>
                <a:effectLst/>
                <a:latin typeface="+mn-lt"/>
                <a:ea typeface="+mn-ea"/>
                <a:cs typeface="+mn-cs"/>
              </a:rPr>
              <a:t>Now, suppose that D is renamed at version 20, and the index becomes [(2, F1), (3, F2), ..., (20, D)]. </a:t>
            </a:r>
          </a:p>
          <a:p>
            <a:r>
              <a:rPr lang="en-US" sz="1200" kern="1200" dirty="0" smtClean="0">
                <a:solidFill>
                  <a:schemeClr val="tx1"/>
                </a:solidFill>
                <a:effectLst/>
                <a:latin typeface="+mn-lt"/>
                <a:ea typeface="+mn-ea"/>
                <a:cs typeface="+mn-cs"/>
              </a:rPr>
              <a:t>Syncing down only the first two entries does not provide a state of the system that ever existed. In this case, since F1 and F2 are missing a parent, the state cannot be shown to the user. This problem is exacerbated if one device is writing faster than another device is syncing – it is possible that sync state is always inconsistent at the slower device, rendering the app unusable on that device. </a:t>
            </a:r>
            <a:endParaRPr lang="en-US" dirty="0" smtClean="0"/>
          </a:p>
          <a:p>
            <a:r>
              <a:rPr lang="en-US" sz="1200" kern="1200" dirty="0" smtClean="0">
                <a:solidFill>
                  <a:schemeClr val="tx1"/>
                </a:solidFill>
                <a:effectLst/>
                <a:latin typeface="+mn-lt"/>
                <a:ea typeface="+mn-ea"/>
                <a:cs typeface="+mn-cs"/>
              </a:rPr>
              <a:t>To address this, an app can use the snapshot sync mode. In this mode, entries are not deleted from the sync index when records are updated (they are garbage collected when no longer needed by any client). </a:t>
            </a:r>
            <a:r>
              <a:rPr lang="en-US" sz="1200" i="1" kern="1200" dirty="0" smtClean="0">
                <a:solidFill>
                  <a:schemeClr val="tx1"/>
                </a:solidFill>
                <a:effectLst/>
                <a:latin typeface="+mn-lt"/>
                <a:ea typeface="+mn-ea"/>
                <a:cs typeface="+mn-cs"/>
              </a:rPr>
              <a:t>Snapshot points </a:t>
            </a:r>
            <a:r>
              <a:rPr lang="en-US" sz="1200" kern="1200" dirty="0" smtClean="0">
                <a:solidFill>
                  <a:schemeClr val="tx1"/>
                </a:solidFill>
                <a:effectLst/>
                <a:latin typeface="+mn-lt"/>
                <a:ea typeface="+mn-ea"/>
                <a:cs typeface="+mn-cs"/>
              </a:rPr>
              <a:t>are chosen by the server (e.g., every 500 zone changes). When a client syncs, we choose a target snapshot point (latest available at the time), and return it as part of the con- </a:t>
            </a:r>
            <a:r>
              <a:rPr lang="en-US" sz="1200" kern="1200" dirty="0" err="1" smtClean="0">
                <a:solidFill>
                  <a:schemeClr val="tx1"/>
                </a:solidFill>
                <a:effectLst/>
                <a:latin typeface="+mn-lt"/>
                <a:ea typeface="+mn-ea"/>
                <a:cs typeface="+mn-cs"/>
              </a:rPr>
              <a:t>tinuation</a:t>
            </a:r>
            <a:r>
              <a:rPr lang="en-US" sz="1200" kern="1200" dirty="0" smtClean="0">
                <a:solidFill>
                  <a:schemeClr val="tx1"/>
                </a:solidFill>
                <a:effectLst/>
                <a:latin typeface="+mn-lt"/>
                <a:ea typeface="+mn-ea"/>
                <a:cs typeface="+mn-cs"/>
              </a:rPr>
              <a:t> to the client.</a:t>
            </a:r>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38</a:t>
            </a:fld>
            <a:endParaRPr lang="en-GB"/>
          </a:p>
        </p:txBody>
      </p:sp>
    </p:spTree>
    <p:extLst>
      <p:ext uri="{BB962C8B-B14F-4D97-AF65-F5344CB8AC3E}">
        <p14:creationId xmlns:p14="http://schemas.microsoft.com/office/powerpoint/2010/main" val="9323760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address this, an app can use the snapshot sync mode. In this mode, entries are not deleted from the sync index when records are updated (they are garbage collected when no longer needed by any client). </a:t>
            </a:r>
            <a:r>
              <a:rPr lang="en-US" sz="1200" i="1" kern="1200" dirty="0" smtClean="0">
                <a:solidFill>
                  <a:schemeClr val="tx1"/>
                </a:solidFill>
                <a:effectLst/>
                <a:latin typeface="+mn-lt"/>
                <a:ea typeface="+mn-ea"/>
                <a:cs typeface="+mn-cs"/>
              </a:rPr>
              <a:t>Snapshot points </a:t>
            </a:r>
            <a:r>
              <a:rPr lang="en-US" sz="1200" kern="1200" dirty="0" smtClean="0">
                <a:solidFill>
                  <a:schemeClr val="tx1"/>
                </a:solidFill>
                <a:effectLst/>
                <a:latin typeface="+mn-lt"/>
                <a:ea typeface="+mn-ea"/>
                <a:cs typeface="+mn-cs"/>
              </a:rPr>
              <a:t>are chosen by the server (e.g., every 500 zone changes). When a client syncs, we choose a target snapshot point (latest available at the time), and return it as part of the continuation to the client.</a:t>
            </a:r>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39</a:t>
            </a:fld>
            <a:endParaRPr lang="en-GB"/>
          </a:p>
        </p:txBody>
      </p:sp>
    </p:spTree>
    <p:extLst>
      <p:ext uri="{BB962C8B-B14F-4D97-AF65-F5344CB8AC3E}">
        <p14:creationId xmlns:p14="http://schemas.microsoft.com/office/powerpoint/2010/main" val="17627482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sharing a record r for the first time, r’s owner creates a </a:t>
            </a:r>
            <a:r>
              <a:rPr lang="en-US" sz="1200" i="1" kern="1200" dirty="0" smtClean="0">
                <a:solidFill>
                  <a:schemeClr val="tx1"/>
                </a:solidFill>
                <a:effectLst/>
                <a:latin typeface="+mn-lt"/>
                <a:ea typeface="+mn-ea"/>
                <a:cs typeface="+mn-cs"/>
              </a:rPr>
              <a:t>share record </a:t>
            </a:r>
            <a:r>
              <a:rPr lang="en-US" sz="1200" kern="1200" dirty="0" err="1" smtClean="0">
                <a:solidFill>
                  <a:schemeClr val="tx1"/>
                </a:solidFill>
                <a:effectLst/>
                <a:latin typeface="+mn-lt"/>
                <a:ea typeface="+mn-ea"/>
                <a:cs typeface="+mn-cs"/>
              </a:rPr>
              <a:t>sr</a:t>
            </a:r>
            <a:r>
              <a:rPr lang="en-US" sz="1200" kern="1200" dirty="0" smtClean="0">
                <a:solidFill>
                  <a:schemeClr val="tx1"/>
                </a:solidFill>
                <a:effectLst/>
                <a:latin typeface="+mn-lt"/>
                <a:ea typeface="+mn-ea"/>
                <a:cs typeface="+mn-cs"/>
              </a:rPr>
              <a:t> , a special record that facilitates sharing. The identifier of this record is called the </a:t>
            </a:r>
            <a:r>
              <a:rPr lang="en-US" sz="1200" i="1" kern="1200" dirty="0" smtClean="0">
                <a:solidFill>
                  <a:schemeClr val="tx1"/>
                </a:solidFill>
                <a:effectLst/>
                <a:latin typeface="+mn-lt"/>
                <a:ea typeface="+mn-ea"/>
                <a:cs typeface="+mn-cs"/>
              </a:rPr>
              <a:t>share identifier</a:t>
            </a:r>
            <a:r>
              <a:rPr lang="en-US" sz="1200" kern="1200" dirty="0" smtClean="0">
                <a:solidFill>
                  <a:schemeClr val="tx1"/>
                </a:solidFill>
                <a:effectLst/>
                <a:latin typeface="+mn-lt"/>
                <a:ea typeface="+mn-ea"/>
                <a:cs typeface="+mn-cs"/>
              </a:rPr>
              <a:t>. This record contains a list of </a:t>
            </a:r>
            <a:r>
              <a:rPr lang="en-US" sz="1200" i="1" kern="1200" dirty="0" smtClean="0">
                <a:solidFill>
                  <a:schemeClr val="tx1"/>
                </a:solidFill>
                <a:effectLst/>
                <a:latin typeface="+mn-lt"/>
                <a:ea typeface="+mn-ea"/>
                <a:cs typeface="+mn-cs"/>
              </a:rPr>
              <a:t>participants </a:t>
            </a:r>
            <a:r>
              <a:rPr lang="en-US" sz="1200" kern="1200" dirty="0" smtClean="0">
                <a:solidFill>
                  <a:schemeClr val="tx1"/>
                </a:solidFill>
                <a:effectLst/>
                <a:latin typeface="+mn-lt"/>
                <a:ea typeface="+mn-ea"/>
                <a:cs typeface="+mn-cs"/>
              </a:rPr>
              <a:t>– users with whom r is being shared, along with their permissions (read-write or read-only) and other information</a:t>
            </a:r>
            <a:endParaRPr lang="en-US" dirty="0" smtClean="0"/>
          </a:p>
        </p:txBody>
      </p:sp>
      <p:sp>
        <p:nvSpPr>
          <p:cNvPr id="4" name="Slide Number Placeholder 3"/>
          <p:cNvSpPr>
            <a:spLocks noGrp="1"/>
          </p:cNvSpPr>
          <p:nvPr>
            <p:ph type="sldNum" sz="quarter" idx="10"/>
          </p:nvPr>
        </p:nvSpPr>
        <p:spPr/>
        <p:txBody>
          <a:bodyPr/>
          <a:lstStyle/>
          <a:p>
            <a:fld id="{99E13148-9928-4BF7-BFE3-32B9C7CDA3C5}" type="slidenum">
              <a:rPr lang="en-GB" smtClean="0"/>
              <a:pPr/>
              <a:t>40</a:t>
            </a:fld>
            <a:endParaRPr lang="en-GB"/>
          </a:p>
        </p:txBody>
      </p:sp>
    </p:spTree>
    <p:extLst>
      <p:ext uri="{BB962C8B-B14F-4D97-AF65-F5344CB8AC3E}">
        <p14:creationId xmlns:p14="http://schemas.microsoft.com/office/powerpoint/2010/main" val="609619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CloudKit’s</a:t>
            </a:r>
            <a:r>
              <a:rPr lang="en-US" sz="1200" kern="1200" dirty="0" smtClean="0">
                <a:solidFill>
                  <a:schemeClr val="tx1"/>
                </a:solidFill>
                <a:effectLst/>
                <a:latin typeface="+mn-lt"/>
                <a:ea typeface="+mn-ea"/>
                <a:cs typeface="+mn-cs"/>
              </a:rPr>
              <a:t> data model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was designed with the mobile use-case in mind.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CloudKit</a:t>
            </a:r>
            <a:r>
              <a:rPr lang="en-US" sz="1200" kern="1200" dirty="0" smtClean="0">
                <a:solidFill>
                  <a:schemeClr val="tx1"/>
                </a:solidFill>
                <a:effectLst/>
                <a:latin typeface="+mn-lt"/>
                <a:ea typeface="+mn-ea"/>
                <a:cs typeface="+mn-cs"/>
              </a:rPr>
              <a:t> faces a dual multi-tenancy challenge: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it serves a very large number of apps, and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hundreds of millions of users.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4</a:t>
            </a:fld>
            <a:endParaRPr lang="en-GB"/>
          </a:p>
        </p:txBody>
      </p:sp>
    </p:spTree>
    <p:extLst>
      <p:ext uri="{BB962C8B-B14F-4D97-AF65-F5344CB8AC3E}">
        <p14:creationId xmlns:p14="http://schemas.microsoft.com/office/powerpoint/2010/main" val="408248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sharing a record r for the first time, r’s owner creates a </a:t>
            </a:r>
            <a:r>
              <a:rPr lang="en-US" sz="1200" i="1" kern="1200" dirty="0" smtClean="0">
                <a:solidFill>
                  <a:schemeClr val="tx1"/>
                </a:solidFill>
                <a:effectLst/>
                <a:latin typeface="+mn-lt"/>
                <a:ea typeface="+mn-ea"/>
                <a:cs typeface="+mn-cs"/>
              </a:rPr>
              <a:t>share record </a:t>
            </a:r>
            <a:r>
              <a:rPr lang="en-US" sz="1200" kern="1200" dirty="0" err="1" smtClean="0">
                <a:solidFill>
                  <a:schemeClr val="tx1"/>
                </a:solidFill>
                <a:effectLst/>
                <a:latin typeface="+mn-lt"/>
                <a:ea typeface="+mn-ea"/>
                <a:cs typeface="+mn-cs"/>
              </a:rPr>
              <a:t>sr</a:t>
            </a:r>
            <a:r>
              <a:rPr lang="en-US" sz="1200" kern="1200" dirty="0" smtClean="0">
                <a:solidFill>
                  <a:schemeClr val="tx1"/>
                </a:solidFill>
                <a:effectLst/>
                <a:latin typeface="+mn-lt"/>
                <a:ea typeface="+mn-ea"/>
                <a:cs typeface="+mn-cs"/>
              </a:rPr>
              <a:t> , a special record that facilitates sharing. </a:t>
            </a:r>
            <a:r>
              <a:rPr lang="en-US" sz="1200" kern="1200" smtClean="0">
                <a:solidFill>
                  <a:schemeClr val="tx1"/>
                </a:solidFill>
                <a:effectLst/>
                <a:latin typeface="+mn-lt"/>
                <a:ea typeface="+mn-ea"/>
                <a:cs typeface="+mn-cs"/>
              </a:rPr>
              <a:t>The identifier </a:t>
            </a:r>
            <a:r>
              <a:rPr lang="en-US" sz="1200" kern="1200" dirty="0" smtClean="0">
                <a:solidFill>
                  <a:schemeClr val="tx1"/>
                </a:solidFill>
                <a:effectLst/>
                <a:latin typeface="+mn-lt"/>
                <a:ea typeface="+mn-ea"/>
                <a:cs typeface="+mn-cs"/>
              </a:rPr>
              <a:t>of this record is called the </a:t>
            </a:r>
            <a:r>
              <a:rPr lang="en-US" sz="1200" i="1" kern="1200" dirty="0" smtClean="0">
                <a:solidFill>
                  <a:schemeClr val="tx1"/>
                </a:solidFill>
                <a:effectLst/>
                <a:latin typeface="+mn-lt"/>
                <a:ea typeface="+mn-ea"/>
                <a:cs typeface="+mn-cs"/>
              </a:rPr>
              <a:t>share identifier</a:t>
            </a:r>
            <a:r>
              <a:rPr lang="en-US" sz="1200" kern="1200" dirty="0" smtClean="0">
                <a:solidFill>
                  <a:schemeClr val="tx1"/>
                </a:solidFill>
                <a:effectLst/>
                <a:latin typeface="+mn-lt"/>
                <a:ea typeface="+mn-ea"/>
                <a:cs typeface="+mn-cs"/>
              </a:rPr>
              <a:t>. This record contains a list of </a:t>
            </a:r>
            <a:r>
              <a:rPr lang="en-US" sz="1200" i="1" kern="1200" dirty="0" smtClean="0">
                <a:solidFill>
                  <a:schemeClr val="tx1"/>
                </a:solidFill>
                <a:effectLst/>
                <a:latin typeface="+mn-lt"/>
                <a:ea typeface="+mn-ea"/>
                <a:cs typeface="+mn-cs"/>
              </a:rPr>
              <a:t>participants </a:t>
            </a:r>
            <a:r>
              <a:rPr lang="en-US" sz="1200" kern="1200" dirty="0" smtClean="0">
                <a:solidFill>
                  <a:schemeClr val="tx1"/>
                </a:solidFill>
                <a:effectLst/>
                <a:latin typeface="+mn-lt"/>
                <a:ea typeface="+mn-ea"/>
                <a:cs typeface="+mn-cs"/>
              </a:rPr>
              <a:t>– users with whom r is being shared, along with their permissions (read-write or read-only) and other information</a:t>
            </a:r>
            <a:endParaRPr lang="en-US" dirty="0" smtClean="0"/>
          </a:p>
        </p:txBody>
      </p:sp>
      <p:sp>
        <p:nvSpPr>
          <p:cNvPr id="4" name="Slide Number Placeholder 3"/>
          <p:cNvSpPr>
            <a:spLocks noGrp="1"/>
          </p:cNvSpPr>
          <p:nvPr>
            <p:ph type="sldNum" sz="quarter" idx="10"/>
          </p:nvPr>
        </p:nvSpPr>
        <p:spPr/>
        <p:txBody>
          <a:bodyPr/>
          <a:lstStyle/>
          <a:p>
            <a:fld id="{99E13148-9928-4BF7-BFE3-32B9C7CDA3C5}" type="slidenum">
              <a:rPr lang="en-GB" smtClean="0"/>
              <a:pPr/>
              <a:t>41</a:t>
            </a:fld>
            <a:endParaRPr lang="en-GB"/>
          </a:p>
        </p:txBody>
      </p:sp>
    </p:spTree>
    <p:extLst>
      <p:ext uri="{BB962C8B-B14F-4D97-AF65-F5344CB8AC3E}">
        <p14:creationId xmlns:p14="http://schemas.microsoft.com/office/powerpoint/2010/main" val="17192977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sharing a record r for the first time, r’s owner creates a </a:t>
            </a:r>
            <a:r>
              <a:rPr lang="en-US" sz="1200" i="1" kern="1200" dirty="0" smtClean="0">
                <a:solidFill>
                  <a:schemeClr val="tx1"/>
                </a:solidFill>
                <a:effectLst/>
                <a:latin typeface="+mn-lt"/>
                <a:ea typeface="+mn-ea"/>
                <a:cs typeface="+mn-cs"/>
              </a:rPr>
              <a:t>share record </a:t>
            </a:r>
            <a:r>
              <a:rPr lang="en-US" sz="1200" kern="1200" dirty="0" err="1" smtClean="0">
                <a:solidFill>
                  <a:schemeClr val="tx1"/>
                </a:solidFill>
                <a:effectLst/>
                <a:latin typeface="+mn-lt"/>
                <a:ea typeface="+mn-ea"/>
                <a:cs typeface="+mn-cs"/>
              </a:rPr>
              <a:t>sr</a:t>
            </a:r>
            <a:r>
              <a:rPr lang="en-US" sz="1200" kern="1200" dirty="0" smtClean="0">
                <a:solidFill>
                  <a:schemeClr val="tx1"/>
                </a:solidFill>
                <a:effectLst/>
                <a:latin typeface="+mn-lt"/>
                <a:ea typeface="+mn-ea"/>
                <a:cs typeface="+mn-cs"/>
              </a:rPr>
              <a:t> , a special record that facilitates sharing. </a:t>
            </a:r>
            <a:r>
              <a:rPr lang="en-US" sz="1200" kern="1200" smtClean="0">
                <a:solidFill>
                  <a:schemeClr val="tx1"/>
                </a:solidFill>
                <a:effectLst/>
                <a:latin typeface="+mn-lt"/>
                <a:ea typeface="+mn-ea"/>
                <a:cs typeface="+mn-cs"/>
              </a:rPr>
              <a:t>The identifier </a:t>
            </a:r>
            <a:r>
              <a:rPr lang="en-US" sz="1200" kern="1200" dirty="0" smtClean="0">
                <a:solidFill>
                  <a:schemeClr val="tx1"/>
                </a:solidFill>
                <a:effectLst/>
                <a:latin typeface="+mn-lt"/>
                <a:ea typeface="+mn-ea"/>
                <a:cs typeface="+mn-cs"/>
              </a:rPr>
              <a:t>of this record is called the </a:t>
            </a:r>
            <a:r>
              <a:rPr lang="en-US" sz="1200" i="1" kern="1200" dirty="0" smtClean="0">
                <a:solidFill>
                  <a:schemeClr val="tx1"/>
                </a:solidFill>
                <a:effectLst/>
                <a:latin typeface="+mn-lt"/>
                <a:ea typeface="+mn-ea"/>
                <a:cs typeface="+mn-cs"/>
              </a:rPr>
              <a:t>share identifier</a:t>
            </a:r>
            <a:r>
              <a:rPr lang="en-US" sz="1200" kern="1200" dirty="0" smtClean="0">
                <a:solidFill>
                  <a:schemeClr val="tx1"/>
                </a:solidFill>
                <a:effectLst/>
                <a:latin typeface="+mn-lt"/>
                <a:ea typeface="+mn-ea"/>
                <a:cs typeface="+mn-cs"/>
              </a:rPr>
              <a:t>. This record contains a list of </a:t>
            </a:r>
            <a:r>
              <a:rPr lang="en-US" sz="1200" i="1" kern="1200" dirty="0" smtClean="0">
                <a:solidFill>
                  <a:schemeClr val="tx1"/>
                </a:solidFill>
                <a:effectLst/>
                <a:latin typeface="+mn-lt"/>
                <a:ea typeface="+mn-ea"/>
                <a:cs typeface="+mn-cs"/>
              </a:rPr>
              <a:t>participants </a:t>
            </a:r>
            <a:r>
              <a:rPr lang="en-US" sz="1200" kern="1200" dirty="0" smtClean="0">
                <a:solidFill>
                  <a:schemeClr val="tx1"/>
                </a:solidFill>
                <a:effectLst/>
                <a:latin typeface="+mn-lt"/>
                <a:ea typeface="+mn-ea"/>
                <a:cs typeface="+mn-cs"/>
              </a:rPr>
              <a:t>– users with whom r is being shared, along with their permissions (read-write or read-only) and other information</a:t>
            </a:r>
            <a:endParaRPr lang="en-US" dirty="0" smtClean="0"/>
          </a:p>
        </p:txBody>
      </p:sp>
      <p:sp>
        <p:nvSpPr>
          <p:cNvPr id="4" name="Slide Number Placeholder 3"/>
          <p:cNvSpPr>
            <a:spLocks noGrp="1"/>
          </p:cNvSpPr>
          <p:nvPr>
            <p:ph type="sldNum" sz="quarter" idx="10"/>
          </p:nvPr>
        </p:nvSpPr>
        <p:spPr/>
        <p:txBody>
          <a:bodyPr/>
          <a:lstStyle/>
          <a:p>
            <a:fld id="{99E13148-9928-4BF7-BFE3-32B9C7CDA3C5}" type="slidenum">
              <a:rPr lang="en-GB" smtClean="0"/>
              <a:pPr/>
              <a:t>42</a:t>
            </a:fld>
            <a:endParaRPr lang="en-GB"/>
          </a:p>
        </p:txBody>
      </p:sp>
    </p:spTree>
    <p:extLst>
      <p:ext uri="{BB962C8B-B14F-4D97-AF65-F5344CB8AC3E}">
        <p14:creationId xmlns:p14="http://schemas.microsoft.com/office/powerpoint/2010/main" val="403419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Many apps have data which is accessible across users (e.g. news articles, maps, music), while other data is private (e.g., a user’s settings, preferences, photos, docs, messages).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CloudKit</a:t>
            </a:r>
            <a:r>
              <a:rPr lang="en-US" sz="1200" kern="1200" dirty="0" smtClean="0">
                <a:solidFill>
                  <a:schemeClr val="tx1"/>
                </a:solidFill>
                <a:effectLst/>
                <a:latin typeface="+mn-lt"/>
                <a:ea typeface="+mn-ea"/>
                <a:cs typeface="+mn-cs"/>
              </a:rPr>
              <a:t> stores this data in designated </a:t>
            </a:r>
            <a:r>
              <a:rPr lang="en-US" sz="1200" i="1" kern="1200" dirty="0" smtClean="0">
                <a:solidFill>
                  <a:schemeClr val="tx1"/>
                </a:solidFill>
                <a:effectLst/>
                <a:latin typeface="+mn-lt"/>
                <a:ea typeface="+mn-ea"/>
                <a:cs typeface="+mn-cs"/>
              </a:rPr>
              <a:t>public </a:t>
            </a:r>
            <a:r>
              <a:rPr lang="en-US" sz="1200" kern="1200" dirty="0" smtClean="0">
                <a:solidFill>
                  <a:schemeClr val="tx1"/>
                </a:solidFill>
                <a:effectLst/>
                <a:latin typeface="+mn-lt"/>
                <a:ea typeface="+mn-ea"/>
                <a:cs typeface="+mn-cs"/>
              </a:rPr>
              <a:t>and </a:t>
            </a:r>
            <a:r>
              <a:rPr lang="en-US" sz="1200" i="1" kern="1200" dirty="0" smtClean="0">
                <a:solidFill>
                  <a:schemeClr val="tx1"/>
                </a:solidFill>
                <a:effectLst/>
                <a:latin typeface="+mn-lt"/>
                <a:ea typeface="+mn-ea"/>
                <a:cs typeface="+mn-cs"/>
              </a:rPr>
              <a:t>private </a:t>
            </a:r>
            <a:r>
              <a:rPr lang="en-US" sz="1200" kern="1200" dirty="0" smtClean="0">
                <a:solidFill>
                  <a:schemeClr val="tx1"/>
                </a:solidFill>
                <a:effectLst/>
                <a:latin typeface="+mn-lt"/>
                <a:ea typeface="+mn-ea"/>
                <a:cs typeface="+mn-cs"/>
              </a:rPr>
              <a:t>databases, respectively. </a:t>
            </a:r>
            <a:endParaRPr lang="en-US" dirty="0" smtClean="0"/>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5</a:t>
            </a:fld>
            <a:endParaRPr lang="en-GB"/>
          </a:p>
        </p:txBody>
      </p:sp>
    </p:spTree>
    <p:extLst>
      <p:ext uri="{BB962C8B-B14F-4D97-AF65-F5344CB8AC3E}">
        <p14:creationId xmlns:p14="http://schemas.microsoft.com/office/powerpoint/2010/main" val="1341118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storage requirements for these two types of data are very different and hence the private and public databases have different capabilities.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Private databases support stronger security and consistency semantics, change-tracking, sharing data with specific users</a:t>
            </a:r>
            <a:endParaRPr lang="en-US" dirty="0" smtClean="0"/>
          </a:p>
          <a:p>
            <a:r>
              <a:rPr lang="en-US" dirty="0" smtClean="0"/>
              <a:t>While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Public databases are designed to be more scalable and serve many users concurrently.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databases within one container share a single schema</a:t>
            </a:r>
            <a:endParaRPr lang="en-US" dirty="0" smtClean="0"/>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6</a:t>
            </a:fld>
            <a:endParaRPr lang="en-GB"/>
          </a:p>
        </p:txBody>
      </p:sp>
    </p:spTree>
    <p:extLst>
      <p:ext uri="{BB962C8B-B14F-4D97-AF65-F5344CB8AC3E}">
        <p14:creationId xmlns:p14="http://schemas.microsoft.com/office/powerpoint/2010/main" val="1733066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the data of one app is encapsulated in a single container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Data can be shared across applications (not a common use-case) by using shared containers. </a:t>
            </a:r>
            <a:endParaRPr lang="en-US" dirty="0" smtClean="0"/>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7</a:t>
            </a:fld>
            <a:endParaRPr lang="en-GB"/>
          </a:p>
        </p:txBody>
      </p:sp>
    </p:spTree>
    <p:extLst>
      <p:ext uri="{BB962C8B-B14F-4D97-AF65-F5344CB8AC3E}">
        <p14:creationId xmlns:p14="http://schemas.microsoft.com/office/powerpoint/2010/main" val="66388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Each container is logically divided into three types of databases: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	a single public database,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	n private and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	n shared databases where n is the number of app users with an iCloud account. </a:t>
            </a:r>
          </a:p>
        </p:txBody>
      </p:sp>
      <p:sp>
        <p:nvSpPr>
          <p:cNvPr id="4" name="Slide Number Placeholder 3"/>
          <p:cNvSpPr>
            <a:spLocks noGrp="1"/>
          </p:cNvSpPr>
          <p:nvPr>
            <p:ph type="sldNum" sz="quarter" idx="10"/>
          </p:nvPr>
        </p:nvSpPr>
        <p:spPr/>
        <p:txBody>
          <a:bodyPr/>
          <a:lstStyle/>
          <a:p>
            <a:fld id="{99E13148-9928-4BF7-BFE3-32B9C7CDA3C5}" type="slidenum">
              <a:rPr lang="en-GB" smtClean="0"/>
              <a:pPr/>
              <a:t>8</a:t>
            </a:fld>
            <a:endParaRPr lang="en-GB"/>
          </a:p>
        </p:txBody>
      </p:sp>
    </p:spTree>
    <p:extLst>
      <p:ext uri="{BB962C8B-B14F-4D97-AF65-F5344CB8AC3E}">
        <p14:creationId xmlns:p14="http://schemas.microsoft.com/office/powerpoint/2010/main" val="1187726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These databases are created by </a:t>
            </a:r>
            <a:r>
              <a:rPr lang="en-US" sz="1200" b="0" kern="1200" dirty="0" err="1" smtClean="0">
                <a:solidFill>
                  <a:schemeClr val="tx1"/>
                </a:solidFill>
                <a:effectLst/>
                <a:latin typeface="+mn-lt"/>
                <a:ea typeface="+mn-ea"/>
                <a:cs typeface="+mn-cs"/>
              </a:rPr>
              <a:t>CloudKit</a:t>
            </a:r>
            <a:r>
              <a:rPr lang="en-US" sz="1200" b="0" kern="1200" dirty="0" smtClean="0">
                <a:solidFill>
                  <a:schemeClr val="tx1"/>
                </a:solidFill>
                <a:effectLst/>
                <a:latin typeface="+mn-lt"/>
                <a:ea typeface="+mn-ea"/>
                <a:cs typeface="+mn-cs"/>
              </a:rPr>
              <a:t> automatically.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Data stored in the public database is, by default, visible to all users of the app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Each user has a dedicated private database, and no other user can store or access data in that database unless explicit sharing relationships are created.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A shared database is a user’s “window” into the private databases of other users. </a:t>
            </a:r>
          </a:p>
          <a:p>
            <a:endParaRPr lang="en-US" dirty="0"/>
          </a:p>
        </p:txBody>
      </p:sp>
      <p:sp>
        <p:nvSpPr>
          <p:cNvPr id="4" name="Slide Number Placeholder 3"/>
          <p:cNvSpPr>
            <a:spLocks noGrp="1"/>
          </p:cNvSpPr>
          <p:nvPr>
            <p:ph type="sldNum" sz="quarter" idx="10"/>
          </p:nvPr>
        </p:nvSpPr>
        <p:spPr/>
        <p:txBody>
          <a:bodyPr/>
          <a:lstStyle/>
          <a:p>
            <a:fld id="{99E13148-9928-4BF7-BFE3-32B9C7CDA3C5}" type="slidenum">
              <a:rPr lang="en-GB" smtClean="0"/>
              <a:pPr/>
              <a:t>9</a:t>
            </a:fld>
            <a:endParaRPr lang="en-GB"/>
          </a:p>
        </p:txBody>
      </p:sp>
    </p:spTree>
    <p:extLst>
      <p:ext uri="{BB962C8B-B14F-4D97-AF65-F5344CB8AC3E}">
        <p14:creationId xmlns:p14="http://schemas.microsoft.com/office/powerpoint/2010/main" val="2088626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1597819"/>
            <a:ext cx="7772400" cy="1102519"/>
          </a:xfrm>
        </p:spPr>
        <p:txBody>
          <a:bodyPr/>
          <a:lstStyle/>
          <a:p>
            <a:r>
              <a:rPr lang="el-GR"/>
              <a:t>Κάντε κλικ για επεξεργασία του τίτλου</a:t>
            </a:r>
          </a:p>
        </p:txBody>
      </p:sp>
      <p:sp>
        <p:nvSpPr>
          <p:cNvPr id="3" name="2 - Υπότιτλος"/>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p>
        </p:txBody>
      </p:sp>
      <p:sp>
        <p:nvSpPr>
          <p:cNvPr id="4" name="3 - Θέση ημερομηνίας"/>
          <p:cNvSpPr>
            <a:spLocks noGrp="1"/>
          </p:cNvSpPr>
          <p:nvPr>
            <p:ph type="dt" sz="half" idx="10"/>
          </p:nvPr>
        </p:nvSpPr>
        <p:spPr/>
        <p:txBody>
          <a:bodyPr/>
          <a:lstStyle/>
          <a:p>
            <a:fld id="{6614B41F-49E2-4638-9606-4876D6B9E99C}" type="datetime1">
              <a:rPr lang="el-GR" smtClean="0"/>
              <a:pPr/>
              <a:t>16/4/19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κατακόρυφου κειμένου"/>
          <p:cNvSpPr>
            <a:spLocks noGrp="1"/>
          </p:cNvSpPr>
          <p:nvPr>
            <p:ph type="body" orient="vert" idx="1"/>
          </p:nvPr>
        </p:nvSpPr>
        <p:spPr/>
        <p:txBody>
          <a:bodyPr vert="eaVert"/>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62CE1D9A-7923-4CC7-A58C-9CAD1954A89A}" type="datetime1">
              <a:rPr lang="el-GR" smtClean="0"/>
              <a:pPr/>
              <a:t>16/4/19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05979"/>
            <a:ext cx="2057400" cy="4388644"/>
          </a:xfrm>
        </p:spPr>
        <p:txBody>
          <a:bodyPr vert="eaVert"/>
          <a:lstStyle/>
          <a:p>
            <a:r>
              <a:rPr lang="el-GR"/>
              <a:t>Κάντε κλικ για επεξεργασία του τίτλου</a:t>
            </a:r>
          </a:p>
        </p:txBody>
      </p:sp>
      <p:sp>
        <p:nvSpPr>
          <p:cNvPr id="3" name="2 - Θέση κατακόρυφου κειμένου"/>
          <p:cNvSpPr>
            <a:spLocks noGrp="1"/>
          </p:cNvSpPr>
          <p:nvPr>
            <p:ph type="body" orient="vert" idx="1"/>
          </p:nvPr>
        </p:nvSpPr>
        <p:spPr>
          <a:xfrm>
            <a:off x="457200" y="205979"/>
            <a:ext cx="6019800" cy="4388644"/>
          </a:xfrm>
        </p:spPr>
        <p:txBody>
          <a:bodyPr vert="eaVert"/>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B85F084A-1050-49A0-82D2-E43BD73B42D9}" type="datetime1">
              <a:rPr lang="el-GR" smtClean="0"/>
              <a:pPr/>
              <a:t>16/4/19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περιεχομένου"/>
          <p:cNvSpPr>
            <a:spLocks noGrp="1"/>
          </p:cNvSpPr>
          <p:nvPr>
            <p:ph idx="1"/>
          </p:nvPr>
        </p:nvSpPr>
        <p:spPr/>
        <p:txBody>
          <a:body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7B4ADC48-EE14-4D06-B135-FB2C6CE98506}" type="datetime1">
              <a:rPr lang="el-GR" smtClean="0"/>
              <a:pPr/>
              <a:t>16/4/19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3305176"/>
            <a:ext cx="7772400" cy="1021556"/>
          </a:xfrm>
        </p:spPr>
        <p:txBody>
          <a:bodyPr anchor="t"/>
          <a:lstStyle>
            <a:lvl1pPr algn="l">
              <a:defRPr sz="4000" b="1" cap="all"/>
            </a:lvl1pPr>
          </a:lstStyle>
          <a:p>
            <a:r>
              <a:rPr lang="el-GR"/>
              <a:t>Κάντε κλικ για επεξεργασία του τίτλου</a:t>
            </a:r>
          </a:p>
        </p:txBody>
      </p:sp>
      <p:sp>
        <p:nvSpPr>
          <p:cNvPr id="3" name="2 - Θέση κειμένου"/>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Κάντε κλικ για να επεξεργαστείτε τα στυλ κειμένου του υποδείγματος</a:t>
            </a:r>
          </a:p>
        </p:txBody>
      </p:sp>
      <p:sp>
        <p:nvSpPr>
          <p:cNvPr id="4" name="3 - Θέση ημερομηνίας"/>
          <p:cNvSpPr>
            <a:spLocks noGrp="1"/>
          </p:cNvSpPr>
          <p:nvPr>
            <p:ph type="dt" sz="half" idx="10"/>
          </p:nvPr>
        </p:nvSpPr>
        <p:spPr/>
        <p:txBody>
          <a:bodyPr/>
          <a:lstStyle/>
          <a:p>
            <a:fld id="{7087BF42-8B8C-4410-887A-BA5F653C7B59}" type="datetime1">
              <a:rPr lang="el-GR" smtClean="0"/>
              <a:pPr/>
              <a:t>16/4/19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περιεχομένου"/>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περιεχομένου"/>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ημερομηνίας"/>
          <p:cNvSpPr>
            <a:spLocks noGrp="1"/>
          </p:cNvSpPr>
          <p:nvPr>
            <p:ph type="dt" sz="half" idx="10"/>
          </p:nvPr>
        </p:nvSpPr>
        <p:spPr/>
        <p:txBody>
          <a:bodyPr/>
          <a:lstStyle/>
          <a:p>
            <a:fld id="{A7D3823F-CB75-4FA3-B241-8B9AA31BEAE0}" type="datetime1">
              <a:rPr lang="el-GR" smtClean="0"/>
              <a:pPr/>
              <a:t>16/4/19</a:t>
            </a:fld>
            <a:endParaRPr lang="el-GR"/>
          </a:p>
        </p:txBody>
      </p:sp>
      <p:sp>
        <p:nvSpPr>
          <p:cNvPr id="6" name="5 - Θέση υποσέλιδου"/>
          <p:cNvSpPr>
            <a:spLocks noGrp="1"/>
          </p:cNvSpPr>
          <p:nvPr>
            <p:ph type="ftr" sz="quarter" idx="11"/>
          </p:nvPr>
        </p:nvSpPr>
        <p:spPr/>
        <p:txBody>
          <a:bodyPr/>
          <a:lstStyle/>
          <a:p>
            <a:r>
              <a:rPr lang="en-GB"/>
              <a:t>https://www.cs.ucy.ac.cy/courses/EPL646</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a:t>Κάντε κλικ για επεξεργασία του τίτλου</a:t>
            </a:r>
          </a:p>
        </p:txBody>
      </p:sp>
      <p:sp>
        <p:nvSpPr>
          <p:cNvPr id="3" name="2 - Θέση κειμένου"/>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Κάντε κλικ για να επεξεργαστείτε τα στυλ κειμένου του υποδείγματος</a:t>
            </a:r>
          </a:p>
        </p:txBody>
      </p:sp>
      <p:sp>
        <p:nvSpPr>
          <p:cNvPr id="4" name="3 - Θέση περιεχομένου"/>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κειμένου"/>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Κάντε κλικ για να επεξεργαστείτε τα στυλ κειμένου του υποδείγματος</a:t>
            </a:r>
          </a:p>
        </p:txBody>
      </p:sp>
      <p:sp>
        <p:nvSpPr>
          <p:cNvPr id="6" name="5 - Θέση περιεχομένου"/>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6 - Θέση ημερομηνίας"/>
          <p:cNvSpPr>
            <a:spLocks noGrp="1"/>
          </p:cNvSpPr>
          <p:nvPr>
            <p:ph type="dt" sz="half" idx="10"/>
          </p:nvPr>
        </p:nvSpPr>
        <p:spPr/>
        <p:txBody>
          <a:bodyPr/>
          <a:lstStyle/>
          <a:p>
            <a:fld id="{16E0B675-2691-4A70-8158-9F3EDE5CE893}" type="datetime1">
              <a:rPr lang="el-GR" smtClean="0"/>
              <a:pPr/>
              <a:t>16/4/19</a:t>
            </a:fld>
            <a:endParaRPr lang="el-GR"/>
          </a:p>
        </p:txBody>
      </p:sp>
      <p:sp>
        <p:nvSpPr>
          <p:cNvPr id="8" name="7 - Θέση υποσέλιδου"/>
          <p:cNvSpPr>
            <a:spLocks noGrp="1"/>
          </p:cNvSpPr>
          <p:nvPr>
            <p:ph type="ftr" sz="quarter" idx="11"/>
          </p:nvPr>
        </p:nvSpPr>
        <p:spPr/>
        <p:txBody>
          <a:bodyPr/>
          <a:lstStyle/>
          <a:p>
            <a:r>
              <a:rPr lang="en-GB"/>
              <a:t>https://www.cs.ucy.ac.cy/courses/EPL646</a:t>
            </a:r>
            <a:endParaRPr lang="el-GR"/>
          </a:p>
        </p:txBody>
      </p:sp>
      <p:sp>
        <p:nvSpPr>
          <p:cNvPr id="9" name="8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ημερομηνίας"/>
          <p:cNvSpPr>
            <a:spLocks noGrp="1"/>
          </p:cNvSpPr>
          <p:nvPr>
            <p:ph type="dt" sz="half" idx="10"/>
          </p:nvPr>
        </p:nvSpPr>
        <p:spPr/>
        <p:txBody>
          <a:bodyPr/>
          <a:lstStyle/>
          <a:p>
            <a:fld id="{8F376664-C004-4926-A4D0-4352E9E9CF89}" type="datetime1">
              <a:rPr lang="el-GR" smtClean="0"/>
              <a:pPr/>
              <a:t>16/4/19</a:t>
            </a:fld>
            <a:endParaRPr lang="el-GR"/>
          </a:p>
        </p:txBody>
      </p:sp>
      <p:sp>
        <p:nvSpPr>
          <p:cNvPr id="4" name="3 - Θέση υποσέλιδου"/>
          <p:cNvSpPr>
            <a:spLocks noGrp="1"/>
          </p:cNvSpPr>
          <p:nvPr>
            <p:ph type="ftr" sz="quarter" idx="11"/>
          </p:nvPr>
        </p:nvSpPr>
        <p:spPr/>
        <p:txBody>
          <a:bodyPr/>
          <a:lstStyle/>
          <a:p>
            <a:r>
              <a:rPr lang="en-GB"/>
              <a:t>https://www.cs.ucy.ac.cy/courses/EPL646</a:t>
            </a:r>
            <a:endParaRPr lang="el-GR"/>
          </a:p>
        </p:txBody>
      </p:sp>
      <p:sp>
        <p:nvSpPr>
          <p:cNvPr id="5" name="4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0E4274D9-C7C8-42AB-994F-F11F31D4E17F}" type="datetime1">
              <a:rPr lang="el-GR" smtClean="0"/>
              <a:pPr/>
              <a:t>16/4/19</a:t>
            </a:fld>
            <a:endParaRPr lang="el-GR"/>
          </a:p>
        </p:txBody>
      </p:sp>
      <p:sp>
        <p:nvSpPr>
          <p:cNvPr id="3" name="2 - Θέση υποσέλιδου"/>
          <p:cNvSpPr>
            <a:spLocks noGrp="1"/>
          </p:cNvSpPr>
          <p:nvPr>
            <p:ph type="ftr" sz="quarter" idx="11"/>
          </p:nvPr>
        </p:nvSpPr>
        <p:spPr/>
        <p:txBody>
          <a:bodyPr/>
          <a:lstStyle/>
          <a:p>
            <a:r>
              <a:rPr lang="en-GB"/>
              <a:t>https://www.cs.ucy.ac.cy/courses/EPL646</a:t>
            </a:r>
            <a:endParaRPr lang="el-GR"/>
          </a:p>
        </p:txBody>
      </p:sp>
      <p:sp>
        <p:nvSpPr>
          <p:cNvPr id="4" name="3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1" y="204787"/>
            <a:ext cx="3008313" cy="871538"/>
          </a:xfrm>
        </p:spPr>
        <p:txBody>
          <a:bodyPr anchor="b"/>
          <a:lstStyle>
            <a:lvl1pPr algn="l">
              <a:defRPr sz="2000" b="1"/>
            </a:lvl1pPr>
          </a:lstStyle>
          <a:p>
            <a:r>
              <a:rPr lang="el-GR"/>
              <a:t>Κάντε κλικ για επεξεργασία του τίτλου</a:t>
            </a:r>
          </a:p>
        </p:txBody>
      </p:sp>
      <p:sp>
        <p:nvSpPr>
          <p:cNvPr id="3" name="2 - Θέση περιεχομένου"/>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κειμένου"/>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Κάντε κλικ για να επεξεργαστείτε τα στυλ κειμένου του υποδείγματος</a:t>
            </a:r>
          </a:p>
        </p:txBody>
      </p:sp>
      <p:sp>
        <p:nvSpPr>
          <p:cNvPr id="5" name="4 - Θέση ημερομηνίας"/>
          <p:cNvSpPr>
            <a:spLocks noGrp="1"/>
          </p:cNvSpPr>
          <p:nvPr>
            <p:ph type="dt" sz="half" idx="10"/>
          </p:nvPr>
        </p:nvSpPr>
        <p:spPr/>
        <p:txBody>
          <a:bodyPr/>
          <a:lstStyle/>
          <a:p>
            <a:fld id="{C5C5B093-6EB2-4F3E-84CB-EF221316F979}" type="datetime1">
              <a:rPr lang="el-GR" smtClean="0"/>
              <a:pPr/>
              <a:t>16/4/19</a:t>
            </a:fld>
            <a:endParaRPr lang="el-GR"/>
          </a:p>
        </p:txBody>
      </p:sp>
      <p:sp>
        <p:nvSpPr>
          <p:cNvPr id="6" name="5 - Θέση υποσέλιδου"/>
          <p:cNvSpPr>
            <a:spLocks noGrp="1"/>
          </p:cNvSpPr>
          <p:nvPr>
            <p:ph type="ftr" sz="quarter" idx="11"/>
          </p:nvPr>
        </p:nvSpPr>
        <p:spPr/>
        <p:txBody>
          <a:bodyPr/>
          <a:lstStyle/>
          <a:p>
            <a:r>
              <a:rPr lang="en-GB"/>
              <a:t>https://www.cs.ucy.ac.cy/courses/EPL646</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3600450"/>
            <a:ext cx="5486400" cy="425054"/>
          </a:xfrm>
        </p:spPr>
        <p:txBody>
          <a:bodyPr anchor="b"/>
          <a:lstStyle>
            <a:lvl1pPr algn="l">
              <a:defRPr sz="2000" b="1"/>
            </a:lvl1pPr>
          </a:lstStyle>
          <a:p>
            <a:r>
              <a:rPr lang="el-GR"/>
              <a:t>Κάντε κλικ για επεξεργασία του τίτλου</a:t>
            </a:r>
          </a:p>
        </p:txBody>
      </p:sp>
      <p:sp>
        <p:nvSpPr>
          <p:cNvPr id="3" name="2 - Θέση εικόνας"/>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Κάντε κλικ για να επεξεργαστείτε τα στυλ κειμένου του υποδείγματος</a:t>
            </a:r>
          </a:p>
        </p:txBody>
      </p:sp>
      <p:sp>
        <p:nvSpPr>
          <p:cNvPr id="5" name="4 - Θέση ημερομηνίας"/>
          <p:cNvSpPr>
            <a:spLocks noGrp="1"/>
          </p:cNvSpPr>
          <p:nvPr>
            <p:ph type="dt" sz="half" idx="10"/>
          </p:nvPr>
        </p:nvSpPr>
        <p:spPr/>
        <p:txBody>
          <a:bodyPr/>
          <a:lstStyle/>
          <a:p>
            <a:fld id="{174D0572-91C5-4EF6-964A-051DFC501F37}" type="datetime1">
              <a:rPr lang="el-GR" smtClean="0"/>
              <a:pPr/>
              <a:t>16/4/19</a:t>
            </a:fld>
            <a:endParaRPr lang="el-GR"/>
          </a:p>
        </p:txBody>
      </p:sp>
      <p:sp>
        <p:nvSpPr>
          <p:cNvPr id="6" name="5 - Θέση υποσέλιδου"/>
          <p:cNvSpPr>
            <a:spLocks noGrp="1"/>
          </p:cNvSpPr>
          <p:nvPr>
            <p:ph type="ftr" sz="quarter" idx="11"/>
          </p:nvPr>
        </p:nvSpPr>
        <p:spPr/>
        <p:txBody>
          <a:bodyPr/>
          <a:lstStyle/>
          <a:p>
            <a:r>
              <a:rPr lang="en-GB"/>
              <a:t>https://www.cs.ucy.ac.cy/courses/EPL646</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l-GR"/>
              <a:t>Κάντε κλικ για επεξεργασία του τίτλου</a:t>
            </a:r>
          </a:p>
        </p:txBody>
      </p:sp>
      <p:sp>
        <p:nvSpPr>
          <p:cNvPr id="3" name="2 - Θέση κειμένου"/>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CEE96A4-874F-4AF4-A0BA-1F18879FA212}" type="datetime1">
              <a:rPr lang="el-GR" smtClean="0"/>
              <a:pPr/>
              <a:t>16/4/19</a:t>
            </a:fld>
            <a:endParaRPr lang="el-GR"/>
          </a:p>
        </p:txBody>
      </p:sp>
      <p:sp>
        <p:nvSpPr>
          <p:cNvPr id="5" name="4 - Θέση υποσέλιδου"/>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https://www.cs.ucy.ac.cy/courses/EPL646</a:t>
            </a:r>
            <a:endParaRPr lang="el-GR"/>
          </a:p>
        </p:txBody>
      </p:sp>
      <p:sp>
        <p:nvSpPr>
          <p:cNvPr id="6" name="5 - Θέση αριθμού διαφάνειας"/>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F1D1C4-C2D9-4231-9FB2-B2D9D97AA41D}"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8" name="Picture 8" descr="http://www.ucy.ac.cy/branding/documents/logo/DepartmentsAndUnitsLogo/FacultyOfPureAndAppliedSciences/ComputerScience/Department_of_Computer_Science_en.jpg"/>
          <p:cNvPicPr>
            <a:picLocks noChangeAspect="1" noChangeArrowheads="1"/>
          </p:cNvPicPr>
          <p:nvPr/>
        </p:nvPicPr>
        <p:blipFill>
          <a:blip r:embed="rId3" cstate="print"/>
          <a:srcRect/>
          <a:stretch>
            <a:fillRect/>
          </a:stretch>
        </p:blipFill>
        <p:spPr bwMode="auto">
          <a:xfrm>
            <a:off x="1" y="1"/>
            <a:ext cx="2071670" cy="797530"/>
          </a:xfrm>
          <a:prstGeom prst="rect">
            <a:avLst/>
          </a:prstGeom>
          <a:noFill/>
        </p:spPr>
      </p:pic>
      <p:sp>
        <p:nvSpPr>
          <p:cNvPr id="3" name="Subtitle 2"/>
          <p:cNvSpPr>
            <a:spLocks noGrp="1"/>
          </p:cNvSpPr>
          <p:nvPr>
            <p:ph type="subTitle" idx="1"/>
          </p:nvPr>
        </p:nvSpPr>
        <p:spPr>
          <a:xfrm>
            <a:off x="0" y="3981432"/>
            <a:ext cx="9144000" cy="714380"/>
          </a:xfrm>
        </p:spPr>
        <p:txBody>
          <a:bodyPr>
            <a:noAutofit/>
          </a:bodyPr>
          <a:lstStyle/>
          <a:p>
            <a:r>
              <a:rPr lang="en-US" sz="1600" b="1" dirty="0" smtClean="0">
                <a:solidFill>
                  <a:schemeClr val="tx2">
                    <a:lumMod val="50000"/>
                  </a:schemeClr>
                </a:solidFill>
                <a:latin typeface="Constantia" pitchFamily="18" charset="0"/>
              </a:rPr>
              <a:t>Yiannis Demetriades</a:t>
            </a:r>
            <a:endParaRPr lang="el-GR" sz="1600" dirty="0">
              <a:solidFill>
                <a:schemeClr val="tx2">
                  <a:lumMod val="50000"/>
                </a:schemeClr>
              </a:solidFill>
              <a:latin typeface="Constantia" pitchFamily="18" charset="0"/>
            </a:endParaRPr>
          </a:p>
        </p:txBody>
      </p:sp>
      <p:sp>
        <p:nvSpPr>
          <p:cNvPr id="9" name="Footer Placeholder 8">
            <a:extLst>
              <a:ext uri="{FF2B5EF4-FFF2-40B4-BE49-F238E27FC236}">
                <a16:creationId xmlns="" xmlns:a16="http://schemas.microsoft.com/office/drawing/2014/main" id="{E0F24252-FF26-4082-BCBC-D3FA1E11A63A}"/>
              </a:ext>
            </a:extLst>
          </p:cNvPr>
          <p:cNvSpPr>
            <a:spLocks noGrp="1"/>
          </p:cNvSpPr>
          <p:nvPr>
            <p:ph type="ftr" sz="quarter" idx="11"/>
          </p:nvPr>
        </p:nvSpPr>
        <p:spPr>
          <a:xfrm>
            <a:off x="3124200" y="4768469"/>
            <a:ext cx="3090874" cy="272638"/>
          </a:xfrm>
        </p:spPr>
        <p:txBody>
          <a:bodyPr/>
          <a:lstStyle/>
          <a:p>
            <a:r>
              <a:rPr lang="en-GB" dirty="0">
                <a:latin typeface="Constantia" pitchFamily="18" charset="0"/>
              </a:rPr>
              <a:t>https://www.cs.ucy.ac.cy/courses/EPL646</a:t>
            </a:r>
            <a:endParaRPr lang="el-GR" dirty="0">
              <a:latin typeface="Constantia" pitchFamily="18" charset="0"/>
            </a:endParaRPr>
          </a:p>
        </p:txBody>
      </p:sp>
      <p:sp>
        <p:nvSpPr>
          <p:cNvPr id="8" name="Slide Number Placeholder 7"/>
          <p:cNvSpPr>
            <a:spLocks noGrp="1"/>
          </p:cNvSpPr>
          <p:nvPr>
            <p:ph type="sldNum" sz="quarter" idx="12"/>
          </p:nvPr>
        </p:nvSpPr>
        <p:spPr/>
        <p:txBody>
          <a:bodyPr/>
          <a:lstStyle/>
          <a:p>
            <a:fld id="{D3F1D1C4-C2D9-4231-9FB2-B2D9D97AA41D}" type="slidenum">
              <a:rPr lang="el-GR" smtClean="0">
                <a:latin typeface="Constantia" pitchFamily="18" charset="0"/>
              </a:rPr>
              <a:pPr/>
              <a:t>1</a:t>
            </a:fld>
            <a:endParaRPr lang="el-GR" dirty="0">
              <a:latin typeface="Constantia" pitchFamily="18" charset="0"/>
            </a:endParaRPr>
          </a:p>
        </p:txBody>
      </p:sp>
      <p:sp>
        <p:nvSpPr>
          <p:cNvPr id="13" name="Rectangle 12"/>
          <p:cNvSpPr/>
          <p:nvPr/>
        </p:nvSpPr>
        <p:spPr>
          <a:xfrm>
            <a:off x="0" y="644900"/>
            <a:ext cx="9144000" cy="523220"/>
          </a:xfrm>
          <a:prstGeom prst="rect">
            <a:avLst/>
          </a:prstGeom>
        </p:spPr>
        <p:txBody>
          <a:bodyPr wrap="square">
            <a:spAutoFit/>
          </a:bodyPr>
          <a:lstStyle/>
          <a:p>
            <a:pPr algn="ctr"/>
            <a:r>
              <a:rPr lang="en-US" sz="2400" b="1" dirty="0">
                <a:solidFill>
                  <a:schemeClr val="tx2">
                    <a:lumMod val="75000"/>
                  </a:schemeClr>
                </a:solidFill>
                <a:effectLst>
                  <a:outerShdw blurRad="38100" dist="38100" dir="2700000" algn="tl">
                    <a:srgbClr val="000000">
                      <a:alpha val="43137"/>
                    </a:srgbClr>
                  </a:outerShdw>
                </a:effectLst>
                <a:latin typeface="Constantia" pitchFamily="18" charset="0"/>
                <a:ea typeface="+mj-ea"/>
                <a:cs typeface="+mj-cs"/>
              </a:rPr>
              <a:t>EPL646: Advanced Topics in Databases</a:t>
            </a:r>
            <a:r>
              <a:rPr lang="en-US" sz="2800" b="1" dirty="0">
                <a:solidFill>
                  <a:schemeClr val="tx2">
                    <a:lumMod val="75000"/>
                  </a:schemeClr>
                </a:solidFill>
                <a:effectLst>
                  <a:outerShdw blurRad="38100" dist="38100" dir="2700000" algn="tl">
                    <a:srgbClr val="000000">
                      <a:alpha val="43137"/>
                    </a:srgbClr>
                  </a:outerShdw>
                </a:effectLst>
                <a:latin typeface="Constantia" pitchFamily="18" charset="0"/>
                <a:ea typeface="+mj-ea"/>
                <a:cs typeface="+mj-cs"/>
              </a:rPr>
              <a:t> </a:t>
            </a:r>
          </a:p>
        </p:txBody>
      </p:sp>
      <p:sp>
        <p:nvSpPr>
          <p:cNvPr id="12" name="Rectangle 11"/>
          <p:cNvSpPr/>
          <p:nvPr/>
        </p:nvSpPr>
        <p:spPr>
          <a:xfrm>
            <a:off x="285720" y="2514429"/>
            <a:ext cx="8572560" cy="1015663"/>
          </a:xfrm>
          <a:prstGeom prst="rect">
            <a:avLst/>
          </a:prstGeom>
        </p:spPr>
        <p:txBody>
          <a:bodyPr wrap="square">
            <a:spAutoFit/>
          </a:bodyPr>
          <a:lstStyle/>
          <a:p>
            <a:pPr algn="ctr"/>
            <a:r>
              <a:rPr lang="en-US" sz="1200" i="1" dirty="0"/>
              <a:t>Alexander </a:t>
            </a:r>
            <a:r>
              <a:rPr lang="en-US" sz="1200" i="1" dirty="0" err="1"/>
              <a:t>Shraer</a:t>
            </a:r>
            <a:r>
              <a:rPr lang="en-US" sz="1200" dirty="0"/>
              <a:t>∗</a:t>
            </a:r>
            <a:r>
              <a:rPr lang="en-US" sz="1200" i="1" dirty="0"/>
              <a:t>, Alexandre </a:t>
            </a:r>
            <a:r>
              <a:rPr lang="en-US" sz="1200" i="1" dirty="0" err="1"/>
              <a:t>Aybes</a:t>
            </a:r>
            <a:r>
              <a:rPr lang="en-US" sz="1200" i="1" dirty="0"/>
              <a:t>, Bryan Davis, Christos </a:t>
            </a:r>
            <a:r>
              <a:rPr lang="en-US" sz="1200" i="1" dirty="0" err="1"/>
              <a:t>Chrysafis</a:t>
            </a:r>
            <a:r>
              <a:rPr lang="en-US" sz="1200" i="1" dirty="0"/>
              <a:t>, Dave Browning, Eric </a:t>
            </a:r>
            <a:r>
              <a:rPr lang="en-US" sz="1200" i="1" dirty="0" err="1"/>
              <a:t>Krugler</a:t>
            </a:r>
            <a:r>
              <a:rPr lang="en-US" sz="1200" i="1" dirty="0"/>
              <a:t>, Eric Stone, Harrison Chandler, Jacob </a:t>
            </a:r>
            <a:r>
              <a:rPr lang="en-US" sz="1200" i="1" dirty="0" err="1"/>
              <a:t>Farkas</a:t>
            </a:r>
            <a:r>
              <a:rPr lang="en-US" sz="1200" i="1" dirty="0"/>
              <a:t> John Quinn, Jonathan Ruben, Michael Ford, Mike McMahon, Nathan Williams, Nicolas Favre-Felix, </a:t>
            </a:r>
            <a:r>
              <a:rPr lang="en-US" sz="1200" i="1" dirty="0" err="1"/>
              <a:t>Nihar</a:t>
            </a:r>
            <a:r>
              <a:rPr lang="en-US" sz="1200" i="1" dirty="0"/>
              <a:t> Sharma, Ori </a:t>
            </a:r>
            <a:r>
              <a:rPr lang="en-US" sz="1200" i="1" dirty="0" err="1"/>
              <a:t>Herrnstadt</a:t>
            </a:r>
            <a:r>
              <a:rPr lang="en-US" sz="1200" i="1" dirty="0"/>
              <a:t/>
            </a:r>
            <a:br>
              <a:rPr lang="en-US" sz="1200" i="1" dirty="0"/>
            </a:br>
            <a:r>
              <a:rPr lang="en-US" sz="1200" i="1" dirty="0"/>
              <a:t>Paul Seligman, </a:t>
            </a:r>
            <a:r>
              <a:rPr lang="en-US" sz="1200" i="1" dirty="0" err="1"/>
              <a:t>Raghav</a:t>
            </a:r>
            <a:r>
              <a:rPr lang="en-US" sz="1200" i="1" dirty="0"/>
              <a:t> </a:t>
            </a:r>
            <a:r>
              <a:rPr lang="en-US" sz="1200" i="1" dirty="0" err="1"/>
              <a:t>Pisolkar</a:t>
            </a:r>
            <a:r>
              <a:rPr lang="en-US" sz="1200" i="1" dirty="0"/>
              <a:t>, Scott </a:t>
            </a:r>
            <a:r>
              <a:rPr lang="en-US" sz="1200" i="1" dirty="0" err="1"/>
              <a:t>Dugas</a:t>
            </a:r>
            <a:r>
              <a:rPr lang="en-US" sz="1200" i="1" dirty="0"/>
              <a:t>, Scott Gray, Shirley Lu, </a:t>
            </a:r>
            <a:r>
              <a:rPr lang="en-US" sz="1200" i="1" dirty="0" err="1"/>
              <a:t>Sytze</a:t>
            </a:r>
            <a:r>
              <a:rPr lang="en-US" sz="1200" i="1" dirty="0"/>
              <a:t> </a:t>
            </a:r>
            <a:r>
              <a:rPr lang="en-US" sz="1200" i="1" dirty="0" err="1"/>
              <a:t>Harkema</a:t>
            </a:r>
            <a:r>
              <a:rPr lang="en-US" sz="1200" i="1" dirty="0"/>
              <a:t>, Valentin </a:t>
            </a:r>
            <a:r>
              <a:rPr lang="en-US" sz="1200" i="1" dirty="0" err="1"/>
              <a:t>Kravtsov</a:t>
            </a:r>
            <a:r>
              <a:rPr lang="en-US" sz="1200" i="1" dirty="0"/>
              <a:t>, Vanessa Hong, Wan Ling </a:t>
            </a:r>
            <a:r>
              <a:rPr lang="en-US" sz="1200" i="1" dirty="0" err="1"/>
              <a:t>Yih</a:t>
            </a:r>
            <a:r>
              <a:rPr lang="en-US" sz="1200" i="1" dirty="0"/>
              <a:t>, </a:t>
            </a:r>
            <a:r>
              <a:rPr lang="en-US" sz="1200" i="1" dirty="0" err="1"/>
              <a:t>Yizuo</a:t>
            </a:r>
            <a:r>
              <a:rPr lang="en-US" sz="1200" i="1" dirty="0"/>
              <a:t> Tian </a:t>
            </a:r>
            <a:endParaRPr lang="en-US" sz="1200" dirty="0"/>
          </a:p>
          <a:p>
            <a:pPr algn="ctr"/>
            <a:r>
              <a:rPr lang="en-US" sz="1200" i="1" dirty="0" smtClean="0"/>
              <a:t>Apple</a:t>
            </a:r>
            <a:r>
              <a:rPr lang="en-US" sz="1200" i="1" dirty="0"/>
              <a:t>, Inc. </a:t>
            </a:r>
            <a:endParaRPr lang="en-US" sz="1200" dirty="0"/>
          </a:p>
        </p:txBody>
      </p:sp>
      <p:sp>
        <p:nvSpPr>
          <p:cNvPr id="61442" name="AutoShape 2" descr="Image result for logo ucy cs department"/>
          <p:cNvSpPr>
            <a:spLocks noChangeAspect="1" noChangeArrowheads="1"/>
          </p:cNvSpPr>
          <p:nvPr/>
        </p:nvSpPr>
        <p:spPr bwMode="auto">
          <a:xfrm>
            <a:off x="155574" y="-136526"/>
            <a:ext cx="850887" cy="850887"/>
          </a:xfrm>
          <a:prstGeom prst="rect">
            <a:avLst/>
          </a:prstGeom>
          <a:noFill/>
        </p:spPr>
        <p:txBody>
          <a:bodyPr vert="horz" wrap="square" lIns="91440" tIns="45720" rIns="91440" bIns="45720" numCol="1" anchor="t" anchorCtr="0" compatLnSpc="1">
            <a:prstTxWarp prst="textNoShape">
              <a:avLst/>
            </a:prstTxWarp>
          </a:bodyPr>
          <a:lstStyle/>
          <a:p>
            <a:endParaRPr lang="el-GR"/>
          </a:p>
        </p:txBody>
      </p:sp>
      <p:sp>
        <p:nvSpPr>
          <p:cNvPr id="18" name="Title 1"/>
          <p:cNvSpPr>
            <a:spLocks noGrp="1"/>
          </p:cNvSpPr>
          <p:nvPr>
            <p:ph type="ctrTitle"/>
          </p:nvPr>
        </p:nvSpPr>
        <p:spPr>
          <a:xfrm>
            <a:off x="714348" y="1142990"/>
            <a:ext cx="7772400" cy="1102519"/>
          </a:xfrm>
        </p:spPr>
        <p:txBody>
          <a:bodyPr>
            <a:normAutofit/>
          </a:bodyPr>
          <a:lstStyle/>
          <a:p>
            <a:r>
              <a:rPr lang="en-US" sz="2400" b="1" dirty="0" err="1">
                <a:solidFill>
                  <a:schemeClr val="tx2">
                    <a:lumMod val="75000"/>
                  </a:schemeClr>
                </a:solidFill>
                <a:effectLst>
                  <a:outerShdw blurRad="38100" dist="38100" dir="2700000" algn="tl">
                    <a:srgbClr val="000000">
                      <a:alpha val="43137"/>
                    </a:srgbClr>
                  </a:outerShdw>
                </a:effectLst>
                <a:latin typeface="Constantia" pitchFamily="18" charset="0"/>
              </a:rPr>
              <a:t>CloudKit</a:t>
            </a:r>
            <a:r>
              <a:rPr lang="en-US" sz="2400" b="1" dirty="0">
                <a:solidFill>
                  <a:schemeClr val="tx2">
                    <a:lumMod val="75000"/>
                  </a:schemeClr>
                </a:solidFill>
                <a:effectLst>
                  <a:outerShdw blurRad="38100" dist="38100" dir="2700000" algn="tl">
                    <a:srgbClr val="000000">
                      <a:alpha val="43137"/>
                    </a:srgbClr>
                  </a:outerShdw>
                </a:effectLst>
                <a:latin typeface="Constantia" pitchFamily="18" charset="0"/>
              </a:rPr>
              <a:t>: Structured Storage for Mobile Applications </a:t>
            </a:r>
          </a:p>
        </p:txBody>
      </p:sp>
    </p:spTree>
    <p:extLst>
      <p:ext uri="{BB962C8B-B14F-4D97-AF65-F5344CB8AC3E}">
        <p14:creationId xmlns:p14="http://schemas.microsoft.com/office/powerpoint/2010/main" val="2900740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Records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Basic storage unit</a:t>
            </a:r>
          </a:p>
          <a:p>
            <a:r>
              <a:rPr lang="en-US" dirty="0" smtClean="0"/>
              <a:t>Consist of fields</a:t>
            </a:r>
          </a:p>
          <a:p>
            <a:pPr lvl="1"/>
            <a:r>
              <a:rPr lang="en-US" dirty="0" smtClean="0"/>
              <a:t>Dictionary of key-value pairs</a:t>
            </a:r>
          </a:p>
          <a:p>
            <a:r>
              <a:rPr lang="en-US" dirty="0" smtClean="0"/>
              <a:t>Fields can contain</a:t>
            </a:r>
          </a:p>
          <a:p>
            <a:pPr lvl="1"/>
            <a:r>
              <a:rPr lang="en-US" dirty="0" smtClean="0"/>
              <a:t>Simple value types (</a:t>
            </a:r>
            <a:r>
              <a:rPr lang="en-US" dirty="0" err="1" smtClean="0"/>
              <a:t>eg</a:t>
            </a:r>
            <a:r>
              <a:rPr lang="en-US" dirty="0" smtClean="0"/>
              <a:t>. strings, numbers, dates)</a:t>
            </a:r>
          </a:p>
          <a:p>
            <a:pPr lvl="1"/>
            <a:r>
              <a:rPr lang="en-US" dirty="0" smtClean="0"/>
              <a:t>Complex types (</a:t>
            </a:r>
            <a:r>
              <a:rPr lang="en-US" dirty="0" err="1" smtClean="0"/>
              <a:t>eg</a:t>
            </a:r>
            <a:r>
              <a:rPr lang="en-US" dirty="0" smtClean="0"/>
              <a:t>. locations, record references, assets)</a:t>
            </a:r>
          </a:p>
          <a:p>
            <a:pPr lvl="1"/>
            <a:r>
              <a:rPr lang="en-US" dirty="0" smtClean="0"/>
              <a:t>List of values of a type</a:t>
            </a:r>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10</a:t>
            </a:fld>
            <a:endParaRPr lang="el-GR"/>
          </a:p>
        </p:txBody>
      </p:sp>
    </p:spTree>
    <p:extLst>
      <p:ext uri="{BB962C8B-B14F-4D97-AF65-F5344CB8AC3E}">
        <p14:creationId xmlns:p14="http://schemas.microsoft.com/office/powerpoint/2010/main" val="26947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Record Zones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Organize records into logical groups</a:t>
            </a:r>
          </a:p>
          <a:p>
            <a:r>
              <a:rPr lang="en-US" dirty="0" smtClean="0"/>
              <a:t>Enable application to selectively sync subsets of data</a:t>
            </a:r>
          </a:p>
          <a:p>
            <a:r>
              <a:rPr lang="en-US" dirty="0" smtClean="0"/>
              <a:t>Each record belongs to one zone</a:t>
            </a:r>
          </a:p>
          <a:p>
            <a:r>
              <a:rPr lang="en-US" dirty="0" smtClean="0"/>
              <a:t>Public database has a single default zone</a:t>
            </a:r>
          </a:p>
          <a:p>
            <a:r>
              <a:rPr lang="en-US" dirty="0" smtClean="0"/>
              <a:t>Private databases have </a:t>
            </a:r>
          </a:p>
          <a:p>
            <a:pPr lvl="1"/>
            <a:r>
              <a:rPr lang="en-US" dirty="0" smtClean="0"/>
              <a:t>a default zone</a:t>
            </a:r>
          </a:p>
          <a:p>
            <a:pPr lvl="1"/>
            <a:r>
              <a:rPr lang="en-US" dirty="0"/>
              <a:t>m</a:t>
            </a:r>
            <a:r>
              <a:rPr lang="en-US" dirty="0" smtClean="0"/>
              <a:t>ultiple custom zones</a:t>
            </a:r>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11</a:t>
            </a:fld>
            <a:endParaRPr lang="el-GR"/>
          </a:p>
        </p:txBody>
      </p:sp>
    </p:spTree>
    <p:extLst>
      <p:ext uri="{BB962C8B-B14F-4D97-AF65-F5344CB8AC3E}">
        <p14:creationId xmlns:p14="http://schemas.microsoft.com/office/powerpoint/2010/main" val="190555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CloudKit’s</a:t>
            </a:r>
            <a:r>
              <a:rPr lang="en-US" dirty="0" smtClean="0"/>
              <a:t> Data Model</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20" y="1063229"/>
            <a:ext cx="9501367" cy="3114337"/>
          </a:xfrm>
        </p:spPr>
      </p:pic>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12</a:t>
            </a:fld>
            <a:endParaRPr lang="el-GR"/>
          </a:p>
        </p:txBody>
      </p:sp>
    </p:spTree>
    <p:extLst>
      <p:ext uri="{BB962C8B-B14F-4D97-AF65-F5344CB8AC3E}">
        <p14:creationId xmlns:p14="http://schemas.microsoft.com/office/powerpoint/2010/main" val="538957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CloudKit</a:t>
            </a:r>
            <a:r>
              <a:rPr lang="en-US" dirty="0" smtClean="0"/>
              <a:t> API</a:t>
            </a:r>
            <a:endParaRPr lang="en-US" dirty="0"/>
          </a:p>
        </p:txBody>
      </p:sp>
      <p:sp>
        <p:nvSpPr>
          <p:cNvPr id="3" name="Content Placeholder 2"/>
          <p:cNvSpPr>
            <a:spLocks noGrp="1"/>
          </p:cNvSpPr>
          <p:nvPr>
            <p:ph idx="1"/>
          </p:nvPr>
        </p:nvSpPr>
        <p:spPr/>
        <p:txBody>
          <a:bodyPr>
            <a:normAutofit/>
          </a:bodyPr>
          <a:lstStyle/>
          <a:p>
            <a:r>
              <a:rPr lang="en-US" dirty="0" smtClean="0"/>
              <a:t>Rich set of CRUD API’s</a:t>
            </a:r>
          </a:p>
          <a:p>
            <a:r>
              <a:rPr lang="en-US" dirty="0" smtClean="0"/>
              <a:t>Create, Update Delete, Fetch (Records, Zones),</a:t>
            </a:r>
          </a:p>
          <a:p>
            <a:r>
              <a:rPr lang="en-US" dirty="0" smtClean="0"/>
              <a:t>Upload, Queries, Subscriptions etc.</a:t>
            </a:r>
          </a:p>
          <a:p>
            <a:r>
              <a:rPr lang="en-US" dirty="0" smtClean="0"/>
              <a:t>Libraries available for Swift, Objective-C and </a:t>
            </a:r>
            <a:r>
              <a:rPr lang="en-US" dirty="0" err="1" smtClean="0"/>
              <a:t>Javascript</a:t>
            </a:r>
            <a:endParaRPr lang="en-US" dirty="0" smtClean="0"/>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13</a:t>
            </a:fld>
            <a:endParaRPr lang="el-GR"/>
          </a:p>
        </p:txBody>
      </p:sp>
    </p:spTree>
    <p:extLst>
      <p:ext uri="{BB962C8B-B14F-4D97-AF65-F5344CB8AC3E}">
        <p14:creationId xmlns:p14="http://schemas.microsoft.com/office/powerpoint/2010/main" val="705170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Dashboard</a:t>
            </a:r>
            <a:endParaRPr lang="en-US" dirty="0"/>
          </a:p>
        </p:txBody>
      </p:sp>
      <p:sp>
        <p:nvSpPr>
          <p:cNvPr id="3" name="Content Placeholder 2"/>
          <p:cNvSpPr>
            <a:spLocks noGrp="1"/>
          </p:cNvSpPr>
          <p:nvPr>
            <p:ph idx="1"/>
          </p:nvPr>
        </p:nvSpPr>
        <p:spPr/>
        <p:txBody>
          <a:bodyPr>
            <a:normAutofit/>
          </a:bodyPr>
          <a:lstStyle/>
          <a:p>
            <a:r>
              <a:rPr lang="en-US" dirty="0" smtClean="0"/>
              <a:t>Web dashboard for Application Developers</a:t>
            </a:r>
          </a:p>
          <a:p>
            <a:r>
              <a:rPr lang="en-US" dirty="0" smtClean="0"/>
              <a:t>View and Manage app data</a:t>
            </a:r>
          </a:p>
          <a:p>
            <a:r>
              <a:rPr lang="en-US" dirty="0" smtClean="0"/>
              <a:t>Define secondary indices</a:t>
            </a:r>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14</a:t>
            </a:fld>
            <a:endParaRPr lang="el-GR"/>
          </a:p>
        </p:txBody>
      </p:sp>
    </p:spTree>
    <p:extLst>
      <p:ext uri="{BB962C8B-B14F-4D97-AF65-F5344CB8AC3E}">
        <p14:creationId xmlns:p14="http://schemas.microsoft.com/office/powerpoint/2010/main" val="2003779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Architecture 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Support of 3 different interfaces</a:t>
            </a:r>
          </a:p>
          <a:p>
            <a:pPr lvl="1"/>
            <a:r>
              <a:rPr lang="en-US" dirty="0" smtClean="0"/>
              <a:t>REST-like web interface</a:t>
            </a:r>
          </a:p>
          <a:p>
            <a:pPr lvl="2"/>
            <a:r>
              <a:rPr lang="en-US" dirty="0" smtClean="0"/>
              <a:t>For web-applications</a:t>
            </a:r>
          </a:p>
          <a:p>
            <a:pPr lvl="1"/>
            <a:r>
              <a:rPr lang="en-US" dirty="0" err="1" smtClean="0"/>
              <a:t>gRPC</a:t>
            </a:r>
            <a:endParaRPr lang="en-US" dirty="0" smtClean="0"/>
          </a:p>
          <a:p>
            <a:pPr lvl="2"/>
            <a:r>
              <a:rPr lang="en-US" dirty="0" smtClean="0"/>
              <a:t>Other backend services using </a:t>
            </a:r>
            <a:r>
              <a:rPr lang="en-US" dirty="0" err="1" smtClean="0"/>
              <a:t>CloudKit</a:t>
            </a:r>
            <a:endParaRPr lang="en-US" dirty="0" smtClean="0"/>
          </a:p>
          <a:p>
            <a:pPr lvl="1"/>
            <a:r>
              <a:rPr lang="en-US" dirty="0" smtClean="0"/>
              <a:t>Custom Interface over TCP</a:t>
            </a:r>
          </a:p>
          <a:p>
            <a:pPr lvl="2"/>
            <a:r>
              <a:rPr lang="en-US" dirty="0" smtClean="0"/>
              <a:t>Used by mobile client apps through a </a:t>
            </a:r>
            <a:r>
              <a:rPr lang="en-US" dirty="0"/>
              <a:t>client-side library and a daemon installed on </a:t>
            </a:r>
            <a:r>
              <a:rPr lang="en-US" dirty="0" smtClean="0"/>
              <a:t>devices</a:t>
            </a:r>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15</a:t>
            </a:fld>
            <a:endParaRPr lang="el-GR"/>
          </a:p>
        </p:txBody>
      </p:sp>
    </p:spTree>
    <p:extLst>
      <p:ext uri="{BB962C8B-B14F-4D97-AF65-F5344CB8AC3E}">
        <p14:creationId xmlns:p14="http://schemas.microsoft.com/office/powerpoint/2010/main" val="1518005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Server extensions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Many apps, using </a:t>
            </a:r>
            <a:r>
              <a:rPr lang="en-US" dirty="0" err="1" smtClean="0"/>
              <a:t>CloudKit</a:t>
            </a:r>
            <a:r>
              <a:rPr lang="en-US" dirty="0" smtClean="0"/>
              <a:t>, don’t have custom server-side logic</a:t>
            </a:r>
          </a:p>
          <a:p>
            <a:r>
              <a:rPr lang="en-US" dirty="0" err="1" smtClean="0"/>
              <a:t>CloudKit</a:t>
            </a:r>
            <a:r>
              <a:rPr lang="en-US" dirty="0" smtClean="0"/>
              <a:t> uses:</a:t>
            </a:r>
          </a:p>
          <a:p>
            <a:pPr lvl="1"/>
            <a:r>
              <a:rPr lang="en-US" dirty="0" smtClean="0"/>
              <a:t>Apache Cassandra as the underlying storage system</a:t>
            </a:r>
          </a:p>
          <a:p>
            <a:pPr lvl="1"/>
            <a:r>
              <a:rPr lang="en-US" dirty="0" err="1" smtClean="0"/>
              <a:t>Solr</a:t>
            </a:r>
            <a:r>
              <a:rPr lang="en-US" dirty="0" smtClean="0"/>
              <a:t> for indexing and querying</a:t>
            </a:r>
          </a:p>
          <a:p>
            <a:pPr lvl="1"/>
            <a:r>
              <a:rPr lang="en-US" dirty="0" smtClean="0"/>
              <a:t>Apple’s Push Notification System for notifications</a:t>
            </a:r>
          </a:p>
          <a:p>
            <a:pPr lvl="1"/>
            <a:r>
              <a:rPr lang="en-US" dirty="0"/>
              <a:t>Asynchronous tasks are queued using a queue management system and processed by maintenance jobs</a:t>
            </a:r>
            <a:endParaRPr lang="en-US" dirty="0" smtClean="0"/>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16</a:t>
            </a:fld>
            <a:endParaRPr lang="el-GR"/>
          </a:p>
        </p:txBody>
      </p:sp>
    </p:spTree>
    <p:extLst>
      <p:ext uri="{BB962C8B-B14F-4D97-AF65-F5344CB8AC3E}">
        <p14:creationId xmlns:p14="http://schemas.microsoft.com/office/powerpoint/2010/main" val="274528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 placement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 is </a:t>
            </a:r>
            <a:r>
              <a:rPr lang="en-US" dirty="0" err="1" smtClean="0"/>
              <a:t>sharded</a:t>
            </a:r>
            <a:r>
              <a:rPr lang="en-US" dirty="0" smtClean="0"/>
              <a:t> into multiple </a:t>
            </a:r>
            <a:r>
              <a:rPr lang="en-US" dirty="0" err="1" smtClean="0"/>
              <a:t>CloudKit</a:t>
            </a:r>
            <a:r>
              <a:rPr lang="en-US" dirty="0" smtClean="0"/>
              <a:t> partitions</a:t>
            </a:r>
          </a:p>
          <a:p>
            <a:r>
              <a:rPr lang="en-US" dirty="0" smtClean="0"/>
              <a:t>Each user is assigned to a single partition</a:t>
            </a:r>
          </a:p>
          <a:p>
            <a:r>
              <a:rPr lang="en-US" dirty="0" smtClean="0"/>
              <a:t>Cassandra provides Compare-And-Set (CAS)</a:t>
            </a:r>
          </a:p>
          <a:p>
            <a:r>
              <a:rPr lang="en-US" dirty="0" err="1" smtClean="0"/>
              <a:t>CloudKit</a:t>
            </a:r>
            <a:r>
              <a:rPr lang="en-US" dirty="0" smtClean="0"/>
              <a:t> uses CAS for </a:t>
            </a:r>
          </a:p>
          <a:p>
            <a:pPr lvl="1"/>
            <a:r>
              <a:rPr lang="en-US" dirty="0" smtClean="0"/>
              <a:t>Conditional updates</a:t>
            </a:r>
          </a:p>
          <a:p>
            <a:pPr lvl="1"/>
            <a:r>
              <a:rPr lang="en-US" dirty="0" smtClean="0"/>
              <a:t>Lock-Free synchronization</a:t>
            </a:r>
          </a:p>
          <a:p>
            <a:pPr lvl="1"/>
            <a:r>
              <a:rPr lang="en-US" dirty="0" smtClean="0"/>
              <a:t>Concurrent updates</a:t>
            </a:r>
          </a:p>
          <a:p>
            <a:endParaRPr lang="en-US" dirty="0" smtClean="0"/>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17</a:t>
            </a:fld>
            <a:endParaRPr lang="el-GR"/>
          </a:p>
        </p:txBody>
      </p:sp>
    </p:spTree>
    <p:extLst>
      <p:ext uri="{BB962C8B-B14F-4D97-AF65-F5344CB8AC3E}">
        <p14:creationId xmlns:p14="http://schemas.microsoft.com/office/powerpoint/2010/main" val="178445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 placement </a:t>
            </a:r>
            <a:r>
              <a:rPr lang="mr-IN" dirty="0" smtClean="0"/>
              <a:t>–</a:t>
            </a:r>
            <a:r>
              <a:rPr lang="en-US" dirty="0" smtClean="0"/>
              <a:t> Custom Zones</a:t>
            </a:r>
            <a:endParaRPr lang="en-US" dirty="0"/>
          </a:p>
        </p:txBody>
      </p:sp>
      <p:sp>
        <p:nvSpPr>
          <p:cNvPr id="3" name="Content Placeholder 2"/>
          <p:cNvSpPr>
            <a:spLocks noGrp="1"/>
          </p:cNvSpPr>
          <p:nvPr>
            <p:ph idx="1"/>
          </p:nvPr>
        </p:nvSpPr>
        <p:spPr/>
        <p:txBody>
          <a:bodyPr>
            <a:normAutofit/>
          </a:bodyPr>
          <a:lstStyle/>
          <a:p>
            <a:r>
              <a:rPr lang="en-US" dirty="0" smtClean="0"/>
              <a:t>Each custom zone is assigned to one Cassandra partition</a:t>
            </a:r>
          </a:p>
          <a:p>
            <a:r>
              <a:rPr lang="en-US" dirty="0" smtClean="0"/>
              <a:t>Leverage conditional and multi-key atomic updates</a:t>
            </a:r>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18</a:t>
            </a:fld>
            <a:endParaRPr lang="el-GR"/>
          </a:p>
        </p:txBody>
      </p:sp>
    </p:spTree>
    <p:extLst>
      <p:ext uri="{BB962C8B-B14F-4D97-AF65-F5344CB8AC3E}">
        <p14:creationId xmlns:p14="http://schemas.microsoft.com/office/powerpoint/2010/main" val="784847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Data </a:t>
            </a:r>
            <a:r>
              <a:rPr lang="en-US" dirty="0" smtClean="0"/>
              <a:t>placement </a:t>
            </a:r>
            <a:r>
              <a:rPr lang="mr-IN" dirty="0" smtClean="0"/>
              <a:t>–</a:t>
            </a:r>
            <a:r>
              <a:rPr lang="en-US" dirty="0" smtClean="0"/>
              <a:t> Default Zones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Default zones vs Custom Zones</a:t>
            </a:r>
          </a:p>
          <a:p>
            <a:r>
              <a:rPr lang="en-US" dirty="0"/>
              <a:t>Default zones trade-off stronger semantics for scalability</a:t>
            </a:r>
            <a:endParaRPr lang="en-US" dirty="0" smtClean="0"/>
          </a:p>
          <a:p>
            <a:r>
              <a:rPr lang="en-US" dirty="0" err="1" smtClean="0"/>
              <a:t>Sharded</a:t>
            </a:r>
            <a:r>
              <a:rPr lang="en-US" dirty="0" smtClean="0"/>
              <a:t> across multiple Cassandra partitions</a:t>
            </a:r>
          </a:p>
          <a:p>
            <a:r>
              <a:rPr lang="en-US" dirty="0" smtClean="0"/>
              <a:t>Grow significantly larger</a:t>
            </a:r>
          </a:p>
          <a:p>
            <a:r>
              <a:rPr lang="en-US" dirty="0" smtClean="0"/>
              <a:t>Only provide single-record operations</a:t>
            </a:r>
          </a:p>
          <a:p>
            <a:pPr lvl="1"/>
            <a:r>
              <a:rPr lang="en-US" dirty="0" smtClean="0"/>
              <a:t>Cassandra does not support cross-partition transactions</a:t>
            </a:r>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19</a:t>
            </a:fld>
            <a:endParaRPr lang="el-GR"/>
          </a:p>
        </p:txBody>
      </p:sp>
    </p:spTree>
    <p:extLst>
      <p:ext uri="{BB962C8B-B14F-4D97-AF65-F5344CB8AC3E}">
        <p14:creationId xmlns:p14="http://schemas.microsoft.com/office/powerpoint/2010/main" val="959385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err="1" smtClean="0"/>
              <a:t>CloudKit</a:t>
            </a:r>
            <a:endParaRPr lang="en-US" dirty="0"/>
          </a:p>
        </p:txBody>
      </p:sp>
      <p:sp>
        <p:nvSpPr>
          <p:cNvPr id="3" name="Content Placeholder 2"/>
          <p:cNvSpPr>
            <a:spLocks noGrp="1"/>
          </p:cNvSpPr>
          <p:nvPr>
            <p:ph idx="1"/>
          </p:nvPr>
        </p:nvSpPr>
        <p:spPr/>
        <p:txBody>
          <a:bodyPr>
            <a:normAutofit/>
          </a:bodyPr>
          <a:lstStyle/>
          <a:p>
            <a:r>
              <a:rPr lang="en-US" dirty="0"/>
              <a:t>Apple’s cloud backend service and application </a:t>
            </a:r>
            <a:r>
              <a:rPr lang="en-US" dirty="0" smtClean="0"/>
              <a:t>development </a:t>
            </a:r>
            <a:r>
              <a:rPr lang="en-US" dirty="0"/>
              <a:t>framework </a:t>
            </a:r>
            <a:endParaRPr lang="en-US" dirty="0"/>
          </a:p>
          <a:p>
            <a:r>
              <a:rPr lang="en-US" dirty="0" smtClean="0"/>
              <a:t>storage </a:t>
            </a:r>
            <a:r>
              <a:rPr lang="en-US" dirty="0"/>
              <a:t>for </a:t>
            </a:r>
            <a:r>
              <a:rPr lang="en-US" dirty="0" smtClean="0"/>
              <a:t>struc</a:t>
            </a:r>
            <a:r>
              <a:rPr lang="en-US" dirty="0"/>
              <a:t>tured data </a:t>
            </a:r>
            <a:endParaRPr lang="en-US" dirty="0"/>
          </a:p>
          <a:p>
            <a:r>
              <a:rPr lang="en-US" dirty="0" smtClean="0"/>
              <a:t>synchronization</a:t>
            </a:r>
          </a:p>
          <a:p>
            <a:r>
              <a:rPr lang="en-US" dirty="0" smtClean="0"/>
              <a:t>scale</a:t>
            </a:r>
            <a:r>
              <a:rPr lang="en-US" dirty="0"/>
              <a:t>, consistency, durability and security </a:t>
            </a:r>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2</a:t>
            </a:fld>
            <a:endParaRPr lang="el-GR"/>
          </a:p>
        </p:txBody>
      </p:sp>
    </p:spTree>
    <p:extLst>
      <p:ext uri="{BB962C8B-B14F-4D97-AF65-F5344CB8AC3E}">
        <p14:creationId xmlns:p14="http://schemas.microsoft.com/office/powerpoint/2010/main" val="1500174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 placement </a:t>
            </a:r>
            <a:r>
              <a:rPr lang="mr-IN" dirty="0" smtClean="0"/>
              <a:t>–</a:t>
            </a:r>
            <a:r>
              <a:rPr lang="en-US" dirty="0" smtClean="0"/>
              <a:t> Some numbers</a:t>
            </a:r>
            <a:endParaRPr lang="en-US" dirty="0"/>
          </a:p>
        </p:txBody>
      </p:sp>
      <p:sp>
        <p:nvSpPr>
          <p:cNvPr id="3" name="Content Placeholder 2"/>
          <p:cNvSpPr>
            <a:spLocks noGrp="1"/>
          </p:cNvSpPr>
          <p:nvPr>
            <p:ph idx="1"/>
          </p:nvPr>
        </p:nvSpPr>
        <p:spPr/>
        <p:txBody>
          <a:bodyPr>
            <a:normAutofit/>
          </a:bodyPr>
          <a:lstStyle/>
          <a:p>
            <a:r>
              <a:rPr lang="en-US" dirty="0" smtClean="0"/>
              <a:t>Private database default zone is </a:t>
            </a:r>
            <a:r>
              <a:rPr lang="en-US" dirty="0" err="1" smtClean="0"/>
              <a:t>sharded</a:t>
            </a:r>
            <a:r>
              <a:rPr lang="en-US" dirty="0" smtClean="0"/>
              <a:t> into 10 Cassandra partitions</a:t>
            </a:r>
          </a:p>
          <a:p>
            <a:r>
              <a:rPr lang="en-US" dirty="0" smtClean="0"/>
              <a:t>Public default zone is </a:t>
            </a:r>
            <a:r>
              <a:rPr lang="en-US" dirty="0" err="1" smtClean="0"/>
              <a:t>sharded</a:t>
            </a:r>
            <a:r>
              <a:rPr lang="en-US" dirty="0" smtClean="0"/>
              <a:t> into 10,000 Cassandra partitions</a:t>
            </a:r>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20</a:t>
            </a:fld>
            <a:endParaRPr lang="el-GR"/>
          </a:p>
        </p:txBody>
      </p:sp>
    </p:spTree>
    <p:extLst>
      <p:ext uri="{BB962C8B-B14F-4D97-AF65-F5344CB8AC3E}">
        <p14:creationId xmlns:p14="http://schemas.microsoft.com/office/powerpoint/2010/main" val="591735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Read and update semantics</a:t>
            </a:r>
          </a:p>
        </p:txBody>
      </p:sp>
      <p:sp>
        <p:nvSpPr>
          <p:cNvPr id="3" name="Content Placeholder 2"/>
          <p:cNvSpPr>
            <a:spLocks noGrp="1"/>
          </p:cNvSpPr>
          <p:nvPr>
            <p:ph idx="1"/>
          </p:nvPr>
        </p:nvSpPr>
        <p:spPr/>
        <p:txBody>
          <a:bodyPr>
            <a:normAutofit fontScale="92500" lnSpcReduction="20000"/>
          </a:bodyPr>
          <a:lstStyle/>
          <a:p>
            <a:r>
              <a:rPr lang="en-US" dirty="0" smtClean="0"/>
              <a:t>Atomic </a:t>
            </a:r>
            <a:r>
              <a:rPr lang="en-US" dirty="0"/>
              <a:t>single </a:t>
            </a:r>
            <a:r>
              <a:rPr lang="en-US" dirty="0" smtClean="0"/>
              <a:t>records reads and updates</a:t>
            </a:r>
          </a:p>
          <a:p>
            <a:r>
              <a:rPr lang="en-US" dirty="0" smtClean="0"/>
              <a:t>Custom zones further support multi-record atomic batches</a:t>
            </a:r>
          </a:p>
          <a:p>
            <a:r>
              <a:rPr lang="en-US" dirty="0" smtClean="0"/>
              <a:t>Record updates have one of three possible modes:</a:t>
            </a:r>
          </a:p>
          <a:p>
            <a:pPr lvl="1"/>
            <a:r>
              <a:rPr lang="en-US" i="1" dirty="0" smtClean="0"/>
              <a:t>save-if-unchanged</a:t>
            </a:r>
          </a:p>
          <a:p>
            <a:pPr lvl="1"/>
            <a:r>
              <a:rPr lang="en-US" i="1" dirty="0" smtClean="0"/>
              <a:t>save-changed-keys</a:t>
            </a:r>
          </a:p>
          <a:p>
            <a:pPr lvl="1"/>
            <a:r>
              <a:rPr lang="en-US" i="1" dirty="0" smtClean="0"/>
              <a:t>save- all-keys</a:t>
            </a:r>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21</a:t>
            </a:fld>
            <a:endParaRPr lang="el-GR"/>
          </a:p>
        </p:txBody>
      </p:sp>
    </p:spTree>
    <p:extLst>
      <p:ext uri="{BB962C8B-B14F-4D97-AF65-F5344CB8AC3E}">
        <p14:creationId xmlns:p14="http://schemas.microsoft.com/office/powerpoint/2010/main" val="569020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Read and update semantics</a:t>
            </a:r>
          </a:p>
        </p:txBody>
      </p:sp>
      <p:sp>
        <p:nvSpPr>
          <p:cNvPr id="3" name="Content Placeholder 2"/>
          <p:cNvSpPr>
            <a:spLocks noGrp="1"/>
          </p:cNvSpPr>
          <p:nvPr>
            <p:ph idx="1"/>
          </p:nvPr>
        </p:nvSpPr>
        <p:spPr/>
        <p:txBody>
          <a:bodyPr>
            <a:normAutofit/>
          </a:bodyPr>
          <a:lstStyle/>
          <a:p>
            <a:r>
              <a:rPr lang="en-US" i="1" dirty="0"/>
              <a:t>save-if-unchanged</a:t>
            </a:r>
            <a:endParaRPr lang="en-US" dirty="0" smtClean="0"/>
          </a:p>
          <a:p>
            <a:pPr lvl="1"/>
            <a:r>
              <a:rPr lang="en-US" dirty="0" smtClean="0"/>
              <a:t>Is performed </a:t>
            </a:r>
            <a:r>
              <a:rPr lang="en-US" dirty="0"/>
              <a:t>only </a:t>
            </a:r>
            <a:r>
              <a:rPr lang="en-US" dirty="0" err="1" smtClean="0"/>
              <a:t>iff</a:t>
            </a:r>
            <a:endParaRPr lang="en-US" dirty="0" smtClean="0"/>
          </a:p>
          <a:p>
            <a:pPr lvl="2"/>
            <a:r>
              <a:rPr lang="en-US" dirty="0" smtClean="0"/>
              <a:t>The </a:t>
            </a:r>
            <a:r>
              <a:rPr lang="en-US" dirty="0"/>
              <a:t>record hasn’t changed </a:t>
            </a:r>
            <a:r>
              <a:rPr lang="en-US" dirty="0" smtClean="0"/>
              <a:t>since fetch</a:t>
            </a:r>
          </a:p>
          <a:p>
            <a:pPr lvl="1"/>
            <a:r>
              <a:rPr lang="en-US" dirty="0" smtClean="0"/>
              <a:t>Using CAS</a:t>
            </a:r>
          </a:p>
          <a:p>
            <a:pPr lvl="1"/>
            <a:r>
              <a:rPr lang="en-US" dirty="0" smtClean="0"/>
              <a:t>Incremented version in record with </a:t>
            </a:r>
            <a:r>
              <a:rPr lang="en-US" dirty="0"/>
              <a:t>every </a:t>
            </a:r>
            <a:r>
              <a:rPr lang="en-US" dirty="0" smtClean="0"/>
              <a:t>update</a:t>
            </a:r>
          </a:p>
          <a:p>
            <a:pPr lvl="1"/>
            <a:r>
              <a:rPr lang="en-US" dirty="0" smtClean="0"/>
              <a:t>Sent in </a:t>
            </a:r>
            <a:r>
              <a:rPr lang="en-US" dirty="0"/>
              <a:t>operations and responses</a:t>
            </a:r>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22</a:t>
            </a:fld>
            <a:endParaRPr lang="el-GR"/>
          </a:p>
        </p:txBody>
      </p:sp>
    </p:spTree>
    <p:extLst>
      <p:ext uri="{BB962C8B-B14F-4D97-AF65-F5344CB8AC3E}">
        <p14:creationId xmlns:p14="http://schemas.microsoft.com/office/powerpoint/2010/main" val="317274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Read and update </a:t>
            </a:r>
            <a:r>
              <a:rPr lang="en-US" dirty="0" smtClean="0"/>
              <a:t>semantics</a:t>
            </a:r>
            <a:endParaRPr lang="en-US" dirty="0"/>
          </a:p>
        </p:txBody>
      </p:sp>
      <p:sp>
        <p:nvSpPr>
          <p:cNvPr id="3" name="Content Placeholder 2"/>
          <p:cNvSpPr>
            <a:spLocks noGrp="1"/>
          </p:cNvSpPr>
          <p:nvPr>
            <p:ph idx="1"/>
          </p:nvPr>
        </p:nvSpPr>
        <p:spPr/>
        <p:txBody>
          <a:bodyPr>
            <a:normAutofit/>
          </a:bodyPr>
          <a:lstStyle/>
          <a:p>
            <a:r>
              <a:rPr lang="en-US" i="1" dirty="0"/>
              <a:t>save-changed-keys</a:t>
            </a:r>
            <a:endParaRPr lang="en-US" dirty="0" smtClean="0"/>
          </a:p>
          <a:p>
            <a:pPr lvl="1"/>
            <a:r>
              <a:rPr lang="en-US" dirty="0" smtClean="0"/>
              <a:t>Client sends only the modified fields</a:t>
            </a:r>
          </a:p>
          <a:p>
            <a:pPr lvl="1"/>
            <a:r>
              <a:rPr lang="en-US" dirty="0" smtClean="0"/>
              <a:t>Possibility of invalid update due to concurrent update by another client</a:t>
            </a:r>
          </a:p>
          <a:p>
            <a:r>
              <a:rPr lang="en-US" i="1" dirty="0"/>
              <a:t>save-all-keys </a:t>
            </a:r>
            <a:endParaRPr lang="en-US" i="1" dirty="0" smtClean="0"/>
          </a:p>
          <a:p>
            <a:pPr lvl="1"/>
            <a:r>
              <a:rPr lang="en-US" i="1" dirty="0" smtClean="0"/>
              <a:t>Client </a:t>
            </a:r>
            <a:r>
              <a:rPr lang="en-US" dirty="0" smtClean="0"/>
              <a:t>sends </a:t>
            </a:r>
            <a:r>
              <a:rPr lang="en-US" dirty="0"/>
              <a:t>all fields</a:t>
            </a:r>
            <a:endParaRPr lang="en-US" dirty="0" smtClean="0"/>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23</a:t>
            </a:fld>
            <a:endParaRPr lang="el-GR"/>
          </a:p>
        </p:txBody>
      </p:sp>
    </p:spTree>
    <p:extLst>
      <p:ext uri="{BB962C8B-B14F-4D97-AF65-F5344CB8AC3E}">
        <p14:creationId xmlns:p14="http://schemas.microsoft.com/office/powerpoint/2010/main" val="1579083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Reference semantics</a:t>
            </a:r>
            <a:endParaRPr lang="en-US" dirty="0"/>
          </a:p>
        </p:txBody>
      </p:sp>
      <p:sp>
        <p:nvSpPr>
          <p:cNvPr id="3" name="Content Placeholder 2"/>
          <p:cNvSpPr>
            <a:spLocks noGrp="1"/>
          </p:cNvSpPr>
          <p:nvPr>
            <p:ph idx="1"/>
          </p:nvPr>
        </p:nvSpPr>
        <p:spPr/>
        <p:txBody>
          <a:bodyPr>
            <a:normAutofit/>
          </a:bodyPr>
          <a:lstStyle/>
          <a:p>
            <a:r>
              <a:rPr lang="en-US" dirty="0" smtClean="0"/>
              <a:t>Reference fields create stronger relationships</a:t>
            </a:r>
          </a:p>
          <a:p>
            <a:r>
              <a:rPr lang="en-US" dirty="0" smtClean="0"/>
              <a:t>Two types</a:t>
            </a:r>
          </a:p>
          <a:p>
            <a:pPr lvl="1"/>
            <a:r>
              <a:rPr lang="en-US" dirty="0" smtClean="0"/>
              <a:t>Owning</a:t>
            </a:r>
          </a:p>
          <a:p>
            <a:pPr lvl="1"/>
            <a:r>
              <a:rPr lang="en-US" dirty="0" smtClean="0"/>
              <a:t>Validating</a:t>
            </a:r>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24</a:t>
            </a:fld>
            <a:endParaRPr lang="el-GR"/>
          </a:p>
        </p:txBody>
      </p:sp>
    </p:spTree>
    <p:extLst>
      <p:ext uri="{BB962C8B-B14F-4D97-AF65-F5344CB8AC3E}">
        <p14:creationId xmlns:p14="http://schemas.microsoft.com/office/powerpoint/2010/main" val="822776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Reference </a:t>
            </a:r>
            <a:r>
              <a:rPr lang="en-US" dirty="0" smtClean="0"/>
              <a:t>semantics - Owning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Target (referenced) record becomes source record’s owner</a:t>
            </a:r>
          </a:p>
          <a:p>
            <a:r>
              <a:rPr lang="en-US" dirty="0" smtClean="0"/>
              <a:t>Deleting the target record, deletes all its source records</a:t>
            </a:r>
          </a:p>
          <a:p>
            <a:r>
              <a:rPr lang="en-US" dirty="0" smtClean="0"/>
              <a:t>Cascading down</a:t>
            </a:r>
          </a:p>
          <a:p>
            <a:r>
              <a:rPr lang="en-US" dirty="0"/>
              <a:t>If a record contains two or more owning </a:t>
            </a:r>
            <a:r>
              <a:rPr lang="en-US" dirty="0" smtClean="0"/>
              <a:t>references</a:t>
            </a:r>
          </a:p>
          <a:p>
            <a:pPr lvl="1"/>
            <a:r>
              <a:rPr lang="en-US" dirty="0" smtClean="0"/>
              <a:t>The </a:t>
            </a:r>
            <a:r>
              <a:rPr lang="en-US" dirty="0"/>
              <a:t>record is deleted when any of its owners is </a:t>
            </a:r>
            <a:r>
              <a:rPr lang="en-US" dirty="0" smtClean="0"/>
              <a:t>deleted</a:t>
            </a:r>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25</a:t>
            </a:fld>
            <a:endParaRPr lang="el-GR"/>
          </a:p>
        </p:txBody>
      </p:sp>
    </p:spTree>
    <p:extLst>
      <p:ext uri="{BB962C8B-B14F-4D97-AF65-F5344CB8AC3E}">
        <p14:creationId xmlns:p14="http://schemas.microsoft.com/office/powerpoint/2010/main" val="2050810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Reference semantics - </a:t>
            </a:r>
            <a:r>
              <a:rPr lang="en-US" dirty="0" smtClean="0"/>
              <a:t>Validating</a:t>
            </a:r>
            <a:endParaRPr lang="en-US" dirty="0"/>
          </a:p>
        </p:txBody>
      </p:sp>
      <p:sp>
        <p:nvSpPr>
          <p:cNvPr id="3" name="Content Placeholder 2"/>
          <p:cNvSpPr>
            <a:spLocks noGrp="1"/>
          </p:cNvSpPr>
          <p:nvPr>
            <p:ph idx="1"/>
          </p:nvPr>
        </p:nvSpPr>
        <p:spPr/>
        <p:txBody>
          <a:bodyPr>
            <a:normAutofit/>
          </a:bodyPr>
          <a:lstStyle/>
          <a:p>
            <a:r>
              <a:rPr lang="en-US" dirty="0" smtClean="0"/>
              <a:t>Validating reference ensures that</a:t>
            </a:r>
          </a:p>
          <a:p>
            <a:pPr lvl="1"/>
            <a:r>
              <a:rPr lang="en-US" dirty="0" smtClean="0"/>
              <a:t>Its target exists as long as the source exists</a:t>
            </a:r>
          </a:p>
          <a:p>
            <a:r>
              <a:rPr lang="en-US" dirty="0" smtClean="0"/>
              <a:t>Deleting the target is not permitted</a:t>
            </a:r>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26</a:t>
            </a:fld>
            <a:endParaRPr lang="el-GR"/>
          </a:p>
        </p:txBody>
      </p:sp>
    </p:spTree>
    <p:extLst>
      <p:ext uri="{BB962C8B-B14F-4D97-AF65-F5344CB8AC3E}">
        <p14:creationId xmlns:p14="http://schemas.microsoft.com/office/powerpoint/2010/main" val="170025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Conflict Resolution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Offline-Online Synchronization</a:t>
            </a:r>
          </a:p>
          <a:p>
            <a:r>
              <a:rPr lang="en-US" dirty="0" smtClean="0"/>
              <a:t>Device comes online and syncs</a:t>
            </a:r>
          </a:p>
          <a:p>
            <a:r>
              <a:rPr lang="en-US" dirty="0" smtClean="0"/>
              <a:t>Device has local pending changes</a:t>
            </a:r>
          </a:p>
          <a:p>
            <a:r>
              <a:rPr lang="en-US" dirty="0" smtClean="0"/>
              <a:t>Some may conflict</a:t>
            </a:r>
          </a:p>
          <a:p>
            <a:r>
              <a:rPr lang="en-US" dirty="0" smtClean="0"/>
              <a:t>The app should detect and fix conflicting records</a:t>
            </a:r>
          </a:p>
          <a:p>
            <a:r>
              <a:rPr lang="en-US" dirty="0" err="1" smtClean="0"/>
              <a:t>CloudKit</a:t>
            </a:r>
            <a:r>
              <a:rPr lang="en-US" dirty="0" smtClean="0"/>
              <a:t> does not offer conflict resolution functionality</a:t>
            </a:r>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27</a:t>
            </a:fld>
            <a:endParaRPr lang="el-GR"/>
          </a:p>
        </p:txBody>
      </p:sp>
    </p:spTree>
    <p:extLst>
      <p:ext uri="{BB962C8B-B14F-4D97-AF65-F5344CB8AC3E}">
        <p14:creationId xmlns:p14="http://schemas.microsoft.com/office/powerpoint/2010/main" val="1358086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CloudKit</a:t>
            </a:r>
            <a:r>
              <a:rPr lang="en-US" dirty="0"/>
              <a:t> </a:t>
            </a:r>
            <a:r>
              <a:rPr lang="en-US" dirty="0" smtClean="0"/>
              <a:t>Use Patterns</a:t>
            </a:r>
            <a:endParaRPr lang="en-US" dirty="0"/>
          </a:p>
        </p:txBody>
      </p:sp>
      <p:sp>
        <p:nvSpPr>
          <p:cNvPr id="3" name="Content Placeholder 2"/>
          <p:cNvSpPr>
            <a:spLocks noGrp="1"/>
          </p:cNvSpPr>
          <p:nvPr>
            <p:ph idx="1"/>
          </p:nvPr>
        </p:nvSpPr>
        <p:spPr/>
        <p:txBody>
          <a:bodyPr>
            <a:normAutofit/>
          </a:bodyPr>
          <a:lstStyle/>
          <a:p>
            <a:r>
              <a:rPr lang="en-US" dirty="0" smtClean="0"/>
              <a:t>Five main use patterns</a:t>
            </a:r>
          </a:p>
          <a:p>
            <a:pPr lvl="1"/>
            <a:r>
              <a:rPr lang="en-US" dirty="0"/>
              <a:t>Publish-Subscribe </a:t>
            </a:r>
            <a:endParaRPr lang="en-US" dirty="0"/>
          </a:p>
          <a:p>
            <a:pPr lvl="1"/>
            <a:r>
              <a:rPr lang="en-US" dirty="0"/>
              <a:t>Cross-Device Sync </a:t>
            </a:r>
            <a:endParaRPr lang="en-US" dirty="0"/>
          </a:p>
          <a:p>
            <a:pPr lvl="1"/>
            <a:r>
              <a:rPr lang="en-US" dirty="0"/>
              <a:t>Sharing and Collaboration </a:t>
            </a:r>
            <a:endParaRPr lang="en-US" dirty="0"/>
          </a:p>
          <a:p>
            <a:pPr lvl="1"/>
            <a:r>
              <a:rPr lang="en-US" dirty="0" smtClean="0"/>
              <a:t>Bounded Queue </a:t>
            </a:r>
          </a:p>
          <a:p>
            <a:pPr lvl="1"/>
            <a:r>
              <a:rPr lang="en-US" dirty="0" smtClean="0"/>
              <a:t>Cloud </a:t>
            </a:r>
            <a:r>
              <a:rPr lang="en-US" dirty="0"/>
              <a:t>Storage </a:t>
            </a:r>
            <a:endParaRPr lang="en-US" dirty="0" smtClean="0"/>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28</a:t>
            </a:fld>
            <a:endParaRPr lang="el-GR"/>
          </a:p>
        </p:txBody>
      </p:sp>
    </p:spTree>
    <p:extLst>
      <p:ext uri="{BB962C8B-B14F-4D97-AF65-F5344CB8AC3E}">
        <p14:creationId xmlns:p14="http://schemas.microsoft.com/office/powerpoint/2010/main" val="1863556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Publish-Subscribe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Backend </a:t>
            </a:r>
            <a:r>
              <a:rPr lang="en-US" dirty="0"/>
              <a:t>or several users </a:t>
            </a:r>
            <a:r>
              <a:rPr lang="en-US" dirty="0" smtClean="0"/>
              <a:t>Produce data</a:t>
            </a:r>
          </a:p>
          <a:p>
            <a:r>
              <a:rPr lang="en-US" dirty="0"/>
              <a:t>O</a:t>
            </a:r>
            <a:r>
              <a:rPr lang="en-US" dirty="0" smtClean="0"/>
              <a:t>thers </a:t>
            </a:r>
            <a:r>
              <a:rPr lang="en-US" dirty="0"/>
              <a:t>C</a:t>
            </a:r>
            <a:r>
              <a:rPr lang="en-US" dirty="0" smtClean="0"/>
              <a:t>onsume </a:t>
            </a:r>
            <a:r>
              <a:rPr lang="en-US" dirty="0"/>
              <a:t>and </a:t>
            </a:r>
            <a:r>
              <a:rPr lang="en-US" dirty="0"/>
              <a:t>Q</a:t>
            </a:r>
            <a:r>
              <a:rPr lang="en-US" dirty="0" smtClean="0"/>
              <a:t>uery them</a:t>
            </a:r>
          </a:p>
          <a:p>
            <a:r>
              <a:rPr lang="en-US" dirty="0" err="1" smtClean="0"/>
              <a:t>Eg</a:t>
            </a:r>
            <a:r>
              <a:rPr lang="en-US" dirty="0" smtClean="0"/>
              <a:t>. Apple News</a:t>
            </a:r>
          </a:p>
          <a:p>
            <a:r>
              <a:rPr lang="en-US" dirty="0" smtClean="0"/>
              <a:t>Articles are written to Public Database</a:t>
            </a:r>
          </a:p>
          <a:p>
            <a:r>
              <a:rPr lang="en-US" dirty="0" smtClean="0"/>
              <a:t>Clients </a:t>
            </a:r>
            <a:r>
              <a:rPr lang="en-US" dirty="0"/>
              <a:t>register query subscriptions based on their preferred </a:t>
            </a:r>
            <a:r>
              <a:rPr lang="en-US" dirty="0" smtClean="0"/>
              <a:t>topics</a:t>
            </a:r>
          </a:p>
          <a:p>
            <a:r>
              <a:rPr lang="en-US" dirty="0" smtClean="0"/>
              <a:t>News </a:t>
            </a:r>
            <a:r>
              <a:rPr lang="en-US" dirty="0"/>
              <a:t>uses the private database to save each user’s preferences and sync them across its devices</a:t>
            </a:r>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29</a:t>
            </a:fld>
            <a:endParaRPr lang="el-GR"/>
          </a:p>
        </p:txBody>
      </p:sp>
    </p:spTree>
    <p:extLst>
      <p:ext uri="{BB962C8B-B14F-4D97-AF65-F5344CB8AC3E}">
        <p14:creationId xmlns:p14="http://schemas.microsoft.com/office/powerpoint/2010/main" val="598485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Leverages multi-tenancy along two dimensions</a:t>
            </a:r>
          </a:p>
          <a:p>
            <a:pPr lvl="1"/>
            <a:r>
              <a:rPr lang="en-US" dirty="0" smtClean="0"/>
              <a:t>Container</a:t>
            </a:r>
          </a:p>
          <a:p>
            <a:pPr lvl="2"/>
            <a:r>
              <a:rPr lang="en-US" dirty="0" smtClean="0"/>
              <a:t>Define and manage app’s schema</a:t>
            </a:r>
          </a:p>
          <a:p>
            <a:pPr lvl="1"/>
            <a:r>
              <a:rPr lang="en-US" dirty="0" smtClean="0"/>
              <a:t>Databases</a:t>
            </a:r>
          </a:p>
          <a:p>
            <a:pPr lvl="2"/>
            <a:r>
              <a:rPr lang="en-US" dirty="0" smtClean="0"/>
              <a:t>One public </a:t>
            </a:r>
            <a:r>
              <a:rPr lang="mr-IN" dirty="0" smtClean="0"/>
              <a:t>–</a:t>
            </a:r>
            <a:r>
              <a:rPr lang="en-US" dirty="0" smtClean="0"/>
              <a:t> Manage user scoped data</a:t>
            </a:r>
          </a:p>
          <a:p>
            <a:pPr lvl="2"/>
            <a:r>
              <a:rPr lang="en-US" dirty="0" smtClean="0"/>
              <a:t>Many private </a:t>
            </a:r>
            <a:r>
              <a:rPr lang="mr-IN" dirty="0" smtClean="0"/>
              <a:t>–</a:t>
            </a:r>
            <a:r>
              <a:rPr lang="en-US" dirty="0" smtClean="0"/>
              <a:t> For common application data</a:t>
            </a:r>
          </a:p>
          <a:p>
            <a:pPr lvl="2"/>
            <a:r>
              <a:rPr lang="en-US" dirty="0" smtClean="0"/>
              <a:t>Inherit schema from container</a:t>
            </a:r>
          </a:p>
          <a:p>
            <a:pPr lvl="2"/>
            <a:r>
              <a:rPr lang="en-US" dirty="0" smtClean="0"/>
              <a:t>Manages it’s own data and indices</a:t>
            </a:r>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3</a:t>
            </a:fld>
            <a:endParaRPr lang="el-GR"/>
          </a:p>
        </p:txBody>
      </p:sp>
    </p:spTree>
    <p:extLst>
      <p:ext uri="{BB962C8B-B14F-4D97-AF65-F5344CB8AC3E}">
        <p14:creationId xmlns:p14="http://schemas.microsoft.com/office/powerpoint/2010/main" val="1715394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Cross-Device </a:t>
            </a:r>
            <a:r>
              <a:rPr lang="en-US" dirty="0" smtClean="0"/>
              <a:t>Sync</a:t>
            </a:r>
            <a:endParaRPr lang="en-US" dirty="0"/>
          </a:p>
        </p:txBody>
      </p:sp>
      <p:sp>
        <p:nvSpPr>
          <p:cNvPr id="3" name="Content Placeholder 2"/>
          <p:cNvSpPr>
            <a:spLocks noGrp="1"/>
          </p:cNvSpPr>
          <p:nvPr>
            <p:ph idx="1"/>
          </p:nvPr>
        </p:nvSpPr>
        <p:spPr/>
        <p:txBody>
          <a:bodyPr>
            <a:normAutofit/>
          </a:bodyPr>
          <a:lstStyle/>
          <a:p>
            <a:r>
              <a:rPr lang="en-US" dirty="0" smtClean="0"/>
              <a:t>Leveraging </a:t>
            </a:r>
            <a:r>
              <a:rPr lang="en-US" dirty="0"/>
              <a:t>the change-tracking capabilities of custom </a:t>
            </a:r>
            <a:r>
              <a:rPr lang="en-US" dirty="0" smtClean="0"/>
              <a:t>zones</a:t>
            </a:r>
            <a:endParaRPr lang="en-US" dirty="0"/>
          </a:p>
          <a:p>
            <a:r>
              <a:rPr lang="en-US" dirty="0" err="1" smtClean="0"/>
              <a:t>Eg</a:t>
            </a:r>
            <a:r>
              <a:rPr lang="en-US" dirty="0" smtClean="0"/>
              <a:t>. Document Sharing Apps</a:t>
            </a:r>
          </a:p>
          <a:p>
            <a:r>
              <a:rPr lang="en-US" dirty="0"/>
              <a:t>The content is kept in-sync on all user devices</a:t>
            </a:r>
          </a:p>
          <a:p>
            <a:r>
              <a:rPr lang="en-US" dirty="0" smtClean="0"/>
              <a:t>Jointly </a:t>
            </a:r>
            <a:r>
              <a:rPr lang="en-US" dirty="0"/>
              <a:t>edit, subscribe to change notifications and receive state updates</a:t>
            </a:r>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30</a:t>
            </a:fld>
            <a:endParaRPr lang="el-GR"/>
          </a:p>
        </p:txBody>
      </p:sp>
    </p:spTree>
    <p:extLst>
      <p:ext uri="{BB962C8B-B14F-4D97-AF65-F5344CB8AC3E}">
        <p14:creationId xmlns:p14="http://schemas.microsoft.com/office/powerpoint/2010/main" val="1084100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CloudKit</a:t>
            </a:r>
            <a:r>
              <a:rPr lang="en-US" dirty="0" smtClean="0"/>
              <a:t> Use Patterns</a:t>
            </a:r>
            <a:endParaRPr lang="en-US" dirty="0"/>
          </a:p>
        </p:txBody>
      </p:sp>
      <p:sp>
        <p:nvSpPr>
          <p:cNvPr id="3" name="Content Placeholder 2"/>
          <p:cNvSpPr>
            <a:spLocks noGrp="1"/>
          </p:cNvSpPr>
          <p:nvPr>
            <p:ph idx="1"/>
          </p:nvPr>
        </p:nvSpPr>
        <p:spPr/>
        <p:txBody>
          <a:bodyPr>
            <a:normAutofit fontScale="70000" lnSpcReduction="20000"/>
          </a:bodyPr>
          <a:lstStyle/>
          <a:p>
            <a:r>
              <a:rPr lang="en-US" dirty="0"/>
              <a:t>Sharing and Collaboration </a:t>
            </a:r>
            <a:endParaRPr lang="en-US" dirty="0"/>
          </a:p>
          <a:p>
            <a:pPr lvl="1"/>
            <a:r>
              <a:rPr lang="en-US" dirty="0"/>
              <a:t>S</a:t>
            </a:r>
            <a:r>
              <a:rPr lang="en-US" dirty="0" smtClean="0"/>
              <a:t>haring </a:t>
            </a:r>
            <a:r>
              <a:rPr lang="en-US" dirty="0"/>
              <a:t>documents, photos, presentations and other content </a:t>
            </a:r>
            <a:r>
              <a:rPr lang="en-US" dirty="0" smtClean="0"/>
              <a:t>(</a:t>
            </a:r>
            <a:r>
              <a:rPr lang="en-US" dirty="0" err="1" smtClean="0"/>
              <a:t>eg</a:t>
            </a:r>
            <a:r>
              <a:rPr lang="en-US" dirty="0" smtClean="0"/>
              <a:t>. Notes)</a:t>
            </a:r>
          </a:p>
          <a:p>
            <a:r>
              <a:rPr lang="en-US" dirty="0"/>
              <a:t>Bounded Queue </a:t>
            </a:r>
            <a:endParaRPr lang="en-US" dirty="0"/>
          </a:p>
          <a:p>
            <a:pPr lvl="1"/>
            <a:r>
              <a:rPr lang="en-US" dirty="0"/>
              <a:t>S</a:t>
            </a:r>
            <a:r>
              <a:rPr lang="en-US" dirty="0" smtClean="0"/>
              <a:t>tore </a:t>
            </a:r>
            <a:r>
              <a:rPr lang="en-US" dirty="0"/>
              <a:t>a sliding-window of the most recent events </a:t>
            </a:r>
            <a:endParaRPr lang="en-US" dirty="0"/>
          </a:p>
          <a:p>
            <a:pPr lvl="1"/>
            <a:r>
              <a:rPr lang="en-US" dirty="0" err="1" smtClean="0"/>
              <a:t>Eg</a:t>
            </a:r>
            <a:r>
              <a:rPr lang="en-US" dirty="0" smtClean="0"/>
              <a:t>. The </a:t>
            </a:r>
            <a:r>
              <a:rPr lang="en-US" dirty="0"/>
              <a:t>recent call history </a:t>
            </a:r>
            <a:endParaRPr lang="en-US" dirty="0"/>
          </a:p>
          <a:p>
            <a:pPr lvl="1"/>
            <a:r>
              <a:rPr lang="en-US" dirty="0" err="1" smtClean="0"/>
              <a:t>Eg</a:t>
            </a:r>
            <a:r>
              <a:rPr lang="en-US" dirty="0" smtClean="0"/>
              <a:t>. The </a:t>
            </a:r>
            <a:r>
              <a:rPr lang="en-US" dirty="0"/>
              <a:t>most recently visited websites in Safari in-sync across devices </a:t>
            </a:r>
            <a:endParaRPr lang="en-US" dirty="0" smtClean="0"/>
          </a:p>
          <a:p>
            <a:r>
              <a:rPr lang="en-US" dirty="0"/>
              <a:t>Cloud Storage </a:t>
            </a:r>
            <a:endParaRPr lang="en-US" dirty="0" smtClean="0"/>
          </a:p>
          <a:p>
            <a:pPr lvl="1"/>
            <a:r>
              <a:rPr lang="en-US" dirty="0" smtClean="0"/>
              <a:t>A </a:t>
            </a:r>
            <a:r>
              <a:rPr lang="en-US" dirty="0"/>
              <a:t>transactional </a:t>
            </a:r>
            <a:r>
              <a:rPr lang="en-US" dirty="0" smtClean="0"/>
              <a:t>key-value store without syncing across devices</a:t>
            </a:r>
          </a:p>
          <a:p>
            <a:pPr lvl="1"/>
            <a:r>
              <a:rPr lang="en-US" dirty="0" err="1" smtClean="0"/>
              <a:t>Eg</a:t>
            </a:r>
            <a:r>
              <a:rPr lang="en-US" dirty="0" smtClean="0"/>
              <a:t>. Apple’s mobile backup app</a:t>
            </a:r>
            <a:endParaRPr lang="en-US" dirty="0"/>
          </a:p>
          <a:p>
            <a:pPr lvl="1"/>
            <a:endParaRPr lang="en-US" dirty="0"/>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31</a:t>
            </a:fld>
            <a:endParaRPr lang="el-GR"/>
          </a:p>
        </p:txBody>
      </p:sp>
    </p:spTree>
    <p:extLst>
      <p:ext uri="{BB962C8B-B14F-4D97-AF65-F5344CB8AC3E}">
        <p14:creationId xmlns:p14="http://schemas.microsoft.com/office/powerpoint/2010/main" val="636914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Sync</a:t>
            </a:r>
            <a:endParaRPr lang="en-US" dirty="0"/>
          </a:p>
        </p:txBody>
      </p:sp>
      <p:sp>
        <p:nvSpPr>
          <p:cNvPr id="3" name="Content Placeholder 2"/>
          <p:cNvSpPr>
            <a:spLocks noGrp="1"/>
          </p:cNvSpPr>
          <p:nvPr>
            <p:ph idx="1"/>
          </p:nvPr>
        </p:nvSpPr>
        <p:spPr>
          <a:xfrm>
            <a:off x="457200" y="1200151"/>
            <a:ext cx="8507288" cy="3394472"/>
          </a:xfrm>
        </p:spPr>
        <p:txBody>
          <a:bodyPr>
            <a:normAutofit/>
          </a:bodyPr>
          <a:lstStyle/>
          <a:p>
            <a:r>
              <a:rPr lang="en-US" dirty="0" smtClean="0"/>
              <a:t>Most-frequently </a:t>
            </a:r>
            <a:r>
              <a:rPr lang="en-US" dirty="0"/>
              <a:t>used to </a:t>
            </a:r>
            <a:r>
              <a:rPr lang="en-US" dirty="0" smtClean="0"/>
              <a:t>sync </a:t>
            </a:r>
            <a:r>
              <a:rPr lang="en-US" dirty="0"/>
              <a:t>app data on multiple user </a:t>
            </a:r>
            <a:r>
              <a:rPr lang="en-US" dirty="0" smtClean="0"/>
              <a:t>devices</a:t>
            </a:r>
          </a:p>
          <a:p>
            <a:r>
              <a:rPr lang="en-US" dirty="0"/>
              <a:t>When </a:t>
            </a:r>
            <a:r>
              <a:rPr lang="en-US" dirty="0" smtClean="0"/>
              <a:t>a device </a:t>
            </a:r>
            <a:r>
              <a:rPr lang="en-US" dirty="0"/>
              <a:t>generates new </a:t>
            </a:r>
            <a:r>
              <a:rPr lang="en-US" dirty="0" smtClean="0"/>
              <a:t>data it is stored</a:t>
            </a:r>
          </a:p>
          <a:p>
            <a:pPr lvl="1"/>
            <a:r>
              <a:rPr lang="en-US" dirty="0" smtClean="0"/>
              <a:t>On </a:t>
            </a:r>
            <a:r>
              <a:rPr lang="en-US" dirty="0"/>
              <a:t>the device </a:t>
            </a:r>
            <a:endParaRPr lang="en-US" dirty="0" smtClean="0"/>
          </a:p>
          <a:p>
            <a:pPr lvl="1"/>
            <a:r>
              <a:rPr lang="en-US" dirty="0" smtClean="0"/>
              <a:t>In </a:t>
            </a:r>
            <a:r>
              <a:rPr lang="en-US" dirty="0" err="1" smtClean="0"/>
              <a:t>CloudKit</a:t>
            </a:r>
            <a:endParaRPr lang="en-US" dirty="0" smtClean="0"/>
          </a:p>
          <a:p>
            <a:pPr lvl="1"/>
            <a:r>
              <a:rPr lang="en-US" dirty="0" smtClean="0"/>
              <a:t>Propagated to all devices through </a:t>
            </a:r>
            <a:r>
              <a:rPr lang="en-US" dirty="0" err="1" smtClean="0"/>
              <a:t>CloudKit</a:t>
            </a:r>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32</a:t>
            </a:fld>
            <a:endParaRPr lang="el-GR"/>
          </a:p>
        </p:txBody>
      </p:sp>
    </p:spTree>
    <p:extLst>
      <p:ext uri="{BB962C8B-B14F-4D97-AF65-F5344CB8AC3E}">
        <p14:creationId xmlns:p14="http://schemas.microsoft.com/office/powerpoint/2010/main" val="1166920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Forward Sync</a:t>
            </a:r>
            <a:endParaRPr lang="en-US" dirty="0"/>
          </a:p>
        </p:txBody>
      </p:sp>
      <p:sp>
        <p:nvSpPr>
          <p:cNvPr id="3" name="Content Placeholder 2"/>
          <p:cNvSpPr>
            <a:spLocks noGrp="1"/>
          </p:cNvSpPr>
          <p:nvPr>
            <p:ph idx="1"/>
          </p:nvPr>
        </p:nvSpPr>
        <p:spPr/>
        <p:txBody>
          <a:bodyPr>
            <a:normAutofit/>
          </a:bodyPr>
          <a:lstStyle/>
          <a:p>
            <a:r>
              <a:rPr lang="en-US" dirty="0" smtClean="0"/>
              <a:t>Each </a:t>
            </a:r>
            <a:r>
              <a:rPr lang="en-US" dirty="0"/>
              <a:t>custom zone maintains a log of record </a:t>
            </a:r>
            <a:r>
              <a:rPr lang="en-US" dirty="0" smtClean="0"/>
              <a:t>changes</a:t>
            </a:r>
          </a:p>
          <a:p>
            <a:r>
              <a:rPr lang="en-US" dirty="0" smtClean="0"/>
              <a:t>When a record is modified</a:t>
            </a:r>
          </a:p>
          <a:p>
            <a:pPr lvl="1"/>
            <a:r>
              <a:rPr lang="en-US" dirty="0" smtClean="0"/>
              <a:t>Index is updated</a:t>
            </a:r>
          </a:p>
          <a:p>
            <a:pPr lvl="1"/>
            <a:r>
              <a:rPr lang="en-US" dirty="0" smtClean="0"/>
              <a:t>Adding an entry for the new assigned version</a:t>
            </a:r>
          </a:p>
          <a:p>
            <a:pPr lvl="1"/>
            <a:r>
              <a:rPr lang="en-US" dirty="0" smtClean="0"/>
              <a:t>Deleting the previous index</a:t>
            </a:r>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33</a:t>
            </a:fld>
            <a:endParaRPr lang="el-GR"/>
          </a:p>
        </p:txBody>
      </p:sp>
    </p:spTree>
    <p:extLst>
      <p:ext uri="{BB962C8B-B14F-4D97-AF65-F5344CB8AC3E}">
        <p14:creationId xmlns:p14="http://schemas.microsoft.com/office/powerpoint/2010/main" val="1949895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Forward Sync</a:t>
            </a:r>
            <a:endParaRPr lang="en-US" dirty="0"/>
          </a:p>
        </p:txBody>
      </p:sp>
      <p:sp>
        <p:nvSpPr>
          <p:cNvPr id="3" name="Content Placeholder 2"/>
          <p:cNvSpPr>
            <a:spLocks noGrp="1"/>
          </p:cNvSpPr>
          <p:nvPr>
            <p:ph idx="1"/>
          </p:nvPr>
        </p:nvSpPr>
        <p:spPr/>
        <p:txBody>
          <a:bodyPr>
            <a:normAutofit/>
          </a:bodyPr>
          <a:lstStyle/>
          <a:p>
            <a:r>
              <a:rPr lang="en-US" dirty="0" smtClean="0"/>
              <a:t>The sync request, made by client, specifies</a:t>
            </a:r>
          </a:p>
          <a:p>
            <a:pPr lvl="1"/>
            <a:r>
              <a:rPr lang="en-US" dirty="0"/>
              <a:t>a zone </a:t>
            </a:r>
            <a:r>
              <a:rPr lang="en-US" dirty="0" smtClean="0"/>
              <a:t>identifier</a:t>
            </a:r>
          </a:p>
          <a:p>
            <a:pPr lvl="1"/>
            <a:r>
              <a:rPr lang="en-US" dirty="0" smtClean="0"/>
              <a:t>a </a:t>
            </a:r>
            <a:r>
              <a:rPr lang="en-US" dirty="0"/>
              <a:t>maximum number of records to </a:t>
            </a:r>
            <a:r>
              <a:rPr lang="en-US" dirty="0" smtClean="0"/>
              <a:t>return</a:t>
            </a:r>
          </a:p>
          <a:p>
            <a:pPr lvl="1"/>
            <a:r>
              <a:rPr lang="en-US" dirty="0"/>
              <a:t>and </a:t>
            </a:r>
            <a:r>
              <a:rPr lang="en-US" dirty="0"/>
              <a:t>a </a:t>
            </a:r>
            <a:r>
              <a:rPr lang="en-US" dirty="0"/>
              <a:t>continuation</a:t>
            </a:r>
          </a:p>
          <a:p>
            <a:r>
              <a:rPr lang="en-US" dirty="0" smtClean="0"/>
              <a:t>Continuation is a cursor to the sync index</a:t>
            </a:r>
          </a:p>
          <a:p>
            <a:pPr lvl="1"/>
            <a:r>
              <a:rPr lang="en-US" dirty="0" smtClean="0"/>
              <a:t>Allows resuming from an incomplete sync</a:t>
            </a:r>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34</a:t>
            </a:fld>
            <a:endParaRPr lang="el-GR"/>
          </a:p>
        </p:txBody>
      </p:sp>
    </p:spTree>
    <p:extLst>
      <p:ext uri="{BB962C8B-B14F-4D97-AF65-F5344CB8AC3E}">
        <p14:creationId xmlns:p14="http://schemas.microsoft.com/office/powerpoint/2010/main" val="584416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Forward </a:t>
            </a:r>
            <a:r>
              <a:rPr lang="en-US" dirty="0" smtClean="0"/>
              <a:t>Sync - Continuation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Initially continuation is not specified</a:t>
            </a:r>
          </a:p>
          <a:p>
            <a:pPr lvl="1"/>
            <a:r>
              <a:rPr lang="en-US" dirty="0"/>
              <a:t>Scan Index from the start of the </a:t>
            </a:r>
            <a:r>
              <a:rPr lang="en-US" dirty="0" smtClean="0"/>
              <a:t>log</a:t>
            </a:r>
          </a:p>
          <a:p>
            <a:r>
              <a:rPr lang="en-US" dirty="0" smtClean="0"/>
              <a:t>With the response, continuation cursor is returned to client from where the scan left</a:t>
            </a:r>
          </a:p>
          <a:p>
            <a:r>
              <a:rPr lang="en-US" dirty="0" smtClean="0"/>
              <a:t>To continue the Scan</a:t>
            </a:r>
          </a:p>
          <a:p>
            <a:pPr lvl="1"/>
            <a:r>
              <a:rPr lang="en-US" dirty="0" smtClean="0"/>
              <a:t>Client must do another sync request</a:t>
            </a:r>
          </a:p>
          <a:p>
            <a:pPr lvl="1"/>
            <a:r>
              <a:rPr lang="en-US" dirty="0" smtClean="0"/>
              <a:t>Set continuation to where the last request left</a:t>
            </a:r>
            <a:endParaRPr lang="en-US" dirty="0"/>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35</a:t>
            </a:fld>
            <a:endParaRPr lang="el-GR"/>
          </a:p>
        </p:txBody>
      </p:sp>
    </p:spTree>
    <p:extLst>
      <p:ext uri="{BB962C8B-B14F-4D97-AF65-F5344CB8AC3E}">
        <p14:creationId xmlns:p14="http://schemas.microsoft.com/office/powerpoint/2010/main" val="491082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Reverse </a:t>
            </a:r>
            <a:r>
              <a:rPr lang="en-US" dirty="0" smtClean="0"/>
              <a:t>Sync</a:t>
            </a:r>
            <a:endParaRPr lang="en-US" dirty="0"/>
          </a:p>
        </p:txBody>
      </p:sp>
      <p:sp>
        <p:nvSpPr>
          <p:cNvPr id="3" name="Content Placeholder 2"/>
          <p:cNvSpPr>
            <a:spLocks noGrp="1"/>
          </p:cNvSpPr>
          <p:nvPr>
            <p:ph idx="1"/>
          </p:nvPr>
        </p:nvSpPr>
        <p:spPr/>
        <p:txBody>
          <a:bodyPr>
            <a:normAutofit fontScale="85000" lnSpcReduction="20000"/>
          </a:bodyPr>
          <a:lstStyle/>
          <a:p>
            <a:r>
              <a:rPr lang="en-US" dirty="0"/>
              <a:t>Some apps need to get the newest data </a:t>
            </a:r>
            <a:r>
              <a:rPr lang="en-US" dirty="0" smtClean="0"/>
              <a:t>first</a:t>
            </a:r>
          </a:p>
          <a:p>
            <a:r>
              <a:rPr lang="en-US" dirty="0" err="1" smtClean="0"/>
              <a:t>Eg</a:t>
            </a:r>
            <a:r>
              <a:rPr lang="en-US" dirty="0" smtClean="0"/>
              <a:t>. Messaging app</a:t>
            </a:r>
          </a:p>
          <a:p>
            <a:r>
              <a:rPr lang="en-US" dirty="0" smtClean="0"/>
              <a:t>Show the last hour of messages when user opens the app on a new device</a:t>
            </a:r>
          </a:p>
          <a:p>
            <a:r>
              <a:rPr lang="en-US" dirty="0" smtClean="0"/>
              <a:t>Complete history of messages will come up later</a:t>
            </a:r>
          </a:p>
          <a:p>
            <a:r>
              <a:rPr lang="en-US" dirty="0"/>
              <a:t>Reverse sync </a:t>
            </a:r>
            <a:r>
              <a:rPr lang="en-US" dirty="0" smtClean="0"/>
              <a:t>scans the </a:t>
            </a:r>
            <a:r>
              <a:rPr lang="en-US" dirty="0"/>
              <a:t>sync index backwards from the latest change committed in the </a:t>
            </a:r>
            <a:r>
              <a:rPr lang="en-US" dirty="0" smtClean="0"/>
              <a:t>zone</a:t>
            </a:r>
          </a:p>
          <a:p>
            <a:r>
              <a:rPr lang="en-US" dirty="0" smtClean="0"/>
              <a:t>then automatically </a:t>
            </a:r>
            <a:r>
              <a:rPr lang="en-US" dirty="0"/>
              <a:t>continues in the forward direction </a:t>
            </a:r>
          </a:p>
          <a:p>
            <a:endParaRPr lang="en-US" dirty="0" smtClean="0"/>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36</a:t>
            </a:fld>
            <a:endParaRPr lang="el-GR"/>
          </a:p>
        </p:txBody>
      </p:sp>
    </p:spTree>
    <p:extLst>
      <p:ext uri="{BB962C8B-B14F-4D97-AF65-F5344CB8AC3E}">
        <p14:creationId xmlns:p14="http://schemas.microsoft.com/office/powerpoint/2010/main" val="11171166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Snapshot Sync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Sync index contains the latest version of each record</a:t>
            </a:r>
          </a:p>
          <a:p>
            <a:r>
              <a:rPr lang="en-US" dirty="0" smtClean="0"/>
              <a:t>Scanning the index, may skip any change superseded by a later one</a:t>
            </a:r>
          </a:p>
          <a:p>
            <a:r>
              <a:rPr lang="en-US" dirty="0" smtClean="0"/>
              <a:t>Scanning prefix of the index does not guarantee a consistent snapshot</a:t>
            </a:r>
          </a:p>
          <a:p>
            <a:r>
              <a:rPr lang="en-US" dirty="0" smtClean="0"/>
              <a:t>Not acceptable for some apps</a:t>
            </a:r>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37</a:t>
            </a:fld>
            <a:endParaRPr lang="el-GR"/>
          </a:p>
        </p:txBody>
      </p:sp>
    </p:spTree>
    <p:extLst>
      <p:ext uri="{BB962C8B-B14F-4D97-AF65-F5344CB8AC3E}">
        <p14:creationId xmlns:p14="http://schemas.microsoft.com/office/powerpoint/2010/main" val="1450704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Snapshot </a:t>
            </a:r>
            <a:r>
              <a:rPr lang="en-US" dirty="0" smtClean="0"/>
              <a:t>Sync - Example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Directory D, Files F1 and F2</a:t>
            </a:r>
          </a:p>
          <a:p>
            <a:r>
              <a:rPr lang="en-US" dirty="0" smtClean="0"/>
              <a:t>Sync index include the pairs</a:t>
            </a:r>
          </a:p>
          <a:p>
            <a:pPr lvl="1"/>
            <a:r>
              <a:rPr lang="en-US" dirty="0" smtClean="0"/>
              <a:t>[(</a:t>
            </a:r>
            <a:r>
              <a:rPr lang="en-US" dirty="0"/>
              <a:t>1, D), (2, F1), (3, F2</a:t>
            </a:r>
            <a:r>
              <a:rPr lang="en-US" dirty="0" smtClean="0"/>
              <a:t>)]</a:t>
            </a:r>
          </a:p>
          <a:p>
            <a:r>
              <a:rPr lang="en-US" dirty="0" smtClean="0"/>
              <a:t>D is renamed at version 20</a:t>
            </a:r>
          </a:p>
          <a:p>
            <a:r>
              <a:rPr lang="en-US" dirty="0" smtClean="0"/>
              <a:t>Index now is changed to</a:t>
            </a:r>
          </a:p>
          <a:p>
            <a:pPr lvl="1"/>
            <a:r>
              <a:rPr lang="en-US" dirty="0"/>
              <a:t>[(2, F1), (3, F2), ..., (20, D</a:t>
            </a:r>
            <a:r>
              <a:rPr lang="en-US" dirty="0" smtClean="0"/>
              <a:t>)]</a:t>
            </a:r>
          </a:p>
          <a:p>
            <a:r>
              <a:rPr lang="en-US" dirty="0" smtClean="0"/>
              <a:t>Syncing only the first two entries result in a missing parent</a:t>
            </a:r>
          </a:p>
          <a:p>
            <a:r>
              <a:rPr lang="en-US" dirty="0" smtClean="0"/>
              <a:t>Problem occurs when one device is writing faster that the other syncs</a:t>
            </a:r>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38</a:t>
            </a:fld>
            <a:endParaRPr lang="el-GR"/>
          </a:p>
        </p:txBody>
      </p:sp>
    </p:spTree>
    <p:extLst>
      <p:ext uri="{BB962C8B-B14F-4D97-AF65-F5344CB8AC3E}">
        <p14:creationId xmlns:p14="http://schemas.microsoft.com/office/powerpoint/2010/main" val="588067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Snapshot </a:t>
            </a:r>
            <a:r>
              <a:rPr lang="en-US" dirty="0" smtClean="0"/>
              <a:t>Sync - Resolution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Usage of Snapshot Sync</a:t>
            </a:r>
          </a:p>
          <a:p>
            <a:r>
              <a:rPr lang="en-US" dirty="0" smtClean="0"/>
              <a:t>Entries are not deleted from the sync index upon update</a:t>
            </a:r>
          </a:p>
          <a:p>
            <a:pPr lvl="1"/>
            <a:r>
              <a:rPr lang="en-US" dirty="0" smtClean="0"/>
              <a:t>Collected when no longer needed</a:t>
            </a:r>
          </a:p>
          <a:p>
            <a:r>
              <a:rPr lang="en-US" dirty="0" smtClean="0"/>
              <a:t>Snapshot points are chosen by server</a:t>
            </a:r>
          </a:p>
          <a:p>
            <a:pPr lvl="1"/>
            <a:r>
              <a:rPr lang="en-US" dirty="0" err="1" smtClean="0"/>
              <a:t>Eg</a:t>
            </a:r>
            <a:r>
              <a:rPr lang="en-US" dirty="0" smtClean="0"/>
              <a:t>. Every 500 zone changes</a:t>
            </a:r>
          </a:p>
          <a:p>
            <a:r>
              <a:rPr lang="en-US" dirty="0" smtClean="0"/>
              <a:t>When a client sync, return a snapshot point</a:t>
            </a:r>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39</a:t>
            </a:fld>
            <a:endParaRPr lang="el-GR"/>
          </a:p>
        </p:txBody>
      </p:sp>
    </p:spTree>
    <p:extLst>
      <p:ext uri="{BB962C8B-B14F-4D97-AF65-F5344CB8AC3E}">
        <p14:creationId xmlns:p14="http://schemas.microsoft.com/office/powerpoint/2010/main" val="721895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CloudKit</a:t>
            </a:r>
            <a:r>
              <a:rPr lang="en-US" dirty="0" smtClean="0"/>
              <a:t> Data Model</a:t>
            </a:r>
            <a:endParaRPr lang="en-US" dirty="0"/>
          </a:p>
        </p:txBody>
      </p:sp>
      <p:sp>
        <p:nvSpPr>
          <p:cNvPr id="3" name="Content Placeholder 2"/>
          <p:cNvSpPr>
            <a:spLocks noGrp="1"/>
          </p:cNvSpPr>
          <p:nvPr>
            <p:ph idx="1"/>
          </p:nvPr>
        </p:nvSpPr>
        <p:spPr/>
        <p:txBody>
          <a:bodyPr>
            <a:normAutofit/>
          </a:bodyPr>
          <a:lstStyle/>
          <a:p>
            <a:r>
              <a:rPr lang="en-US" dirty="0" smtClean="0"/>
              <a:t>Designed with mobile use-case</a:t>
            </a:r>
          </a:p>
          <a:p>
            <a:r>
              <a:rPr lang="en-US" dirty="0" smtClean="0"/>
              <a:t>Faces a dual multi-tenancy challenge</a:t>
            </a:r>
          </a:p>
          <a:p>
            <a:pPr lvl="1"/>
            <a:r>
              <a:rPr lang="en-US" dirty="0" smtClean="0"/>
              <a:t>Serve large number of apps</a:t>
            </a:r>
          </a:p>
          <a:p>
            <a:pPr lvl="1"/>
            <a:r>
              <a:rPr lang="en-US" dirty="0" smtClean="0"/>
              <a:t>Hundreds of millions of users</a:t>
            </a:r>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4</a:t>
            </a:fld>
            <a:endParaRPr lang="el-GR"/>
          </a:p>
        </p:txBody>
      </p:sp>
    </p:spTree>
    <p:extLst>
      <p:ext uri="{BB962C8B-B14F-4D97-AF65-F5344CB8AC3E}">
        <p14:creationId xmlns:p14="http://schemas.microsoft.com/office/powerpoint/2010/main" val="13334432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Sharing</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CloudKit</a:t>
            </a:r>
            <a:r>
              <a:rPr lang="en-US" dirty="0" smtClean="0"/>
              <a:t> support selective sharing among users</a:t>
            </a:r>
          </a:p>
          <a:p>
            <a:r>
              <a:rPr lang="en-US" dirty="0" smtClean="0"/>
              <a:t>When sharing a record r for first time</a:t>
            </a:r>
          </a:p>
          <a:p>
            <a:r>
              <a:rPr lang="en-US" dirty="0" smtClean="0"/>
              <a:t>r’s owner creates a share record </a:t>
            </a:r>
            <a:r>
              <a:rPr lang="en-US" dirty="0" err="1" smtClean="0"/>
              <a:t>sr</a:t>
            </a:r>
            <a:endParaRPr lang="en-US" dirty="0" smtClean="0"/>
          </a:p>
          <a:p>
            <a:r>
              <a:rPr lang="en-US" dirty="0" err="1" smtClean="0"/>
              <a:t>sr</a:t>
            </a:r>
            <a:r>
              <a:rPr lang="en-US" dirty="0" smtClean="0"/>
              <a:t> contains a list of participants with</a:t>
            </a:r>
          </a:p>
          <a:p>
            <a:pPr lvl="1"/>
            <a:r>
              <a:rPr lang="en-US" dirty="0" smtClean="0"/>
              <a:t>Permissions (read-only, read-write)</a:t>
            </a:r>
          </a:p>
          <a:p>
            <a:pPr lvl="1"/>
            <a:r>
              <a:rPr lang="en-US" dirty="0" smtClean="0"/>
              <a:t>Other Information</a:t>
            </a:r>
          </a:p>
          <a:p>
            <a:r>
              <a:rPr lang="en-US" dirty="0" smtClean="0"/>
              <a:t>100 participants limit</a:t>
            </a:r>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40</a:t>
            </a:fld>
            <a:endParaRPr lang="el-GR"/>
          </a:p>
        </p:txBody>
      </p:sp>
    </p:spTree>
    <p:extLst>
      <p:ext uri="{BB962C8B-B14F-4D97-AF65-F5344CB8AC3E}">
        <p14:creationId xmlns:p14="http://schemas.microsoft.com/office/powerpoint/2010/main" val="1154211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Sharing</a:t>
            </a:r>
            <a:endParaRPr lang="en-US" dirty="0"/>
          </a:p>
        </p:txBody>
      </p:sp>
      <p:sp>
        <p:nvSpPr>
          <p:cNvPr id="3" name="Content Placeholder 2"/>
          <p:cNvSpPr>
            <a:spLocks noGrp="1"/>
          </p:cNvSpPr>
          <p:nvPr>
            <p:ph idx="1"/>
          </p:nvPr>
        </p:nvSpPr>
        <p:spPr/>
        <p:txBody>
          <a:bodyPr>
            <a:normAutofit fontScale="92500"/>
          </a:bodyPr>
          <a:lstStyle/>
          <a:p>
            <a:r>
              <a:rPr lang="en-US" dirty="0" smtClean="0"/>
              <a:t>Upon </a:t>
            </a:r>
            <a:r>
              <a:rPr lang="en-US" dirty="0" err="1" smtClean="0"/>
              <a:t>sr</a:t>
            </a:r>
            <a:r>
              <a:rPr lang="en-US" dirty="0" smtClean="0"/>
              <a:t> creation, participants must be notified</a:t>
            </a:r>
          </a:p>
          <a:p>
            <a:r>
              <a:rPr lang="en-US" dirty="0" smtClean="0"/>
              <a:t>Each </a:t>
            </a:r>
            <a:r>
              <a:rPr lang="en-US" dirty="0" err="1" smtClean="0"/>
              <a:t>sr</a:t>
            </a:r>
            <a:r>
              <a:rPr lang="en-US" dirty="0" smtClean="0"/>
              <a:t> has a unique URL which can be sent or shared with the participants</a:t>
            </a:r>
          </a:p>
          <a:p>
            <a:r>
              <a:rPr lang="en-US" dirty="0" smtClean="0"/>
              <a:t>Using the URL, the participant can accept and start sharing</a:t>
            </a:r>
          </a:p>
          <a:p>
            <a:r>
              <a:rPr lang="en-US" dirty="0" smtClean="0"/>
              <a:t>A participant can also leave a share</a:t>
            </a:r>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41</a:t>
            </a:fld>
            <a:endParaRPr lang="el-GR"/>
          </a:p>
        </p:txBody>
      </p:sp>
    </p:spTree>
    <p:extLst>
      <p:ext uri="{BB962C8B-B14F-4D97-AF65-F5344CB8AC3E}">
        <p14:creationId xmlns:p14="http://schemas.microsoft.com/office/powerpoint/2010/main" val="697104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Sharing</a:t>
            </a:r>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42</a:t>
            </a:fld>
            <a:endParaRPr lang="el-G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063229"/>
            <a:ext cx="6794500" cy="3340100"/>
          </a:xfrm>
          <a:prstGeom prst="rect">
            <a:avLst/>
          </a:prstGeom>
        </p:spPr>
      </p:pic>
    </p:spTree>
    <p:extLst>
      <p:ext uri="{BB962C8B-B14F-4D97-AF65-F5344CB8AC3E}">
        <p14:creationId xmlns:p14="http://schemas.microsoft.com/office/powerpoint/2010/main" val="1618143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CloudKit</a:t>
            </a:r>
            <a:r>
              <a:rPr lang="en-US" dirty="0" smtClean="0"/>
              <a:t> Data Model</a:t>
            </a:r>
            <a:endParaRPr lang="en-US" dirty="0"/>
          </a:p>
        </p:txBody>
      </p:sp>
      <p:sp>
        <p:nvSpPr>
          <p:cNvPr id="3" name="Content Placeholder 2"/>
          <p:cNvSpPr>
            <a:spLocks noGrp="1"/>
          </p:cNvSpPr>
          <p:nvPr>
            <p:ph idx="1"/>
          </p:nvPr>
        </p:nvSpPr>
        <p:spPr/>
        <p:txBody>
          <a:bodyPr>
            <a:normAutofit/>
          </a:bodyPr>
          <a:lstStyle/>
          <a:p>
            <a:r>
              <a:rPr lang="en-US" dirty="0" smtClean="0"/>
              <a:t>Apps with data accessible to multiple users</a:t>
            </a:r>
          </a:p>
          <a:p>
            <a:pPr lvl="1"/>
            <a:r>
              <a:rPr lang="en-US" dirty="0" err="1" smtClean="0"/>
              <a:t>Eg</a:t>
            </a:r>
            <a:r>
              <a:rPr lang="en-US" dirty="0" smtClean="0"/>
              <a:t>. News, Maps, Music</a:t>
            </a:r>
          </a:p>
          <a:p>
            <a:r>
              <a:rPr lang="en-US" dirty="0" smtClean="0"/>
              <a:t>Apps with private data</a:t>
            </a:r>
          </a:p>
          <a:p>
            <a:pPr lvl="1"/>
            <a:r>
              <a:rPr lang="en-US" dirty="0" err="1" smtClean="0"/>
              <a:t>Eg</a:t>
            </a:r>
            <a:r>
              <a:rPr lang="en-US" dirty="0" smtClean="0"/>
              <a:t>. User’s Settings, Preferences, Photos, Messages, etc.)</a:t>
            </a:r>
          </a:p>
          <a:p>
            <a:r>
              <a:rPr lang="en-US" dirty="0" smtClean="0"/>
              <a:t>Stored in public and private databases</a:t>
            </a:r>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5</a:t>
            </a:fld>
            <a:endParaRPr lang="el-GR"/>
          </a:p>
        </p:txBody>
      </p:sp>
    </p:spTree>
    <p:extLst>
      <p:ext uri="{BB962C8B-B14F-4D97-AF65-F5344CB8AC3E}">
        <p14:creationId xmlns:p14="http://schemas.microsoft.com/office/powerpoint/2010/main" val="1044114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CloudKit</a:t>
            </a:r>
            <a:r>
              <a:rPr lang="en-US" dirty="0" smtClean="0"/>
              <a:t> Data Model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Different storage requirements between public and private databases</a:t>
            </a:r>
          </a:p>
          <a:p>
            <a:r>
              <a:rPr lang="en-US" dirty="0"/>
              <a:t>Private databases support </a:t>
            </a:r>
            <a:endParaRPr lang="en-US" dirty="0" smtClean="0"/>
          </a:p>
          <a:p>
            <a:pPr lvl="1"/>
            <a:r>
              <a:rPr lang="en-US" dirty="0" smtClean="0"/>
              <a:t>stronger security, consistency semantics</a:t>
            </a:r>
          </a:p>
          <a:p>
            <a:pPr lvl="1"/>
            <a:r>
              <a:rPr lang="en-US" dirty="0" smtClean="0"/>
              <a:t>change-tracking</a:t>
            </a:r>
            <a:r>
              <a:rPr lang="en-US" dirty="0"/>
              <a:t>, sharing data with specific </a:t>
            </a:r>
            <a:r>
              <a:rPr lang="en-US" dirty="0" smtClean="0"/>
              <a:t>users</a:t>
            </a:r>
          </a:p>
          <a:p>
            <a:r>
              <a:rPr lang="en-US" dirty="0" smtClean="0"/>
              <a:t>Public databases designed</a:t>
            </a:r>
          </a:p>
          <a:p>
            <a:pPr lvl="1"/>
            <a:r>
              <a:rPr lang="en-US" dirty="0" smtClean="0"/>
              <a:t>Scalable</a:t>
            </a:r>
          </a:p>
          <a:p>
            <a:pPr lvl="1"/>
            <a:r>
              <a:rPr lang="en-US" dirty="0" smtClean="0"/>
              <a:t>Serve many users concurrently</a:t>
            </a:r>
          </a:p>
          <a:p>
            <a:r>
              <a:rPr lang="en-US" dirty="0"/>
              <a:t>Databases inherit containers schema</a:t>
            </a:r>
          </a:p>
          <a:p>
            <a:endParaRPr lang="en-US" dirty="0"/>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6</a:t>
            </a:fld>
            <a:endParaRPr lang="el-GR"/>
          </a:p>
        </p:txBody>
      </p:sp>
    </p:spTree>
    <p:extLst>
      <p:ext uri="{BB962C8B-B14F-4D97-AF65-F5344CB8AC3E}">
        <p14:creationId xmlns:p14="http://schemas.microsoft.com/office/powerpoint/2010/main" val="1927433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Containers</a:t>
            </a:r>
            <a:endParaRPr lang="en-US" dirty="0"/>
          </a:p>
        </p:txBody>
      </p:sp>
      <p:sp>
        <p:nvSpPr>
          <p:cNvPr id="3" name="Content Placeholder 2"/>
          <p:cNvSpPr>
            <a:spLocks noGrp="1"/>
          </p:cNvSpPr>
          <p:nvPr>
            <p:ph idx="1"/>
          </p:nvPr>
        </p:nvSpPr>
        <p:spPr/>
        <p:txBody>
          <a:bodyPr>
            <a:normAutofit/>
          </a:bodyPr>
          <a:lstStyle/>
          <a:p>
            <a:r>
              <a:rPr lang="en-US" dirty="0" smtClean="0"/>
              <a:t>Data </a:t>
            </a:r>
            <a:r>
              <a:rPr lang="en-US" dirty="0"/>
              <a:t>of one app is encapsulated in a single container </a:t>
            </a:r>
          </a:p>
          <a:p>
            <a:r>
              <a:rPr lang="en-US" dirty="0" smtClean="0"/>
              <a:t>Can be shared across applications using shared containers</a:t>
            </a:r>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7</a:t>
            </a:fld>
            <a:endParaRPr lang="el-GR"/>
          </a:p>
        </p:txBody>
      </p:sp>
    </p:spTree>
    <p:extLst>
      <p:ext uri="{BB962C8B-B14F-4D97-AF65-F5344CB8AC3E}">
        <p14:creationId xmlns:p14="http://schemas.microsoft.com/office/powerpoint/2010/main" val="71476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Databases</a:t>
            </a:r>
            <a:endParaRPr lang="en-US" dirty="0"/>
          </a:p>
        </p:txBody>
      </p:sp>
      <p:sp>
        <p:nvSpPr>
          <p:cNvPr id="3" name="Content Placeholder 2"/>
          <p:cNvSpPr>
            <a:spLocks noGrp="1"/>
          </p:cNvSpPr>
          <p:nvPr>
            <p:ph idx="1"/>
          </p:nvPr>
        </p:nvSpPr>
        <p:spPr/>
        <p:txBody>
          <a:bodyPr>
            <a:normAutofit/>
          </a:bodyPr>
          <a:lstStyle/>
          <a:p>
            <a:r>
              <a:rPr lang="en-US" dirty="0" smtClean="0"/>
              <a:t>Each container has 3 types of databases</a:t>
            </a:r>
          </a:p>
          <a:p>
            <a:pPr lvl="1"/>
            <a:r>
              <a:rPr lang="en-US" dirty="0" smtClean="0"/>
              <a:t>a single public database</a:t>
            </a:r>
          </a:p>
          <a:p>
            <a:pPr lvl="1"/>
            <a:r>
              <a:rPr lang="en-US" dirty="0"/>
              <a:t>n</a:t>
            </a:r>
            <a:r>
              <a:rPr lang="en-US" dirty="0" smtClean="0"/>
              <a:t> private databases</a:t>
            </a:r>
          </a:p>
          <a:p>
            <a:pPr lvl="1"/>
            <a:r>
              <a:rPr lang="en-US" dirty="0"/>
              <a:t>n </a:t>
            </a:r>
            <a:r>
              <a:rPr lang="en-US" dirty="0" smtClean="0"/>
              <a:t>shared databases</a:t>
            </a:r>
          </a:p>
          <a:p>
            <a:r>
              <a:rPr lang="en-US" dirty="0"/>
              <a:t>w</a:t>
            </a:r>
            <a:r>
              <a:rPr lang="en-US" dirty="0" smtClean="0"/>
              <a:t>here n is the number of app users</a:t>
            </a:r>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8</a:t>
            </a:fld>
            <a:endParaRPr lang="el-GR"/>
          </a:p>
        </p:txBody>
      </p:sp>
    </p:spTree>
    <p:extLst>
      <p:ext uri="{BB962C8B-B14F-4D97-AF65-F5344CB8AC3E}">
        <p14:creationId xmlns:p14="http://schemas.microsoft.com/office/powerpoint/2010/main" val="1960111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Databases</a:t>
            </a:r>
            <a:endParaRPr lang="en-US" dirty="0"/>
          </a:p>
        </p:txBody>
      </p:sp>
      <p:sp>
        <p:nvSpPr>
          <p:cNvPr id="3" name="Content Placeholder 2"/>
          <p:cNvSpPr>
            <a:spLocks noGrp="1"/>
          </p:cNvSpPr>
          <p:nvPr>
            <p:ph idx="1"/>
          </p:nvPr>
        </p:nvSpPr>
        <p:spPr/>
        <p:txBody>
          <a:bodyPr>
            <a:normAutofit/>
          </a:bodyPr>
          <a:lstStyle/>
          <a:p>
            <a:r>
              <a:rPr lang="en-US" dirty="0" smtClean="0"/>
              <a:t>Databases are created automatically</a:t>
            </a:r>
          </a:p>
          <a:p>
            <a:r>
              <a:rPr lang="en-US" dirty="0" smtClean="0"/>
              <a:t>Data in public database is visible to all users of the app</a:t>
            </a:r>
          </a:p>
          <a:p>
            <a:r>
              <a:rPr lang="en-US" dirty="0" smtClean="0"/>
              <a:t>Each user has a dedicated private database</a:t>
            </a:r>
          </a:p>
          <a:p>
            <a:r>
              <a:rPr lang="en-US" dirty="0" smtClean="0"/>
              <a:t>Shared database is used to access another user’s private database</a:t>
            </a:r>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9</a:t>
            </a:fld>
            <a:endParaRPr lang="el-GR"/>
          </a:p>
        </p:txBody>
      </p:sp>
    </p:spTree>
    <p:extLst>
      <p:ext uri="{BB962C8B-B14F-4D97-AF65-F5344CB8AC3E}">
        <p14:creationId xmlns:p14="http://schemas.microsoft.com/office/powerpoint/2010/main" val="1147910646"/>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2352</TotalTime>
  <Words>3865</Words>
  <Application>Microsoft Macintosh PowerPoint</Application>
  <PresentationFormat>On-screen Show (16:9)</PresentationFormat>
  <Paragraphs>496</Paragraphs>
  <Slides>42</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Calibri</vt:lpstr>
      <vt:lpstr>Constantia</vt:lpstr>
      <vt:lpstr>Mangal</vt:lpstr>
      <vt:lpstr>Arial</vt:lpstr>
      <vt:lpstr>Θέμα του Office</vt:lpstr>
      <vt:lpstr>CloudKit: Structured Storage for Mobile Applications </vt:lpstr>
      <vt:lpstr>CloudKit</vt:lpstr>
      <vt:lpstr>Introduction</vt:lpstr>
      <vt:lpstr>CloudKit Data Model</vt:lpstr>
      <vt:lpstr>CloudKit Data Model</vt:lpstr>
      <vt:lpstr>CloudKit Data Model</vt:lpstr>
      <vt:lpstr>Containers</vt:lpstr>
      <vt:lpstr>Databases</vt:lpstr>
      <vt:lpstr>Databases</vt:lpstr>
      <vt:lpstr>Records</vt:lpstr>
      <vt:lpstr>Record Zones</vt:lpstr>
      <vt:lpstr>CloudKit’s Data Model</vt:lpstr>
      <vt:lpstr>CloudKit API</vt:lpstr>
      <vt:lpstr>Dashboard</vt:lpstr>
      <vt:lpstr>Architecture Overview</vt:lpstr>
      <vt:lpstr>Server extensions</vt:lpstr>
      <vt:lpstr>Data placement</vt:lpstr>
      <vt:lpstr>Data placement – Custom Zones</vt:lpstr>
      <vt:lpstr>Data placement – Default Zones</vt:lpstr>
      <vt:lpstr>Data placement – Some numbers</vt:lpstr>
      <vt:lpstr>Read and update semantics</vt:lpstr>
      <vt:lpstr>Read and update semantics</vt:lpstr>
      <vt:lpstr>Read and update semantics</vt:lpstr>
      <vt:lpstr>Reference semantics</vt:lpstr>
      <vt:lpstr>Reference semantics - Owning</vt:lpstr>
      <vt:lpstr>Reference semantics - Validating</vt:lpstr>
      <vt:lpstr>Conflict Resolution </vt:lpstr>
      <vt:lpstr>CloudKit Use Patterns</vt:lpstr>
      <vt:lpstr>Publish-Subscribe</vt:lpstr>
      <vt:lpstr>Cross-Device Sync</vt:lpstr>
      <vt:lpstr>CloudKit Use Patterns</vt:lpstr>
      <vt:lpstr>Sync</vt:lpstr>
      <vt:lpstr>Forward Sync</vt:lpstr>
      <vt:lpstr>Forward Sync</vt:lpstr>
      <vt:lpstr>Forward Sync - Continuation</vt:lpstr>
      <vt:lpstr>Reverse Sync</vt:lpstr>
      <vt:lpstr>Snapshot Sync </vt:lpstr>
      <vt:lpstr>Snapshot Sync - Example </vt:lpstr>
      <vt:lpstr>Snapshot Sync - Resolution</vt:lpstr>
      <vt:lpstr>Sharing</vt:lpstr>
      <vt:lpstr>Sharing</vt:lpstr>
      <vt:lpstr>Sharing</vt:lpstr>
    </vt:vector>
  </TitlesOfParts>
  <Manager>Advanced Topics in Databases</Manager>
  <Company>Dept. of Computer Science, University of Cyprus</Company>
  <LinksUpToDate>false</LinksUpToDate>
  <SharedDoc>false</SharedDoc>
  <HyperlinkBase>https://www.cs.ucy.ac.cy/~dzeina/courses/epl646/</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THERMAL-JOIN: A Scalable Spatial Join for Dynamic Workloads</dc:title>
  <dc:subject/>
  <dc:creator/>
  <cp:keywords/>
  <dc:description/>
  <cp:lastModifiedBy>Yiannis Demetriades</cp:lastModifiedBy>
  <cp:revision>665</cp:revision>
  <dcterms:created xsi:type="dcterms:W3CDTF">2017-11-21T13:30:34Z</dcterms:created>
  <dcterms:modified xsi:type="dcterms:W3CDTF">2019-04-16T04:06:49Z</dcterms:modified>
  <cp:category>Student Presentations</cp:category>
</cp:coreProperties>
</file>