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66" r:id="rId4"/>
    <p:sldId id="258" r:id="rId5"/>
    <p:sldId id="261" r:id="rId6"/>
    <p:sldId id="273" r:id="rId7"/>
    <p:sldId id="260" r:id="rId8"/>
    <p:sldId id="279" r:id="rId9"/>
    <p:sldId id="278" r:id="rId10"/>
    <p:sldId id="280" r:id="rId11"/>
    <p:sldId id="272" r:id="rId12"/>
    <p:sldId id="262" r:id="rId13"/>
    <p:sldId id="274" r:id="rId14"/>
    <p:sldId id="281" r:id="rId15"/>
    <p:sldId id="284" r:id="rId16"/>
    <p:sldId id="275" r:id="rId17"/>
    <p:sldId id="264" r:id="rId18"/>
    <p:sldId id="267" r:id="rId19"/>
    <p:sldId id="268" r:id="rId20"/>
    <p:sldId id="269" r:id="rId21"/>
    <p:sldId id="270" r:id="rId22"/>
    <p:sldId id="282" r:id="rId23"/>
    <p:sldId id="263" r:id="rId24"/>
    <p:sldId id="277" r:id="rId25"/>
  </p:sldIdLst>
  <p:sldSz cx="12192000" cy="6858000"/>
  <p:notesSz cx="6858000" cy="139065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A5A51-F315-4A88-88EC-699B534C724C}" v="90" dt="2020-04-12T15:54:19.132"/>
    <p1510:client id="{3ABD9157-81CD-4CB6-83A5-174E7A67F92B}" v="40" dt="2020-04-12T15:31:13.087"/>
    <p1510:client id="{5F5628A4-DF29-40CC-B1DB-DDC9FF0F91E6}" v="468" dt="2020-04-12T16:05:33.555"/>
    <p1510:client id="{6EC63FD4-DDB4-4FB0-86CC-2B09F31EF072}" v="32" dt="2020-04-12T15:14:10.564"/>
    <p1510:client id="{C47E78D5-B69E-4214-B7B6-19FAD498CE37}" v="323" dt="2020-03-08T15:40:54.045"/>
    <p1510:client id="{CA9F105B-BA7E-4DB9-A940-DC4DB97F52EC}" v="8" dt="2020-04-12T13:15:17.338"/>
    <p1510:client id="{FBB3EFC7-69E2-4AEE-B36F-FBBE4618BDC8}" v="6" dt="2020-04-11T23:08:33.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597" autoAdjust="0"/>
  </p:normalViewPr>
  <p:slideViewPr>
    <p:cSldViewPr snapToGrid="0">
      <p:cViewPr varScale="1">
        <p:scale>
          <a:sx n="102" d="100"/>
          <a:sy n="102"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9F105B-BA7E-4DB9-A940-DC4DB97F52EC}"/>
    <pc:docChg chg="modSld">
      <pc:chgData name="" userId="" providerId="" clId="Web-{CA9F105B-BA7E-4DB9-A940-DC4DB97F52EC}" dt="2020-04-12T13:15:08.104" v="278"/>
      <pc:docMkLst>
        <pc:docMk/>
      </pc:docMkLst>
      <pc:sldChg chg="modNotes">
        <pc:chgData name="" userId="" providerId="" clId="Web-{CA9F105B-BA7E-4DB9-A940-DC4DB97F52EC}" dt="2020-04-12T13:02:04.145" v="233"/>
        <pc:sldMkLst>
          <pc:docMk/>
          <pc:sldMk cId="484703129" sldId="260"/>
        </pc:sldMkLst>
      </pc:sldChg>
      <pc:sldChg chg="modNotes">
        <pc:chgData name="" userId="" providerId="" clId="Web-{CA9F105B-BA7E-4DB9-A940-DC4DB97F52EC}" dt="2020-04-12T12:35:53.978" v="92"/>
        <pc:sldMkLst>
          <pc:docMk/>
          <pc:sldMk cId="1401422624" sldId="261"/>
        </pc:sldMkLst>
      </pc:sldChg>
      <pc:sldChg chg="modNotes">
        <pc:chgData name="" userId="" providerId="" clId="Web-{CA9F105B-BA7E-4DB9-A940-DC4DB97F52EC}" dt="2020-04-12T12:46:32.123" v="203"/>
        <pc:sldMkLst>
          <pc:docMk/>
          <pc:sldMk cId="2909308114" sldId="273"/>
        </pc:sldMkLst>
      </pc:sldChg>
      <pc:sldChg chg="modNotes">
        <pc:chgData name="" userId="" providerId="" clId="Web-{CA9F105B-BA7E-4DB9-A940-DC4DB97F52EC}" dt="2020-04-12T13:15:08.104" v="278"/>
        <pc:sldMkLst>
          <pc:docMk/>
          <pc:sldMk cId="189725625" sldId="274"/>
        </pc:sldMkLst>
      </pc:sldChg>
    </pc:docChg>
  </pc:docChgLst>
  <pc:docChgLst>
    <pc:chgData clId="Web-{004A5A51-F315-4A88-88EC-699B534C724C}"/>
    <pc:docChg chg="addSld delSld modSld sldOrd">
      <pc:chgData name="" userId="" providerId="" clId="Web-{004A5A51-F315-4A88-88EC-699B534C724C}" dt="2020-04-12T15:54:18.632" v="187" actId="20577"/>
      <pc:docMkLst>
        <pc:docMk/>
      </pc:docMkLst>
      <pc:sldChg chg="addSp delSp modSp del">
        <pc:chgData name="" userId="" providerId="" clId="Web-{004A5A51-F315-4A88-88EC-699B534C724C}" dt="2020-04-12T15:52:49.350" v="147"/>
        <pc:sldMkLst>
          <pc:docMk/>
          <pc:sldMk cId="3682704247" sldId="271"/>
        </pc:sldMkLst>
        <pc:spChg chg="mod">
          <ac:chgData name="" userId="" providerId="" clId="Web-{004A5A51-F315-4A88-88EC-699B534C724C}" dt="2020-04-12T15:50:18.038" v="141" actId="1076"/>
          <ac:spMkLst>
            <pc:docMk/>
            <pc:sldMk cId="3682704247" sldId="271"/>
            <ac:spMk id="2" creationId="{F4E45DC6-826F-4261-B41D-A31FB6328C63}"/>
          </ac:spMkLst>
        </pc:spChg>
        <pc:spChg chg="del">
          <ac:chgData name="" userId="" providerId="" clId="Web-{004A5A51-F315-4A88-88EC-699B534C724C}" dt="2020-04-12T15:48:59.910" v="130"/>
          <ac:spMkLst>
            <pc:docMk/>
            <pc:sldMk cId="3682704247" sldId="271"/>
            <ac:spMk id="7" creationId="{E99222F8-82D7-4C51-86A2-6C38E8B8DEBB}"/>
          </ac:spMkLst>
        </pc:spChg>
        <pc:spChg chg="mod">
          <ac:chgData name="" userId="" providerId="" clId="Web-{004A5A51-F315-4A88-88EC-699B534C724C}" dt="2020-04-12T15:49:32.223" v="138" actId="1076"/>
          <ac:spMkLst>
            <pc:docMk/>
            <pc:sldMk cId="3682704247" sldId="271"/>
            <ac:spMk id="8" creationId="{5688263D-4DB3-447C-81AF-3B69175509EC}"/>
          </ac:spMkLst>
        </pc:spChg>
        <pc:spChg chg="add mod">
          <ac:chgData name="" userId="" providerId="" clId="Web-{004A5A51-F315-4A88-88EC-699B534C724C}" dt="2020-04-12T15:50:28.241" v="142" actId="1076"/>
          <ac:spMkLst>
            <pc:docMk/>
            <pc:sldMk cId="3682704247" sldId="271"/>
            <ac:spMk id="12" creationId="{A6C65929-C75D-4A29-8A1F-B927E79A4914}"/>
          </ac:spMkLst>
        </pc:spChg>
        <pc:cxnChg chg="mod">
          <ac:chgData name="" userId="" providerId="" clId="Web-{004A5A51-F315-4A88-88EC-699B534C724C}" dt="2020-04-12T15:51:01.038" v="144" actId="14100"/>
          <ac:cxnSpMkLst>
            <pc:docMk/>
            <pc:sldMk cId="3682704247" sldId="271"/>
            <ac:cxnSpMk id="11" creationId="{1DB7EA03-9176-4590-BDD7-B2377B2E91B0}"/>
          </ac:cxnSpMkLst>
        </pc:cxnChg>
      </pc:sldChg>
      <pc:sldChg chg="modNotes">
        <pc:chgData name="" userId="" providerId="" clId="Web-{004A5A51-F315-4A88-88EC-699B534C724C}" dt="2020-04-12T15:47:12.911" v="129"/>
        <pc:sldMkLst>
          <pc:docMk/>
          <pc:sldMk cId="189725625" sldId="274"/>
        </pc:sldMkLst>
      </pc:sldChg>
      <pc:sldChg chg="addSp delSp modSp">
        <pc:chgData name="" userId="" providerId="" clId="Web-{004A5A51-F315-4A88-88EC-699B534C724C}" dt="2020-04-12T15:36:49.319" v="25" actId="20577"/>
        <pc:sldMkLst>
          <pc:docMk/>
          <pc:sldMk cId="2033730417" sldId="281"/>
        </pc:sldMkLst>
        <pc:spChg chg="mod">
          <ac:chgData name="" userId="" providerId="" clId="Web-{004A5A51-F315-4A88-88EC-699B534C724C}" dt="2020-04-12T15:34:45.600" v="3" actId="20577"/>
          <ac:spMkLst>
            <pc:docMk/>
            <pc:sldMk cId="2033730417" sldId="281"/>
            <ac:spMk id="2" creationId="{DC294DD3-F90C-4CFD-874D-70B3FF418D19}"/>
          </ac:spMkLst>
        </pc:spChg>
        <pc:spChg chg="add mod">
          <ac:chgData name="" userId="" providerId="" clId="Web-{004A5A51-F315-4A88-88EC-699B534C724C}" dt="2020-04-12T15:36:49.319" v="25" actId="20577"/>
          <ac:spMkLst>
            <pc:docMk/>
            <pc:sldMk cId="2033730417" sldId="281"/>
            <ac:spMk id="7" creationId="{2B98539A-9C03-4839-B507-0A2E409B5D41}"/>
          </ac:spMkLst>
        </pc:spChg>
        <pc:picChg chg="del">
          <ac:chgData name="" userId="" providerId="" clId="Web-{004A5A51-F315-4A88-88EC-699B534C724C}" dt="2020-04-12T15:34:40.506" v="0"/>
          <ac:picMkLst>
            <pc:docMk/>
            <pc:sldMk cId="2033730417" sldId="281"/>
            <ac:picMk id="12" creationId="{5A378836-A41F-4F93-9ED1-00DAE0B71CD0}"/>
          </ac:picMkLst>
        </pc:picChg>
      </pc:sldChg>
      <pc:sldChg chg="add ord">
        <pc:chgData name="" userId="" providerId="" clId="Web-{004A5A51-F315-4A88-88EC-699B534C724C}" dt="2020-04-12T15:52:46.866" v="146"/>
        <pc:sldMkLst>
          <pc:docMk/>
          <pc:sldMk cId="632176579" sldId="282"/>
        </pc:sldMkLst>
      </pc:sldChg>
      <pc:sldChg chg="modSp new">
        <pc:chgData name="" userId="" providerId="" clId="Web-{004A5A51-F315-4A88-88EC-699B534C724C}" dt="2020-04-12T15:54:18.632" v="186" actId="20577"/>
        <pc:sldMkLst>
          <pc:docMk/>
          <pc:sldMk cId="3228074779" sldId="283"/>
        </pc:sldMkLst>
        <pc:spChg chg="mod">
          <ac:chgData name="" userId="" providerId="" clId="Web-{004A5A51-F315-4A88-88EC-699B534C724C}" dt="2020-04-12T15:53:21.570" v="153" actId="20577"/>
          <ac:spMkLst>
            <pc:docMk/>
            <pc:sldMk cId="3228074779" sldId="283"/>
            <ac:spMk id="2" creationId="{BE5D9964-46BB-4466-B3FD-258927785D9C}"/>
          </ac:spMkLst>
        </pc:spChg>
        <pc:spChg chg="mod">
          <ac:chgData name="" userId="" providerId="" clId="Web-{004A5A51-F315-4A88-88EC-699B534C724C}" dt="2020-04-12T15:54:18.632" v="186" actId="20577"/>
          <ac:spMkLst>
            <pc:docMk/>
            <pc:sldMk cId="3228074779" sldId="283"/>
            <ac:spMk id="3" creationId="{E1487945-526D-467A-A008-37334E17B698}"/>
          </ac:spMkLst>
        </pc:spChg>
      </pc:sldChg>
    </pc:docChg>
  </pc:docChgLst>
  <pc:docChgLst>
    <pc:chgData clId="Web-{3ABD9157-81CD-4CB6-83A5-174E7A67F92B}"/>
    <pc:docChg chg="addSld modSld">
      <pc:chgData name="" userId="" providerId="" clId="Web-{3ABD9157-81CD-4CB6-83A5-174E7A67F92B}" dt="2020-04-12T15:31:13.087" v="37"/>
      <pc:docMkLst>
        <pc:docMk/>
      </pc:docMkLst>
      <pc:sldChg chg="addSp delSp modSp new mod modShow">
        <pc:chgData name="" userId="" providerId="" clId="Web-{3ABD9157-81CD-4CB6-83A5-174E7A67F92B}" dt="2020-04-12T15:31:13.087" v="37"/>
        <pc:sldMkLst>
          <pc:docMk/>
          <pc:sldMk cId="2033730417" sldId="281"/>
        </pc:sldMkLst>
        <pc:spChg chg="add del mod">
          <ac:chgData name="" userId="" providerId="" clId="Web-{3ABD9157-81CD-4CB6-83A5-174E7A67F92B}" dt="2020-04-12T15:30:16.478" v="24" actId="20577"/>
          <ac:spMkLst>
            <pc:docMk/>
            <pc:sldMk cId="2033730417" sldId="281"/>
            <ac:spMk id="2" creationId="{DC294DD3-F90C-4CFD-874D-70B3FF418D19}"/>
          </ac:spMkLst>
        </pc:spChg>
        <pc:spChg chg="del">
          <ac:chgData name="" userId="" providerId="" clId="Web-{3ABD9157-81CD-4CB6-83A5-174E7A67F92B}" dt="2020-04-12T15:28:14.305" v="1"/>
          <ac:spMkLst>
            <pc:docMk/>
            <pc:sldMk cId="2033730417" sldId="281"/>
            <ac:spMk id="3" creationId="{EF588D78-14DD-4616-A93B-CE2D6A35152E}"/>
          </ac:spMkLst>
        </pc:spChg>
        <pc:spChg chg="add del mod">
          <ac:chgData name="" userId="" providerId="" clId="Web-{3ABD9157-81CD-4CB6-83A5-174E7A67F92B}" dt="2020-04-12T15:29:51.290" v="9"/>
          <ac:spMkLst>
            <pc:docMk/>
            <pc:sldMk cId="2033730417" sldId="281"/>
            <ac:spMk id="10" creationId="{2861E058-01F9-4628-8174-E2871D1A2DAF}"/>
          </ac:spMkLst>
        </pc:spChg>
        <pc:spChg chg="add del mod">
          <ac:chgData name="" userId="" providerId="" clId="Web-{3ABD9157-81CD-4CB6-83A5-174E7A67F92B}" dt="2020-04-12T15:29:26.915" v="8"/>
          <ac:spMkLst>
            <pc:docMk/>
            <pc:sldMk cId="2033730417" sldId="281"/>
            <ac:spMk id="11" creationId="{85444681-8566-4AFD-A714-0B4E335D1202}"/>
          </ac:spMkLst>
        </pc:spChg>
        <pc:picChg chg="add del mod ord">
          <ac:chgData name="" userId="" providerId="" clId="Web-{3ABD9157-81CD-4CB6-83A5-174E7A67F92B}" dt="2020-04-12T15:28:20.727" v="2"/>
          <ac:picMkLst>
            <pc:docMk/>
            <pc:sldMk cId="2033730417" sldId="281"/>
            <ac:picMk id="7" creationId="{D0B2AC1D-C1D4-4208-B67B-47DD1ABA9844}"/>
          </ac:picMkLst>
        </pc:picChg>
        <pc:picChg chg="add mod ord">
          <ac:chgData name="" userId="" providerId="" clId="Web-{3ABD9157-81CD-4CB6-83A5-174E7A67F92B}" dt="2020-04-12T15:31:06.650" v="36" actId="1076"/>
          <ac:picMkLst>
            <pc:docMk/>
            <pc:sldMk cId="2033730417" sldId="281"/>
            <ac:picMk id="12" creationId="{5A378836-A41F-4F93-9ED1-00DAE0B71CD0}"/>
          </ac:picMkLst>
        </pc:picChg>
      </pc:sldChg>
    </pc:docChg>
  </pc:docChgLst>
  <pc:docChgLst>
    <pc:chgData clId="Web-{5F5628A4-DF29-40CC-B1DB-DDC9FF0F91E6}"/>
    <pc:docChg chg="addSld modSld">
      <pc:chgData name="" userId="" providerId="" clId="Web-{5F5628A4-DF29-40CC-B1DB-DDC9FF0F91E6}" dt="2020-04-12T16:05:33.555" v="464" actId="20577"/>
      <pc:docMkLst>
        <pc:docMk/>
      </pc:docMkLst>
      <pc:sldChg chg="modSp">
        <pc:chgData name="" userId="" providerId="" clId="Web-{5F5628A4-DF29-40CC-B1DB-DDC9FF0F91E6}" dt="2020-04-12T16:05:33.555" v="463" actId="20577"/>
        <pc:sldMkLst>
          <pc:docMk/>
          <pc:sldMk cId="2033730417" sldId="281"/>
        </pc:sldMkLst>
        <pc:spChg chg="mod">
          <ac:chgData name="" userId="" providerId="" clId="Web-{5F5628A4-DF29-40CC-B1DB-DDC9FF0F91E6}" dt="2020-04-12T16:05:33.555" v="463" actId="20577"/>
          <ac:spMkLst>
            <pc:docMk/>
            <pc:sldMk cId="2033730417" sldId="281"/>
            <ac:spMk id="7" creationId="{2B98539A-9C03-4839-B507-0A2E409B5D41}"/>
          </ac:spMkLst>
        </pc:spChg>
      </pc:sldChg>
      <pc:sldChg chg="modSp new mod modShow">
        <pc:chgData name="" userId="" providerId="" clId="Web-{5F5628A4-DF29-40CC-B1DB-DDC9FF0F91E6}" dt="2020-04-12T15:55:55.459" v="52"/>
        <pc:sldMkLst>
          <pc:docMk/>
          <pc:sldMk cId="2800890976" sldId="284"/>
        </pc:sldMkLst>
        <pc:spChg chg="mod">
          <ac:chgData name="" userId="" providerId="" clId="Web-{5F5628A4-DF29-40CC-B1DB-DDC9FF0F91E6}" dt="2020-04-12T15:55:03.410" v="3" actId="20577"/>
          <ac:spMkLst>
            <pc:docMk/>
            <pc:sldMk cId="2800890976" sldId="284"/>
            <ac:spMk id="2" creationId="{AABD5EA3-2D63-41DF-A633-755ACB3B8F5A}"/>
          </ac:spMkLst>
        </pc:spChg>
        <pc:spChg chg="mod">
          <ac:chgData name="" userId="" providerId="" clId="Web-{5F5628A4-DF29-40CC-B1DB-DDC9FF0F91E6}" dt="2020-04-12T15:55:51.629" v="50" actId="20577"/>
          <ac:spMkLst>
            <pc:docMk/>
            <pc:sldMk cId="2800890976" sldId="284"/>
            <ac:spMk id="3" creationId="{9A400127-BAF0-405B-9B0B-D60F059627CC}"/>
          </ac:spMkLst>
        </pc:spChg>
      </pc:sldChg>
    </pc:docChg>
  </pc:docChgLst>
  <pc:docChgLst>
    <pc:chgData clId="Web-{6EC63FD4-DDB4-4FB0-86CC-2B09F31EF072}"/>
    <pc:docChg chg="modSld">
      <pc:chgData name="" userId="" providerId="" clId="Web-{6EC63FD4-DDB4-4FB0-86CC-2B09F31EF072}" dt="2020-04-12T15:14:10.564" v="33" actId="14100"/>
      <pc:docMkLst>
        <pc:docMk/>
      </pc:docMkLst>
      <pc:sldChg chg="addSp modSp">
        <pc:chgData name="" userId="" providerId="" clId="Web-{6EC63FD4-DDB4-4FB0-86CC-2B09F31EF072}" dt="2020-04-12T15:14:10.564" v="33" actId="14100"/>
        <pc:sldMkLst>
          <pc:docMk/>
          <pc:sldMk cId="3682704247" sldId="271"/>
        </pc:sldMkLst>
        <pc:spChg chg="add mod">
          <ac:chgData name="" userId="" providerId="" clId="Web-{6EC63FD4-DDB4-4FB0-86CC-2B09F31EF072}" dt="2020-04-12T15:14:00.004" v="31" actId="1076"/>
          <ac:spMkLst>
            <pc:docMk/>
            <pc:sldMk cId="3682704247" sldId="271"/>
            <ac:spMk id="7" creationId="{E99222F8-82D7-4C51-86A2-6C38E8B8DEBB}"/>
          </ac:spMkLst>
        </pc:spChg>
        <pc:spChg chg="add mod">
          <ac:chgData name="" userId="" providerId="" clId="Web-{6EC63FD4-DDB4-4FB0-86CC-2B09F31EF072}" dt="2020-04-12T15:14:03.064" v="32" actId="1076"/>
          <ac:spMkLst>
            <pc:docMk/>
            <pc:sldMk cId="3682704247" sldId="271"/>
            <ac:spMk id="8" creationId="{5688263D-4DB3-447C-81AF-3B69175509EC}"/>
          </ac:spMkLst>
        </pc:spChg>
        <pc:cxnChg chg="add mod">
          <ac:chgData name="" userId="" providerId="" clId="Web-{6EC63FD4-DDB4-4FB0-86CC-2B09F31EF072}" dt="2020-04-12T15:14:10.564" v="33" actId="14100"/>
          <ac:cxnSpMkLst>
            <pc:docMk/>
            <pc:sldMk cId="3682704247" sldId="271"/>
            <ac:cxnSpMk id="11" creationId="{1DB7EA03-9176-4590-BDD7-B2377B2E91B0}"/>
          </ac:cxnSpMkLst>
        </pc:cxnChg>
      </pc:sldChg>
      <pc:sldChg chg="modNotes">
        <pc:chgData name="" userId="" providerId="" clId="Web-{6EC63FD4-DDB4-4FB0-86CC-2B09F31EF072}" dt="2020-04-12T15:06:25.342" v="1"/>
        <pc:sldMkLst>
          <pc:docMk/>
          <pc:sldMk cId="28060068" sldId="275"/>
        </pc:sldMkLst>
      </pc:sldChg>
    </pc:docChg>
  </pc:docChgLst>
  <pc:docChgLst>
    <pc:chgData clId="Web-{C326182B-7226-4BBF-BC83-3F2231B59ED2}"/>
    <pc:docChg chg="modSld">
      <pc:chgData name="" userId="" providerId="" clId="Web-{C326182B-7226-4BBF-BC83-3F2231B59ED2}" dt="2020-04-12T14:45:37.708" v="14"/>
      <pc:docMkLst>
        <pc:docMk/>
      </pc:docMkLst>
      <pc:sldChg chg="modNotes">
        <pc:chgData name="" userId="" providerId="" clId="Web-{C326182B-7226-4BBF-BC83-3F2231B59ED2}" dt="2020-04-12T14:45:37.708" v="14"/>
        <pc:sldMkLst>
          <pc:docMk/>
          <pc:sldMk cId="28060068" sldId="275"/>
        </pc:sldMkLst>
      </pc:sldChg>
    </pc:docChg>
  </pc:docChgLst>
  <pc:docChgLst>
    <pc:chgData clId="Web-{FBB3EFC7-69E2-4AEE-B36F-FBBE4618BDC8}"/>
    <pc:docChg chg="modSld">
      <pc:chgData name="" userId="" providerId="" clId="Web-{FBB3EFC7-69E2-4AEE-B36F-FBBE4618BDC8}" dt="2020-04-11T23:08:33.096" v="28"/>
      <pc:docMkLst>
        <pc:docMk/>
      </pc:docMkLst>
      <pc:sldChg chg="modNotes">
        <pc:chgData name="" userId="" providerId="" clId="Web-{FBB3EFC7-69E2-4AEE-B36F-FBBE4618BDC8}" dt="2020-04-11T22:39:19.979" v="7"/>
        <pc:sldMkLst>
          <pc:docMk/>
          <pc:sldMk cId="1439714620" sldId="258"/>
        </pc:sldMkLst>
      </pc:sldChg>
      <pc:sldChg chg="modNotes">
        <pc:chgData name="" userId="" providerId="" clId="Web-{FBB3EFC7-69E2-4AEE-B36F-FBBE4618BDC8}" dt="2020-04-11T22:58:25.190" v="23"/>
        <pc:sldMkLst>
          <pc:docMk/>
          <pc:sldMk cId="1401422624" sldId="261"/>
        </pc:sldMkLst>
      </pc:sldChg>
      <pc:sldChg chg="modNotes">
        <pc:chgData name="" userId="" providerId="" clId="Web-{FBB3EFC7-69E2-4AEE-B36F-FBBE4618BDC8}" dt="2020-04-11T23:08:33.096" v="28"/>
        <pc:sldMkLst>
          <pc:docMk/>
          <pc:sldMk cId="2394276066" sldId="27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CD2FB0-A513-4ECA-BF12-B88A5ED35CF8}"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BAF1A08-5104-40C4-BDAF-C1F4E373B691}">
      <dgm:prSet/>
      <dgm:spPr/>
      <dgm:t>
        <a:bodyPr/>
        <a:lstStyle/>
        <a:p>
          <a:pPr>
            <a:lnSpc>
              <a:spcPct val="100000"/>
            </a:lnSpc>
          </a:pPr>
          <a:r>
            <a:rPr lang="en-US"/>
            <a:t>Data Discovery, Access and Versioning</a:t>
          </a:r>
        </a:p>
      </dgm:t>
    </dgm:pt>
    <dgm:pt modelId="{8A85B06C-F169-4128-8CD1-E600C9CC417F}" type="parTrans" cxnId="{103EF08D-817B-40D5-9F5A-7A5D65A3076A}">
      <dgm:prSet/>
      <dgm:spPr/>
      <dgm:t>
        <a:bodyPr/>
        <a:lstStyle/>
        <a:p>
          <a:endParaRPr lang="en-US"/>
        </a:p>
      </dgm:t>
    </dgm:pt>
    <dgm:pt modelId="{0779390C-FCE5-4E8F-A0F1-07D97A5825C7}" type="sibTrans" cxnId="{103EF08D-817B-40D5-9F5A-7A5D65A3076A}">
      <dgm:prSet/>
      <dgm:spPr/>
      <dgm:t>
        <a:bodyPr/>
        <a:lstStyle/>
        <a:p>
          <a:endParaRPr lang="en-US"/>
        </a:p>
      </dgm:t>
    </dgm:pt>
    <dgm:pt modelId="{B092320E-28B6-4709-ADC9-C6A219707A5A}">
      <dgm:prSet/>
      <dgm:spPr/>
      <dgm:t>
        <a:bodyPr/>
        <a:lstStyle/>
        <a:p>
          <a:pPr>
            <a:lnSpc>
              <a:spcPct val="100000"/>
            </a:lnSpc>
          </a:pPr>
          <a:r>
            <a:rPr lang="en-US"/>
            <a:t>Model Management</a:t>
          </a:r>
        </a:p>
      </dgm:t>
    </dgm:pt>
    <dgm:pt modelId="{9C4AE59B-8758-4406-948B-00FE794C51B8}" type="parTrans" cxnId="{C4725623-CC2E-48DA-B7DD-48EFD7C75B16}">
      <dgm:prSet/>
      <dgm:spPr/>
      <dgm:t>
        <a:bodyPr/>
        <a:lstStyle/>
        <a:p>
          <a:endParaRPr lang="en-US"/>
        </a:p>
      </dgm:t>
    </dgm:pt>
    <dgm:pt modelId="{5FC747BE-2120-4CDF-93F9-1631687D4AE8}" type="sibTrans" cxnId="{C4725623-CC2E-48DA-B7DD-48EFD7C75B16}">
      <dgm:prSet/>
      <dgm:spPr/>
      <dgm:t>
        <a:bodyPr/>
        <a:lstStyle/>
        <a:p>
          <a:endParaRPr lang="en-US"/>
        </a:p>
      </dgm:t>
    </dgm:pt>
    <dgm:pt modelId="{6B99F07F-4848-4E58-840A-FE8FE6F84F24}">
      <dgm:prSet/>
      <dgm:spPr/>
      <dgm:t>
        <a:bodyPr/>
        <a:lstStyle/>
        <a:p>
          <a:pPr>
            <a:lnSpc>
              <a:spcPct val="100000"/>
            </a:lnSpc>
          </a:pPr>
          <a:r>
            <a:rPr lang="en-US"/>
            <a:t>Model Tracking and Provenance</a:t>
          </a:r>
        </a:p>
      </dgm:t>
    </dgm:pt>
    <dgm:pt modelId="{BCC63FE5-87D0-4A87-8F9D-8F19CE21803F}" type="parTrans" cxnId="{5AF7775C-0677-415D-B155-4D8690E1E4F5}">
      <dgm:prSet/>
      <dgm:spPr/>
      <dgm:t>
        <a:bodyPr/>
        <a:lstStyle/>
        <a:p>
          <a:endParaRPr lang="en-US"/>
        </a:p>
      </dgm:t>
    </dgm:pt>
    <dgm:pt modelId="{ED198563-50EE-4AAC-8A4A-4ED18B495573}" type="sibTrans" cxnId="{5AF7775C-0677-415D-B155-4D8690E1E4F5}">
      <dgm:prSet/>
      <dgm:spPr/>
      <dgm:t>
        <a:bodyPr/>
        <a:lstStyle/>
        <a:p>
          <a:endParaRPr lang="en-US"/>
        </a:p>
      </dgm:t>
    </dgm:pt>
    <dgm:pt modelId="{BF617855-92FE-4387-9FD0-5FBDF342C75C}" type="pres">
      <dgm:prSet presAssocID="{52CD2FB0-A513-4ECA-BF12-B88A5ED35CF8}" presName="root" presStyleCnt="0">
        <dgm:presLayoutVars>
          <dgm:dir/>
          <dgm:resizeHandles val="exact"/>
        </dgm:presLayoutVars>
      </dgm:prSet>
      <dgm:spPr/>
    </dgm:pt>
    <dgm:pt modelId="{B1D45328-E1E3-4387-8FE0-7E41A0EAC3E7}" type="pres">
      <dgm:prSet presAssocID="{4BAF1A08-5104-40C4-BDAF-C1F4E373B691}" presName="compNode" presStyleCnt="0"/>
      <dgm:spPr/>
    </dgm:pt>
    <dgm:pt modelId="{13FE1FD0-D095-4560-B5A3-79A4B78F04BF}" type="pres">
      <dgm:prSet presAssocID="{4BAF1A08-5104-40C4-BDAF-C1F4E373B691}" presName="bgRect" presStyleLbl="bgShp" presStyleIdx="0" presStyleCnt="3"/>
      <dgm:spPr/>
    </dgm:pt>
    <dgm:pt modelId="{AA1AD712-6DB4-41D4-B8B0-1F7C18CB0A43}" type="pres">
      <dgm:prSet presAssocID="{4BAF1A08-5104-40C4-BDAF-C1F4E373B6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752E7F-0EE1-44DC-8321-1CB29885A67E}" type="pres">
      <dgm:prSet presAssocID="{4BAF1A08-5104-40C4-BDAF-C1F4E373B691}" presName="spaceRect" presStyleCnt="0"/>
      <dgm:spPr/>
    </dgm:pt>
    <dgm:pt modelId="{0CBAE2DB-B6AB-4E9E-9404-D644E8090D4E}" type="pres">
      <dgm:prSet presAssocID="{4BAF1A08-5104-40C4-BDAF-C1F4E373B691}" presName="parTx" presStyleLbl="revTx" presStyleIdx="0" presStyleCnt="3">
        <dgm:presLayoutVars>
          <dgm:chMax val="0"/>
          <dgm:chPref val="0"/>
        </dgm:presLayoutVars>
      </dgm:prSet>
      <dgm:spPr/>
    </dgm:pt>
    <dgm:pt modelId="{97201EE3-CE13-4AB5-9835-C4E47E3D6767}" type="pres">
      <dgm:prSet presAssocID="{0779390C-FCE5-4E8F-A0F1-07D97A5825C7}" presName="sibTrans" presStyleCnt="0"/>
      <dgm:spPr/>
    </dgm:pt>
    <dgm:pt modelId="{BF32FA13-6AE9-4B1C-BCB7-8B80FC544CE4}" type="pres">
      <dgm:prSet presAssocID="{B092320E-28B6-4709-ADC9-C6A219707A5A}" presName="compNode" presStyleCnt="0"/>
      <dgm:spPr/>
    </dgm:pt>
    <dgm:pt modelId="{92AF31D2-C772-4AA7-9DFA-A2A900E1D8FC}" type="pres">
      <dgm:prSet presAssocID="{B092320E-28B6-4709-ADC9-C6A219707A5A}" presName="bgRect" presStyleLbl="bgShp" presStyleIdx="1" presStyleCnt="3"/>
      <dgm:spPr/>
    </dgm:pt>
    <dgm:pt modelId="{A925517B-20F6-4991-829F-8D79059D9147}" type="pres">
      <dgm:prSet presAssocID="{B092320E-28B6-4709-ADC9-C6A219707A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330C6685-2225-4CF8-823A-0DFC3F4B02A8}" type="pres">
      <dgm:prSet presAssocID="{B092320E-28B6-4709-ADC9-C6A219707A5A}" presName="spaceRect" presStyleCnt="0"/>
      <dgm:spPr/>
    </dgm:pt>
    <dgm:pt modelId="{FDA0841A-DB67-46C0-82D0-BAF0D0357B2F}" type="pres">
      <dgm:prSet presAssocID="{B092320E-28B6-4709-ADC9-C6A219707A5A}" presName="parTx" presStyleLbl="revTx" presStyleIdx="1" presStyleCnt="3">
        <dgm:presLayoutVars>
          <dgm:chMax val="0"/>
          <dgm:chPref val="0"/>
        </dgm:presLayoutVars>
      </dgm:prSet>
      <dgm:spPr/>
    </dgm:pt>
    <dgm:pt modelId="{BF0E0725-5102-4E77-8D2F-9E83EFB5B536}" type="pres">
      <dgm:prSet presAssocID="{5FC747BE-2120-4CDF-93F9-1631687D4AE8}" presName="sibTrans" presStyleCnt="0"/>
      <dgm:spPr/>
    </dgm:pt>
    <dgm:pt modelId="{9FB5EC68-B48C-4429-9E10-6C3211DD0C0D}" type="pres">
      <dgm:prSet presAssocID="{6B99F07F-4848-4E58-840A-FE8FE6F84F24}" presName="compNode" presStyleCnt="0"/>
      <dgm:spPr/>
    </dgm:pt>
    <dgm:pt modelId="{F7F56BC9-2CC1-47D1-AA76-A666D99738A0}" type="pres">
      <dgm:prSet presAssocID="{6B99F07F-4848-4E58-840A-FE8FE6F84F24}" presName="bgRect" presStyleLbl="bgShp" presStyleIdx="2" presStyleCnt="3"/>
      <dgm:spPr/>
    </dgm:pt>
    <dgm:pt modelId="{4F4E323C-D7F3-4396-9A59-D8C05F75DF55}" type="pres">
      <dgm:prSet presAssocID="{6B99F07F-4848-4E58-840A-FE8FE6F84F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EB9A1BAA-9754-467D-96A3-95B6FBBFAC10}" type="pres">
      <dgm:prSet presAssocID="{6B99F07F-4848-4E58-840A-FE8FE6F84F24}" presName="spaceRect" presStyleCnt="0"/>
      <dgm:spPr/>
    </dgm:pt>
    <dgm:pt modelId="{C52B6280-8AAE-449E-AFDC-42328E04674D}" type="pres">
      <dgm:prSet presAssocID="{6B99F07F-4848-4E58-840A-FE8FE6F84F24}" presName="parTx" presStyleLbl="revTx" presStyleIdx="2" presStyleCnt="3">
        <dgm:presLayoutVars>
          <dgm:chMax val="0"/>
          <dgm:chPref val="0"/>
        </dgm:presLayoutVars>
      </dgm:prSet>
      <dgm:spPr/>
    </dgm:pt>
  </dgm:ptLst>
  <dgm:cxnLst>
    <dgm:cxn modelId="{44B41912-9CC1-4FCA-B773-A2B3C8E2ECC5}" type="presOf" srcId="{52CD2FB0-A513-4ECA-BF12-B88A5ED35CF8}" destId="{BF617855-92FE-4387-9FD0-5FBDF342C75C}" srcOrd="0" destOrd="0" presId="urn:microsoft.com/office/officeart/2018/2/layout/IconVerticalSolidList"/>
    <dgm:cxn modelId="{C4725623-CC2E-48DA-B7DD-48EFD7C75B16}" srcId="{52CD2FB0-A513-4ECA-BF12-B88A5ED35CF8}" destId="{B092320E-28B6-4709-ADC9-C6A219707A5A}" srcOrd="1" destOrd="0" parTransId="{9C4AE59B-8758-4406-948B-00FE794C51B8}" sibTransId="{5FC747BE-2120-4CDF-93F9-1631687D4AE8}"/>
    <dgm:cxn modelId="{ECA0EB24-6FA9-4EE1-A501-C54EF018EC01}" type="presOf" srcId="{B092320E-28B6-4709-ADC9-C6A219707A5A}" destId="{FDA0841A-DB67-46C0-82D0-BAF0D0357B2F}" srcOrd="0" destOrd="0" presId="urn:microsoft.com/office/officeart/2018/2/layout/IconVerticalSolidList"/>
    <dgm:cxn modelId="{5AF7775C-0677-415D-B155-4D8690E1E4F5}" srcId="{52CD2FB0-A513-4ECA-BF12-B88A5ED35CF8}" destId="{6B99F07F-4848-4E58-840A-FE8FE6F84F24}" srcOrd="2" destOrd="0" parTransId="{BCC63FE5-87D0-4A87-8F9D-8F19CE21803F}" sibTransId="{ED198563-50EE-4AAC-8A4A-4ED18B495573}"/>
    <dgm:cxn modelId="{103EF08D-817B-40D5-9F5A-7A5D65A3076A}" srcId="{52CD2FB0-A513-4ECA-BF12-B88A5ED35CF8}" destId="{4BAF1A08-5104-40C4-BDAF-C1F4E373B691}" srcOrd="0" destOrd="0" parTransId="{8A85B06C-F169-4128-8CD1-E600C9CC417F}" sibTransId="{0779390C-FCE5-4E8F-A0F1-07D97A5825C7}"/>
    <dgm:cxn modelId="{53142FE6-2F37-4485-97A8-7908A85A20BB}" type="presOf" srcId="{6B99F07F-4848-4E58-840A-FE8FE6F84F24}" destId="{C52B6280-8AAE-449E-AFDC-42328E04674D}" srcOrd="0" destOrd="0" presId="urn:microsoft.com/office/officeart/2018/2/layout/IconVerticalSolidList"/>
    <dgm:cxn modelId="{07E17DF9-18F1-4744-8E30-92C259AB0D93}" type="presOf" srcId="{4BAF1A08-5104-40C4-BDAF-C1F4E373B691}" destId="{0CBAE2DB-B6AB-4E9E-9404-D644E8090D4E}" srcOrd="0" destOrd="0" presId="urn:microsoft.com/office/officeart/2018/2/layout/IconVerticalSolidList"/>
    <dgm:cxn modelId="{312FF716-E2C7-41E4-BAC7-230506569094}" type="presParOf" srcId="{BF617855-92FE-4387-9FD0-5FBDF342C75C}" destId="{B1D45328-E1E3-4387-8FE0-7E41A0EAC3E7}" srcOrd="0" destOrd="0" presId="urn:microsoft.com/office/officeart/2018/2/layout/IconVerticalSolidList"/>
    <dgm:cxn modelId="{DCDBC2C8-601D-4B3A-9961-DAC6F5BC5271}" type="presParOf" srcId="{B1D45328-E1E3-4387-8FE0-7E41A0EAC3E7}" destId="{13FE1FD0-D095-4560-B5A3-79A4B78F04BF}" srcOrd="0" destOrd="0" presId="urn:microsoft.com/office/officeart/2018/2/layout/IconVerticalSolidList"/>
    <dgm:cxn modelId="{C39C9CBF-3A74-4CB9-98E9-46C9F9AECE41}" type="presParOf" srcId="{B1D45328-E1E3-4387-8FE0-7E41A0EAC3E7}" destId="{AA1AD712-6DB4-41D4-B8B0-1F7C18CB0A43}" srcOrd="1" destOrd="0" presId="urn:microsoft.com/office/officeart/2018/2/layout/IconVerticalSolidList"/>
    <dgm:cxn modelId="{13B7F267-CD95-45DA-A71A-FB3EB5F24B0B}" type="presParOf" srcId="{B1D45328-E1E3-4387-8FE0-7E41A0EAC3E7}" destId="{6A752E7F-0EE1-44DC-8321-1CB29885A67E}" srcOrd="2" destOrd="0" presId="urn:microsoft.com/office/officeart/2018/2/layout/IconVerticalSolidList"/>
    <dgm:cxn modelId="{B880A269-3BE1-4C8D-9A87-5FF0D60EA0C4}" type="presParOf" srcId="{B1D45328-E1E3-4387-8FE0-7E41A0EAC3E7}" destId="{0CBAE2DB-B6AB-4E9E-9404-D644E8090D4E}" srcOrd="3" destOrd="0" presId="urn:microsoft.com/office/officeart/2018/2/layout/IconVerticalSolidList"/>
    <dgm:cxn modelId="{8C7D16F3-1942-4393-AA25-1FCF72D9E569}" type="presParOf" srcId="{BF617855-92FE-4387-9FD0-5FBDF342C75C}" destId="{97201EE3-CE13-4AB5-9835-C4E47E3D6767}" srcOrd="1" destOrd="0" presId="urn:microsoft.com/office/officeart/2018/2/layout/IconVerticalSolidList"/>
    <dgm:cxn modelId="{60E0CABD-F3D6-457B-8F56-6EFA6CE272CA}" type="presParOf" srcId="{BF617855-92FE-4387-9FD0-5FBDF342C75C}" destId="{BF32FA13-6AE9-4B1C-BCB7-8B80FC544CE4}" srcOrd="2" destOrd="0" presId="urn:microsoft.com/office/officeart/2018/2/layout/IconVerticalSolidList"/>
    <dgm:cxn modelId="{ADA9EA18-BE11-43AD-92A5-67B74BBDC1EB}" type="presParOf" srcId="{BF32FA13-6AE9-4B1C-BCB7-8B80FC544CE4}" destId="{92AF31D2-C772-4AA7-9DFA-A2A900E1D8FC}" srcOrd="0" destOrd="0" presId="urn:microsoft.com/office/officeart/2018/2/layout/IconVerticalSolidList"/>
    <dgm:cxn modelId="{077B1946-257E-4192-B540-9A7A67529F81}" type="presParOf" srcId="{BF32FA13-6AE9-4B1C-BCB7-8B80FC544CE4}" destId="{A925517B-20F6-4991-829F-8D79059D9147}" srcOrd="1" destOrd="0" presId="urn:microsoft.com/office/officeart/2018/2/layout/IconVerticalSolidList"/>
    <dgm:cxn modelId="{31313B33-FE93-461C-A718-D842F5C45242}" type="presParOf" srcId="{BF32FA13-6AE9-4B1C-BCB7-8B80FC544CE4}" destId="{330C6685-2225-4CF8-823A-0DFC3F4B02A8}" srcOrd="2" destOrd="0" presId="urn:microsoft.com/office/officeart/2018/2/layout/IconVerticalSolidList"/>
    <dgm:cxn modelId="{69E3A7EB-C415-4FAC-B204-37ECD839C1ED}" type="presParOf" srcId="{BF32FA13-6AE9-4B1C-BCB7-8B80FC544CE4}" destId="{FDA0841A-DB67-46C0-82D0-BAF0D0357B2F}" srcOrd="3" destOrd="0" presId="urn:microsoft.com/office/officeart/2018/2/layout/IconVerticalSolidList"/>
    <dgm:cxn modelId="{563455B2-100C-41EC-B1D6-24A47EB1A01E}" type="presParOf" srcId="{BF617855-92FE-4387-9FD0-5FBDF342C75C}" destId="{BF0E0725-5102-4E77-8D2F-9E83EFB5B536}" srcOrd="3" destOrd="0" presId="urn:microsoft.com/office/officeart/2018/2/layout/IconVerticalSolidList"/>
    <dgm:cxn modelId="{D1E49CE9-E024-436B-85D7-6E307F7DAEE6}" type="presParOf" srcId="{BF617855-92FE-4387-9FD0-5FBDF342C75C}" destId="{9FB5EC68-B48C-4429-9E10-6C3211DD0C0D}" srcOrd="4" destOrd="0" presId="urn:microsoft.com/office/officeart/2018/2/layout/IconVerticalSolidList"/>
    <dgm:cxn modelId="{C4D79537-244D-4BE8-B46F-F34F31AE758A}" type="presParOf" srcId="{9FB5EC68-B48C-4429-9E10-6C3211DD0C0D}" destId="{F7F56BC9-2CC1-47D1-AA76-A666D99738A0}" srcOrd="0" destOrd="0" presId="urn:microsoft.com/office/officeart/2018/2/layout/IconVerticalSolidList"/>
    <dgm:cxn modelId="{C08F0E08-D2D3-4219-9BF8-A1DBDCDA5B60}" type="presParOf" srcId="{9FB5EC68-B48C-4429-9E10-6C3211DD0C0D}" destId="{4F4E323C-D7F3-4396-9A59-D8C05F75DF55}" srcOrd="1" destOrd="0" presId="urn:microsoft.com/office/officeart/2018/2/layout/IconVerticalSolidList"/>
    <dgm:cxn modelId="{F77284D3-ECF2-4D24-9649-F90BE2CAB8BD}" type="presParOf" srcId="{9FB5EC68-B48C-4429-9E10-6C3211DD0C0D}" destId="{EB9A1BAA-9754-467D-96A3-95B6FBBFAC10}" srcOrd="2" destOrd="0" presId="urn:microsoft.com/office/officeart/2018/2/layout/IconVerticalSolidList"/>
    <dgm:cxn modelId="{594C88CB-5FCB-45BD-AA7E-4ED0E8BA1E9D}" type="presParOf" srcId="{9FB5EC68-B48C-4429-9E10-6C3211DD0C0D}" destId="{C52B6280-8AAE-449E-AFDC-42328E0467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E1FD0-D095-4560-B5A3-79A4B78F04BF}">
      <dsp:nvSpPr>
        <dsp:cNvPr id="0" name=""/>
        <dsp:cNvSpPr/>
      </dsp:nvSpPr>
      <dsp:spPr>
        <a:xfrm>
          <a:off x="0" y="531"/>
          <a:ext cx="10515600" cy="12432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AD712-6DB4-41D4-B8B0-1F7C18CB0A43}">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BAE2DB-B6AB-4E9E-9404-D644E8090D4E}">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Data Discovery, Access and Versioning</a:t>
          </a:r>
        </a:p>
      </dsp:txBody>
      <dsp:txXfrm>
        <a:off x="1435988" y="531"/>
        <a:ext cx="9079611" cy="1243280"/>
      </dsp:txXfrm>
    </dsp:sp>
    <dsp:sp modelId="{92AF31D2-C772-4AA7-9DFA-A2A900E1D8FC}">
      <dsp:nvSpPr>
        <dsp:cNvPr id="0" name=""/>
        <dsp:cNvSpPr/>
      </dsp:nvSpPr>
      <dsp:spPr>
        <a:xfrm>
          <a:off x="0" y="1554631"/>
          <a:ext cx="10515600" cy="12432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5517B-20F6-4991-829F-8D79059D9147}">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0841A-DB67-46C0-82D0-BAF0D0357B2F}">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Model Management</a:t>
          </a:r>
        </a:p>
      </dsp:txBody>
      <dsp:txXfrm>
        <a:off x="1435988" y="1554631"/>
        <a:ext cx="9079611" cy="1243280"/>
      </dsp:txXfrm>
    </dsp:sp>
    <dsp:sp modelId="{F7F56BC9-2CC1-47D1-AA76-A666D99738A0}">
      <dsp:nvSpPr>
        <dsp:cNvPr id="0" name=""/>
        <dsp:cNvSpPr/>
      </dsp:nvSpPr>
      <dsp:spPr>
        <a:xfrm>
          <a:off x="0" y="3108732"/>
          <a:ext cx="10515600" cy="12432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E323C-D7F3-4396-9A59-D8C05F75DF55}">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B6280-8AAE-449E-AFDC-42328E04674D}">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Model Tracking and Provenance</a:t>
          </a:r>
        </a:p>
      </dsp:txBody>
      <dsp:txXfrm>
        <a:off x="1435988" y="3108732"/>
        <a:ext cx="9079611" cy="1243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30C73-B1E1-4F2B-B862-AD22A787F690}" type="datetimeFigureOut">
              <a:rPr lang="en-CY" smtClean="0"/>
              <a:t>13/04/2020</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6BDA-26D4-488F-8C1A-18BA5669ACA1}" type="slidenum">
              <a:rPr lang="en-CY" smtClean="0"/>
              <a:t>‹#›</a:t>
            </a:fld>
            <a:endParaRPr lang="en-CY"/>
          </a:p>
        </p:txBody>
      </p:sp>
    </p:spTree>
    <p:extLst>
      <p:ext uri="{BB962C8B-B14F-4D97-AF65-F5344CB8AC3E}">
        <p14:creationId xmlns:p14="http://schemas.microsoft.com/office/powerpoint/2010/main" val="54971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the paper</a:t>
            </a:r>
          </a:p>
          <a:p>
            <a:r>
              <a:rPr lang="en-US" dirty="0"/>
              <a:t>The paper refers to how the DBMS community will help ML systems</a:t>
            </a:r>
          </a:p>
        </p:txBody>
      </p:sp>
      <p:sp>
        <p:nvSpPr>
          <p:cNvPr id="4" name="Slide Number Placeholder 3"/>
          <p:cNvSpPr>
            <a:spLocks noGrp="1"/>
          </p:cNvSpPr>
          <p:nvPr>
            <p:ph type="sldNum" sz="quarter" idx="5"/>
          </p:nvPr>
        </p:nvSpPr>
        <p:spPr/>
        <p:txBody>
          <a:bodyPr/>
          <a:lstStyle/>
          <a:p>
            <a:fld id="{26646BDA-26D4-488F-8C1A-18BA5669ACA1}" type="slidenum">
              <a:rPr lang="en-CY" smtClean="0"/>
              <a:t>1</a:t>
            </a:fld>
            <a:endParaRPr lang="en-CY"/>
          </a:p>
        </p:txBody>
      </p:sp>
    </p:spTree>
    <p:extLst>
      <p:ext uri="{BB962C8B-B14F-4D97-AF65-F5344CB8AC3E}">
        <p14:creationId xmlns:p14="http://schemas.microsoft.com/office/powerpoint/2010/main" val="351951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6646BDA-26D4-488F-8C1A-18BA5669ACA1}" type="slidenum">
              <a:rPr lang="en-CY" smtClean="0"/>
              <a:t>10</a:t>
            </a:fld>
            <a:endParaRPr lang="en-CY"/>
          </a:p>
        </p:txBody>
      </p:sp>
    </p:spTree>
    <p:extLst>
      <p:ext uri="{BB962C8B-B14F-4D97-AF65-F5344CB8AC3E}">
        <p14:creationId xmlns:p14="http://schemas.microsoft.com/office/powerpoint/2010/main" val="50949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We will </a:t>
            </a:r>
            <a:r>
              <a:rPr lang="en-US" i="1" dirty="0"/>
              <a:t>train in the cloud</a:t>
            </a:r>
            <a:r>
              <a:rPr lang="en-US" dirty="0"/>
              <a:t>, where </a:t>
            </a:r>
            <a:r>
              <a:rPr lang="en-US" dirty="0" err="1"/>
              <a:t>its</a:t>
            </a:r>
            <a:r>
              <a:rPr lang="en-US" dirty="0"/>
              <a:t> possible to take advantage of managed infrastructure well suited to large amounts of data, spiky resource usage, and access to the latest hardware.</a:t>
            </a:r>
          </a:p>
          <a:p>
            <a:pPr marL="171450" indent="-171450">
              <a:buFont typeface="Arial"/>
              <a:buChar char="•"/>
            </a:pPr>
            <a:r>
              <a:rPr lang="en-US" dirty="0"/>
              <a:t>Inference (scoring) engines will be deployed everywhere, and </a:t>
            </a:r>
            <a:r>
              <a:rPr lang="en-US" i="1" dirty="0"/>
              <a:t>ML scoring will be deeply integrated into the DBMS "as a foundational extension of relational algebra, and an integral part of SQL query optimizers and runtimes</a:t>
            </a:r>
            <a:r>
              <a:rPr lang="en-US" dirty="0"/>
              <a:t>."</a:t>
            </a:r>
            <a:endParaRPr lang="en-CY" dirty="0"/>
          </a:p>
          <a:p>
            <a:pPr marL="171450" indent="-171450">
              <a:buFont typeface="Arial"/>
              <a:buChar char="•"/>
            </a:pPr>
            <a:r>
              <a:rPr lang="en-US" dirty="0"/>
              <a:t>Governance will be everywhere, with "</a:t>
            </a:r>
            <a:r>
              <a:rPr lang="en-US" i="1" dirty="0"/>
              <a:t>a massive need for the DB community to step up in the areas of secure data access, version management, and provenance tracking and governance</a:t>
            </a:r>
            <a:r>
              <a:rPr lang="en-US" dirty="0"/>
              <a:t>."</a:t>
            </a:r>
            <a:endParaRPr lang="en-CY" dirty="0"/>
          </a:p>
          <a:p>
            <a:pPr marL="171450" indent="-171450">
              <a:buFont typeface="Arial"/>
              <a:buChar char="•"/>
            </a:pPr>
            <a:endParaRPr lang="en-US" dirty="0"/>
          </a:p>
          <a:p>
            <a:r>
              <a:rPr lang="en-US" dirty="0"/>
              <a:t>Θα </a:t>
            </a:r>
            <a:r>
              <a:rPr lang="en-US" dirty="0" err="1"/>
              <a:t>εκ</a:t>
            </a:r>
            <a:r>
              <a:rPr lang="en-US" dirty="0"/>
              <a:t>πα</a:t>
            </a:r>
            <a:r>
              <a:rPr lang="en-US" dirty="0" err="1"/>
              <a:t>ιδεύσουμε</a:t>
            </a:r>
            <a:r>
              <a:rPr lang="en-US" dirty="0"/>
              <a:t> </a:t>
            </a:r>
            <a:r>
              <a:rPr lang="en-US" dirty="0" err="1"/>
              <a:t>στο</a:t>
            </a:r>
            <a:r>
              <a:rPr lang="en-US" dirty="0"/>
              <a:t> </a:t>
            </a:r>
            <a:r>
              <a:rPr lang="en-US" dirty="0" err="1"/>
              <a:t>σύννεφο</a:t>
            </a:r>
            <a:r>
              <a:rPr lang="en-US" dirty="0"/>
              <a:t>, όπ</a:t>
            </a:r>
            <a:r>
              <a:rPr lang="en-US" dirty="0" err="1"/>
              <a:t>ου</a:t>
            </a:r>
            <a:r>
              <a:rPr lang="en-US" dirty="0"/>
              <a:t> </a:t>
            </a:r>
            <a:r>
              <a:rPr lang="en-US" dirty="0" err="1"/>
              <a:t>είν</a:t>
            </a:r>
            <a:r>
              <a:rPr lang="en-US" dirty="0"/>
              <a:t>αι </a:t>
            </a:r>
            <a:r>
              <a:rPr lang="en-US" dirty="0" err="1"/>
              <a:t>δυν</a:t>
            </a:r>
            <a:r>
              <a:rPr lang="en-US" dirty="0"/>
              <a:t>α</a:t>
            </a:r>
            <a:r>
              <a:rPr lang="en-US" dirty="0" err="1"/>
              <a:t>τόν</a:t>
            </a:r>
            <a:r>
              <a:rPr lang="en-US" dirty="0"/>
              <a:t> να </a:t>
            </a:r>
            <a:r>
              <a:rPr lang="en-US" dirty="0" err="1"/>
              <a:t>εκμετ</a:t>
            </a:r>
            <a:r>
              <a:rPr lang="en-US" dirty="0"/>
              <a:t>α</a:t>
            </a:r>
            <a:r>
              <a:rPr lang="en-US" dirty="0" err="1"/>
              <a:t>λλευτούμε</a:t>
            </a:r>
            <a:r>
              <a:rPr lang="en-US" dirty="0"/>
              <a:t> </a:t>
            </a:r>
            <a:r>
              <a:rPr lang="en-US" dirty="0" err="1"/>
              <a:t>μι</a:t>
            </a:r>
            <a:r>
              <a:rPr lang="en-US" dirty="0"/>
              <a:t>α </a:t>
            </a:r>
            <a:r>
              <a:rPr lang="en-US" dirty="0" err="1"/>
              <a:t>δι</a:t>
            </a:r>
            <a:r>
              <a:rPr lang="en-US" dirty="0"/>
              <a:t>α</a:t>
            </a:r>
            <a:r>
              <a:rPr lang="en-US" dirty="0" err="1"/>
              <a:t>χειριζόμενη</a:t>
            </a:r>
            <a:r>
              <a:rPr lang="en-US" dirty="0"/>
              <a:t> υπ</a:t>
            </a:r>
            <a:r>
              <a:rPr lang="en-US" dirty="0" err="1"/>
              <a:t>οδομή</a:t>
            </a:r>
            <a:r>
              <a:rPr lang="en-US" dirty="0"/>
              <a:t> κα</a:t>
            </a:r>
            <a:r>
              <a:rPr lang="en-US" dirty="0" err="1"/>
              <a:t>τάλληλη</a:t>
            </a:r>
            <a:r>
              <a:rPr lang="en-US" dirty="0"/>
              <a:t> </a:t>
            </a:r>
            <a:r>
              <a:rPr lang="en-US" dirty="0" err="1"/>
              <a:t>γι</a:t>
            </a:r>
            <a:r>
              <a:rPr lang="en-US" dirty="0"/>
              <a:t>α </a:t>
            </a:r>
            <a:r>
              <a:rPr lang="en-US" dirty="0" err="1"/>
              <a:t>μεγάλ</a:t>
            </a:r>
            <a:r>
              <a:rPr lang="en-US" dirty="0"/>
              <a:t>α π</a:t>
            </a:r>
            <a:r>
              <a:rPr lang="en-US" dirty="0" err="1"/>
              <a:t>οσά</a:t>
            </a:r>
            <a:r>
              <a:rPr lang="en-US" dirty="0"/>
              <a:t> </a:t>
            </a:r>
            <a:r>
              <a:rPr lang="en-US" dirty="0" err="1"/>
              <a:t>δεδομένων</a:t>
            </a:r>
            <a:r>
              <a:rPr lang="en-US" dirty="0"/>
              <a:t>, απ</a:t>
            </a:r>
            <a:r>
              <a:rPr lang="en-US" dirty="0" err="1"/>
              <a:t>ειλητική</a:t>
            </a:r>
            <a:r>
              <a:rPr lang="en-US" dirty="0"/>
              <a:t> </a:t>
            </a:r>
            <a:r>
              <a:rPr lang="en-US" dirty="0" err="1"/>
              <a:t>χρήση</a:t>
            </a:r>
            <a:r>
              <a:rPr lang="en-US" dirty="0"/>
              <a:t> π</a:t>
            </a:r>
            <a:r>
              <a:rPr lang="en-US" dirty="0" err="1"/>
              <a:t>όρων</a:t>
            </a:r>
            <a:r>
              <a:rPr lang="en-US" dirty="0"/>
              <a:t> και π</a:t>
            </a:r>
            <a:r>
              <a:rPr lang="en-US" dirty="0" err="1"/>
              <a:t>ρόσ</a:t>
            </a:r>
            <a:r>
              <a:rPr lang="en-US" dirty="0"/>
              <a:t>βα</a:t>
            </a:r>
            <a:r>
              <a:rPr lang="en-US" dirty="0" err="1"/>
              <a:t>ση</a:t>
            </a:r>
            <a:r>
              <a:rPr lang="en-US" dirty="0"/>
              <a:t> </a:t>
            </a:r>
            <a:r>
              <a:rPr lang="en-US" dirty="0" err="1"/>
              <a:t>στο</a:t>
            </a:r>
            <a:r>
              <a:rPr lang="en-US" dirty="0"/>
              <a:t> π</a:t>
            </a:r>
            <a:r>
              <a:rPr lang="en-US" dirty="0" err="1"/>
              <a:t>ιο</a:t>
            </a:r>
            <a:r>
              <a:rPr lang="en-US" dirty="0"/>
              <a:t> π</a:t>
            </a:r>
            <a:r>
              <a:rPr lang="en-US" dirty="0" err="1"/>
              <a:t>ρόσφ</a:t>
            </a:r>
            <a:r>
              <a:rPr lang="en-US" dirty="0"/>
              <a:t>α</a:t>
            </a:r>
            <a:r>
              <a:rPr lang="en-US" dirty="0" err="1"/>
              <a:t>το</a:t>
            </a:r>
            <a:r>
              <a:rPr lang="en-US" dirty="0"/>
              <a:t> </a:t>
            </a:r>
            <a:r>
              <a:rPr lang="en-US" dirty="0" err="1"/>
              <a:t>υλικό</a:t>
            </a:r>
            <a:r>
              <a:rPr lang="en-US" dirty="0"/>
              <a:t>.</a:t>
            </a:r>
            <a:endParaRPr lang="en-CY" dirty="0"/>
          </a:p>
          <a:p>
            <a:r>
              <a:rPr lang="en-US" dirty="0"/>
              <a:t>     </a:t>
            </a:r>
            <a:r>
              <a:rPr lang="en-US" dirty="0" err="1"/>
              <a:t>Οι</a:t>
            </a:r>
            <a:r>
              <a:rPr lang="en-US" dirty="0"/>
              <a:t> </a:t>
            </a:r>
            <a:r>
              <a:rPr lang="en-US" dirty="0" err="1"/>
              <a:t>μηχ</a:t>
            </a:r>
            <a:r>
              <a:rPr lang="en-US" dirty="0"/>
              <a:t>α</a:t>
            </a:r>
            <a:r>
              <a:rPr lang="en-US" dirty="0" err="1"/>
              <a:t>νισμοί</a:t>
            </a:r>
            <a:r>
              <a:rPr lang="en-US" dirty="0"/>
              <a:t> </a:t>
            </a:r>
            <a:r>
              <a:rPr lang="en-US" dirty="0" err="1"/>
              <a:t>συμ</a:t>
            </a:r>
            <a:r>
              <a:rPr lang="en-US" dirty="0"/>
              <a:t>π</a:t>
            </a:r>
            <a:r>
              <a:rPr lang="en-US" dirty="0" err="1"/>
              <a:t>ερ</a:t>
            </a:r>
            <a:r>
              <a:rPr lang="en-US" dirty="0"/>
              <a:t>α</a:t>
            </a:r>
            <a:r>
              <a:rPr lang="en-US" dirty="0" err="1"/>
              <a:t>σμάτων</a:t>
            </a:r>
            <a:r>
              <a:rPr lang="en-US" dirty="0"/>
              <a:t> θα αναπ</a:t>
            </a:r>
            <a:r>
              <a:rPr lang="en-US" dirty="0" err="1"/>
              <a:t>τυχθούν</a:t>
            </a:r>
            <a:r>
              <a:rPr lang="en-US" dirty="0"/>
              <a:t> πα</a:t>
            </a:r>
            <a:r>
              <a:rPr lang="en-US" dirty="0" err="1"/>
              <a:t>ντού</a:t>
            </a:r>
            <a:r>
              <a:rPr lang="en-US" dirty="0"/>
              <a:t> και η βα</a:t>
            </a:r>
            <a:r>
              <a:rPr lang="en-US" dirty="0" err="1"/>
              <a:t>θμολογί</a:t>
            </a:r>
            <a:r>
              <a:rPr lang="en-US" dirty="0"/>
              <a:t>α ML θα </a:t>
            </a:r>
            <a:r>
              <a:rPr lang="en-US" dirty="0" err="1"/>
              <a:t>ενσωμ</a:t>
            </a:r>
            <a:r>
              <a:rPr lang="en-US" dirty="0"/>
              <a:t>α</a:t>
            </a:r>
            <a:r>
              <a:rPr lang="en-US" dirty="0" err="1"/>
              <a:t>τωθεί</a:t>
            </a:r>
            <a:r>
              <a:rPr lang="en-US" dirty="0"/>
              <a:t> βα</a:t>
            </a:r>
            <a:r>
              <a:rPr lang="en-US" dirty="0" err="1"/>
              <a:t>θιά</a:t>
            </a:r>
            <a:r>
              <a:rPr lang="en-US" dirty="0"/>
              <a:t> </a:t>
            </a:r>
            <a:r>
              <a:rPr lang="en-US" dirty="0" err="1"/>
              <a:t>στο</a:t>
            </a:r>
            <a:r>
              <a:rPr lang="en-US" dirty="0"/>
              <a:t> ΣΔΒΔ </a:t>
            </a:r>
            <a:r>
              <a:rPr lang="en-US" dirty="0" err="1"/>
              <a:t>ως</a:t>
            </a:r>
            <a:r>
              <a:rPr lang="en-US" dirty="0"/>
              <a:t> βα</a:t>
            </a:r>
            <a:r>
              <a:rPr lang="en-US" dirty="0" err="1"/>
              <a:t>σική</a:t>
            </a:r>
            <a:r>
              <a:rPr lang="en-US" dirty="0"/>
              <a:t> επ</a:t>
            </a:r>
            <a:r>
              <a:rPr lang="en-US" dirty="0" err="1"/>
              <a:t>έκτ</a:t>
            </a:r>
            <a:r>
              <a:rPr lang="en-US" dirty="0"/>
              <a:t>α</a:t>
            </a:r>
            <a:r>
              <a:rPr lang="en-US" dirty="0" err="1"/>
              <a:t>ση</a:t>
            </a:r>
            <a:r>
              <a:rPr lang="en-US" dirty="0"/>
              <a:t> </a:t>
            </a:r>
            <a:r>
              <a:rPr lang="en-US" dirty="0" err="1"/>
              <a:t>της</a:t>
            </a:r>
            <a:r>
              <a:rPr lang="en-US" dirty="0"/>
              <a:t> </a:t>
            </a:r>
            <a:r>
              <a:rPr lang="en-US" dirty="0" err="1"/>
              <a:t>σχεσι</a:t>
            </a:r>
            <a:r>
              <a:rPr lang="en-US" dirty="0"/>
              <a:t>α</a:t>
            </a:r>
            <a:r>
              <a:rPr lang="en-US" dirty="0" err="1"/>
              <a:t>κής</a:t>
            </a:r>
            <a:r>
              <a:rPr lang="en-US" dirty="0"/>
              <a:t> </a:t>
            </a:r>
            <a:r>
              <a:rPr lang="en-US" dirty="0" err="1"/>
              <a:t>άλγε</a:t>
            </a:r>
            <a:r>
              <a:rPr lang="en-US" dirty="0"/>
              <a:t>βρας και αναπ</a:t>
            </a:r>
            <a:r>
              <a:rPr lang="en-US" dirty="0" err="1"/>
              <a:t>όσ</a:t>
            </a:r>
            <a:r>
              <a:rPr lang="en-US" dirty="0"/>
              <a:t>πα</a:t>
            </a:r>
            <a:r>
              <a:rPr lang="en-US" dirty="0" err="1"/>
              <a:t>στο</a:t>
            </a:r>
            <a:r>
              <a:rPr lang="en-US" dirty="0"/>
              <a:t> </a:t>
            </a:r>
            <a:r>
              <a:rPr lang="en-US" dirty="0" err="1"/>
              <a:t>τμήμ</a:t>
            </a:r>
            <a:r>
              <a:rPr lang="en-US" dirty="0"/>
              <a:t>α </a:t>
            </a:r>
            <a:r>
              <a:rPr lang="en-US" dirty="0" err="1"/>
              <a:t>των</a:t>
            </a:r>
            <a:r>
              <a:rPr lang="en-US" dirty="0"/>
              <a:t> β</a:t>
            </a:r>
            <a:r>
              <a:rPr lang="en-US" dirty="0" err="1"/>
              <a:t>ελτιστο</a:t>
            </a:r>
            <a:r>
              <a:rPr lang="en-US" dirty="0"/>
              <a:t>π</a:t>
            </a:r>
            <a:r>
              <a:rPr lang="en-US" dirty="0" err="1"/>
              <a:t>οιητών</a:t>
            </a:r>
            <a:r>
              <a:rPr lang="en-US" dirty="0"/>
              <a:t> </a:t>
            </a:r>
            <a:r>
              <a:rPr lang="en-US" dirty="0" err="1"/>
              <a:t>ερωτημάτων</a:t>
            </a:r>
            <a:r>
              <a:rPr lang="en-US" dirty="0"/>
              <a:t> SQL και </a:t>
            </a:r>
            <a:r>
              <a:rPr lang="en-US" dirty="0" err="1"/>
              <a:t>των</a:t>
            </a:r>
            <a:r>
              <a:rPr lang="en-US" dirty="0"/>
              <a:t> </a:t>
            </a:r>
            <a:r>
              <a:rPr lang="en-US" dirty="0" err="1"/>
              <a:t>χρόνων</a:t>
            </a:r>
            <a:r>
              <a:rPr lang="en-US" dirty="0"/>
              <a:t> </a:t>
            </a:r>
            <a:r>
              <a:rPr lang="en-US" dirty="0" err="1"/>
              <a:t>εκτέλεσης</a:t>
            </a:r>
            <a:r>
              <a:rPr lang="en-US" dirty="0"/>
              <a:t>.</a:t>
            </a:r>
            <a:endParaRPr lang="en-CY" dirty="0"/>
          </a:p>
          <a:p>
            <a:r>
              <a:rPr lang="en-US" dirty="0"/>
              <a:t>     Η </a:t>
            </a:r>
            <a:r>
              <a:rPr lang="en-US" dirty="0" err="1"/>
              <a:t>δι</a:t>
            </a:r>
            <a:r>
              <a:rPr lang="en-US" dirty="0"/>
              <a:t>α</a:t>
            </a:r>
            <a:r>
              <a:rPr lang="en-US" dirty="0" err="1"/>
              <a:t>κυ</a:t>
            </a:r>
            <a:r>
              <a:rPr lang="en-US" dirty="0"/>
              <a:t>β</a:t>
            </a:r>
            <a:r>
              <a:rPr lang="en-US" dirty="0" err="1"/>
              <a:t>έρνηση</a:t>
            </a:r>
            <a:r>
              <a:rPr lang="en-US" dirty="0"/>
              <a:t> θα </a:t>
            </a:r>
            <a:r>
              <a:rPr lang="en-US" dirty="0" err="1"/>
              <a:t>είν</a:t>
            </a:r>
            <a:r>
              <a:rPr lang="en-US" dirty="0"/>
              <a:t>αι πα</a:t>
            </a:r>
            <a:r>
              <a:rPr lang="en-US" dirty="0" err="1"/>
              <a:t>ντού</a:t>
            </a:r>
            <a:r>
              <a:rPr lang="en-US" dirty="0"/>
              <a:t>, </a:t>
            </a:r>
            <a:r>
              <a:rPr lang="en-US" dirty="0" err="1"/>
              <a:t>με</a:t>
            </a:r>
            <a:r>
              <a:rPr lang="en-US" dirty="0"/>
              <a:t> "</a:t>
            </a:r>
            <a:r>
              <a:rPr lang="en-US" dirty="0" err="1"/>
              <a:t>μι</a:t>
            </a:r>
            <a:r>
              <a:rPr lang="en-US" dirty="0"/>
              <a:t>α </a:t>
            </a:r>
            <a:r>
              <a:rPr lang="en-US" dirty="0" err="1"/>
              <a:t>τεράστι</a:t>
            </a:r>
            <a:r>
              <a:rPr lang="en-US" dirty="0"/>
              <a:t>α α</a:t>
            </a:r>
            <a:r>
              <a:rPr lang="en-US" dirty="0" err="1"/>
              <a:t>νάγκη</a:t>
            </a:r>
            <a:r>
              <a:rPr lang="en-US" dirty="0"/>
              <a:t> να </a:t>
            </a:r>
            <a:r>
              <a:rPr lang="en-US" dirty="0" err="1"/>
              <a:t>ενισχυθεί</a:t>
            </a:r>
            <a:r>
              <a:rPr lang="en-US" dirty="0"/>
              <a:t> η </a:t>
            </a:r>
            <a:r>
              <a:rPr lang="en-US" dirty="0" err="1"/>
              <a:t>κοινότητ</a:t>
            </a:r>
            <a:r>
              <a:rPr lang="en-US" dirty="0"/>
              <a:t>α </a:t>
            </a:r>
            <a:r>
              <a:rPr lang="en-US" dirty="0" err="1"/>
              <a:t>του</a:t>
            </a:r>
            <a:r>
              <a:rPr lang="en-US" dirty="0"/>
              <a:t> DB </a:t>
            </a:r>
            <a:r>
              <a:rPr lang="en-US" dirty="0" err="1"/>
              <a:t>στους</a:t>
            </a:r>
            <a:r>
              <a:rPr lang="en-US" dirty="0"/>
              <a:t> </a:t>
            </a:r>
            <a:r>
              <a:rPr lang="en-US" dirty="0" err="1"/>
              <a:t>τομείς</a:t>
            </a:r>
            <a:r>
              <a:rPr lang="en-US" dirty="0"/>
              <a:t> </a:t>
            </a:r>
            <a:r>
              <a:rPr lang="en-US" dirty="0" err="1"/>
              <a:t>της</a:t>
            </a:r>
            <a:r>
              <a:rPr lang="en-US" dirty="0"/>
              <a:t> α</a:t>
            </a:r>
            <a:r>
              <a:rPr lang="en-US" dirty="0" err="1"/>
              <a:t>σφ</a:t>
            </a:r>
            <a:r>
              <a:rPr lang="en-US" dirty="0"/>
              <a:t>α</a:t>
            </a:r>
            <a:r>
              <a:rPr lang="en-US" dirty="0" err="1"/>
              <a:t>λούς</a:t>
            </a:r>
            <a:r>
              <a:rPr lang="en-US" dirty="0"/>
              <a:t> π</a:t>
            </a:r>
            <a:r>
              <a:rPr lang="en-US" dirty="0" err="1"/>
              <a:t>ρόσ</a:t>
            </a:r>
            <a:r>
              <a:rPr lang="en-US" dirty="0"/>
              <a:t>βα</a:t>
            </a:r>
            <a:r>
              <a:rPr lang="en-US" dirty="0" err="1"/>
              <a:t>σης</a:t>
            </a:r>
            <a:r>
              <a:rPr lang="en-US" dirty="0"/>
              <a:t> </a:t>
            </a:r>
            <a:r>
              <a:rPr lang="en-US" dirty="0" err="1"/>
              <a:t>σε</a:t>
            </a:r>
            <a:r>
              <a:rPr lang="en-US" dirty="0"/>
              <a:t> </a:t>
            </a:r>
            <a:r>
              <a:rPr lang="en-US" dirty="0" err="1"/>
              <a:t>δεδομέν</a:t>
            </a:r>
            <a:r>
              <a:rPr lang="en-US" dirty="0"/>
              <a:t>α, </a:t>
            </a:r>
            <a:r>
              <a:rPr lang="en-US" dirty="0" err="1"/>
              <a:t>της</a:t>
            </a:r>
            <a:r>
              <a:rPr lang="en-US" dirty="0"/>
              <a:t> </a:t>
            </a:r>
            <a:r>
              <a:rPr lang="en-US" dirty="0" err="1"/>
              <a:t>δι</a:t>
            </a:r>
            <a:r>
              <a:rPr lang="en-US" dirty="0"/>
              <a:t>α</a:t>
            </a:r>
            <a:r>
              <a:rPr lang="en-US" dirty="0" err="1"/>
              <a:t>χείρισης</a:t>
            </a:r>
            <a:r>
              <a:rPr lang="en-US" dirty="0"/>
              <a:t> </a:t>
            </a:r>
            <a:r>
              <a:rPr lang="en-US" dirty="0" err="1"/>
              <a:t>της</a:t>
            </a:r>
            <a:r>
              <a:rPr lang="en-US" dirty="0"/>
              <a:t> </a:t>
            </a:r>
            <a:r>
              <a:rPr lang="en-US" dirty="0" err="1"/>
              <a:t>έκδοσης</a:t>
            </a:r>
            <a:r>
              <a:rPr lang="en-US" dirty="0"/>
              <a:t> και </a:t>
            </a:r>
            <a:r>
              <a:rPr lang="en-US" dirty="0" err="1"/>
              <a:t>της</a:t>
            </a:r>
            <a:r>
              <a:rPr lang="en-US" dirty="0"/>
              <a:t> παρα</a:t>
            </a:r>
            <a:r>
              <a:rPr lang="en-US" dirty="0" err="1"/>
              <a:t>κολούθησης</a:t>
            </a:r>
            <a:r>
              <a:rPr lang="en-US" dirty="0"/>
              <a:t> </a:t>
            </a:r>
            <a:r>
              <a:rPr lang="en-US" dirty="0" err="1"/>
              <a:t>της</a:t>
            </a:r>
            <a:r>
              <a:rPr lang="en-US" dirty="0"/>
              <a:t> π</a:t>
            </a:r>
            <a:r>
              <a:rPr lang="en-US" dirty="0" err="1"/>
              <a:t>ροέλευσης</a:t>
            </a:r>
            <a:r>
              <a:rPr lang="en-US" dirty="0"/>
              <a:t> και </a:t>
            </a:r>
            <a:r>
              <a:rPr lang="en-US" dirty="0" err="1"/>
              <a:t>της</a:t>
            </a:r>
            <a:r>
              <a:rPr lang="en-US" dirty="0"/>
              <a:t> </a:t>
            </a:r>
            <a:r>
              <a:rPr lang="en-US" dirty="0" err="1"/>
              <a:t>δι</a:t>
            </a:r>
            <a:r>
              <a:rPr lang="en-US" dirty="0"/>
              <a:t>α</a:t>
            </a:r>
            <a:r>
              <a:rPr lang="en-US" dirty="0" err="1"/>
              <a:t>κυ</a:t>
            </a:r>
            <a:r>
              <a:rPr lang="en-US" dirty="0"/>
              <a:t>β</a:t>
            </a:r>
            <a:r>
              <a:rPr lang="en-US" dirty="0" err="1"/>
              <a:t>έρνησης</a:t>
            </a:r>
            <a:r>
              <a:rPr lang="en-US" dirty="0"/>
              <a:t>".</a:t>
            </a:r>
            <a:endParaRPr lang="en-CY" dirty="0"/>
          </a:p>
          <a:p>
            <a:endParaRPr lang="en-CY"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11</a:t>
            </a:fld>
            <a:endParaRPr lang="en-CY"/>
          </a:p>
        </p:txBody>
      </p:sp>
    </p:spTree>
    <p:extLst>
      <p:ext uri="{BB962C8B-B14F-4D97-AF65-F5344CB8AC3E}">
        <p14:creationId xmlns:p14="http://schemas.microsoft.com/office/powerpoint/2010/main" val="198409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ORT – ONNX </a:t>
            </a:r>
            <a:r>
              <a:rPr lang="en-US" dirty="0" err="1">
                <a:cs typeface="Calibri"/>
              </a:rPr>
              <a:t>RunTime</a:t>
            </a:r>
            <a:endParaRPr lang="en-US" dirty="0" err="1"/>
          </a:p>
          <a:p>
            <a:endParaRPr lang="en-US" dirty="0">
              <a:cs typeface="Calibri" panose="020F0502020204030204"/>
            </a:endParaRPr>
          </a:p>
          <a:p>
            <a:r>
              <a:rPr lang="en-US" sz="1200" b="0" i="0" u="none" strike="noStrike" kern="1200" baseline="0" dirty="0">
                <a:solidFill>
                  <a:schemeClr val="tx1"/>
                </a:solidFill>
                <a:latin typeface="+mn-lt"/>
                <a:ea typeface="+mn-ea"/>
                <a:cs typeface="+mn-cs"/>
              </a:rPr>
              <a:t>predicate-based model pruning, which uses selections from the SQL subsection of the query to simplify the ML subsection;</a:t>
            </a:r>
            <a:endParaRPr lang="en-US" dirty="0">
              <a:cs typeface="Calibri"/>
            </a:endParaRPr>
          </a:p>
          <a:p>
            <a:r>
              <a:rPr lang="en-US" sz="1200" b="0" i="0" u="none" strike="noStrike" kern="1200" baseline="0" dirty="0">
                <a:solidFill>
                  <a:schemeClr val="tx1"/>
                </a:solidFill>
                <a:latin typeface="+mn-lt"/>
                <a:ea typeface="+mn-ea"/>
                <a:cs typeface="+mn-cs"/>
              </a:rPr>
              <a:t>model </a:t>
            </a:r>
            <a:r>
              <a:rPr lang="en-US" sz="1200" b="0" i="0" u="none" strike="noStrike" kern="1200" baseline="0" dirty="0" err="1">
                <a:solidFill>
                  <a:schemeClr val="tx1"/>
                </a:solidFill>
                <a:latin typeface="+mn-lt"/>
                <a:ea typeface="+mn-ea"/>
                <a:cs typeface="+mn-cs"/>
              </a:rPr>
              <a:t>inlining</a:t>
            </a:r>
            <a:r>
              <a:rPr lang="en-US" sz="1200" b="0" i="0" u="none" strike="noStrike" kern="1200" baseline="0" dirty="0">
                <a:solidFill>
                  <a:schemeClr val="tx1"/>
                </a:solidFill>
                <a:latin typeface="+mn-lt"/>
                <a:ea typeface="+mn-ea"/>
                <a:cs typeface="+mn-cs"/>
              </a:rPr>
              <a:t>, which transforms ML operators to relational ones (similar in spirit to [49]);</a:t>
            </a:r>
            <a:endParaRPr lang="en-US">
              <a:ea typeface="+mn-ea"/>
              <a:cs typeface="+mn-cs"/>
            </a:endParaRPr>
          </a:p>
          <a:p>
            <a:endParaRPr lang="en-US" dirty="0">
              <a:cs typeface="Calibri"/>
            </a:endParaRPr>
          </a:p>
          <a:p>
            <a:r>
              <a:rPr lang="en-US" dirty="0"/>
              <a:t>Policy modules apply business constraints on top of model outputs, continuously monitoring the output of the ML models and applying the specified policies before taking any action in the application domain.</a:t>
            </a:r>
            <a:endParaRPr lang="en-US" dirty="0">
              <a:cs typeface="Calibri"/>
            </a:endParaRPr>
          </a:p>
          <a:p>
            <a:r>
              <a:rPr lang="en-US" dirty="0"/>
              <a:t>The output of a model is just the input to the next stage in a business process. </a:t>
            </a:r>
            <a:endParaRPr lang="en-US" dirty="0">
              <a:cs typeface="Calibri"/>
            </a:endParaRPr>
          </a:p>
          <a:p>
            <a:endParaRPr lang="en-US" dirty="0"/>
          </a:p>
          <a:p>
            <a:r>
              <a:rPr lang="en-US" dirty="0">
                <a:cs typeface="Calibri"/>
              </a:rPr>
              <a:t>ORT is standalone. No SQL</a:t>
            </a:r>
          </a:p>
          <a:p>
            <a:r>
              <a:rPr lang="en-US" dirty="0">
                <a:cs typeface="Calibri"/>
              </a:rPr>
              <a:t>Raven is the ONNX runtime in SQL process with 5.5x better inference time over standalone ORT (due to automatic parallelization of the </a:t>
            </a:r>
            <a:r>
              <a:rPr lang="en-US" dirty="0" err="1">
                <a:cs typeface="Calibri"/>
              </a:rPr>
              <a:t>inefence</a:t>
            </a:r>
            <a:r>
              <a:rPr lang="en-US" dirty="0">
                <a:cs typeface="Calibri"/>
              </a:rPr>
              <a:t> task in SQL Server)</a:t>
            </a:r>
          </a:p>
          <a:p>
            <a:r>
              <a:rPr lang="en-US" dirty="0">
                <a:cs typeface="Calibri"/>
              </a:rPr>
              <a:t>Raven external. Is in SQL but in different process out of process</a:t>
            </a:r>
          </a:p>
          <a:p>
            <a:endParaRPr lang="en-US" dirty="0"/>
          </a:p>
          <a:p>
            <a:r>
              <a:rPr lang="en-US" dirty="0"/>
              <a:t>In Figure 4 we present two key results: </a:t>
            </a:r>
            <a:endParaRPr lang="en-US" dirty="0">
              <a:cs typeface="Calibri"/>
            </a:endParaRPr>
          </a:p>
          <a:p>
            <a:r>
              <a:rPr lang="en-US" dirty="0"/>
              <a:t>Left (1) performance of integrating ONNX Runtime (ORT) within SQL Server, both through in-process execution (Raven) and out-of-process (Raven ext.); and</a:t>
            </a:r>
            <a:endParaRPr lang="en-US" dirty="0">
              <a:cs typeface="Calibri"/>
            </a:endParaRPr>
          </a:p>
          <a:p>
            <a:r>
              <a:rPr lang="en-US" dirty="0"/>
              <a:t>The results show that SQL Server integration provides up to 5.5× over standalone ORT (due to automatic parallelization of the inference task in SQL Server) and</a:t>
            </a:r>
            <a:endParaRPr lang="en-US" dirty="0">
              <a:cs typeface="Calibri"/>
            </a:endParaRPr>
          </a:p>
          <a:p>
            <a:endParaRPr lang="en-US" dirty="0"/>
          </a:p>
          <a:p>
            <a:r>
              <a:rPr lang="en-US" dirty="0"/>
              <a:t>Right (2) benefit of cross-optimizations, including model in-lining and predicate-based model pruning.  up to 24× from our combined optimizations. Early results indicate that in-DBMS inference is very promising.</a:t>
            </a:r>
            <a:endParaRPr lang="en-US"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13</a:t>
            </a:fld>
            <a:endParaRPr lang="en-CY"/>
          </a:p>
        </p:txBody>
      </p:sp>
    </p:spTree>
    <p:extLst>
      <p:ext uri="{BB962C8B-B14F-4D97-AF65-F5344CB8AC3E}">
        <p14:creationId xmlns:p14="http://schemas.microsoft.com/office/powerpoint/2010/main" val="3618908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applications need to transform the model predictions into actionable </a:t>
            </a:r>
            <a:r>
              <a:rPr lang="en-US" dirty="0" err="1"/>
              <a:t>deci-sions</a:t>
            </a:r>
            <a:r>
              <a:rPr lang="en-US" dirty="0"/>
              <a:t> in the application domain. </a:t>
            </a:r>
            <a:endParaRPr lang="en-US"/>
          </a:p>
          <a:p>
            <a:endParaRPr lang="en-US" dirty="0">
              <a:cs typeface="Calibri"/>
            </a:endParaRPr>
          </a:p>
          <a:p>
            <a:r>
              <a:rPr lang="en-US" dirty="0"/>
              <a:t>In real deployment scenarios, </a:t>
            </a:r>
            <a:endParaRPr lang="en-US" dirty="0">
              <a:cs typeface="Calibri"/>
            </a:endParaRPr>
          </a:p>
          <a:p>
            <a:r>
              <a:rPr lang="en-US" dirty="0"/>
              <a:t>business rules and constraints are important factors that need to be taken into account before any action is taken. </a:t>
            </a:r>
          </a:p>
          <a:p>
            <a:endParaRPr lang="en-US" dirty="0">
              <a:cs typeface="Calibri"/>
            </a:endParaRPr>
          </a:p>
          <a:p>
            <a:r>
              <a:rPr lang="en-US" dirty="0"/>
              <a:t>Business rules expressed as policies the no </a:t>
            </a:r>
            <a:r>
              <a:rPr lang="en-US" dirty="0" err="1"/>
              <a:t>verride</a:t>
            </a:r>
            <a:r>
              <a:rPr lang="en-US" dirty="0"/>
              <a:t> the model.</a:t>
            </a:r>
            <a:endParaRPr lang="en-US"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16</a:t>
            </a:fld>
            <a:endParaRPr lang="en-CY"/>
          </a:p>
        </p:txBody>
      </p:sp>
    </p:spTree>
    <p:extLst>
      <p:ext uri="{BB962C8B-B14F-4D97-AF65-F5344CB8AC3E}">
        <p14:creationId xmlns:p14="http://schemas.microsoft.com/office/powerpoint/2010/main" val="391163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6646BDA-26D4-488F-8C1A-18BA5669ACA1}" type="slidenum">
              <a:rPr lang="en-CY" smtClean="0"/>
              <a:t>2</a:t>
            </a:fld>
            <a:endParaRPr lang="en-CY"/>
          </a:p>
        </p:txBody>
      </p:sp>
    </p:spTree>
    <p:extLst>
      <p:ext uri="{BB962C8B-B14F-4D97-AF65-F5344CB8AC3E}">
        <p14:creationId xmlns:p14="http://schemas.microsoft.com/office/powerpoint/2010/main" val="394118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6646BDA-26D4-488F-8C1A-18BA5669ACA1}" type="slidenum">
              <a:rPr lang="en-CY" smtClean="0"/>
              <a:t>3</a:t>
            </a:fld>
            <a:endParaRPr lang="en-CY"/>
          </a:p>
        </p:txBody>
      </p:sp>
    </p:spTree>
    <p:extLst>
      <p:ext uri="{BB962C8B-B14F-4D97-AF65-F5344CB8AC3E}">
        <p14:creationId xmlns:p14="http://schemas.microsoft.com/office/powerpoint/2010/main" val="125992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i="1" dirty="0"/>
              <a:t>In </a:t>
            </a:r>
            <a:r>
              <a:rPr lang="el-GR" i="1" dirty="0" err="1"/>
              <a:t>this</a:t>
            </a:r>
            <a:r>
              <a:rPr lang="el-GR" i="1" dirty="0"/>
              <a:t> </a:t>
            </a:r>
            <a:r>
              <a:rPr lang="el-GR" i="1" dirty="0" err="1"/>
              <a:t>paper</a:t>
            </a:r>
            <a:r>
              <a:rPr lang="el-GR" i="1" dirty="0"/>
              <a:t>, </a:t>
            </a:r>
            <a:r>
              <a:rPr lang="el-GR" i="1" dirty="0" err="1"/>
              <a:t>we</a:t>
            </a:r>
            <a:r>
              <a:rPr lang="el-GR" i="1" dirty="0"/>
              <a:t> </a:t>
            </a:r>
            <a:r>
              <a:rPr lang="el-GR" i="1" dirty="0" err="1"/>
              <a:t>present</a:t>
            </a:r>
            <a:r>
              <a:rPr lang="el-GR" i="1" dirty="0"/>
              <a:t> </a:t>
            </a:r>
            <a:r>
              <a:rPr lang="el-GR" i="1" dirty="0" err="1"/>
              <a:t>our</a:t>
            </a:r>
            <a:r>
              <a:rPr lang="el-GR" i="1" dirty="0"/>
              <a:t> </a:t>
            </a:r>
            <a:r>
              <a:rPr lang="el-GR" i="1" dirty="0" err="1"/>
              <a:t>vision</a:t>
            </a:r>
            <a:r>
              <a:rPr lang="el-GR" i="1" dirty="0"/>
              <a:t> of </a:t>
            </a:r>
            <a:r>
              <a:rPr lang="el-GR" b="1" i="1" dirty="0" err="1"/>
              <a:t>how</a:t>
            </a:r>
            <a:r>
              <a:rPr lang="el-GR" b="1" i="1" dirty="0"/>
              <a:t> ML and </a:t>
            </a:r>
            <a:r>
              <a:rPr lang="el-GR" b="1" i="1" dirty="0" err="1"/>
              <a:t>database</a:t>
            </a:r>
            <a:r>
              <a:rPr lang="el-GR" b="1" i="1" dirty="0"/>
              <a:t> </a:t>
            </a:r>
            <a:r>
              <a:rPr lang="el-GR" b="1" i="1" dirty="0" err="1"/>
              <a:t>systems</a:t>
            </a:r>
            <a:r>
              <a:rPr lang="el-GR" b="1" i="1" dirty="0"/>
              <a:t> </a:t>
            </a:r>
            <a:r>
              <a:rPr lang="el-GR" b="1" i="1" dirty="0" err="1"/>
              <a:t>are</a:t>
            </a:r>
            <a:r>
              <a:rPr lang="el-GR" b="1" i="1" dirty="0"/>
              <a:t> </a:t>
            </a:r>
            <a:r>
              <a:rPr lang="el-GR" b="1" i="1" dirty="0" err="1"/>
              <a:t>likely</a:t>
            </a:r>
            <a:r>
              <a:rPr lang="el-GR" b="1" i="1" dirty="0"/>
              <a:t> </a:t>
            </a:r>
            <a:r>
              <a:rPr lang="el-GR" b="1" i="1" dirty="0" err="1"/>
              <a:t>to</a:t>
            </a:r>
            <a:r>
              <a:rPr lang="el-GR" b="1" i="1" dirty="0"/>
              <a:t> </a:t>
            </a:r>
            <a:r>
              <a:rPr lang="el-GR" b="1" i="1" dirty="0" err="1"/>
              <a:t>come</a:t>
            </a:r>
            <a:r>
              <a:rPr lang="el-GR" b="1" i="1" dirty="0"/>
              <a:t> </a:t>
            </a:r>
            <a:r>
              <a:rPr lang="el-GR" b="1" i="1" dirty="0" err="1"/>
              <a:t>together</a:t>
            </a:r>
            <a:r>
              <a:rPr lang="el-GR" b="1" i="1" dirty="0"/>
              <a:t>, </a:t>
            </a:r>
            <a:r>
              <a:rPr lang="el-GR" i="1" dirty="0"/>
              <a:t>and </a:t>
            </a:r>
            <a:r>
              <a:rPr lang="el-GR" i="1" dirty="0" err="1"/>
              <a:t>early</a:t>
            </a:r>
            <a:r>
              <a:rPr lang="el-GR" i="1" dirty="0"/>
              <a:t> </a:t>
            </a:r>
            <a:r>
              <a:rPr lang="el-GR" i="1" dirty="0" err="1"/>
              <a:t>steps</a:t>
            </a:r>
            <a:r>
              <a:rPr lang="el-GR" i="1" dirty="0"/>
              <a:t> </a:t>
            </a:r>
            <a:r>
              <a:rPr lang="el-GR" i="1" dirty="0" err="1"/>
              <a:t>we</a:t>
            </a:r>
            <a:r>
              <a:rPr lang="el-GR" i="1" dirty="0"/>
              <a:t> </a:t>
            </a:r>
            <a:r>
              <a:rPr lang="el-GR" i="1" dirty="0" err="1"/>
              <a:t>take</a:t>
            </a:r>
            <a:r>
              <a:rPr lang="el-GR" i="1" dirty="0"/>
              <a:t> </a:t>
            </a:r>
            <a:r>
              <a:rPr lang="el-GR" i="1" dirty="0" err="1"/>
              <a:t>towards</a:t>
            </a:r>
            <a:r>
              <a:rPr lang="el-GR" i="1" dirty="0"/>
              <a:t> </a:t>
            </a:r>
            <a:r>
              <a:rPr lang="el-GR" i="1" dirty="0" err="1"/>
              <a:t>making</a:t>
            </a:r>
            <a:r>
              <a:rPr lang="el-GR" i="1" dirty="0"/>
              <a:t> </a:t>
            </a:r>
            <a:r>
              <a:rPr lang="el-GR" i="1" dirty="0" err="1"/>
              <a:t>this</a:t>
            </a:r>
            <a:r>
              <a:rPr lang="el-GR" i="1" dirty="0"/>
              <a:t> </a:t>
            </a:r>
            <a:r>
              <a:rPr lang="el-GR" i="1" dirty="0" err="1"/>
              <a:t>vision</a:t>
            </a:r>
            <a:r>
              <a:rPr lang="el-GR" i="1" dirty="0"/>
              <a:t> a </a:t>
            </a:r>
            <a:r>
              <a:rPr lang="el-GR" i="1" dirty="0" err="1"/>
              <a:t>reality</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i="1" dirty="0" err="1"/>
              <a:t>We</a:t>
            </a:r>
            <a:r>
              <a:rPr lang="el-GR" i="1" dirty="0"/>
              <a:t> </a:t>
            </a:r>
            <a:r>
              <a:rPr lang="el-GR" i="1" dirty="0" err="1"/>
              <a:t>refer</a:t>
            </a:r>
            <a:r>
              <a:rPr lang="el-GR" i="1" dirty="0"/>
              <a:t> </a:t>
            </a:r>
            <a:r>
              <a:rPr lang="el-GR" i="1" dirty="0" err="1"/>
              <a:t>to</a:t>
            </a:r>
            <a:r>
              <a:rPr lang="el-GR" i="1" dirty="0"/>
              <a:t> </a:t>
            </a:r>
            <a:r>
              <a:rPr lang="el-GR" i="1" dirty="0" err="1"/>
              <a:t>this</a:t>
            </a:r>
            <a:r>
              <a:rPr lang="el-GR" i="1" dirty="0"/>
              <a:t> </a:t>
            </a:r>
            <a:r>
              <a:rPr lang="el-GR" i="1" dirty="0" err="1"/>
              <a:t>new</a:t>
            </a:r>
            <a:r>
              <a:rPr lang="el-GR" i="1" dirty="0"/>
              <a:t> </a:t>
            </a:r>
            <a:r>
              <a:rPr lang="el-GR" i="1" dirty="0" err="1"/>
              <a:t>class</a:t>
            </a:r>
            <a:r>
              <a:rPr lang="el-GR" i="1" dirty="0"/>
              <a:t> of </a:t>
            </a:r>
            <a:r>
              <a:rPr lang="el-GR" i="1" dirty="0" err="1"/>
              <a:t>applications</a:t>
            </a:r>
            <a:r>
              <a:rPr lang="el-GR" i="1" dirty="0"/>
              <a:t> </a:t>
            </a:r>
            <a:r>
              <a:rPr lang="el-GR" i="1" dirty="0" err="1"/>
              <a:t>as</a:t>
            </a:r>
            <a:r>
              <a:rPr lang="el-GR" i="1" dirty="0"/>
              <a:t> </a:t>
            </a:r>
            <a:r>
              <a:rPr lang="el-GR" i="1" dirty="0" err="1"/>
              <a:t>Enterprise</a:t>
            </a:r>
            <a:r>
              <a:rPr lang="el-GR" i="1" dirty="0"/>
              <a:t> </a:t>
            </a:r>
            <a:r>
              <a:rPr lang="el-GR" i="1" dirty="0" err="1"/>
              <a:t>Grade</a:t>
            </a:r>
            <a:r>
              <a:rPr lang="el-GR" i="1" dirty="0"/>
              <a:t> </a:t>
            </a:r>
            <a:r>
              <a:rPr lang="el-GR" i="1" dirty="0" err="1"/>
              <a:t>Machine</a:t>
            </a:r>
            <a:r>
              <a:rPr lang="el-GR" i="1" dirty="0"/>
              <a:t> </a:t>
            </a:r>
            <a:r>
              <a:rPr lang="el-GR" i="1" dirty="0" err="1"/>
              <a:t>Learning</a:t>
            </a:r>
            <a:r>
              <a:rPr lang="el-GR" i="1" dirty="0"/>
              <a:t> (EGML). In </a:t>
            </a:r>
            <a:r>
              <a:rPr lang="el-GR" i="1" dirty="0" err="1"/>
              <a:t>this</a:t>
            </a:r>
            <a:r>
              <a:rPr lang="el-GR" i="1" dirty="0"/>
              <a:t> </a:t>
            </a:r>
            <a:r>
              <a:rPr lang="el-GR" i="1" dirty="0" err="1"/>
              <a:t>paper</a:t>
            </a:r>
            <a:r>
              <a:rPr lang="el-GR" i="1" dirty="0"/>
              <a:t>, </a:t>
            </a:r>
            <a:r>
              <a:rPr lang="el-GR" i="1" dirty="0" err="1"/>
              <a:t>we</a:t>
            </a:r>
            <a:r>
              <a:rPr lang="el-GR" i="1" dirty="0"/>
              <a:t> </a:t>
            </a:r>
            <a:r>
              <a:rPr lang="el-GR" i="1" dirty="0" err="1"/>
              <a:t>speculate</a:t>
            </a:r>
            <a:r>
              <a:rPr lang="el-GR" i="1" dirty="0"/>
              <a:t> on </a:t>
            </a:r>
            <a:r>
              <a:rPr lang="el-GR" i="1" dirty="0" err="1"/>
              <a:t>how</a:t>
            </a:r>
            <a:r>
              <a:rPr lang="el-GR" i="1" dirty="0"/>
              <a:t> ML and </a:t>
            </a:r>
            <a:r>
              <a:rPr lang="el-GR" i="1" dirty="0" err="1"/>
              <a:t>database</a:t>
            </a:r>
            <a:r>
              <a:rPr lang="el-GR" i="1" dirty="0"/>
              <a:t> </a:t>
            </a:r>
            <a:r>
              <a:rPr lang="el-GR" i="1" dirty="0" err="1"/>
              <a:t>systems</a:t>
            </a:r>
            <a:r>
              <a:rPr lang="el-GR" i="1" dirty="0"/>
              <a:t> </a:t>
            </a:r>
            <a:r>
              <a:rPr lang="el-GR" i="1" dirty="0" err="1"/>
              <a:t>will</a:t>
            </a:r>
            <a:r>
              <a:rPr lang="el-GR" i="1" dirty="0"/>
              <a:t> </a:t>
            </a:r>
            <a:r>
              <a:rPr lang="el-GR" i="1" dirty="0" err="1"/>
              <a:t>evolve</a:t>
            </a:r>
            <a:r>
              <a:rPr lang="el-GR" i="1" dirty="0"/>
              <a:t> </a:t>
            </a:r>
            <a:r>
              <a:rPr lang="el-GR" i="1" dirty="0" err="1"/>
              <a:t>to</a:t>
            </a:r>
            <a:r>
              <a:rPr lang="el-GR" i="1" dirty="0"/>
              <a:t> </a:t>
            </a:r>
            <a:r>
              <a:rPr lang="el-GR" i="1" dirty="0" err="1"/>
              <a:t>support</a:t>
            </a:r>
            <a:r>
              <a:rPr lang="el-GR" i="1" dirty="0"/>
              <a:t> EGML </a:t>
            </a:r>
            <a:r>
              <a:rPr lang="el-GR" i="1" dirty="0" err="1"/>
              <a:t>over</a:t>
            </a:r>
            <a:r>
              <a:rPr lang="el-GR" i="1" dirty="0"/>
              <a:t> the </a:t>
            </a:r>
            <a:r>
              <a:rPr lang="el-GR" i="1" dirty="0" err="1"/>
              <a:t>next</a:t>
            </a:r>
            <a:r>
              <a:rPr lang="el-GR" i="1" dirty="0"/>
              <a:t> </a:t>
            </a:r>
            <a:r>
              <a:rPr lang="el-GR" i="1" dirty="0" err="1"/>
              <a:t>several</a:t>
            </a:r>
            <a:r>
              <a:rPr lang="el-GR" i="1" dirty="0"/>
              <a:t> </a:t>
            </a:r>
            <a:r>
              <a:rPr lang="el-GR" i="1" dirty="0" err="1"/>
              <a:t>years</a:t>
            </a:r>
            <a:r>
              <a:rPr lang="el-GR" i="1" dirty="0"/>
              <a:t>. </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i="1" dirty="0" err="1"/>
              <a:t>We</a:t>
            </a:r>
            <a:r>
              <a:rPr lang="el-GR" i="1" dirty="0"/>
              <a:t> </a:t>
            </a:r>
            <a:r>
              <a:rPr lang="el-GR" i="1" dirty="0" err="1"/>
              <a:t>believe</a:t>
            </a:r>
            <a:r>
              <a:rPr lang="el-GR" i="1" dirty="0"/>
              <a:t> </a:t>
            </a:r>
            <a:r>
              <a:rPr lang="el-GR" i="1" dirty="0" err="1"/>
              <a:t>that</a:t>
            </a:r>
            <a:r>
              <a:rPr lang="el-GR" i="1" dirty="0"/>
              <a:t> </a:t>
            </a:r>
            <a:r>
              <a:rPr lang="el-GR" i="1" dirty="0" err="1"/>
              <a:t>this</a:t>
            </a:r>
            <a:r>
              <a:rPr lang="el-GR" i="1" dirty="0"/>
              <a:t> </a:t>
            </a:r>
            <a:r>
              <a:rPr lang="el-GR" i="1" dirty="0" err="1"/>
              <a:t>is</a:t>
            </a:r>
            <a:r>
              <a:rPr lang="el-GR" i="1" dirty="0"/>
              <a:t> </a:t>
            </a:r>
            <a:r>
              <a:rPr lang="el-GR" i="1" dirty="0" err="1"/>
              <a:t>too</a:t>
            </a:r>
            <a:r>
              <a:rPr lang="el-GR" i="1" dirty="0"/>
              <a:t> </a:t>
            </a:r>
            <a:r>
              <a:rPr lang="el-GR" i="1" dirty="0" err="1"/>
              <a:t>simplistic</a:t>
            </a:r>
            <a:r>
              <a:rPr lang="el-GR" i="1" dirty="0"/>
              <a:t>, and </a:t>
            </a:r>
            <a:r>
              <a:rPr lang="el-GR" i="1" dirty="0" err="1"/>
              <a:t>understanding</a:t>
            </a:r>
            <a:r>
              <a:rPr lang="el-GR" i="1" dirty="0"/>
              <a:t> the </a:t>
            </a:r>
            <a:r>
              <a:rPr lang="el-GR" i="1" dirty="0" err="1"/>
              <a:t>path</a:t>
            </a:r>
            <a:r>
              <a:rPr lang="el-GR" i="1" dirty="0"/>
              <a:t> </a:t>
            </a:r>
            <a:r>
              <a:rPr lang="el-GR" i="1" dirty="0" err="1"/>
              <a:t>forward</a:t>
            </a:r>
            <a:r>
              <a:rPr lang="el-GR" i="1" dirty="0"/>
              <a:t> </a:t>
            </a:r>
            <a:r>
              <a:rPr lang="el-GR" i="1" dirty="0" err="1"/>
              <a:t>requires</a:t>
            </a:r>
            <a:r>
              <a:rPr lang="el-GR" i="1" dirty="0"/>
              <a:t> a </a:t>
            </a:r>
            <a:r>
              <a:rPr lang="el-GR" i="1" dirty="0" err="1"/>
              <a:t>more</a:t>
            </a:r>
            <a:r>
              <a:rPr lang="el-GR" i="1" dirty="0"/>
              <a:t> </a:t>
            </a:r>
            <a:r>
              <a:rPr lang="el-GR" i="1" dirty="0" err="1"/>
              <a:t>careful</a:t>
            </a:r>
            <a:r>
              <a:rPr lang="el-GR" i="1" dirty="0"/>
              <a:t> </a:t>
            </a:r>
            <a:r>
              <a:rPr lang="el-GR" i="1" dirty="0" err="1"/>
              <a:t>look</a:t>
            </a:r>
            <a:r>
              <a:rPr lang="el-GR" i="1" dirty="0"/>
              <a:t> </a:t>
            </a:r>
            <a:r>
              <a:rPr lang="el-GR" i="1" dirty="0" err="1"/>
              <a:t>at</a:t>
            </a:r>
            <a:r>
              <a:rPr lang="el-GR" i="1" dirty="0"/>
              <a:t> the </a:t>
            </a:r>
            <a:r>
              <a:rPr lang="el-GR" i="1" dirty="0" err="1"/>
              <a:t>various</a:t>
            </a:r>
            <a:r>
              <a:rPr lang="el-GR" i="1" dirty="0"/>
              <a:t> </a:t>
            </a:r>
            <a:r>
              <a:rPr lang="el-GR" i="1" dirty="0" err="1"/>
              <a:t>aspects</a:t>
            </a:r>
            <a:r>
              <a:rPr lang="el-GR" i="1" dirty="0"/>
              <a:t> of EGML, </a:t>
            </a:r>
            <a:r>
              <a:rPr lang="el-GR" i="1" dirty="0" err="1"/>
              <a:t>which</a:t>
            </a:r>
            <a:r>
              <a:rPr lang="el-GR" i="1" dirty="0"/>
              <a:t> </a:t>
            </a:r>
            <a:r>
              <a:rPr lang="el-GR" i="1" dirty="0" err="1"/>
              <a:t>we</a:t>
            </a:r>
            <a:r>
              <a:rPr lang="el-GR" i="1" dirty="0"/>
              <a:t> </a:t>
            </a:r>
            <a:r>
              <a:rPr lang="el-GR" i="1" dirty="0" err="1"/>
              <a:t>divide</a:t>
            </a:r>
            <a:r>
              <a:rPr lang="el-GR" i="1" dirty="0"/>
              <a:t> </a:t>
            </a:r>
            <a:r>
              <a:rPr lang="el-GR" i="1" dirty="0" err="1"/>
              <a:t>into</a:t>
            </a:r>
            <a:r>
              <a:rPr lang="el-GR" i="1" dirty="0"/>
              <a:t> </a:t>
            </a:r>
            <a:r>
              <a:rPr lang="el-GR" i="1" dirty="0" err="1"/>
              <a:t>three</a:t>
            </a:r>
            <a:r>
              <a:rPr lang="el-GR" i="1" dirty="0"/>
              <a:t> </a:t>
            </a:r>
            <a:r>
              <a:rPr lang="el-GR" i="1" dirty="0" err="1"/>
              <a:t>main</a:t>
            </a:r>
            <a:r>
              <a:rPr lang="el-GR" i="1" dirty="0"/>
              <a:t> </a:t>
            </a:r>
            <a:r>
              <a:rPr lang="el-GR" i="1" dirty="0" err="1"/>
              <a:t>categories</a:t>
            </a:r>
            <a:r>
              <a:rPr lang="el-GR" i="1" dirty="0"/>
              <a:t>: </a:t>
            </a:r>
            <a:r>
              <a:rPr lang="el-GR" b="1" i="1" dirty="0" err="1"/>
              <a:t>model</a:t>
            </a:r>
            <a:r>
              <a:rPr lang="el-GR" b="1" i="1" dirty="0"/>
              <a:t> </a:t>
            </a:r>
            <a:r>
              <a:rPr lang="el-GR" b="1" i="1" dirty="0" err="1"/>
              <a:t>development</a:t>
            </a:r>
            <a:r>
              <a:rPr lang="el-GR" b="1" i="1" dirty="0"/>
              <a:t>/</a:t>
            </a:r>
            <a:r>
              <a:rPr lang="el-GR" b="1" i="1" dirty="0" err="1"/>
              <a:t>training</a:t>
            </a:r>
            <a:r>
              <a:rPr lang="el-GR" b="1" i="1" dirty="0"/>
              <a:t>, </a:t>
            </a:r>
            <a:r>
              <a:rPr lang="el-GR" b="1" i="1" dirty="0" err="1"/>
              <a:t>model</a:t>
            </a:r>
            <a:r>
              <a:rPr lang="el-GR" b="1" i="1" dirty="0"/>
              <a:t> </a:t>
            </a:r>
            <a:r>
              <a:rPr lang="el-GR" b="1" i="1" dirty="0" err="1"/>
              <a:t>scoring</a:t>
            </a:r>
            <a:r>
              <a:rPr lang="el-GR" b="1" i="1" dirty="0"/>
              <a:t> and </a:t>
            </a:r>
            <a:r>
              <a:rPr lang="el-GR" b="1" i="1" dirty="0" err="1"/>
              <a:t>model</a:t>
            </a:r>
            <a:r>
              <a:rPr lang="el-GR" b="1" i="1" dirty="0"/>
              <a:t> </a:t>
            </a:r>
            <a:r>
              <a:rPr lang="el-GR" b="1" i="1" dirty="0" err="1"/>
              <a:t>management</a:t>
            </a:r>
            <a:r>
              <a:rPr lang="el-GR" b="1" i="1" dirty="0"/>
              <a:t>/</a:t>
            </a:r>
            <a:r>
              <a:rPr lang="el-GR" b="1" i="1" dirty="0" err="1"/>
              <a:t>governance</a:t>
            </a:r>
            <a:r>
              <a:rPr lang="el-GR" b="1" i="1"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i="1" dirty="0"/>
              <a:t> </a:t>
            </a:r>
            <a:r>
              <a:rPr lang="el-GR" i="1" dirty="0" err="1"/>
              <a:t>Recall</a:t>
            </a:r>
            <a:r>
              <a:rPr lang="el-GR" i="1" dirty="0"/>
              <a:t> </a:t>
            </a:r>
            <a:r>
              <a:rPr lang="el-GR" i="1" dirty="0" err="1"/>
              <a:t>that</a:t>
            </a:r>
            <a:r>
              <a:rPr lang="el-GR" i="1" dirty="0"/>
              <a:t> in EGML </a:t>
            </a:r>
            <a:r>
              <a:rPr lang="el-GR" i="1" dirty="0" err="1"/>
              <a:t>settings</a:t>
            </a:r>
            <a:r>
              <a:rPr lang="el-GR" i="1" dirty="0"/>
              <a:t> </a:t>
            </a:r>
            <a:r>
              <a:rPr lang="el-GR" i="1" dirty="0" err="1"/>
              <a:t>individual</a:t>
            </a:r>
            <a:r>
              <a:rPr lang="el-GR" i="1" dirty="0"/>
              <a:t> </a:t>
            </a:r>
            <a:r>
              <a:rPr lang="el-GR" i="1" dirty="0" err="1"/>
              <a:t>decisions</a:t>
            </a:r>
            <a:r>
              <a:rPr lang="el-GR" i="1" dirty="0"/>
              <a:t> </a:t>
            </a:r>
            <a:r>
              <a:rPr lang="el-GR" i="1" dirty="0" err="1"/>
              <a:t>could</a:t>
            </a:r>
            <a:r>
              <a:rPr lang="el-GR" i="1" dirty="0"/>
              <a:t> </a:t>
            </a:r>
            <a:r>
              <a:rPr lang="el-GR" i="1" dirty="0" err="1"/>
              <a:t>be</a:t>
            </a:r>
            <a:r>
              <a:rPr lang="el-GR" i="1" dirty="0"/>
              <a:t> </a:t>
            </a:r>
            <a:r>
              <a:rPr lang="el-GR" i="1" dirty="0" err="1"/>
              <a:t>very</a:t>
            </a:r>
            <a:r>
              <a:rPr lang="el-GR" i="1" dirty="0"/>
              <a:t> </a:t>
            </a:r>
            <a:r>
              <a:rPr lang="el-GR" i="1" dirty="0" err="1"/>
              <a:t>consequential</a:t>
            </a:r>
            <a:r>
              <a:rPr lang="el-GR" i="1" dirty="0"/>
              <a:t> (</a:t>
            </a:r>
            <a:r>
              <a:rPr lang="el-GR" i="1" dirty="0" err="1"/>
              <a:t>e.g</a:t>
            </a:r>
            <a:r>
              <a:rPr lang="el-GR" i="1" dirty="0"/>
              <a:t>., </a:t>
            </a:r>
            <a:r>
              <a:rPr lang="el-GR" i="1" dirty="0" err="1"/>
              <a:t>loan</a:t>
            </a:r>
            <a:r>
              <a:rPr lang="el-GR" i="1" dirty="0"/>
              <a:t> </a:t>
            </a:r>
            <a:r>
              <a:rPr lang="el-GR" i="1" dirty="0" err="1"/>
              <a:t>acceptance</a:t>
            </a:r>
            <a:r>
              <a:rPr lang="el-GR" i="1" dirty="0"/>
              <a:t>, </a:t>
            </a:r>
            <a:r>
              <a:rPr lang="el-GR" i="1" dirty="0" err="1"/>
              <a:t>or</a:t>
            </a:r>
            <a:r>
              <a:rPr lang="el-GR" i="1" dirty="0"/>
              <a:t> </a:t>
            </a:r>
            <a:r>
              <a:rPr lang="el-GR" i="1" dirty="0" err="1"/>
              <a:t>choice</a:t>
            </a:r>
            <a:r>
              <a:rPr lang="el-GR" i="1" dirty="0"/>
              <a:t> of </a:t>
            </a:r>
            <a:r>
              <a:rPr lang="el-GR" i="1" dirty="0" err="1"/>
              <a:t>medical</a:t>
            </a:r>
            <a:r>
              <a:rPr lang="el-GR" i="1" dirty="0"/>
              <a:t> </a:t>
            </a:r>
            <a:r>
              <a:rPr lang="el-GR" i="1" dirty="0" err="1"/>
              <a:t>treatment</a:t>
            </a:r>
            <a:r>
              <a:rPr lang="el-GR" i="1" dirty="0"/>
              <a:t>), </a:t>
            </a:r>
            <a:r>
              <a:rPr lang="el-GR" i="1" dirty="0" err="1"/>
              <a:t>so</a:t>
            </a:r>
            <a:r>
              <a:rPr lang="el-GR" i="1" dirty="0"/>
              <a:t> “</a:t>
            </a:r>
            <a:r>
              <a:rPr lang="el-GR" i="1" dirty="0" err="1"/>
              <a:t>average</a:t>
            </a:r>
            <a:r>
              <a:rPr lang="el-GR" i="1" dirty="0"/>
              <a:t> </a:t>
            </a:r>
            <a:r>
              <a:rPr lang="el-GR" i="1" dirty="0" err="1"/>
              <a:t>model</a:t>
            </a:r>
            <a:r>
              <a:rPr lang="el-GR" i="1" dirty="0"/>
              <a:t> </a:t>
            </a:r>
            <a:r>
              <a:rPr lang="el-GR" i="1" dirty="0" err="1"/>
              <a:t>accuracy</a:t>
            </a:r>
            <a:r>
              <a:rPr lang="el-GR" i="1" dirty="0"/>
              <a:t>” </a:t>
            </a:r>
            <a:r>
              <a:rPr lang="el-GR" i="1" dirty="0" err="1"/>
              <a:t>is</a:t>
            </a:r>
            <a:r>
              <a:rPr lang="el-GR" i="1" dirty="0"/>
              <a:t> </a:t>
            </a:r>
            <a:r>
              <a:rPr lang="el-GR" i="1" dirty="0" err="1"/>
              <a:t>not</a:t>
            </a:r>
            <a:r>
              <a:rPr lang="el-GR" i="1" dirty="0"/>
              <a:t> a </a:t>
            </a:r>
            <a:r>
              <a:rPr lang="el-GR" i="1" dirty="0" err="1"/>
              <a:t>sufﬁcient</a:t>
            </a:r>
            <a:r>
              <a:rPr lang="el-GR" i="1" dirty="0"/>
              <a:t> </a:t>
            </a:r>
            <a:r>
              <a:rPr lang="el-GR" i="1" dirty="0" err="1"/>
              <a:t>validation</a:t>
            </a:r>
            <a:r>
              <a:rPr lang="el-GR" i="1" dirty="0"/>
              <a:t> </a:t>
            </a:r>
            <a:r>
              <a:rPr lang="el-GR" i="1" dirty="0" err="1"/>
              <a:t>metric</a:t>
            </a:r>
            <a:endParaRPr lang="el-GR" i="1" dirty="0"/>
          </a:p>
          <a:p>
            <a:endParaRPr lang="en-US" dirty="0"/>
          </a:p>
          <a:p>
            <a:endParaRPr lang="en-CY" dirty="0"/>
          </a:p>
          <a:p>
            <a:r>
              <a:rPr lang="el" dirty="0" err="1"/>
              <a:t>When</a:t>
            </a:r>
            <a:r>
              <a:rPr lang="el" dirty="0"/>
              <a:t> </a:t>
            </a:r>
            <a:r>
              <a:rPr lang="el" dirty="0" err="1"/>
              <a:t>it</a:t>
            </a:r>
            <a:r>
              <a:rPr lang="el" dirty="0"/>
              <a:t> </a:t>
            </a:r>
            <a:r>
              <a:rPr lang="el" dirty="0" err="1"/>
              <a:t>comes</a:t>
            </a:r>
            <a:r>
              <a:rPr lang="el" dirty="0"/>
              <a:t> </a:t>
            </a:r>
            <a:r>
              <a:rPr lang="el" dirty="0" err="1"/>
              <a:t>to</a:t>
            </a:r>
            <a:r>
              <a:rPr lang="el" dirty="0"/>
              <a:t> </a:t>
            </a:r>
            <a:r>
              <a:rPr lang="el" dirty="0" err="1"/>
              <a:t>leveraging</a:t>
            </a:r>
            <a:r>
              <a:rPr lang="el" dirty="0"/>
              <a:t> ML in </a:t>
            </a:r>
            <a:r>
              <a:rPr lang="el" b="1" dirty="0" err="1"/>
              <a:t>enterprise</a:t>
            </a:r>
            <a:r>
              <a:rPr lang="el" dirty="0"/>
              <a:t> </a:t>
            </a:r>
            <a:r>
              <a:rPr lang="el" dirty="0" err="1"/>
              <a:t>applications</a:t>
            </a:r>
            <a:r>
              <a:rPr lang="el" dirty="0"/>
              <a:t>, </a:t>
            </a:r>
            <a:r>
              <a:rPr lang="el" dirty="0" err="1"/>
              <a:t>especially</a:t>
            </a:r>
            <a:r>
              <a:rPr lang="el" dirty="0"/>
              <a:t> in </a:t>
            </a:r>
            <a:r>
              <a:rPr lang="el" dirty="0" err="1"/>
              <a:t>regulated</a:t>
            </a:r>
            <a:r>
              <a:rPr lang="el" dirty="0"/>
              <a:t> </a:t>
            </a:r>
            <a:r>
              <a:rPr lang="el" dirty="0" err="1"/>
              <a:t>environments</a:t>
            </a:r>
            <a:r>
              <a:rPr lang="el" dirty="0"/>
              <a:t>, the </a:t>
            </a:r>
            <a:r>
              <a:rPr lang="el" dirty="0" err="1"/>
              <a:t>level</a:t>
            </a:r>
            <a:r>
              <a:rPr lang="el" dirty="0"/>
              <a:t> of </a:t>
            </a:r>
            <a:r>
              <a:rPr lang="el" dirty="0" err="1"/>
              <a:t>scrutiny</a:t>
            </a:r>
            <a:r>
              <a:rPr lang="el" dirty="0"/>
              <a:t> for </a:t>
            </a:r>
            <a:r>
              <a:rPr lang="el" dirty="0" err="1"/>
              <a:t>data</a:t>
            </a:r>
            <a:r>
              <a:rPr lang="el" dirty="0"/>
              <a:t> </a:t>
            </a:r>
            <a:r>
              <a:rPr lang="el" dirty="0" err="1"/>
              <a:t>handling</a:t>
            </a:r>
            <a:r>
              <a:rPr lang="el" dirty="0"/>
              <a:t>, </a:t>
            </a:r>
            <a:r>
              <a:rPr lang="el" dirty="0" err="1"/>
              <a:t>model</a:t>
            </a:r>
            <a:r>
              <a:rPr lang="el" dirty="0"/>
              <a:t> </a:t>
            </a:r>
            <a:r>
              <a:rPr lang="el" dirty="0" err="1"/>
              <a:t>fairness</a:t>
            </a:r>
            <a:r>
              <a:rPr lang="el" dirty="0"/>
              <a:t>, </a:t>
            </a:r>
            <a:r>
              <a:rPr lang="el" dirty="0" err="1"/>
              <a:t>user</a:t>
            </a:r>
            <a:r>
              <a:rPr lang="el" dirty="0"/>
              <a:t> </a:t>
            </a:r>
            <a:r>
              <a:rPr lang="el" dirty="0" err="1"/>
              <a:t>privacy</a:t>
            </a:r>
            <a:r>
              <a:rPr lang="el" dirty="0"/>
              <a:t>, and </a:t>
            </a:r>
            <a:r>
              <a:rPr lang="el" dirty="0" err="1"/>
              <a:t>debuggability</a:t>
            </a:r>
            <a:r>
              <a:rPr lang="el" dirty="0"/>
              <a:t> </a:t>
            </a:r>
            <a:r>
              <a:rPr lang="el" dirty="0" err="1"/>
              <a:t>will</a:t>
            </a:r>
            <a:r>
              <a:rPr lang="el" dirty="0"/>
              <a:t> </a:t>
            </a:r>
            <a:r>
              <a:rPr lang="el" dirty="0" err="1"/>
              <a:t>be</a:t>
            </a:r>
            <a:r>
              <a:rPr lang="el" dirty="0"/>
              <a:t> </a:t>
            </a:r>
            <a:r>
              <a:rPr lang="el" dirty="0" err="1"/>
              <a:t>substantially</a:t>
            </a:r>
            <a:r>
              <a:rPr lang="el" dirty="0"/>
              <a:t> </a:t>
            </a:r>
            <a:r>
              <a:rPr lang="el" dirty="0" err="1"/>
              <a:t>higher</a:t>
            </a:r>
            <a:r>
              <a:rPr lang="el" dirty="0"/>
              <a:t> </a:t>
            </a:r>
            <a:r>
              <a:rPr lang="el" dirty="0" err="1"/>
              <a:t>than</a:t>
            </a:r>
            <a:r>
              <a:rPr lang="el" dirty="0"/>
              <a:t> in the </a:t>
            </a:r>
            <a:r>
              <a:rPr lang="el" dirty="0" err="1"/>
              <a:t>first</a:t>
            </a:r>
            <a:r>
              <a:rPr lang="el" dirty="0"/>
              <a:t> </a:t>
            </a:r>
            <a:r>
              <a:rPr lang="el" dirty="0" err="1"/>
              <a:t>wave</a:t>
            </a:r>
            <a:r>
              <a:rPr lang="el" dirty="0"/>
              <a:t> of ML </a:t>
            </a:r>
            <a:r>
              <a:rPr lang="el" dirty="0" err="1"/>
              <a:t>applications</a:t>
            </a:r>
            <a:r>
              <a:rPr lang="el" dirty="0"/>
              <a:t>.</a:t>
            </a:r>
          </a:p>
          <a:p>
            <a:r>
              <a:rPr lang="el" dirty="0"/>
              <a:t>το επίπεδο ελέγχου για τον χειρισμό των δεδομένων, τη δίκαιη συμπεριφορά, την </a:t>
            </a:r>
            <a:r>
              <a:rPr lang="el" dirty="0" err="1"/>
              <a:t>ιδιωτικότητα</a:t>
            </a:r>
            <a:r>
              <a:rPr lang="el" dirty="0"/>
              <a:t> των χρηστών και την </a:t>
            </a:r>
            <a:r>
              <a:rPr lang="el" dirty="0" err="1"/>
              <a:t>αποσφαλμάτωση</a:t>
            </a:r>
            <a:r>
              <a:rPr lang="el" dirty="0"/>
              <a:t> θα είναι σημαντικά υψηλότερο από ό, τι στο πρώτο κύμα εφαρμογών ML.</a:t>
            </a:r>
            <a:endParaRPr lang="el"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4</a:t>
            </a:fld>
            <a:endParaRPr lang="en-CY"/>
          </a:p>
        </p:txBody>
      </p:sp>
    </p:spTree>
    <p:extLst>
      <p:ext uri="{BB962C8B-B14F-4D97-AF65-F5344CB8AC3E}">
        <p14:creationId xmlns:p14="http://schemas.microsoft.com/office/powerpoint/2010/main" val="111925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The Vantage point</a:t>
            </a:r>
            <a:br>
              <a:rPr lang="en-US" dirty="0">
                <a:cs typeface="+mn-lt"/>
              </a:rPr>
            </a:br>
            <a:r>
              <a:rPr lang="en-US" dirty="0" err="1">
                <a:cs typeface="+mn-lt"/>
              </a:rPr>
              <a:t>Ειν</a:t>
            </a:r>
            <a:r>
              <a:rPr lang="en-US" dirty="0">
                <a:cs typeface="+mn-lt"/>
              </a:rPr>
              <a:t>αι </a:t>
            </a:r>
            <a:r>
              <a:rPr lang="en-US" dirty="0" err="1">
                <a:cs typeface="+mn-lt"/>
              </a:rPr>
              <a:t>οι</a:t>
            </a:r>
            <a:r>
              <a:rPr lang="en-US" dirty="0">
                <a:cs typeface="+mn-lt"/>
              </a:rPr>
              <a:t> </a:t>
            </a:r>
            <a:r>
              <a:rPr lang="en-US" dirty="0" err="1">
                <a:cs typeface="+mn-lt"/>
              </a:rPr>
              <a:t>λόγοι</a:t>
            </a:r>
            <a:r>
              <a:rPr lang="en-US" dirty="0">
                <a:cs typeface="+mn-lt"/>
              </a:rPr>
              <a:t> όπ</a:t>
            </a:r>
            <a:r>
              <a:rPr lang="en-US" dirty="0" err="1">
                <a:cs typeface="+mn-lt"/>
              </a:rPr>
              <a:t>ου</a:t>
            </a:r>
            <a:r>
              <a:rPr lang="en-US" dirty="0">
                <a:cs typeface="+mn-lt"/>
              </a:rPr>
              <a:t> η α</a:t>
            </a:r>
            <a:r>
              <a:rPr lang="en-US" dirty="0" err="1">
                <a:cs typeface="+mn-lt"/>
              </a:rPr>
              <a:t>υτή</a:t>
            </a:r>
            <a:r>
              <a:rPr lang="en-US" dirty="0">
                <a:cs typeface="+mn-lt"/>
              </a:rPr>
              <a:t> η </a:t>
            </a:r>
            <a:r>
              <a:rPr lang="en-US" dirty="0" err="1">
                <a:cs typeface="+mn-lt"/>
              </a:rPr>
              <a:t>λύση</a:t>
            </a:r>
            <a:r>
              <a:rPr lang="en-US" dirty="0">
                <a:cs typeface="+mn-lt"/>
              </a:rPr>
              <a:t> </a:t>
            </a:r>
            <a:r>
              <a:rPr lang="en-US" dirty="0" err="1">
                <a:cs typeface="+mn-lt"/>
              </a:rPr>
              <a:t>της</a:t>
            </a:r>
            <a:r>
              <a:rPr lang="en-US" dirty="0">
                <a:cs typeface="+mn-lt"/>
              </a:rPr>
              <a:t> Microsoft </a:t>
            </a:r>
            <a:r>
              <a:rPr lang="en-US" dirty="0" err="1">
                <a:cs typeface="+mn-lt"/>
              </a:rPr>
              <a:t>έχει</a:t>
            </a:r>
            <a:r>
              <a:rPr lang="en-US" dirty="0">
                <a:cs typeface="+mn-lt"/>
              </a:rPr>
              <a:t> π</a:t>
            </a:r>
            <a:r>
              <a:rPr lang="en-US" dirty="0" err="1">
                <a:cs typeface="+mn-lt"/>
              </a:rPr>
              <a:t>λεωνεκτημ</a:t>
            </a:r>
            <a:r>
              <a:rPr lang="en-US" dirty="0">
                <a:cs typeface="+mn-lt"/>
              </a:rPr>
              <a:t>α</a:t>
            </a:r>
            <a:br>
              <a:rPr lang="en-US" dirty="0">
                <a:cs typeface="+mn-lt"/>
              </a:rPr>
            </a:br>
            <a:br>
              <a:rPr lang="en-US" dirty="0">
                <a:cs typeface="+mn-lt"/>
              </a:rPr>
            </a:br>
            <a:r>
              <a:rPr lang="en-US" dirty="0"/>
              <a:t>Throughout the paper, this emerging class of applications are referred to as EGML apps: Enterprise Grade Machine Learning. And there’s going to be a lot of them!</a:t>
            </a:r>
          </a:p>
          <a:p>
            <a:r>
              <a:rPr lang="el" dirty="0"/>
              <a:t>Σε ολόκληρο το έγγραφο, αυτή η αναδυόμενη κατηγορία εφαρμογών αναφέρεται ως εφαρμογές EGML: </a:t>
            </a:r>
            <a:r>
              <a:rPr lang="el" dirty="0" err="1"/>
              <a:t>Enterprise</a:t>
            </a:r>
            <a:r>
              <a:rPr lang="el" dirty="0"/>
              <a:t> </a:t>
            </a:r>
            <a:r>
              <a:rPr lang="el" dirty="0" err="1"/>
              <a:t>Grade</a:t>
            </a:r>
            <a:r>
              <a:rPr lang="el" dirty="0"/>
              <a:t> </a:t>
            </a:r>
            <a:r>
              <a:rPr lang="el" dirty="0" err="1"/>
              <a:t>Machine</a:t>
            </a:r>
            <a:r>
              <a:rPr lang="el" dirty="0"/>
              <a:t> </a:t>
            </a:r>
            <a:r>
              <a:rPr lang="el" dirty="0" err="1"/>
              <a:t>Learning</a:t>
            </a:r>
            <a:r>
              <a:rPr lang="el" dirty="0"/>
              <a:t>. Και θα υπάρξουν πολλά από αυτά!</a:t>
            </a:r>
          </a:p>
          <a:p>
            <a:endParaRPr lang="el" dirty="0">
              <a:cs typeface="Calibri"/>
            </a:endParaRPr>
          </a:p>
          <a:p>
            <a:r>
              <a:rPr lang="el" dirty="0">
                <a:cs typeface="Calibri"/>
              </a:rPr>
              <a:t>1.</a:t>
            </a:r>
          </a:p>
          <a:p>
            <a:r>
              <a:rPr lang="el" dirty="0"/>
              <a:t>The </a:t>
            </a:r>
            <a:r>
              <a:rPr lang="el" dirty="0" err="1"/>
              <a:t>key</a:t>
            </a:r>
            <a:r>
              <a:rPr lang="el" dirty="0"/>
              <a:t> </a:t>
            </a:r>
            <a:r>
              <a:rPr lang="el" dirty="0" err="1"/>
              <a:t>insight</a:t>
            </a:r>
            <a:r>
              <a:rPr lang="el" dirty="0"/>
              <a:t> </a:t>
            </a:r>
            <a:r>
              <a:rPr lang="el" dirty="0" err="1"/>
              <a:t>this</a:t>
            </a:r>
            <a:r>
              <a:rPr lang="el" dirty="0"/>
              <a:t> </a:t>
            </a:r>
            <a:r>
              <a:rPr lang="el" dirty="0" err="1"/>
              <a:t>led</a:t>
            </a:r>
            <a:r>
              <a:rPr lang="el" dirty="0"/>
              <a:t> </a:t>
            </a:r>
            <a:r>
              <a:rPr lang="el" dirty="0" err="1"/>
              <a:t>to</a:t>
            </a:r>
            <a:r>
              <a:rPr lang="el" dirty="0"/>
              <a:t> </a:t>
            </a:r>
            <a:r>
              <a:rPr lang="el" dirty="0" err="1"/>
              <a:t>is</a:t>
            </a:r>
            <a:r>
              <a:rPr lang="el" dirty="0"/>
              <a:t> </a:t>
            </a:r>
            <a:r>
              <a:rPr lang="el" dirty="0" err="1"/>
              <a:t>that</a:t>
            </a:r>
            <a:r>
              <a:rPr lang="el" dirty="0"/>
              <a:t> ML </a:t>
            </a:r>
            <a:r>
              <a:rPr lang="el" dirty="0" err="1"/>
              <a:t>models</a:t>
            </a:r>
            <a:r>
              <a:rPr lang="el" dirty="0"/>
              <a:t> </a:t>
            </a:r>
            <a:r>
              <a:rPr lang="el" dirty="0" err="1"/>
              <a:t>are</a:t>
            </a:r>
            <a:r>
              <a:rPr lang="el" dirty="0"/>
              <a:t> </a:t>
            </a:r>
            <a:r>
              <a:rPr lang="el" i="1" dirty="0" err="1"/>
              <a:t>software</a:t>
            </a:r>
            <a:r>
              <a:rPr lang="el" dirty="0"/>
              <a:t>, </a:t>
            </a:r>
            <a:r>
              <a:rPr lang="el" i="1" dirty="0" err="1"/>
              <a:t>derived</a:t>
            </a:r>
            <a:r>
              <a:rPr lang="el" i="1" dirty="0"/>
              <a:t> </a:t>
            </a:r>
            <a:r>
              <a:rPr lang="el" i="1" dirty="0" err="1"/>
              <a:t>from</a:t>
            </a:r>
            <a:r>
              <a:rPr lang="el" i="1" dirty="0"/>
              <a:t> </a:t>
            </a:r>
            <a:r>
              <a:rPr lang="el" i="1" dirty="0" err="1"/>
              <a:t>data</a:t>
            </a:r>
            <a:r>
              <a:rPr lang="el" dirty="0"/>
              <a:t>. ML </a:t>
            </a:r>
            <a:r>
              <a:rPr lang="el" dirty="0" err="1"/>
              <a:t>learning</a:t>
            </a:r>
            <a:r>
              <a:rPr lang="el" dirty="0"/>
              <a:t> </a:t>
            </a:r>
            <a:r>
              <a:rPr lang="el" dirty="0" err="1"/>
              <a:t>systems</a:t>
            </a:r>
            <a:r>
              <a:rPr lang="el" dirty="0"/>
              <a:t> </a:t>
            </a:r>
            <a:r>
              <a:rPr lang="el" dirty="0" err="1"/>
              <a:t>combine</a:t>
            </a:r>
            <a:r>
              <a:rPr lang="el" dirty="0"/>
              <a:t> the </a:t>
            </a:r>
            <a:r>
              <a:rPr lang="el" dirty="0" err="1"/>
              <a:t>characteristics</a:t>
            </a:r>
            <a:r>
              <a:rPr lang="el" dirty="0"/>
              <a:t> of </a:t>
            </a:r>
            <a:r>
              <a:rPr lang="el" dirty="0" err="1"/>
              <a:t>software</a:t>
            </a:r>
            <a:r>
              <a:rPr lang="el" dirty="0"/>
              <a:t>, </a:t>
            </a:r>
            <a:r>
              <a:rPr lang="el" dirty="0" err="1"/>
              <a:t>e.g</a:t>
            </a:r>
            <a:r>
              <a:rPr lang="el" dirty="0"/>
              <a:t>. the </a:t>
            </a:r>
            <a:r>
              <a:rPr lang="el" dirty="0" err="1"/>
              <a:t>need</a:t>
            </a:r>
            <a:r>
              <a:rPr lang="el" dirty="0"/>
              <a:t> for CI/CD </a:t>
            </a:r>
            <a:r>
              <a:rPr lang="el" dirty="0" err="1"/>
              <a:t>pipelines</a:t>
            </a:r>
            <a:r>
              <a:rPr lang="el" dirty="0"/>
              <a:t>, and of </a:t>
            </a:r>
            <a:r>
              <a:rPr lang="el" dirty="0" err="1"/>
              <a:t>data</a:t>
            </a:r>
            <a:r>
              <a:rPr lang="el" dirty="0"/>
              <a:t>, </a:t>
            </a:r>
            <a:r>
              <a:rPr lang="el" dirty="0" err="1"/>
              <a:t>e.g</a:t>
            </a:r>
            <a:r>
              <a:rPr lang="el" dirty="0"/>
              <a:t>. the </a:t>
            </a:r>
            <a:r>
              <a:rPr lang="el" dirty="0" err="1"/>
              <a:t>need</a:t>
            </a:r>
            <a:r>
              <a:rPr lang="el" dirty="0"/>
              <a:t> </a:t>
            </a:r>
            <a:r>
              <a:rPr lang="el" dirty="0" err="1"/>
              <a:t>to</a:t>
            </a:r>
            <a:r>
              <a:rPr lang="el" dirty="0"/>
              <a:t> </a:t>
            </a:r>
            <a:r>
              <a:rPr lang="el" dirty="0" err="1"/>
              <a:t>track</a:t>
            </a:r>
            <a:r>
              <a:rPr lang="el" dirty="0"/>
              <a:t> </a:t>
            </a:r>
            <a:r>
              <a:rPr lang="el" dirty="0" err="1"/>
              <a:t>lineage</a:t>
            </a:r>
            <a:r>
              <a:rPr lang="el" dirty="0"/>
              <a:t>. </a:t>
            </a:r>
            <a:r>
              <a:rPr lang="el" dirty="0" err="1"/>
              <a:t>Model</a:t>
            </a:r>
            <a:r>
              <a:rPr lang="el" dirty="0"/>
              <a:t> </a:t>
            </a:r>
            <a:r>
              <a:rPr lang="el" dirty="0" err="1"/>
              <a:t>development</a:t>
            </a:r>
            <a:r>
              <a:rPr lang="el" dirty="0"/>
              <a:t> </a:t>
            </a:r>
            <a:r>
              <a:rPr lang="el" dirty="0" err="1"/>
              <a:t>itself</a:t>
            </a:r>
            <a:r>
              <a:rPr lang="el" dirty="0"/>
              <a:t> </a:t>
            </a:r>
            <a:r>
              <a:rPr lang="el" dirty="0" err="1"/>
              <a:t>typically</a:t>
            </a:r>
            <a:r>
              <a:rPr lang="el" dirty="0"/>
              <a:t> </a:t>
            </a:r>
            <a:r>
              <a:rPr lang="el" dirty="0" err="1"/>
              <a:t>represents</a:t>
            </a:r>
            <a:r>
              <a:rPr lang="el" dirty="0"/>
              <a:t> </a:t>
            </a:r>
            <a:r>
              <a:rPr lang="el" dirty="0" err="1"/>
              <a:t>less</a:t>
            </a:r>
            <a:r>
              <a:rPr lang="el" dirty="0"/>
              <a:t> </a:t>
            </a:r>
            <a:r>
              <a:rPr lang="el" dirty="0" err="1"/>
              <a:t>than</a:t>
            </a:r>
            <a:r>
              <a:rPr lang="el" dirty="0"/>
              <a:t> 20% of </a:t>
            </a:r>
            <a:r>
              <a:rPr lang="el" dirty="0" err="1"/>
              <a:t>most</a:t>
            </a:r>
            <a:r>
              <a:rPr lang="el" dirty="0"/>
              <a:t> </a:t>
            </a:r>
            <a:r>
              <a:rPr lang="el" dirty="0" err="1"/>
              <a:t>projects</a:t>
            </a:r>
            <a:r>
              <a:rPr lang="el" dirty="0"/>
              <a:t>.</a:t>
            </a:r>
            <a:endParaRPr lang="el" dirty="0">
              <a:cs typeface="Calibri"/>
            </a:endParaRPr>
          </a:p>
          <a:p>
            <a:r>
              <a:rPr lang="el" dirty="0"/>
              <a:t>Η βασική γνώση που οδήγησε αυτό είναι ότι τα μοντέλα ML είναι λογισμικό που προέρχεται από δεδομένα. Τα συστήματα μάθησης ML συνδυάζουν τα χαρακτηριστικά του λογισμικού, π.χ. την ανάγκη για CI / CD και δεδομένων, π.χ. την ανάγκη παρακολούθησης της γραμμής. Η ανάπτυξη μοντέλου αντιπροσωπεύει συνήθως λιγότερο από το 20% των περισσότερων έργων.</a:t>
            </a:r>
            <a:endParaRPr lang="el" dirty="0">
              <a:cs typeface="Calibri"/>
            </a:endParaRPr>
          </a:p>
          <a:p>
            <a:endParaRPr lang="el" dirty="0">
              <a:cs typeface="Calibri"/>
            </a:endParaRPr>
          </a:p>
          <a:p>
            <a:r>
              <a:rPr lang="el" dirty="0">
                <a:cs typeface="Calibri"/>
              </a:rPr>
              <a:t>2.</a:t>
            </a:r>
          </a:p>
          <a:p>
            <a:r>
              <a:rPr lang="el" dirty="0" err="1"/>
              <a:t>We</a:t>
            </a:r>
            <a:r>
              <a:rPr lang="el" dirty="0"/>
              <a:t> </a:t>
            </a:r>
            <a:r>
              <a:rPr lang="el" dirty="0" err="1"/>
              <a:t>predict</a:t>
            </a:r>
            <a:r>
              <a:rPr lang="el" dirty="0"/>
              <a:t> </a:t>
            </a:r>
            <a:r>
              <a:rPr lang="el" dirty="0" err="1"/>
              <a:t>that</a:t>
            </a:r>
            <a:r>
              <a:rPr lang="el" dirty="0"/>
              <a:t> in the </a:t>
            </a:r>
            <a:r>
              <a:rPr lang="el" dirty="0" err="1"/>
              <a:t>next</a:t>
            </a:r>
            <a:r>
              <a:rPr lang="el" dirty="0"/>
              <a:t> 10 </a:t>
            </a:r>
            <a:r>
              <a:rPr lang="el" dirty="0" err="1"/>
              <a:t>years</a:t>
            </a:r>
            <a:r>
              <a:rPr lang="el" dirty="0"/>
              <a:t>, </a:t>
            </a:r>
            <a:r>
              <a:rPr lang="el" dirty="0" err="1"/>
              <a:t>hundreds</a:t>
            </a:r>
            <a:r>
              <a:rPr lang="el" dirty="0"/>
              <a:t> of </a:t>
            </a:r>
            <a:r>
              <a:rPr lang="el" dirty="0" err="1"/>
              <a:t>thousands</a:t>
            </a:r>
            <a:r>
              <a:rPr lang="el" dirty="0"/>
              <a:t> of </a:t>
            </a:r>
            <a:r>
              <a:rPr lang="el" dirty="0" err="1"/>
              <a:t>small</a:t>
            </a:r>
            <a:r>
              <a:rPr lang="el" dirty="0"/>
              <a:t> </a:t>
            </a:r>
            <a:r>
              <a:rPr lang="el" dirty="0" err="1"/>
              <a:t>teams</a:t>
            </a:r>
            <a:r>
              <a:rPr lang="el" dirty="0"/>
              <a:t> </a:t>
            </a:r>
            <a:r>
              <a:rPr lang="el" dirty="0" err="1"/>
              <a:t>will</a:t>
            </a:r>
            <a:r>
              <a:rPr lang="el" dirty="0"/>
              <a:t> </a:t>
            </a:r>
            <a:r>
              <a:rPr lang="el" dirty="0" err="1"/>
              <a:t>build</a:t>
            </a:r>
            <a:r>
              <a:rPr lang="el" dirty="0"/>
              <a:t> </a:t>
            </a:r>
            <a:r>
              <a:rPr lang="el" dirty="0" err="1"/>
              <a:t>millions</a:t>
            </a:r>
            <a:r>
              <a:rPr lang="el" dirty="0"/>
              <a:t> of ML-</a:t>
            </a:r>
            <a:r>
              <a:rPr lang="el" dirty="0" err="1"/>
              <a:t>infused</a:t>
            </a:r>
            <a:r>
              <a:rPr lang="el" dirty="0"/>
              <a:t> </a:t>
            </a:r>
            <a:r>
              <a:rPr lang="el" dirty="0" err="1"/>
              <a:t>applications</a:t>
            </a:r>
            <a:r>
              <a:rPr lang="el" dirty="0"/>
              <a:t> – </a:t>
            </a:r>
            <a:r>
              <a:rPr lang="el" dirty="0" err="1"/>
              <a:t>most</a:t>
            </a:r>
            <a:r>
              <a:rPr lang="el" dirty="0"/>
              <a:t> </a:t>
            </a:r>
            <a:r>
              <a:rPr lang="el" dirty="0" err="1"/>
              <a:t>just</a:t>
            </a:r>
            <a:r>
              <a:rPr lang="el" dirty="0"/>
              <a:t> </a:t>
            </a:r>
            <a:r>
              <a:rPr lang="el" dirty="0" err="1"/>
              <a:t>moderately</a:t>
            </a:r>
            <a:r>
              <a:rPr lang="el" dirty="0"/>
              <a:t> </a:t>
            </a:r>
            <a:r>
              <a:rPr lang="el" dirty="0" err="1"/>
              <a:t>remunerative</a:t>
            </a:r>
            <a:r>
              <a:rPr lang="el" dirty="0"/>
              <a:t>, </a:t>
            </a:r>
            <a:r>
              <a:rPr lang="el" dirty="0" err="1"/>
              <a:t>but</a:t>
            </a:r>
            <a:r>
              <a:rPr lang="el" dirty="0"/>
              <a:t> </a:t>
            </a:r>
            <a:r>
              <a:rPr lang="el" dirty="0" err="1"/>
              <a:t>with</a:t>
            </a:r>
            <a:r>
              <a:rPr lang="el" dirty="0"/>
              <a:t> </a:t>
            </a:r>
            <a:r>
              <a:rPr lang="el" dirty="0" err="1"/>
              <a:t>huge</a:t>
            </a:r>
            <a:r>
              <a:rPr lang="el" dirty="0"/>
              <a:t> </a:t>
            </a:r>
            <a:r>
              <a:rPr lang="el" dirty="0" err="1"/>
              <a:t>collective</a:t>
            </a:r>
            <a:r>
              <a:rPr lang="el" dirty="0"/>
              <a:t> </a:t>
            </a:r>
            <a:r>
              <a:rPr lang="el" dirty="0" err="1"/>
              <a:t>value</a:t>
            </a:r>
            <a:r>
              <a:rPr lang="el" dirty="0"/>
              <a:t>.</a:t>
            </a:r>
            <a:endParaRPr lang="el" dirty="0">
              <a:cs typeface="Calibri"/>
            </a:endParaRPr>
          </a:p>
          <a:p>
            <a:r>
              <a:rPr lang="el" dirty="0"/>
              <a:t>Προβλέπουμε ότι τα επόμενα 10 χρόνια, εκατοντάδες χιλιάδες μικρές ομάδες θα κατασκευάσουν εκατομμύρια ML </a:t>
            </a:r>
            <a:r>
              <a:rPr lang="el" dirty="0" err="1"/>
              <a:t>applications</a:t>
            </a:r>
            <a:r>
              <a:rPr lang="el" dirty="0"/>
              <a:t> - οι οποίες είναι πιο </a:t>
            </a:r>
            <a:r>
              <a:rPr lang="el" dirty="0" err="1"/>
              <a:t>μετριες</a:t>
            </a:r>
            <a:r>
              <a:rPr lang="el" dirty="0"/>
              <a:t> αλγοριθμικά αλλά με τεράστια συλλογική αξία.</a:t>
            </a:r>
            <a:endParaRPr lang="el" dirty="0">
              <a:cs typeface="Calibri"/>
            </a:endParaRPr>
          </a:p>
          <a:p>
            <a:endParaRPr lang="el" dirty="0">
              <a:cs typeface="Calibri"/>
            </a:endParaRPr>
          </a:p>
          <a:p>
            <a:r>
              <a:rPr lang="el" dirty="0">
                <a:cs typeface="Calibri"/>
              </a:rPr>
              <a:t>3.</a:t>
            </a:r>
          </a:p>
          <a:p>
            <a:r>
              <a:rPr lang="el" dirty="0" err="1"/>
              <a:t>An</a:t>
            </a:r>
            <a:r>
              <a:rPr lang="el" dirty="0"/>
              <a:t> </a:t>
            </a:r>
            <a:r>
              <a:rPr lang="el" dirty="0" err="1"/>
              <a:t>analysis</a:t>
            </a:r>
            <a:r>
              <a:rPr lang="el" dirty="0"/>
              <a:t> of </a:t>
            </a:r>
            <a:r>
              <a:rPr lang="el" dirty="0" err="1"/>
              <a:t>projects</a:t>
            </a:r>
            <a:r>
              <a:rPr lang="el" dirty="0"/>
              <a:t> on </a:t>
            </a:r>
            <a:r>
              <a:rPr lang="el" dirty="0" err="1"/>
              <a:t>GitHub</a:t>
            </a:r>
            <a:r>
              <a:rPr lang="el" dirty="0"/>
              <a:t> </a:t>
            </a:r>
            <a:r>
              <a:rPr lang="el" dirty="0" err="1"/>
              <a:t>suggests</a:t>
            </a:r>
            <a:r>
              <a:rPr lang="el" dirty="0"/>
              <a:t> </a:t>
            </a:r>
            <a:r>
              <a:rPr lang="el" dirty="0" err="1"/>
              <a:t>that</a:t>
            </a:r>
            <a:r>
              <a:rPr lang="el" dirty="0"/>
              <a:t> </a:t>
            </a:r>
            <a:r>
              <a:rPr lang="el" dirty="0" err="1"/>
              <a:t>there</a:t>
            </a:r>
            <a:r>
              <a:rPr lang="el" dirty="0"/>
              <a:t> </a:t>
            </a:r>
            <a:r>
              <a:rPr lang="el" dirty="0" err="1"/>
              <a:t>is</a:t>
            </a:r>
            <a:r>
              <a:rPr lang="el" dirty="0"/>
              <a:t> a </a:t>
            </a:r>
            <a:r>
              <a:rPr lang="el" dirty="0" err="1"/>
              <a:t>broad</a:t>
            </a:r>
            <a:r>
              <a:rPr lang="el" dirty="0"/>
              <a:t> </a:t>
            </a:r>
            <a:r>
              <a:rPr lang="el" dirty="0" err="1"/>
              <a:t>base</a:t>
            </a:r>
            <a:r>
              <a:rPr lang="el" dirty="0"/>
              <a:t> of ML </a:t>
            </a:r>
            <a:r>
              <a:rPr lang="el" dirty="0" err="1"/>
              <a:t>packages</a:t>
            </a:r>
            <a:r>
              <a:rPr lang="el" dirty="0"/>
              <a:t> </a:t>
            </a:r>
            <a:r>
              <a:rPr lang="el" dirty="0" err="1"/>
              <a:t>out</a:t>
            </a:r>
            <a:r>
              <a:rPr lang="el" dirty="0"/>
              <a:t> </a:t>
            </a:r>
            <a:r>
              <a:rPr lang="el" dirty="0" err="1"/>
              <a:t>there</a:t>
            </a:r>
            <a:r>
              <a:rPr lang="el" dirty="0"/>
              <a:t>, </a:t>
            </a:r>
            <a:r>
              <a:rPr lang="el" dirty="0" err="1"/>
              <a:t>but</a:t>
            </a:r>
            <a:r>
              <a:rPr lang="el" dirty="0"/>
              <a:t> </a:t>
            </a:r>
            <a:r>
              <a:rPr lang="el" dirty="0" err="1"/>
              <a:t>also</a:t>
            </a:r>
            <a:r>
              <a:rPr lang="el" dirty="0"/>
              <a:t> </a:t>
            </a:r>
            <a:r>
              <a:rPr lang="el" dirty="0" err="1"/>
              <a:t>some</a:t>
            </a:r>
            <a:r>
              <a:rPr lang="el" dirty="0"/>
              <a:t> </a:t>
            </a:r>
            <a:r>
              <a:rPr lang="el" dirty="0" err="1"/>
              <a:t>leaders</a:t>
            </a:r>
            <a:r>
              <a:rPr lang="el" dirty="0"/>
              <a:t> </a:t>
            </a:r>
            <a:r>
              <a:rPr lang="el" dirty="0" err="1"/>
              <a:t>emerging</a:t>
            </a:r>
            <a:r>
              <a:rPr lang="el" dirty="0"/>
              <a:t>. Systems </a:t>
            </a:r>
            <a:r>
              <a:rPr lang="el" dirty="0" err="1"/>
              <a:t>aiming</a:t>
            </a:r>
            <a:r>
              <a:rPr lang="el" dirty="0"/>
              <a:t> </a:t>
            </a:r>
            <a:r>
              <a:rPr lang="el" dirty="0" err="1"/>
              <a:t>to</a:t>
            </a:r>
            <a:r>
              <a:rPr lang="el" dirty="0"/>
              <a:t> </a:t>
            </a:r>
            <a:r>
              <a:rPr lang="el" dirty="0" err="1"/>
              <a:t>support</a:t>
            </a:r>
            <a:r>
              <a:rPr lang="el" dirty="0"/>
              <a:t> EGML, </a:t>
            </a:r>
            <a:r>
              <a:rPr lang="el" dirty="0" err="1"/>
              <a:t>therefore</a:t>
            </a:r>
            <a:r>
              <a:rPr lang="el" dirty="0"/>
              <a:t>, </a:t>
            </a:r>
            <a:r>
              <a:rPr lang="el" dirty="0" err="1"/>
              <a:t>need</a:t>
            </a:r>
            <a:r>
              <a:rPr lang="el" dirty="0"/>
              <a:t> </a:t>
            </a:r>
            <a:r>
              <a:rPr lang="el" dirty="0" err="1"/>
              <a:t>to</a:t>
            </a:r>
            <a:r>
              <a:rPr lang="el" dirty="0"/>
              <a:t> </a:t>
            </a:r>
            <a:r>
              <a:rPr lang="el" dirty="0" err="1"/>
              <a:t>provide</a:t>
            </a:r>
            <a:r>
              <a:rPr lang="el" dirty="0"/>
              <a:t> </a:t>
            </a:r>
            <a:r>
              <a:rPr lang="el" dirty="0" err="1"/>
              <a:t>broad</a:t>
            </a:r>
            <a:r>
              <a:rPr lang="el" dirty="0"/>
              <a:t> </a:t>
            </a:r>
            <a:r>
              <a:rPr lang="el" dirty="0" err="1"/>
              <a:t>coverage</a:t>
            </a:r>
            <a:r>
              <a:rPr lang="el" dirty="0"/>
              <a:t> </a:t>
            </a:r>
            <a:r>
              <a:rPr lang="el" dirty="0" err="1"/>
              <a:t>but</a:t>
            </a:r>
            <a:r>
              <a:rPr lang="el" dirty="0"/>
              <a:t> </a:t>
            </a:r>
            <a:r>
              <a:rPr lang="el" dirty="0" err="1"/>
              <a:t>can</a:t>
            </a:r>
            <a:r>
              <a:rPr lang="el" dirty="0"/>
              <a:t> </a:t>
            </a:r>
            <a:r>
              <a:rPr lang="el" dirty="0" err="1"/>
              <a:t>optimise</a:t>
            </a:r>
            <a:r>
              <a:rPr lang="el" dirty="0"/>
              <a:t> a </a:t>
            </a:r>
            <a:r>
              <a:rPr lang="el" dirty="0" err="1"/>
              <a:t>core</a:t>
            </a:r>
            <a:r>
              <a:rPr lang="el" dirty="0"/>
              <a:t> </a:t>
            </a:r>
            <a:r>
              <a:rPr lang="el" dirty="0" err="1"/>
              <a:t>set</a:t>
            </a:r>
            <a:r>
              <a:rPr lang="el" dirty="0"/>
              <a:t> of ML </a:t>
            </a:r>
            <a:r>
              <a:rPr lang="el" dirty="0" err="1"/>
              <a:t>packages</a:t>
            </a:r>
            <a:r>
              <a:rPr lang="el" dirty="0"/>
              <a:t>.</a:t>
            </a:r>
            <a:endParaRPr lang="el" dirty="0">
              <a:cs typeface="Calibri"/>
            </a:endParaRPr>
          </a:p>
          <a:p>
            <a:r>
              <a:rPr lang="el" dirty="0"/>
              <a:t>Μια ανάλυση των έργων στο </a:t>
            </a:r>
            <a:r>
              <a:rPr lang="el" dirty="0" err="1"/>
              <a:t>GitHub</a:t>
            </a:r>
            <a:r>
              <a:rPr lang="el" dirty="0"/>
              <a:t> δείχνει ότι υπάρχει μια ευρεία βάση πακέτων ML , και ορισμένες de facto λύσεις που αναδύονται </a:t>
            </a:r>
            <a:r>
              <a:rPr lang="el" dirty="0" err="1"/>
              <a:t>συνήθος</a:t>
            </a:r>
            <a:r>
              <a:rPr lang="el" dirty="0"/>
              <a:t> σε </a:t>
            </a:r>
            <a:r>
              <a:rPr lang="el" dirty="0" err="1"/>
              <a:t>python</a:t>
            </a:r>
            <a:r>
              <a:rPr lang="el" dirty="0"/>
              <a:t>. Επομένως, τα συστήματα που στοχεύουν στην υποστήριξη της EGML πρέπει να παρέχουν ευρεία κάλυψη, και να μπορούν να βελτιστοποιήσουν ένα βασικό σύνολο πακέτων ML.</a:t>
            </a:r>
            <a:endParaRPr lang="el" dirty="0">
              <a:cs typeface="Calibri"/>
            </a:endParaRPr>
          </a:p>
          <a:p>
            <a:endParaRPr lang="el"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5</a:t>
            </a:fld>
            <a:endParaRPr lang="en-CY"/>
          </a:p>
        </p:txBody>
      </p:sp>
    </p:spTree>
    <p:extLst>
      <p:ext uri="{BB962C8B-B14F-4D97-AF65-F5344CB8AC3E}">
        <p14:creationId xmlns:p14="http://schemas.microsoft.com/office/powerpoint/2010/main" val="31568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Y" dirty="0">
                <a:cs typeface="Calibri"/>
              </a:rPr>
              <a:t>4.</a:t>
            </a:r>
          </a:p>
          <a:p>
            <a:r>
              <a:rPr lang="en-CY" dirty="0">
                <a:cs typeface="Calibri"/>
              </a:rPr>
              <a:t>Υπα</a:t>
            </a:r>
            <a:r>
              <a:rPr lang="en-CY" dirty="0" err="1">
                <a:cs typeface="Calibri"/>
              </a:rPr>
              <a:t>ρχει</a:t>
            </a:r>
            <a:r>
              <a:rPr lang="en-CY" dirty="0">
                <a:cs typeface="Calibri"/>
              </a:rPr>
              <a:t> α</a:t>
            </a:r>
            <a:r>
              <a:rPr lang="en-CY" dirty="0" err="1">
                <a:cs typeface="Calibri"/>
              </a:rPr>
              <a:t>ντ</a:t>
            </a:r>
            <a:r>
              <a:rPr lang="en-CY" dirty="0">
                <a:cs typeface="Calibri"/>
              </a:rPr>
              <a:t>α</a:t>
            </a:r>
            <a:r>
              <a:rPr lang="en-CY" dirty="0" err="1">
                <a:cs typeface="Calibri"/>
              </a:rPr>
              <a:t>γωνισμος</a:t>
            </a:r>
            <a:r>
              <a:rPr lang="en-CY" dirty="0">
                <a:cs typeface="Calibri"/>
              </a:rPr>
              <a:t> απο </a:t>
            </a:r>
            <a:r>
              <a:rPr lang="en-CY" dirty="0" err="1">
                <a:cs typeface="Calibri"/>
              </a:rPr>
              <a:t>δι</a:t>
            </a:r>
            <a:r>
              <a:rPr lang="en-CY" dirty="0">
                <a:cs typeface="Calibri"/>
              </a:rPr>
              <a:t>α</a:t>
            </a:r>
            <a:r>
              <a:rPr lang="en-CY" dirty="0" err="1">
                <a:cs typeface="Calibri"/>
              </a:rPr>
              <a:t>φορους</a:t>
            </a:r>
            <a:r>
              <a:rPr lang="en-CY" dirty="0">
                <a:cs typeface="Calibri"/>
              </a:rPr>
              <a:t> cloud services providers.</a:t>
            </a:r>
          </a:p>
          <a:p>
            <a:r>
              <a:rPr lang="en-US" dirty="0"/>
              <a:t>Από α</a:t>
            </a:r>
            <a:r>
              <a:rPr lang="en-US" dirty="0" err="1"/>
              <a:t>υτό</a:t>
            </a:r>
            <a:r>
              <a:rPr lang="en-US" dirty="0"/>
              <a:t>, ο </a:t>
            </a:r>
            <a:r>
              <a:rPr lang="en-US" dirty="0" err="1"/>
              <a:t>συγγρ</a:t>
            </a:r>
            <a:r>
              <a:rPr lang="en-US" dirty="0"/>
              <a:t>α</a:t>
            </a:r>
            <a:r>
              <a:rPr lang="en-US" dirty="0" err="1"/>
              <a:t>φε</a:t>
            </a:r>
            <a:r>
              <a:rPr lang="en-US" dirty="0"/>
              <a:t>ας κατα</a:t>
            </a:r>
            <a:r>
              <a:rPr lang="en-US" dirty="0" err="1"/>
              <a:t>λήγει</a:t>
            </a:r>
            <a:r>
              <a:rPr lang="en-US" dirty="0"/>
              <a:t> </a:t>
            </a:r>
            <a:r>
              <a:rPr lang="en-US" dirty="0" err="1"/>
              <a:t>σε</a:t>
            </a:r>
            <a:r>
              <a:rPr lang="en-US" dirty="0"/>
              <a:t> </a:t>
            </a:r>
            <a:r>
              <a:rPr lang="en-US" dirty="0" err="1"/>
              <a:t>δύο</a:t>
            </a:r>
            <a:r>
              <a:rPr lang="en-US" dirty="0"/>
              <a:t> </a:t>
            </a:r>
            <a:r>
              <a:rPr lang="en-US" dirty="0" err="1"/>
              <a:t>συμ</a:t>
            </a:r>
            <a:r>
              <a:rPr lang="en-US" dirty="0"/>
              <a:t>π</a:t>
            </a:r>
            <a:r>
              <a:rPr lang="en-US" dirty="0" err="1"/>
              <a:t>εράσμ</a:t>
            </a:r>
            <a:r>
              <a:rPr lang="en-US" dirty="0"/>
              <a:t>ατα:</a:t>
            </a:r>
            <a:endParaRPr lang="en-CY" dirty="0"/>
          </a:p>
          <a:p>
            <a:r>
              <a:rPr lang="en-US" dirty="0"/>
              <a:t> </a:t>
            </a:r>
            <a:endParaRPr lang="en-CY"/>
          </a:p>
          <a:p>
            <a:r>
              <a:rPr lang="en-US" dirty="0"/>
              <a:t>- </a:t>
            </a:r>
            <a:r>
              <a:rPr lang="en-US" dirty="0" err="1"/>
              <a:t>Οι</a:t>
            </a:r>
            <a:r>
              <a:rPr lang="en-US" dirty="0"/>
              <a:t> </a:t>
            </a:r>
            <a:r>
              <a:rPr lang="en-US" dirty="0" err="1"/>
              <a:t>ώριμες</a:t>
            </a:r>
            <a:r>
              <a:rPr lang="en-US" dirty="0"/>
              <a:t> </a:t>
            </a:r>
            <a:r>
              <a:rPr lang="en-US" dirty="0" err="1"/>
              <a:t>ιδιόκτητες</a:t>
            </a:r>
            <a:r>
              <a:rPr lang="en-US" dirty="0"/>
              <a:t> </a:t>
            </a:r>
            <a:r>
              <a:rPr lang="en-US" dirty="0" err="1"/>
              <a:t>λύσεις</a:t>
            </a:r>
            <a:r>
              <a:rPr lang="en-US" dirty="0"/>
              <a:t> </a:t>
            </a:r>
            <a:r>
              <a:rPr lang="en-US" dirty="0" err="1"/>
              <a:t>έχουν</a:t>
            </a:r>
            <a:r>
              <a:rPr lang="en-US" dirty="0"/>
              <a:t> </a:t>
            </a:r>
            <a:r>
              <a:rPr lang="en-US" dirty="0" err="1"/>
              <a:t>ισχυρότερη</a:t>
            </a:r>
            <a:r>
              <a:rPr lang="en-US" dirty="0"/>
              <a:t> υπ</a:t>
            </a:r>
            <a:r>
              <a:rPr lang="en-US" dirty="0" err="1"/>
              <a:t>οστήριξη</a:t>
            </a:r>
            <a:r>
              <a:rPr lang="en-US" dirty="0"/>
              <a:t> </a:t>
            </a:r>
            <a:r>
              <a:rPr lang="en-US" dirty="0" err="1"/>
              <a:t>γι</a:t>
            </a:r>
            <a:r>
              <a:rPr lang="en-US" dirty="0"/>
              <a:t>α </a:t>
            </a:r>
            <a:r>
              <a:rPr lang="en-US" dirty="0" err="1"/>
              <a:t>τη</a:t>
            </a:r>
            <a:r>
              <a:rPr lang="en-US" dirty="0"/>
              <a:t> </a:t>
            </a:r>
            <a:r>
              <a:rPr lang="en-US" dirty="0" err="1"/>
              <a:t>δι</a:t>
            </a:r>
            <a:r>
              <a:rPr lang="en-US" dirty="0"/>
              <a:t>α</a:t>
            </a:r>
            <a:r>
              <a:rPr lang="en-US" dirty="0" err="1"/>
              <a:t>χείριση</a:t>
            </a:r>
            <a:r>
              <a:rPr lang="en-US" dirty="0"/>
              <a:t> </a:t>
            </a:r>
            <a:r>
              <a:rPr lang="en-US" dirty="0" err="1"/>
              <a:t>δεδομένων</a:t>
            </a:r>
            <a:r>
              <a:rPr lang="en-US" dirty="0"/>
              <a:t>, και</a:t>
            </a:r>
            <a:endParaRPr lang="en-CY">
              <a:cs typeface="Calibri"/>
            </a:endParaRPr>
          </a:p>
          <a:p>
            <a:r>
              <a:rPr lang="en-US" dirty="0"/>
              <a:t>- Η πα</a:t>
            </a:r>
            <a:r>
              <a:rPr lang="en-US" dirty="0" err="1"/>
              <a:t>ροχή</a:t>
            </a:r>
            <a:r>
              <a:rPr lang="en-US" dirty="0"/>
              <a:t> π</a:t>
            </a:r>
            <a:r>
              <a:rPr lang="en-US" dirty="0" err="1"/>
              <a:t>λήρων</a:t>
            </a:r>
            <a:r>
              <a:rPr lang="en-US" dirty="0"/>
              <a:t> και </a:t>
            </a:r>
            <a:r>
              <a:rPr lang="en-US" dirty="0" err="1"/>
              <a:t>χρησιμο</a:t>
            </a:r>
            <a:r>
              <a:rPr lang="en-US" dirty="0"/>
              <a:t>π</a:t>
            </a:r>
            <a:r>
              <a:rPr lang="en-US" dirty="0" err="1"/>
              <a:t>οιήσιμων</a:t>
            </a:r>
            <a:r>
              <a:rPr lang="en-US" dirty="0"/>
              <a:t> </a:t>
            </a:r>
            <a:r>
              <a:rPr lang="en-US" dirty="0" err="1"/>
              <a:t>λύσεων</a:t>
            </a:r>
            <a:r>
              <a:rPr lang="en-US" dirty="0"/>
              <a:t> </a:t>
            </a:r>
            <a:r>
              <a:rPr lang="en-US" dirty="0" err="1"/>
              <a:t>τρίτων</a:t>
            </a:r>
            <a:r>
              <a:rPr lang="en-US" dirty="0"/>
              <a:t> </a:t>
            </a:r>
            <a:r>
              <a:rPr lang="en-US" dirty="0" err="1"/>
              <a:t>είν</a:t>
            </a:r>
            <a:r>
              <a:rPr lang="en-US" dirty="0"/>
              <a:t>αι </a:t>
            </a:r>
            <a:r>
              <a:rPr lang="en-US" dirty="0" err="1"/>
              <a:t>μη</a:t>
            </a:r>
            <a:r>
              <a:rPr lang="en-US" dirty="0"/>
              <a:t> </a:t>
            </a:r>
            <a:r>
              <a:rPr lang="en-US" dirty="0" err="1"/>
              <a:t>τετριμμένη</a:t>
            </a:r>
            <a:r>
              <a:rPr lang="en-US" dirty="0"/>
              <a:t> (</a:t>
            </a:r>
            <a:r>
              <a:rPr lang="en-US" dirty="0" err="1"/>
              <a:t>δι</a:t>
            </a:r>
            <a:r>
              <a:rPr lang="en-US" dirty="0"/>
              <a:t>α</a:t>
            </a:r>
            <a:r>
              <a:rPr lang="en-US" dirty="0" err="1"/>
              <a:t>φορετικά</a:t>
            </a:r>
            <a:r>
              <a:rPr lang="en-US" dirty="0"/>
              <a:t> </a:t>
            </a:r>
            <a:r>
              <a:rPr lang="en-US" dirty="0" err="1"/>
              <a:t>οι</a:t>
            </a:r>
            <a:r>
              <a:rPr lang="en-US" dirty="0"/>
              <a:t> π</a:t>
            </a:r>
            <a:r>
              <a:rPr lang="en-US" dirty="0" err="1"/>
              <a:t>ρομηθευτές</a:t>
            </a:r>
            <a:r>
              <a:rPr lang="en-US" dirty="0"/>
              <a:t> </a:t>
            </a:r>
            <a:r>
              <a:rPr lang="en-US" dirty="0" err="1"/>
              <a:t>σύννεφων</a:t>
            </a:r>
            <a:r>
              <a:rPr lang="en-US" dirty="0"/>
              <a:t> θα </a:t>
            </a:r>
            <a:r>
              <a:rPr lang="en-US" dirty="0" err="1"/>
              <a:t>το</a:t>
            </a:r>
            <a:r>
              <a:rPr lang="en-US" dirty="0"/>
              <a:t> </a:t>
            </a:r>
            <a:r>
              <a:rPr lang="en-US" dirty="0" err="1"/>
              <a:t>είχ</a:t>
            </a:r>
            <a:r>
              <a:rPr lang="en-US" dirty="0"/>
              <a:t>αν </a:t>
            </a:r>
            <a:r>
              <a:rPr lang="en-US" dirty="0" err="1"/>
              <a:t>ήδη</a:t>
            </a:r>
            <a:r>
              <a:rPr lang="en-US" dirty="0"/>
              <a:t> </a:t>
            </a:r>
            <a:r>
              <a:rPr lang="en-US" dirty="0" err="1"/>
              <a:t>κάνει</a:t>
            </a:r>
            <a:r>
              <a:rPr lang="en-US" dirty="0"/>
              <a:t>).</a:t>
            </a:r>
            <a:endParaRPr lang="en-CY" dirty="0"/>
          </a:p>
          <a:p>
            <a:endParaRPr lang="en-CY" dirty="0">
              <a:cs typeface="Calibri"/>
            </a:endParaRPr>
          </a:p>
          <a:p>
            <a:r>
              <a:rPr lang="en-CY" dirty="0">
                <a:cs typeface="Calibri"/>
              </a:rPr>
              <a:t>5.</a:t>
            </a:r>
          </a:p>
          <a:p>
            <a:r>
              <a:rPr lang="en-CY" dirty="0">
                <a:cs typeface="Calibri"/>
              </a:rPr>
              <a:t>Υπα</a:t>
            </a:r>
            <a:r>
              <a:rPr lang="en-CY" dirty="0" err="1">
                <a:cs typeface="Calibri"/>
              </a:rPr>
              <a:t>ρχουν</a:t>
            </a:r>
            <a:r>
              <a:rPr lang="en-CY" dirty="0">
                <a:cs typeface="Calibri"/>
              </a:rPr>
              <a:t> </a:t>
            </a:r>
            <a:r>
              <a:rPr lang="en-CY" dirty="0" err="1">
                <a:cs typeface="Calibri"/>
              </a:rPr>
              <a:t>νεες</a:t>
            </a:r>
            <a:r>
              <a:rPr lang="en-CY" dirty="0">
                <a:cs typeface="Calibri"/>
              </a:rPr>
              <a:t> π</a:t>
            </a:r>
            <a:r>
              <a:rPr lang="en-CY" dirty="0" err="1">
                <a:cs typeface="Calibri"/>
              </a:rPr>
              <a:t>εριοχες</a:t>
            </a:r>
            <a:r>
              <a:rPr lang="en-CY" dirty="0">
                <a:cs typeface="Calibri"/>
              </a:rPr>
              <a:t> </a:t>
            </a:r>
            <a:r>
              <a:rPr lang="en-CY" dirty="0" err="1">
                <a:cs typeface="Calibri"/>
              </a:rPr>
              <a:t>ερευν</a:t>
            </a:r>
            <a:r>
              <a:rPr lang="en-CY" dirty="0">
                <a:cs typeface="Calibri"/>
              </a:rPr>
              <a:t>ας </a:t>
            </a:r>
            <a:r>
              <a:rPr lang="en-CY" dirty="0" err="1">
                <a:cs typeface="Calibri"/>
              </a:rPr>
              <a:t>στο</a:t>
            </a:r>
            <a:r>
              <a:rPr lang="en-CY" dirty="0">
                <a:cs typeface="Calibri"/>
              </a:rPr>
              <a:t> ML όπ</a:t>
            </a:r>
            <a:r>
              <a:rPr lang="en-CY" dirty="0" err="1">
                <a:cs typeface="Calibri"/>
              </a:rPr>
              <a:t>ως</a:t>
            </a:r>
            <a:r>
              <a:rPr lang="en-CY" dirty="0">
                <a:cs typeface="Calibri"/>
              </a:rPr>
              <a:t>...</a:t>
            </a:r>
          </a:p>
          <a:p>
            <a:r>
              <a:rPr lang="en-CY" dirty="0" err="1">
                <a:cs typeface="Calibri"/>
              </a:rPr>
              <a:t>Οι</a:t>
            </a:r>
            <a:r>
              <a:rPr lang="en-CY" dirty="0">
                <a:cs typeface="Calibri"/>
              </a:rPr>
              <a:t> πλα</a:t>
            </a:r>
            <a:r>
              <a:rPr lang="en-CY" dirty="0" err="1">
                <a:cs typeface="Calibri"/>
              </a:rPr>
              <a:t>τφορμες</a:t>
            </a:r>
            <a:r>
              <a:rPr lang="en-CY" dirty="0">
                <a:cs typeface="Calibri"/>
              </a:rPr>
              <a:t> </a:t>
            </a:r>
            <a:r>
              <a:rPr lang="en-CY" dirty="0" err="1">
                <a:cs typeface="Calibri"/>
              </a:rPr>
              <a:t>δεδομένων</a:t>
            </a:r>
            <a:r>
              <a:rPr lang="en-CY" dirty="0">
                <a:cs typeface="Calibri"/>
              </a:rPr>
              <a:t> όπ</a:t>
            </a:r>
            <a:r>
              <a:rPr lang="en-CY" dirty="0" err="1">
                <a:cs typeface="Calibri"/>
              </a:rPr>
              <a:t>ως</a:t>
            </a:r>
            <a:r>
              <a:rPr lang="en-CY" dirty="0">
                <a:cs typeface="Calibri"/>
              </a:rPr>
              <a:t> </a:t>
            </a:r>
            <a:r>
              <a:rPr lang="en-CY" dirty="0" err="1">
                <a:cs typeface="Calibri"/>
              </a:rPr>
              <a:t>δι</a:t>
            </a:r>
            <a:r>
              <a:rPr lang="en-CY" dirty="0">
                <a:cs typeface="Calibri"/>
              </a:rPr>
              <a:t>α</a:t>
            </a:r>
            <a:r>
              <a:rPr lang="en-CY" dirty="0" err="1">
                <a:cs typeface="Calibri"/>
              </a:rPr>
              <a:t>φορες</a:t>
            </a:r>
            <a:r>
              <a:rPr lang="en-CY" dirty="0">
                <a:cs typeface="Calibri"/>
              </a:rPr>
              <a:t> β</a:t>
            </a:r>
            <a:r>
              <a:rPr lang="en-CY" dirty="0" err="1">
                <a:cs typeface="Calibri"/>
              </a:rPr>
              <a:t>άσεις</a:t>
            </a:r>
            <a:r>
              <a:rPr lang="en-CY" dirty="0">
                <a:cs typeface="Calibri"/>
              </a:rPr>
              <a:t> </a:t>
            </a:r>
            <a:r>
              <a:rPr lang="en-CY" dirty="0" err="1">
                <a:cs typeface="Calibri"/>
              </a:rPr>
              <a:t>δεδομενων</a:t>
            </a:r>
            <a:r>
              <a:rPr lang="en-CY" dirty="0">
                <a:cs typeface="Calibri"/>
              </a:rPr>
              <a:t> β</a:t>
            </a:r>
            <a:r>
              <a:rPr lang="en-CY" dirty="0" err="1">
                <a:cs typeface="Calibri"/>
              </a:rPr>
              <a:t>οηθουν</a:t>
            </a:r>
            <a:r>
              <a:rPr lang="en-CY" dirty="0">
                <a:cs typeface="Calibri"/>
              </a:rPr>
              <a:t> </a:t>
            </a:r>
            <a:r>
              <a:rPr lang="en-CY" dirty="0" err="1">
                <a:cs typeface="Calibri"/>
              </a:rPr>
              <a:t>σημ</a:t>
            </a:r>
            <a:r>
              <a:rPr lang="en-CY" dirty="0">
                <a:cs typeface="Calibri"/>
              </a:rPr>
              <a:t>α</a:t>
            </a:r>
            <a:r>
              <a:rPr lang="en-CY" dirty="0" err="1">
                <a:cs typeface="Calibri"/>
              </a:rPr>
              <a:t>τνικ</a:t>
            </a:r>
            <a:r>
              <a:rPr lang="en-CY" dirty="0">
                <a:cs typeface="Calibri"/>
              </a:rPr>
              <a:t>α </a:t>
            </a:r>
            <a:r>
              <a:rPr lang="en-CY" dirty="0" err="1">
                <a:cs typeface="Calibri"/>
              </a:rPr>
              <a:t>στην</a:t>
            </a:r>
            <a:r>
              <a:rPr lang="en-CY" dirty="0">
                <a:cs typeface="Calibri"/>
              </a:rPr>
              <a:t> </a:t>
            </a:r>
            <a:r>
              <a:rPr lang="en-CY" dirty="0" err="1">
                <a:cs typeface="Calibri"/>
              </a:rPr>
              <a:t>γτρήγορη</a:t>
            </a:r>
            <a:r>
              <a:rPr lang="en-CY" dirty="0">
                <a:cs typeface="Calibri"/>
              </a:rPr>
              <a:t> και α</a:t>
            </a:r>
            <a:r>
              <a:rPr lang="en-CY" dirty="0" err="1">
                <a:cs typeface="Calibri"/>
              </a:rPr>
              <a:t>ξίο</a:t>
            </a:r>
            <a:r>
              <a:rPr lang="en-CY" dirty="0">
                <a:cs typeface="Calibri"/>
              </a:rPr>
              <a:t>π</a:t>
            </a:r>
            <a:r>
              <a:rPr lang="en-CY" dirty="0" err="1">
                <a:cs typeface="Calibri"/>
              </a:rPr>
              <a:t>ιστη</a:t>
            </a:r>
            <a:r>
              <a:rPr lang="en-CY" dirty="0">
                <a:cs typeface="Calibri"/>
              </a:rPr>
              <a:t> </a:t>
            </a:r>
            <a:r>
              <a:rPr lang="en-CY" dirty="0" err="1">
                <a:cs typeface="Calibri"/>
              </a:rPr>
              <a:t>εκ</a:t>
            </a:r>
            <a:r>
              <a:rPr lang="en-CY" dirty="0">
                <a:cs typeface="Calibri"/>
              </a:rPr>
              <a:t>πα</a:t>
            </a:r>
            <a:r>
              <a:rPr lang="en-CY" dirty="0" err="1">
                <a:cs typeface="Calibri"/>
              </a:rPr>
              <a:t>ίδευση</a:t>
            </a:r>
            <a:r>
              <a:rPr lang="en-CY" dirty="0">
                <a:cs typeface="Calibri"/>
              </a:rPr>
              <a:t> και βα</a:t>
            </a:r>
            <a:r>
              <a:rPr lang="en-CY" dirty="0" err="1">
                <a:cs typeface="Calibri"/>
              </a:rPr>
              <a:t>θμολόγηση</a:t>
            </a:r>
            <a:r>
              <a:rPr lang="en-CY" dirty="0">
                <a:cs typeface="Calibri"/>
              </a:rPr>
              <a:t> </a:t>
            </a:r>
            <a:r>
              <a:rPr lang="en-CY" dirty="0" err="1">
                <a:cs typeface="Calibri"/>
              </a:rPr>
              <a:t>των</a:t>
            </a:r>
            <a:r>
              <a:rPr lang="en-CY" dirty="0">
                <a:cs typeface="Calibri"/>
              </a:rPr>
              <a:t> </a:t>
            </a:r>
            <a:r>
              <a:rPr lang="en-CY" dirty="0" err="1">
                <a:cs typeface="Calibri"/>
              </a:rPr>
              <a:t>μοντελων</a:t>
            </a:r>
          </a:p>
          <a:p>
            <a:endParaRPr lang="en-CY"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6</a:t>
            </a:fld>
            <a:endParaRPr lang="en-CY"/>
          </a:p>
        </p:txBody>
      </p:sp>
    </p:spTree>
    <p:extLst>
      <p:ext uri="{BB962C8B-B14F-4D97-AF65-F5344CB8AC3E}">
        <p14:creationId xmlns:p14="http://schemas.microsoft.com/office/powerpoint/2010/main" val="38798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Flock is Microsoft reference architecture built to explore these ideas.</a:t>
            </a:r>
          </a:p>
          <a:p>
            <a:r>
              <a:rPr lang="en-US" dirty="0"/>
              <a:t>Flock treats ML models as software artefacts derived from data.</a:t>
            </a:r>
            <a:endParaRPr lang="en-US" dirty="0">
              <a:cs typeface="Calibri"/>
            </a:endParaRPr>
          </a:p>
          <a:p>
            <a:r>
              <a:rPr lang="en-US" dirty="0" err="1"/>
              <a:t>Το</a:t>
            </a:r>
            <a:r>
              <a:rPr lang="en-US" dirty="0"/>
              <a:t> Flock </a:t>
            </a:r>
            <a:r>
              <a:rPr lang="en-US" dirty="0" err="1"/>
              <a:t>είν</a:t>
            </a:r>
            <a:r>
              <a:rPr lang="en-US" dirty="0"/>
              <a:t>αι α</a:t>
            </a:r>
            <a:r>
              <a:rPr lang="en-US" dirty="0" err="1"/>
              <a:t>ρχιτεκτονική</a:t>
            </a:r>
            <a:r>
              <a:rPr lang="en-US" dirty="0"/>
              <a:t> ανα</a:t>
            </a:r>
            <a:r>
              <a:rPr lang="en-US" dirty="0" err="1"/>
              <a:t>φοράς</a:t>
            </a:r>
            <a:r>
              <a:rPr lang="en-US" dirty="0"/>
              <a:t> </a:t>
            </a:r>
            <a:r>
              <a:rPr lang="en-US" dirty="0" err="1"/>
              <a:t>της</a:t>
            </a:r>
            <a:r>
              <a:rPr lang="en-US" dirty="0"/>
              <a:t> Microsoft π</a:t>
            </a:r>
            <a:r>
              <a:rPr lang="en-US" dirty="0" err="1"/>
              <a:t>ου</a:t>
            </a:r>
            <a:r>
              <a:rPr lang="en-US" dirty="0"/>
              <a:t> </a:t>
            </a:r>
            <a:r>
              <a:rPr lang="en-US" dirty="0" err="1"/>
              <a:t>έχει</a:t>
            </a:r>
            <a:r>
              <a:rPr lang="en-US" dirty="0"/>
              <a:t> </a:t>
            </a:r>
            <a:r>
              <a:rPr lang="en-US" dirty="0" err="1"/>
              <a:t>σχεδι</a:t>
            </a:r>
            <a:r>
              <a:rPr lang="en-US" dirty="0"/>
              <a:t>α</a:t>
            </a:r>
            <a:r>
              <a:rPr lang="en-US" dirty="0" err="1"/>
              <a:t>στεί</a:t>
            </a:r>
            <a:r>
              <a:rPr lang="en-US" dirty="0"/>
              <a:t> </a:t>
            </a:r>
            <a:r>
              <a:rPr lang="en-US" dirty="0" err="1"/>
              <a:t>γι</a:t>
            </a:r>
            <a:r>
              <a:rPr lang="en-US" dirty="0"/>
              <a:t>α να </a:t>
            </a:r>
            <a:r>
              <a:rPr lang="en-US" dirty="0" err="1"/>
              <a:t>διερευνήσει</a:t>
            </a:r>
            <a:r>
              <a:rPr lang="en-US" dirty="0"/>
              <a:t> α</a:t>
            </a:r>
            <a:r>
              <a:rPr lang="en-US" dirty="0" err="1"/>
              <a:t>υτές</a:t>
            </a:r>
            <a:r>
              <a:rPr lang="en-US" dirty="0"/>
              <a:t> </a:t>
            </a:r>
            <a:r>
              <a:rPr lang="en-US" dirty="0" err="1"/>
              <a:t>τις</a:t>
            </a:r>
            <a:r>
              <a:rPr lang="en-US" dirty="0"/>
              <a:t> </a:t>
            </a:r>
            <a:r>
              <a:rPr lang="en-US" dirty="0" err="1"/>
              <a:t>ιδέες</a:t>
            </a:r>
            <a:endParaRPr lang="en-US" dirty="0" err="1">
              <a:cs typeface="Calibri"/>
            </a:endParaRPr>
          </a:p>
          <a:p>
            <a:r>
              <a:rPr lang="en-US" dirty="0" err="1"/>
              <a:t>Το</a:t>
            </a:r>
            <a:r>
              <a:rPr lang="en-US" dirty="0"/>
              <a:t> Flock α</a:t>
            </a:r>
            <a:r>
              <a:rPr lang="en-US" dirty="0" err="1"/>
              <a:t>ντιμετω</a:t>
            </a:r>
            <a:r>
              <a:rPr lang="en-US" dirty="0"/>
              <a:t>π</a:t>
            </a:r>
            <a:r>
              <a:rPr lang="en-US" dirty="0" err="1"/>
              <a:t>ίζει</a:t>
            </a:r>
            <a:r>
              <a:rPr lang="en-US" dirty="0"/>
              <a:t> τα </a:t>
            </a:r>
            <a:r>
              <a:rPr lang="en-US" dirty="0" err="1"/>
              <a:t>μοντέλ</a:t>
            </a:r>
            <a:r>
              <a:rPr lang="en-US" dirty="0"/>
              <a:t>α ML </a:t>
            </a:r>
            <a:r>
              <a:rPr lang="en-US" dirty="0" err="1"/>
              <a:t>ως</a:t>
            </a:r>
            <a:r>
              <a:rPr lang="en-US" dirty="0"/>
              <a:t> α</a:t>
            </a:r>
            <a:r>
              <a:rPr lang="en-US" dirty="0" err="1"/>
              <a:t>ντικείμεν</a:t>
            </a:r>
            <a:r>
              <a:rPr lang="en-US" dirty="0"/>
              <a:t>α </a:t>
            </a:r>
            <a:r>
              <a:rPr lang="en-US" dirty="0" err="1"/>
              <a:t>λογισμικού</a:t>
            </a:r>
            <a:r>
              <a:rPr lang="en-US" dirty="0"/>
              <a:t> π</a:t>
            </a:r>
            <a:r>
              <a:rPr lang="en-US" dirty="0" err="1"/>
              <a:t>ου</a:t>
            </a:r>
            <a:r>
              <a:rPr lang="en-US" dirty="0"/>
              <a:t> π</a:t>
            </a:r>
            <a:r>
              <a:rPr lang="en-US" dirty="0" err="1"/>
              <a:t>ροέρχοντ</a:t>
            </a:r>
            <a:r>
              <a:rPr lang="en-US" dirty="0"/>
              <a:t>αι από </a:t>
            </a:r>
            <a:r>
              <a:rPr lang="en-US" dirty="0" err="1"/>
              <a:t>δεδομέν</a:t>
            </a:r>
            <a:r>
              <a:rPr lang="en-US" dirty="0"/>
              <a:t>α.</a:t>
            </a:r>
            <a:endParaRPr lang="en-US" dirty="0">
              <a:cs typeface="Calibri"/>
            </a:endParaRPr>
          </a:p>
          <a:p>
            <a:endParaRPr lang="en-US" dirty="0">
              <a:cs typeface="Calibri"/>
            </a:endParaRPr>
          </a:p>
          <a:p>
            <a:r>
              <a:rPr lang="en-US" dirty="0"/>
              <a:t>Looking at ML as software, we expect the ML and Software Engineering communities to provide us with automation, tooling, and engineering best practices – ML will become an integral part of the DevOps lifecycle. Looking at ML models as derived data, the DB community must address data discovery, access control and data sharing, curation, validation, versioning, and provenance.</a:t>
            </a:r>
            <a:endParaRPr lang="en-US" dirty="0">
              <a:cs typeface="Calibri"/>
            </a:endParaRPr>
          </a:p>
          <a:p>
            <a:r>
              <a:rPr lang="en-US" dirty="0" err="1"/>
              <a:t>Κοιτάζοντ</a:t>
            </a:r>
            <a:r>
              <a:rPr lang="en-US" dirty="0"/>
              <a:t>ας </a:t>
            </a:r>
            <a:r>
              <a:rPr lang="en-US" dirty="0" err="1"/>
              <a:t>το</a:t>
            </a:r>
            <a:r>
              <a:rPr lang="en-US" dirty="0"/>
              <a:t> ML </a:t>
            </a:r>
            <a:r>
              <a:rPr lang="en-US" dirty="0" err="1"/>
              <a:t>ως</a:t>
            </a:r>
            <a:r>
              <a:rPr lang="en-US" dirty="0"/>
              <a:t> </a:t>
            </a:r>
            <a:r>
              <a:rPr lang="en-US" dirty="0" err="1"/>
              <a:t>λογισμικό</a:t>
            </a:r>
            <a:r>
              <a:rPr lang="en-US" dirty="0"/>
              <a:t>, ανα</a:t>
            </a:r>
            <a:r>
              <a:rPr lang="en-US" dirty="0" err="1"/>
              <a:t>μένουμε</a:t>
            </a:r>
            <a:r>
              <a:rPr lang="en-US" dirty="0"/>
              <a:t> από </a:t>
            </a:r>
            <a:r>
              <a:rPr lang="en-US" dirty="0" err="1"/>
              <a:t>τις</a:t>
            </a:r>
            <a:r>
              <a:rPr lang="en-US" dirty="0"/>
              <a:t> </a:t>
            </a:r>
            <a:r>
              <a:rPr lang="en-US" dirty="0" err="1"/>
              <a:t>κοινότητες</a:t>
            </a:r>
            <a:r>
              <a:rPr lang="en-US" dirty="0"/>
              <a:t> ML και Software Engineering να μας π</a:t>
            </a:r>
            <a:r>
              <a:rPr lang="en-US" dirty="0" err="1"/>
              <a:t>ροσφέρουν</a:t>
            </a:r>
            <a:r>
              <a:rPr lang="en-US" dirty="0"/>
              <a:t> </a:t>
            </a:r>
          </a:p>
          <a:p>
            <a:r>
              <a:rPr lang="en-US" dirty="0"/>
              <a:t>-- α</a:t>
            </a:r>
            <a:r>
              <a:rPr lang="en-US" dirty="0" err="1"/>
              <a:t>υτομ</a:t>
            </a:r>
            <a:r>
              <a:rPr lang="en-US" dirty="0"/>
              <a:t>α</a:t>
            </a:r>
            <a:r>
              <a:rPr lang="en-US" dirty="0" err="1"/>
              <a:t>το</a:t>
            </a:r>
            <a:r>
              <a:rPr lang="en-US" dirty="0"/>
              <a:t>π</a:t>
            </a:r>
            <a:r>
              <a:rPr lang="en-US" dirty="0" err="1"/>
              <a:t>οίηση</a:t>
            </a:r>
            <a:r>
              <a:rPr lang="en-US" dirty="0"/>
              <a:t>, </a:t>
            </a:r>
          </a:p>
          <a:p>
            <a:r>
              <a:rPr lang="en-US" dirty="0"/>
              <a:t>--</a:t>
            </a:r>
            <a:r>
              <a:rPr lang="en-US" dirty="0" err="1"/>
              <a:t>εργ</a:t>
            </a:r>
            <a:r>
              <a:rPr lang="en-US" dirty="0"/>
              <a:t>α</a:t>
            </a:r>
            <a:r>
              <a:rPr lang="en-US" dirty="0" err="1"/>
              <a:t>λειομηχ</a:t>
            </a:r>
            <a:r>
              <a:rPr lang="en-US" dirty="0"/>
              <a:t>α</a:t>
            </a:r>
            <a:r>
              <a:rPr lang="en-US" dirty="0" err="1"/>
              <a:t>νές</a:t>
            </a:r>
            <a:r>
              <a:rPr lang="en-US" dirty="0"/>
              <a:t> και </a:t>
            </a:r>
            <a:r>
              <a:rPr lang="en-US" dirty="0" err="1"/>
              <a:t>μηχ</a:t>
            </a:r>
            <a:r>
              <a:rPr lang="en-US" dirty="0"/>
              <a:t>α</a:t>
            </a:r>
            <a:r>
              <a:rPr lang="en-US" dirty="0" err="1"/>
              <a:t>νικές</a:t>
            </a:r>
            <a:r>
              <a:rPr lang="en-US" dirty="0"/>
              <a:t> β</a:t>
            </a:r>
            <a:r>
              <a:rPr lang="en-US" dirty="0" err="1"/>
              <a:t>έλτιστες</a:t>
            </a:r>
            <a:r>
              <a:rPr lang="en-US" dirty="0"/>
              <a:t> πρα</a:t>
            </a:r>
            <a:r>
              <a:rPr lang="en-US" dirty="0" err="1"/>
              <a:t>κτικές</a:t>
            </a:r>
            <a:r>
              <a:rPr lang="en-US" dirty="0"/>
              <a:t> - </a:t>
            </a:r>
            <a:r>
              <a:rPr lang="en-US" dirty="0" err="1"/>
              <a:t>το</a:t>
            </a:r>
            <a:r>
              <a:rPr lang="en-US" dirty="0"/>
              <a:t> ML θα </a:t>
            </a:r>
            <a:r>
              <a:rPr lang="en-US" dirty="0" err="1"/>
              <a:t>γίνει</a:t>
            </a:r>
            <a:r>
              <a:rPr lang="en-US" dirty="0"/>
              <a:t> αναπ</a:t>
            </a:r>
            <a:r>
              <a:rPr lang="en-US" dirty="0" err="1"/>
              <a:t>όσ</a:t>
            </a:r>
            <a:r>
              <a:rPr lang="en-US" dirty="0"/>
              <a:t>πα</a:t>
            </a:r>
            <a:r>
              <a:rPr lang="en-US" dirty="0" err="1"/>
              <a:t>στο</a:t>
            </a:r>
            <a:r>
              <a:rPr lang="en-US" dirty="0"/>
              <a:t> </a:t>
            </a:r>
            <a:r>
              <a:rPr lang="en-US" dirty="0" err="1"/>
              <a:t>μέρος</a:t>
            </a:r>
            <a:r>
              <a:rPr lang="en-US" dirty="0"/>
              <a:t> </a:t>
            </a:r>
            <a:r>
              <a:rPr lang="en-US" dirty="0" err="1"/>
              <a:t>του</a:t>
            </a:r>
            <a:r>
              <a:rPr lang="en-US" dirty="0"/>
              <a:t> </a:t>
            </a:r>
            <a:r>
              <a:rPr lang="en-US" dirty="0" err="1"/>
              <a:t>κύκλου</a:t>
            </a:r>
            <a:r>
              <a:rPr lang="en-US" dirty="0"/>
              <a:t> </a:t>
            </a:r>
            <a:r>
              <a:rPr lang="en-US" dirty="0" err="1"/>
              <a:t>ζωής</a:t>
            </a:r>
            <a:r>
              <a:rPr lang="en-US" dirty="0"/>
              <a:t> DevOps. </a:t>
            </a:r>
            <a:r>
              <a:rPr lang="en-US" dirty="0" err="1"/>
              <a:t>Εξετάζοντ</a:t>
            </a:r>
            <a:r>
              <a:rPr lang="en-US" dirty="0"/>
              <a:t>ας τα </a:t>
            </a:r>
            <a:r>
              <a:rPr lang="en-US" dirty="0" err="1"/>
              <a:t>μοντέλ</a:t>
            </a:r>
            <a:r>
              <a:rPr lang="en-US" dirty="0"/>
              <a:t>α ML </a:t>
            </a:r>
            <a:r>
              <a:rPr lang="en-US" dirty="0" err="1"/>
              <a:t>ως</a:t>
            </a:r>
            <a:r>
              <a:rPr lang="en-US" dirty="0"/>
              <a:t> πα</a:t>
            </a:r>
            <a:r>
              <a:rPr lang="en-US" dirty="0" err="1"/>
              <a:t>ράγωγ</a:t>
            </a:r>
            <a:r>
              <a:rPr lang="en-US" dirty="0"/>
              <a:t>α </a:t>
            </a:r>
            <a:r>
              <a:rPr lang="en-US" dirty="0" err="1"/>
              <a:t>δεδομέν</a:t>
            </a:r>
            <a:r>
              <a:rPr lang="en-US" dirty="0"/>
              <a:t>α, η </a:t>
            </a:r>
            <a:r>
              <a:rPr lang="en-US" dirty="0" err="1"/>
              <a:t>κοινότητ</a:t>
            </a:r>
            <a:r>
              <a:rPr lang="en-US" dirty="0"/>
              <a:t>α </a:t>
            </a:r>
            <a:r>
              <a:rPr lang="en-US" dirty="0" err="1"/>
              <a:t>του</a:t>
            </a:r>
            <a:r>
              <a:rPr lang="en-US" dirty="0"/>
              <a:t> DB π</a:t>
            </a:r>
            <a:r>
              <a:rPr lang="en-US" dirty="0" err="1"/>
              <a:t>ρέ</a:t>
            </a:r>
            <a:r>
              <a:rPr lang="en-US" dirty="0"/>
              <a:t>π</a:t>
            </a:r>
            <a:r>
              <a:rPr lang="en-US" dirty="0" err="1"/>
              <a:t>ει</a:t>
            </a:r>
            <a:r>
              <a:rPr lang="en-US" dirty="0"/>
              <a:t> να α</a:t>
            </a:r>
            <a:r>
              <a:rPr lang="en-US" dirty="0" err="1"/>
              <a:t>ντιμετω</a:t>
            </a:r>
            <a:r>
              <a:rPr lang="en-US" dirty="0"/>
              <a:t>π</a:t>
            </a:r>
            <a:r>
              <a:rPr lang="en-US" dirty="0" err="1"/>
              <a:t>ίσει</a:t>
            </a:r>
            <a:r>
              <a:rPr lang="en-US" dirty="0"/>
              <a:t> </a:t>
            </a:r>
            <a:r>
              <a:rPr lang="en-US" dirty="0" err="1"/>
              <a:t>την</a:t>
            </a:r>
            <a:r>
              <a:rPr lang="en-US" dirty="0"/>
              <a:t> ανα</a:t>
            </a:r>
            <a:r>
              <a:rPr lang="en-US" dirty="0" err="1"/>
              <a:t>κάλυψη</a:t>
            </a:r>
            <a:r>
              <a:rPr lang="en-US" dirty="0"/>
              <a:t> </a:t>
            </a:r>
            <a:r>
              <a:rPr lang="en-US" dirty="0" err="1"/>
              <a:t>δεδομένων</a:t>
            </a:r>
            <a:r>
              <a:rPr lang="en-US" dirty="0"/>
              <a:t>, </a:t>
            </a:r>
            <a:r>
              <a:rPr lang="en-US" dirty="0" err="1"/>
              <a:t>τον</a:t>
            </a:r>
            <a:r>
              <a:rPr lang="en-US" dirty="0"/>
              <a:t> </a:t>
            </a:r>
            <a:r>
              <a:rPr lang="en-US" dirty="0" err="1"/>
              <a:t>έλεγχο</a:t>
            </a:r>
            <a:r>
              <a:rPr lang="en-US" dirty="0"/>
              <a:t> π</a:t>
            </a:r>
            <a:r>
              <a:rPr lang="en-US" dirty="0" err="1"/>
              <a:t>ρόσ</a:t>
            </a:r>
            <a:r>
              <a:rPr lang="en-US" dirty="0"/>
              <a:t>βα</a:t>
            </a:r>
            <a:r>
              <a:rPr lang="en-US" dirty="0" err="1"/>
              <a:t>σης</a:t>
            </a:r>
            <a:r>
              <a:rPr lang="en-US" dirty="0"/>
              <a:t> και </a:t>
            </a:r>
            <a:r>
              <a:rPr lang="en-US" dirty="0" err="1"/>
              <a:t>την</a:t>
            </a:r>
            <a:r>
              <a:rPr lang="en-US" dirty="0"/>
              <a:t> α</a:t>
            </a:r>
            <a:r>
              <a:rPr lang="en-US" dirty="0" err="1"/>
              <a:t>ντ</a:t>
            </a:r>
            <a:r>
              <a:rPr lang="en-US" dirty="0"/>
              <a:t>α</a:t>
            </a:r>
            <a:r>
              <a:rPr lang="en-US" dirty="0" err="1"/>
              <a:t>λλ</a:t>
            </a:r>
            <a:r>
              <a:rPr lang="en-US" dirty="0"/>
              <a:t>α</a:t>
            </a:r>
            <a:r>
              <a:rPr lang="en-US" dirty="0" err="1"/>
              <a:t>γή</a:t>
            </a:r>
            <a:r>
              <a:rPr lang="en-US" dirty="0"/>
              <a:t> </a:t>
            </a:r>
            <a:r>
              <a:rPr lang="en-US" dirty="0" err="1"/>
              <a:t>δεδομένων</a:t>
            </a:r>
            <a:r>
              <a:rPr lang="en-US" dirty="0"/>
              <a:t>, </a:t>
            </a:r>
            <a:r>
              <a:rPr lang="en-US" dirty="0" err="1"/>
              <a:t>την</a:t>
            </a:r>
            <a:r>
              <a:rPr lang="en-US" dirty="0"/>
              <a:t> επ</a:t>
            </a:r>
            <a:r>
              <a:rPr lang="en-US" dirty="0" err="1"/>
              <a:t>εξεργ</a:t>
            </a:r>
            <a:r>
              <a:rPr lang="en-US" dirty="0"/>
              <a:t>α</a:t>
            </a:r>
            <a:r>
              <a:rPr lang="en-US" dirty="0" err="1"/>
              <a:t>σί</a:t>
            </a:r>
            <a:r>
              <a:rPr lang="en-US" dirty="0"/>
              <a:t>α, </a:t>
            </a:r>
            <a:r>
              <a:rPr lang="en-US" dirty="0" err="1"/>
              <a:t>την</a:t>
            </a:r>
            <a:r>
              <a:rPr lang="en-US" dirty="0"/>
              <a:t> επ</a:t>
            </a:r>
            <a:r>
              <a:rPr lang="en-US" dirty="0" err="1"/>
              <a:t>ικύρωση</a:t>
            </a:r>
            <a:r>
              <a:rPr lang="en-US" dirty="0"/>
              <a:t>, </a:t>
            </a:r>
            <a:r>
              <a:rPr lang="en-US" dirty="0" err="1"/>
              <a:t>την</a:t>
            </a:r>
            <a:r>
              <a:rPr lang="en-US" dirty="0"/>
              <a:t> </a:t>
            </a:r>
            <a:r>
              <a:rPr lang="en-US" dirty="0" err="1"/>
              <a:t>έκδοση</a:t>
            </a:r>
            <a:r>
              <a:rPr lang="en-US" dirty="0"/>
              <a:t> και </a:t>
            </a:r>
            <a:r>
              <a:rPr lang="en-US" dirty="0" err="1"/>
              <a:t>την</a:t>
            </a:r>
            <a:r>
              <a:rPr lang="en-US" dirty="0"/>
              <a:t> π</a:t>
            </a:r>
            <a:r>
              <a:rPr lang="en-US" dirty="0" err="1"/>
              <a:t>ροέλευση</a:t>
            </a:r>
            <a:r>
              <a:rPr lang="en-US" dirty="0"/>
              <a:t>.</a:t>
            </a:r>
            <a:endParaRPr lang="en-US"/>
          </a:p>
          <a:p>
            <a:endParaRPr lang="en-US" dirty="0"/>
          </a:p>
          <a:p>
            <a:r>
              <a:rPr lang="en-US" dirty="0"/>
              <a:t>Models themselves must be subject to scrutiny with their storage and querying/scoring secured and auditable. For consistency reasons, in more complex applications transactional updates to models (and across multiple models) may be required. </a:t>
            </a:r>
            <a:endParaRPr lang="en-US" dirty="0">
              <a:cs typeface="Calibri" panose="020F0502020204030204"/>
            </a:endParaRPr>
          </a:p>
          <a:p>
            <a:r>
              <a:rPr lang="en-US" dirty="0"/>
              <a:t>This is another argument in </a:t>
            </a:r>
            <a:r>
              <a:rPr lang="en-US" dirty="0" err="1"/>
              <a:t>favour</a:t>
            </a:r>
            <a:r>
              <a:rPr lang="en-US" dirty="0"/>
              <a:t> of in-DB scoring. A nice side-effect is that scoring in the DB can also be fast: early experiments suggest that in-DB model scoring can be up to 5x-24x faster than standalone state-of-the-art approaches.</a:t>
            </a:r>
            <a:endParaRPr lang="en-US" dirty="0">
              <a:cs typeface="Calibri"/>
            </a:endParaRPr>
          </a:p>
          <a:p>
            <a:r>
              <a:rPr lang="en-US" dirty="0"/>
              <a:t>Τα </a:t>
            </a:r>
            <a:r>
              <a:rPr lang="en-US" dirty="0" err="1"/>
              <a:t>ίδι</a:t>
            </a:r>
            <a:r>
              <a:rPr lang="en-US" dirty="0"/>
              <a:t>α τα </a:t>
            </a:r>
            <a:r>
              <a:rPr lang="en-US" dirty="0" err="1"/>
              <a:t>μοντέλ</a:t>
            </a:r>
            <a:r>
              <a:rPr lang="en-US" dirty="0"/>
              <a:t>α π</a:t>
            </a:r>
            <a:r>
              <a:rPr lang="en-US" dirty="0" err="1"/>
              <a:t>ρέ</a:t>
            </a:r>
            <a:r>
              <a:rPr lang="en-US" dirty="0"/>
              <a:t>π</a:t>
            </a:r>
            <a:r>
              <a:rPr lang="en-US" dirty="0" err="1"/>
              <a:t>ει</a:t>
            </a:r>
            <a:r>
              <a:rPr lang="en-US" dirty="0"/>
              <a:t> να υπ</a:t>
            </a:r>
            <a:r>
              <a:rPr lang="en-US" dirty="0" err="1"/>
              <a:t>όκειντ</a:t>
            </a:r>
            <a:r>
              <a:rPr lang="en-US" dirty="0"/>
              <a:t>αι </a:t>
            </a:r>
            <a:r>
              <a:rPr lang="en-US" dirty="0" err="1"/>
              <a:t>σε</a:t>
            </a:r>
            <a:r>
              <a:rPr lang="en-US" dirty="0"/>
              <a:t> </a:t>
            </a:r>
            <a:r>
              <a:rPr lang="en-US" dirty="0" err="1"/>
              <a:t>έλεγχο</a:t>
            </a:r>
            <a:r>
              <a:rPr lang="en-US" dirty="0"/>
              <a:t> </a:t>
            </a:r>
            <a:r>
              <a:rPr lang="en-US" dirty="0" err="1"/>
              <a:t>με</a:t>
            </a:r>
            <a:r>
              <a:rPr lang="en-US" dirty="0"/>
              <a:t> </a:t>
            </a:r>
            <a:r>
              <a:rPr lang="en-US" dirty="0" err="1"/>
              <a:t>την</a:t>
            </a:r>
            <a:r>
              <a:rPr lang="en-US" dirty="0"/>
              <a:t> απ</a:t>
            </a:r>
            <a:r>
              <a:rPr lang="en-US" dirty="0" err="1"/>
              <a:t>οθήκευση</a:t>
            </a:r>
            <a:r>
              <a:rPr lang="en-US" dirty="0"/>
              <a:t> και </a:t>
            </a:r>
            <a:r>
              <a:rPr lang="en-US" dirty="0" err="1"/>
              <a:t>την</a:t>
            </a:r>
            <a:r>
              <a:rPr lang="en-US" dirty="0"/>
              <a:t> </a:t>
            </a:r>
            <a:r>
              <a:rPr lang="en-US" dirty="0" err="1"/>
              <a:t>ερώτηση</a:t>
            </a:r>
            <a:r>
              <a:rPr lang="en-US" dirty="0"/>
              <a:t> / βα</a:t>
            </a:r>
            <a:r>
              <a:rPr lang="en-US" dirty="0" err="1"/>
              <a:t>θμολόγηση</a:t>
            </a:r>
            <a:r>
              <a:rPr lang="en-US" dirty="0"/>
              <a:t> </a:t>
            </a:r>
            <a:r>
              <a:rPr lang="en-US" dirty="0" err="1"/>
              <a:t>τους</a:t>
            </a:r>
            <a:r>
              <a:rPr lang="en-US" dirty="0"/>
              <a:t>, </a:t>
            </a:r>
            <a:r>
              <a:rPr lang="en-US" dirty="0" err="1"/>
              <a:t>εξ</a:t>
            </a:r>
            <a:r>
              <a:rPr lang="en-US" dirty="0"/>
              <a:t>α</a:t>
            </a:r>
            <a:r>
              <a:rPr lang="en-US" dirty="0" err="1"/>
              <a:t>σφ</a:t>
            </a:r>
            <a:r>
              <a:rPr lang="en-US" dirty="0"/>
              <a:t>α</a:t>
            </a:r>
            <a:r>
              <a:rPr lang="en-US" dirty="0" err="1"/>
              <a:t>λισμέν</a:t>
            </a:r>
            <a:r>
              <a:rPr lang="en-US" dirty="0"/>
              <a:t>α και </a:t>
            </a:r>
            <a:r>
              <a:rPr lang="en-US" dirty="0" err="1"/>
              <a:t>ελεγχόμεν</a:t>
            </a:r>
            <a:r>
              <a:rPr lang="en-US" dirty="0"/>
              <a:t>α. </a:t>
            </a:r>
            <a:r>
              <a:rPr lang="en-US" dirty="0" err="1"/>
              <a:t>Γι</a:t>
            </a:r>
            <a:r>
              <a:rPr lang="en-US" dirty="0"/>
              <a:t>α </a:t>
            </a:r>
            <a:r>
              <a:rPr lang="en-US" dirty="0" err="1"/>
              <a:t>λόγους</a:t>
            </a:r>
            <a:r>
              <a:rPr lang="en-US" dirty="0"/>
              <a:t> </a:t>
            </a:r>
            <a:r>
              <a:rPr lang="en-US" dirty="0" err="1"/>
              <a:t>συνέ</a:t>
            </a:r>
            <a:r>
              <a:rPr lang="en-US" dirty="0"/>
              <a:t>π</a:t>
            </a:r>
            <a:r>
              <a:rPr lang="en-US" dirty="0" err="1"/>
              <a:t>ει</a:t>
            </a:r>
            <a:r>
              <a:rPr lang="en-US" dirty="0"/>
              <a:t>ας, </a:t>
            </a:r>
            <a:r>
              <a:rPr lang="en-US" dirty="0" err="1"/>
              <a:t>σε</a:t>
            </a:r>
            <a:r>
              <a:rPr lang="en-US" dirty="0"/>
              <a:t> π</a:t>
            </a:r>
            <a:r>
              <a:rPr lang="en-US" dirty="0" err="1"/>
              <a:t>ιο</a:t>
            </a:r>
            <a:r>
              <a:rPr lang="en-US" dirty="0"/>
              <a:t> </a:t>
            </a:r>
            <a:r>
              <a:rPr lang="en-US" dirty="0" err="1"/>
              <a:t>σύνθετες</a:t>
            </a:r>
            <a:r>
              <a:rPr lang="en-US" dirty="0"/>
              <a:t> </a:t>
            </a:r>
            <a:r>
              <a:rPr lang="en-US" dirty="0" err="1"/>
              <a:t>εφ</a:t>
            </a:r>
            <a:r>
              <a:rPr lang="en-US" dirty="0"/>
              <a:t>α</a:t>
            </a:r>
            <a:r>
              <a:rPr lang="en-US" dirty="0" err="1"/>
              <a:t>ρμογές</a:t>
            </a:r>
            <a:r>
              <a:rPr lang="en-US" dirty="0"/>
              <a:t> </a:t>
            </a:r>
            <a:r>
              <a:rPr lang="en-US" dirty="0" err="1"/>
              <a:t>ενδέχετ</a:t>
            </a:r>
            <a:r>
              <a:rPr lang="en-US" dirty="0"/>
              <a:t>αι να απα</a:t>
            </a:r>
            <a:r>
              <a:rPr lang="en-US" dirty="0" err="1"/>
              <a:t>ιτούντ</a:t>
            </a:r>
            <a:r>
              <a:rPr lang="en-US" dirty="0"/>
              <a:t>αι </a:t>
            </a:r>
            <a:r>
              <a:rPr lang="en-US" dirty="0" err="1"/>
              <a:t>ενημερώσεις</a:t>
            </a:r>
            <a:r>
              <a:rPr lang="en-US" dirty="0"/>
              <a:t> </a:t>
            </a:r>
            <a:r>
              <a:rPr lang="en-US" dirty="0" err="1"/>
              <a:t>συν</a:t>
            </a:r>
            <a:r>
              <a:rPr lang="en-US" dirty="0"/>
              <a:t>α</a:t>
            </a:r>
            <a:r>
              <a:rPr lang="en-US" dirty="0" err="1"/>
              <a:t>λλ</a:t>
            </a:r>
            <a:r>
              <a:rPr lang="en-US" dirty="0"/>
              <a:t>α</a:t>
            </a:r>
            <a:r>
              <a:rPr lang="en-US" dirty="0" err="1"/>
              <a:t>γών</a:t>
            </a:r>
            <a:r>
              <a:rPr lang="en-US" dirty="0"/>
              <a:t> </a:t>
            </a:r>
            <a:r>
              <a:rPr lang="en-US" dirty="0" err="1"/>
              <a:t>σε</a:t>
            </a:r>
            <a:r>
              <a:rPr lang="en-US" dirty="0"/>
              <a:t> </a:t>
            </a:r>
            <a:r>
              <a:rPr lang="en-US" dirty="0" err="1"/>
              <a:t>μοντέλ</a:t>
            </a:r>
            <a:r>
              <a:rPr lang="en-US" dirty="0"/>
              <a:t>α (και </a:t>
            </a:r>
            <a:r>
              <a:rPr lang="en-US" dirty="0" err="1"/>
              <a:t>σε</a:t>
            </a:r>
            <a:r>
              <a:rPr lang="en-US" dirty="0"/>
              <a:t> π</a:t>
            </a:r>
            <a:r>
              <a:rPr lang="en-US" dirty="0" err="1"/>
              <a:t>ολλά</a:t>
            </a:r>
            <a:r>
              <a:rPr lang="en-US" dirty="0"/>
              <a:t> </a:t>
            </a:r>
            <a:r>
              <a:rPr lang="en-US" dirty="0" err="1"/>
              <a:t>μοντέλ</a:t>
            </a:r>
            <a:r>
              <a:rPr lang="en-US" dirty="0"/>
              <a:t>α).</a:t>
            </a:r>
            <a:endParaRPr lang="en-US" dirty="0">
              <a:cs typeface="Calibri"/>
            </a:endParaRPr>
          </a:p>
          <a:p>
            <a:r>
              <a:rPr lang="en-US" dirty="0" err="1"/>
              <a:t>Αυτό</a:t>
            </a:r>
            <a:r>
              <a:rPr lang="en-US" dirty="0"/>
              <a:t> </a:t>
            </a:r>
            <a:r>
              <a:rPr lang="en-US" dirty="0" err="1"/>
              <a:t>είν</a:t>
            </a:r>
            <a:r>
              <a:rPr lang="en-US" dirty="0"/>
              <a:t>αι </a:t>
            </a:r>
            <a:r>
              <a:rPr lang="en-US" dirty="0" err="1"/>
              <a:t>έν</a:t>
            </a:r>
            <a:r>
              <a:rPr lang="en-US" dirty="0"/>
              <a:t>α </a:t>
            </a:r>
            <a:r>
              <a:rPr lang="en-US" dirty="0" err="1"/>
              <a:t>άλλο</a:t>
            </a:r>
            <a:r>
              <a:rPr lang="en-US" dirty="0"/>
              <a:t> επ</a:t>
            </a:r>
            <a:r>
              <a:rPr lang="en-US" dirty="0" err="1"/>
              <a:t>ιχείρημ</a:t>
            </a:r>
            <a:r>
              <a:rPr lang="en-US" dirty="0"/>
              <a:t>α υπ</a:t>
            </a:r>
            <a:r>
              <a:rPr lang="en-US" dirty="0" err="1"/>
              <a:t>έρ</a:t>
            </a:r>
            <a:r>
              <a:rPr lang="en-US" dirty="0"/>
              <a:t> </a:t>
            </a:r>
            <a:r>
              <a:rPr lang="en-US" dirty="0" err="1"/>
              <a:t>της</a:t>
            </a:r>
            <a:r>
              <a:rPr lang="en-US" dirty="0"/>
              <a:t> βα</a:t>
            </a:r>
            <a:r>
              <a:rPr lang="en-US" dirty="0" err="1"/>
              <a:t>θμολόγησης</a:t>
            </a:r>
            <a:r>
              <a:rPr lang="en-US" dirty="0"/>
              <a:t> in-DB. </a:t>
            </a:r>
            <a:r>
              <a:rPr lang="en-US" dirty="0" err="1"/>
              <a:t>Έν</a:t>
            </a:r>
            <a:r>
              <a:rPr lang="en-US" dirty="0"/>
              <a:t>α </a:t>
            </a:r>
            <a:r>
              <a:rPr lang="en-US" dirty="0" err="1"/>
              <a:t>ωρ</a:t>
            </a:r>
            <a:r>
              <a:rPr lang="en-US" dirty="0"/>
              <a:t>α</a:t>
            </a:r>
            <a:r>
              <a:rPr lang="en-US" dirty="0" err="1"/>
              <a:t>ίο</a:t>
            </a:r>
            <a:r>
              <a:rPr lang="en-US" dirty="0"/>
              <a:t> απ</a:t>
            </a:r>
            <a:r>
              <a:rPr lang="en-US" dirty="0" err="1"/>
              <a:t>οτέλεσμ</a:t>
            </a:r>
            <a:r>
              <a:rPr lang="en-US" dirty="0"/>
              <a:t>α </a:t>
            </a:r>
            <a:r>
              <a:rPr lang="en-US" dirty="0" err="1"/>
              <a:t>είν</a:t>
            </a:r>
            <a:r>
              <a:rPr lang="en-US" dirty="0"/>
              <a:t>αι </a:t>
            </a:r>
            <a:r>
              <a:rPr lang="en-US" dirty="0" err="1"/>
              <a:t>ότι</a:t>
            </a:r>
            <a:r>
              <a:rPr lang="en-US" dirty="0"/>
              <a:t> η βα</a:t>
            </a:r>
            <a:r>
              <a:rPr lang="en-US" dirty="0" err="1"/>
              <a:t>θμολόγηση</a:t>
            </a:r>
            <a:r>
              <a:rPr lang="en-US" dirty="0"/>
              <a:t> </a:t>
            </a:r>
            <a:r>
              <a:rPr lang="en-US" dirty="0" err="1"/>
              <a:t>στο</a:t>
            </a:r>
            <a:r>
              <a:rPr lang="en-US" dirty="0"/>
              <a:t> DB μπ</a:t>
            </a:r>
            <a:r>
              <a:rPr lang="en-US" dirty="0" err="1"/>
              <a:t>ορεί</a:t>
            </a:r>
            <a:r>
              <a:rPr lang="en-US" dirty="0"/>
              <a:t> επ</a:t>
            </a:r>
            <a:r>
              <a:rPr lang="en-US" dirty="0" err="1"/>
              <a:t>ίσης</a:t>
            </a:r>
            <a:r>
              <a:rPr lang="en-US" dirty="0"/>
              <a:t> να </a:t>
            </a:r>
            <a:r>
              <a:rPr lang="en-US" dirty="0" err="1"/>
              <a:t>είν</a:t>
            </a:r>
            <a:r>
              <a:rPr lang="en-US" dirty="0"/>
              <a:t>αι </a:t>
            </a:r>
            <a:r>
              <a:rPr lang="en-US" dirty="0" err="1"/>
              <a:t>γρήγορη</a:t>
            </a:r>
            <a:r>
              <a:rPr lang="en-US" dirty="0"/>
              <a:t>: τα π</a:t>
            </a:r>
            <a:r>
              <a:rPr lang="en-US" dirty="0" err="1"/>
              <a:t>ρώτ</a:t>
            </a:r>
            <a:r>
              <a:rPr lang="en-US" dirty="0"/>
              <a:t>α π</a:t>
            </a:r>
            <a:r>
              <a:rPr lang="en-US" dirty="0" err="1"/>
              <a:t>ειράμ</a:t>
            </a:r>
            <a:r>
              <a:rPr lang="en-US" dirty="0"/>
              <a:t>ατα υπ</a:t>
            </a:r>
            <a:r>
              <a:rPr lang="en-US" dirty="0" err="1"/>
              <a:t>οδηλώνουν</a:t>
            </a:r>
            <a:r>
              <a:rPr lang="en-US" dirty="0"/>
              <a:t> </a:t>
            </a:r>
            <a:r>
              <a:rPr lang="en-US" dirty="0" err="1"/>
              <a:t>ότι</a:t>
            </a:r>
            <a:r>
              <a:rPr lang="en-US" dirty="0"/>
              <a:t> η βα</a:t>
            </a:r>
            <a:r>
              <a:rPr lang="en-US" dirty="0" err="1"/>
              <a:t>θμολόγηση</a:t>
            </a:r>
            <a:r>
              <a:rPr lang="en-US" dirty="0"/>
              <a:t> </a:t>
            </a:r>
            <a:r>
              <a:rPr lang="en-US" dirty="0" err="1"/>
              <a:t>μοντέλου</a:t>
            </a:r>
            <a:r>
              <a:rPr lang="en-US" dirty="0"/>
              <a:t> in-DB μπ</a:t>
            </a:r>
            <a:r>
              <a:rPr lang="en-US" dirty="0" err="1"/>
              <a:t>ορεί</a:t>
            </a:r>
            <a:r>
              <a:rPr lang="en-US" dirty="0"/>
              <a:t> να </a:t>
            </a:r>
            <a:r>
              <a:rPr lang="en-US" dirty="0" err="1"/>
              <a:t>φτάσει</a:t>
            </a:r>
            <a:r>
              <a:rPr lang="en-US" dirty="0"/>
              <a:t> </a:t>
            </a:r>
            <a:r>
              <a:rPr lang="en-US" dirty="0" err="1"/>
              <a:t>έως</a:t>
            </a:r>
            <a:r>
              <a:rPr lang="en-US" dirty="0"/>
              <a:t> και 5x-24 </a:t>
            </a:r>
            <a:r>
              <a:rPr lang="en-US" dirty="0" err="1"/>
              <a:t>φορές</a:t>
            </a:r>
            <a:r>
              <a:rPr lang="en-US" dirty="0"/>
              <a:t> τα</a:t>
            </a:r>
            <a:r>
              <a:rPr lang="en-US" dirty="0" err="1"/>
              <a:t>χύτερ</a:t>
            </a:r>
            <a:r>
              <a:rPr lang="en-US" dirty="0"/>
              <a:t>α από </a:t>
            </a:r>
            <a:r>
              <a:rPr lang="en-US" dirty="0" err="1"/>
              <a:t>τις</a:t>
            </a:r>
            <a:r>
              <a:rPr lang="en-US" dirty="0"/>
              <a:t> α</a:t>
            </a:r>
            <a:r>
              <a:rPr lang="en-US" dirty="0" err="1"/>
              <a:t>υτόνομες</a:t>
            </a:r>
            <a:r>
              <a:rPr lang="en-US" dirty="0"/>
              <a:t> π</a:t>
            </a:r>
            <a:r>
              <a:rPr lang="en-US" dirty="0" err="1"/>
              <a:t>ροσεγγίσεις</a:t>
            </a:r>
            <a:r>
              <a:rPr lang="en-US" dirty="0"/>
              <a:t> </a:t>
            </a:r>
            <a:r>
              <a:rPr lang="en-US" dirty="0" err="1"/>
              <a:t>τελευτ</a:t>
            </a:r>
            <a:r>
              <a:rPr lang="en-US" dirty="0"/>
              <a:t>αίας </a:t>
            </a:r>
            <a:r>
              <a:rPr lang="en-US" dirty="0" err="1"/>
              <a:t>τεχνολογί</a:t>
            </a:r>
            <a:r>
              <a:rPr lang="en-US" dirty="0"/>
              <a:t>ας.</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6646BDA-26D4-488F-8C1A-18BA5669ACA1}" type="slidenum">
              <a:rPr lang="en-CY" smtClean="0"/>
              <a:t>7</a:t>
            </a:fld>
            <a:endParaRPr lang="en-CY"/>
          </a:p>
        </p:txBody>
      </p:sp>
    </p:spTree>
    <p:extLst>
      <p:ext uri="{BB962C8B-B14F-4D97-AF65-F5344CB8AC3E}">
        <p14:creationId xmlns:p14="http://schemas.microsoft.com/office/powerpoint/2010/main" val="8707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6646BDA-26D4-488F-8C1A-18BA5669ACA1}" type="slidenum">
              <a:rPr lang="en-CY" smtClean="0"/>
              <a:t>8</a:t>
            </a:fld>
            <a:endParaRPr lang="en-CY"/>
          </a:p>
        </p:txBody>
      </p:sp>
    </p:spTree>
    <p:extLst>
      <p:ext uri="{BB962C8B-B14F-4D97-AF65-F5344CB8AC3E}">
        <p14:creationId xmlns:p14="http://schemas.microsoft.com/office/powerpoint/2010/main" val="146126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6646BDA-26D4-488F-8C1A-18BA5669ACA1}" type="slidenum">
              <a:rPr lang="en-CY" smtClean="0"/>
              <a:t>9</a:t>
            </a:fld>
            <a:endParaRPr lang="en-CY"/>
          </a:p>
        </p:txBody>
      </p:sp>
    </p:spTree>
    <p:extLst>
      <p:ext uri="{BB962C8B-B14F-4D97-AF65-F5344CB8AC3E}">
        <p14:creationId xmlns:p14="http://schemas.microsoft.com/office/powerpoint/2010/main" val="25887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BE51-65BD-4D3B-9B77-2ECEF2270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79E24FA0-E739-4BD0-9035-4EEF75C4D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DDD1A4DC-DAAD-4911-915E-FD3BBF7AB363}"/>
              </a:ext>
            </a:extLst>
          </p:cNvPr>
          <p:cNvSpPr>
            <a:spLocks noGrp="1"/>
          </p:cNvSpPr>
          <p:nvPr>
            <p:ph type="dt" sz="half" idx="10"/>
          </p:nvPr>
        </p:nvSpPr>
        <p:spPr/>
        <p:txBody>
          <a:bodyPr/>
          <a:lstStyle/>
          <a:p>
            <a:fld id="{C48974FE-4DC0-4246-933F-0EC68FD777CC}" type="datetime8">
              <a:rPr lang="en-CY" smtClean="0"/>
              <a:t>13/04/2020 10:28 PM</a:t>
            </a:fld>
            <a:endParaRPr lang="en-CY"/>
          </a:p>
        </p:txBody>
      </p:sp>
      <p:sp>
        <p:nvSpPr>
          <p:cNvPr id="5" name="Footer Placeholder 4">
            <a:extLst>
              <a:ext uri="{FF2B5EF4-FFF2-40B4-BE49-F238E27FC236}">
                <a16:creationId xmlns:a16="http://schemas.microsoft.com/office/drawing/2014/main" id="{7AF84F48-A6CB-4EB9-A7FE-6225ED7CF333}"/>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9EA6A18B-3486-4455-91B9-F631189F016E}"/>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211587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BDF4-1336-4392-A279-9AF8C596393D}"/>
              </a:ext>
            </a:extLst>
          </p:cNvPr>
          <p:cNvSpPr>
            <a:spLocks noGrp="1"/>
          </p:cNvSpPr>
          <p:nvPr>
            <p:ph type="title"/>
          </p:nvPr>
        </p:nvSpPr>
        <p:spPr/>
        <p:txBody>
          <a:bodyPr/>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5424C6B4-0C65-4BCD-8586-1B77CE1A10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3982FBB1-7AEE-4A22-A568-4A6FC4926EA5}"/>
              </a:ext>
            </a:extLst>
          </p:cNvPr>
          <p:cNvSpPr>
            <a:spLocks noGrp="1"/>
          </p:cNvSpPr>
          <p:nvPr>
            <p:ph type="dt" sz="half" idx="10"/>
          </p:nvPr>
        </p:nvSpPr>
        <p:spPr/>
        <p:txBody>
          <a:bodyPr/>
          <a:lstStyle/>
          <a:p>
            <a:fld id="{A09AD4DE-4BB0-4717-9259-23B2FEF7458A}" type="datetime8">
              <a:rPr lang="en-CY" smtClean="0"/>
              <a:t>13/04/2020 10:28 PM</a:t>
            </a:fld>
            <a:endParaRPr lang="en-CY"/>
          </a:p>
        </p:txBody>
      </p:sp>
      <p:sp>
        <p:nvSpPr>
          <p:cNvPr id="5" name="Footer Placeholder 4">
            <a:extLst>
              <a:ext uri="{FF2B5EF4-FFF2-40B4-BE49-F238E27FC236}">
                <a16:creationId xmlns:a16="http://schemas.microsoft.com/office/drawing/2014/main" id="{E8EE001E-7019-4CFA-B70F-76C6FBEAC951}"/>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3C3BD4B7-9C65-4B44-A211-0390E3C08531}"/>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98124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AF6B0-AA72-42AF-84DD-DFBD53F158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Y"/>
          </a:p>
        </p:txBody>
      </p:sp>
      <p:sp>
        <p:nvSpPr>
          <p:cNvPr id="3" name="Vertical Text Placeholder 2">
            <a:extLst>
              <a:ext uri="{FF2B5EF4-FFF2-40B4-BE49-F238E27FC236}">
                <a16:creationId xmlns:a16="http://schemas.microsoft.com/office/drawing/2014/main" id="{B68D74C2-A817-4B12-92C7-BC201F238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A08D9C51-CBFA-4B91-8306-912B0019C7E6}"/>
              </a:ext>
            </a:extLst>
          </p:cNvPr>
          <p:cNvSpPr>
            <a:spLocks noGrp="1"/>
          </p:cNvSpPr>
          <p:nvPr>
            <p:ph type="dt" sz="half" idx="10"/>
          </p:nvPr>
        </p:nvSpPr>
        <p:spPr/>
        <p:txBody>
          <a:bodyPr/>
          <a:lstStyle/>
          <a:p>
            <a:fld id="{B3CB0520-BD4A-42FE-ABA6-4DBD38BC4777}" type="datetime8">
              <a:rPr lang="en-CY" smtClean="0"/>
              <a:t>13/04/2020 10:28 PM</a:t>
            </a:fld>
            <a:endParaRPr lang="en-CY"/>
          </a:p>
        </p:txBody>
      </p:sp>
      <p:sp>
        <p:nvSpPr>
          <p:cNvPr id="5" name="Footer Placeholder 4">
            <a:extLst>
              <a:ext uri="{FF2B5EF4-FFF2-40B4-BE49-F238E27FC236}">
                <a16:creationId xmlns:a16="http://schemas.microsoft.com/office/drawing/2014/main" id="{8CF36630-7C56-4F02-9AB8-00D8D3D8A79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D4FA0ABF-9238-4015-A915-C75529BC0172}"/>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387742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BF2-1D1F-4AC5-85FD-7675AA72F7DE}"/>
              </a:ext>
            </a:extLst>
          </p:cNvPr>
          <p:cNvSpPr>
            <a:spLocks noGrp="1"/>
          </p:cNvSpPr>
          <p:nvPr>
            <p:ph type="title"/>
          </p:nvPr>
        </p:nvSpPr>
        <p:spPr/>
        <p:txBody>
          <a:bodyPr>
            <a:normAutofit/>
          </a:bodyPr>
          <a:lstStyle>
            <a:lvl1pPr>
              <a:defRPr sz="3600" b="1">
                <a:solidFill>
                  <a:schemeClr val="tx2">
                    <a:lumMod val="75000"/>
                  </a:schemeClr>
                </a:solidFill>
                <a:effectLst>
                  <a:outerShdw blurRad="38100" dist="38100" dir="2700000" algn="tl">
                    <a:srgbClr val="000000">
                      <a:alpha val="43137"/>
                    </a:srgbClr>
                  </a:outerShdw>
                </a:effectLst>
                <a:latin typeface="Constantia" panose="02030602050306030303" pitchFamily="18" charset="0"/>
              </a:defRPr>
            </a:lvl1pPr>
          </a:lstStyle>
          <a:p>
            <a:r>
              <a:rPr lang="en-US" dirty="0"/>
              <a:t>Click to edit Master title style</a:t>
            </a:r>
            <a:endParaRPr lang="en-CY" dirty="0"/>
          </a:p>
        </p:txBody>
      </p:sp>
      <p:sp>
        <p:nvSpPr>
          <p:cNvPr id="3" name="Content Placeholder 2">
            <a:extLst>
              <a:ext uri="{FF2B5EF4-FFF2-40B4-BE49-F238E27FC236}">
                <a16:creationId xmlns:a16="http://schemas.microsoft.com/office/drawing/2014/main" id="{1D69909D-B441-4EB6-9F6E-F3C4055F695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Y" dirty="0"/>
          </a:p>
        </p:txBody>
      </p:sp>
      <p:sp>
        <p:nvSpPr>
          <p:cNvPr id="4" name="Date Placeholder 3">
            <a:extLst>
              <a:ext uri="{FF2B5EF4-FFF2-40B4-BE49-F238E27FC236}">
                <a16:creationId xmlns:a16="http://schemas.microsoft.com/office/drawing/2014/main" id="{EC8C28E2-7796-4ADC-962C-98734F4A5142}"/>
              </a:ext>
            </a:extLst>
          </p:cNvPr>
          <p:cNvSpPr>
            <a:spLocks noGrp="1"/>
          </p:cNvSpPr>
          <p:nvPr>
            <p:ph type="dt" sz="half" idx="10"/>
          </p:nvPr>
        </p:nvSpPr>
        <p:spPr/>
        <p:txBody>
          <a:bodyPr/>
          <a:lstStyle/>
          <a:p>
            <a:fld id="{C202920B-9093-4A95-B284-22F5A628443A}" type="datetime8">
              <a:rPr lang="en-CY" smtClean="0"/>
              <a:t>13/04/2020 10:28 PM</a:t>
            </a:fld>
            <a:endParaRPr lang="en-CY"/>
          </a:p>
        </p:txBody>
      </p:sp>
      <p:sp>
        <p:nvSpPr>
          <p:cNvPr id="5" name="Footer Placeholder 4">
            <a:extLst>
              <a:ext uri="{FF2B5EF4-FFF2-40B4-BE49-F238E27FC236}">
                <a16:creationId xmlns:a16="http://schemas.microsoft.com/office/drawing/2014/main" id="{6B932C5A-07EA-4796-B8FA-397901165C82}"/>
              </a:ext>
            </a:extLst>
          </p:cNvPr>
          <p:cNvSpPr>
            <a:spLocks noGrp="1"/>
          </p:cNvSpPr>
          <p:nvPr>
            <p:ph type="ftr" sz="quarter" idx="11"/>
          </p:nvPr>
        </p:nvSpPr>
        <p:spPr/>
        <p:txBody>
          <a:bodyPr/>
          <a:lstStyle/>
          <a:p>
            <a:r>
              <a:rPr lang="en-US" dirty="0"/>
              <a:t>CS646/Copyright © All rights reserved</a:t>
            </a:r>
            <a:endParaRPr lang="en-CY" dirty="0"/>
          </a:p>
        </p:txBody>
      </p:sp>
      <p:sp>
        <p:nvSpPr>
          <p:cNvPr id="6" name="Slide Number Placeholder 5">
            <a:extLst>
              <a:ext uri="{FF2B5EF4-FFF2-40B4-BE49-F238E27FC236}">
                <a16:creationId xmlns:a16="http://schemas.microsoft.com/office/drawing/2014/main" id="{1402F776-1AAF-40DD-B6D4-AC87C520CA8A}"/>
              </a:ext>
            </a:extLst>
          </p:cNvPr>
          <p:cNvSpPr>
            <a:spLocks noGrp="1"/>
          </p:cNvSpPr>
          <p:nvPr>
            <p:ph type="sldNum" sz="quarter" idx="12"/>
          </p:nvPr>
        </p:nvSpPr>
        <p:spPr/>
        <p:txBody>
          <a:bodyPr/>
          <a:lstStyle/>
          <a:p>
            <a:fld id="{CA9980F9-A820-4292-817D-0688AA645AFA}" type="slidenum">
              <a:rPr lang="en-CY" smtClean="0"/>
              <a:t>‹#›</a:t>
            </a:fld>
            <a:endParaRPr lang="en-CY" dirty="0"/>
          </a:p>
        </p:txBody>
      </p:sp>
      <p:cxnSp>
        <p:nvCxnSpPr>
          <p:cNvPr id="8" name="Straight Connector 7">
            <a:extLst>
              <a:ext uri="{FF2B5EF4-FFF2-40B4-BE49-F238E27FC236}">
                <a16:creationId xmlns:a16="http://schemas.microsoft.com/office/drawing/2014/main" id="{30E42C7D-6B54-4680-8901-DD3A4F952AAD}"/>
              </a:ext>
            </a:extLst>
          </p:cNvPr>
          <p:cNvCxnSpPr/>
          <p:nvPr userDrawn="1"/>
        </p:nvCxnSpPr>
        <p:spPr>
          <a:xfrm>
            <a:off x="838200" y="1518165"/>
            <a:ext cx="10515600"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347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68BC-4971-41A5-86B3-A28D7324F1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Y"/>
          </a:p>
        </p:txBody>
      </p:sp>
      <p:sp>
        <p:nvSpPr>
          <p:cNvPr id="3" name="Text Placeholder 2">
            <a:extLst>
              <a:ext uri="{FF2B5EF4-FFF2-40B4-BE49-F238E27FC236}">
                <a16:creationId xmlns:a16="http://schemas.microsoft.com/office/drawing/2014/main" id="{8BBC5879-49CE-44CF-877D-374101AD8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24AA-8701-4A44-9414-59D6E4528879}"/>
              </a:ext>
            </a:extLst>
          </p:cNvPr>
          <p:cNvSpPr>
            <a:spLocks noGrp="1"/>
          </p:cNvSpPr>
          <p:nvPr>
            <p:ph type="dt" sz="half" idx="10"/>
          </p:nvPr>
        </p:nvSpPr>
        <p:spPr/>
        <p:txBody>
          <a:bodyPr/>
          <a:lstStyle/>
          <a:p>
            <a:fld id="{FA2CBD9A-1A53-4B85-8015-D4F0566FD225}" type="datetime8">
              <a:rPr lang="en-CY" smtClean="0"/>
              <a:t>13/04/2020 10:28 PM</a:t>
            </a:fld>
            <a:endParaRPr lang="en-CY"/>
          </a:p>
        </p:txBody>
      </p:sp>
      <p:sp>
        <p:nvSpPr>
          <p:cNvPr id="5" name="Footer Placeholder 4">
            <a:extLst>
              <a:ext uri="{FF2B5EF4-FFF2-40B4-BE49-F238E27FC236}">
                <a16:creationId xmlns:a16="http://schemas.microsoft.com/office/drawing/2014/main" id="{917942C5-05AB-4920-81D9-7369E5710DE3}"/>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8BAC35AA-68B0-4B77-9406-BC2ABC9CE85B}"/>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40448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6B9D-D8E4-47B4-8D32-1FABBB5B64D2}"/>
              </a:ext>
            </a:extLst>
          </p:cNvPr>
          <p:cNvSpPr>
            <a:spLocks noGrp="1"/>
          </p:cNvSpPr>
          <p:nvPr>
            <p:ph type="title"/>
          </p:nvPr>
        </p:nvSpPr>
        <p:spPr/>
        <p:txBody>
          <a:bodyPr/>
          <a:lstStyle/>
          <a:p>
            <a:r>
              <a:rPr lang="en-US"/>
              <a:t>Click to edit Master title style</a:t>
            </a:r>
            <a:endParaRPr lang="en-CY"/>
          </a:p>
        </p:txBody>
      </p:sp>
      <p:sp>
        <p:nvSpPr>
          <p:cNvPr id="3" name="Content Placeholder 2">
            <a:extLst>
              <a:ext uri="{FF2B5EF4-FFF2-40B4-BE49-F238E27FC236}">
                <a16:creationId xmlns:a16="http://schemas.microsoft.com/office/drawing/2014/main" id="{F643B077-A428-4DC1-9617-A0339ACF23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Content Placeholder 3">
            <a:extLst>
              <a:ext uri="{FF2B5EF4-FFF2-40B4-BE49-F238E27FC236}">
                <a16:creationId xmlns:a16="http://schemas.microsoft.com/office/drawing/2014/main" id="{57CC9B0B-BE1E-44AD-9B62-24E7009A2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Date Placeholder 4">
            <a:extLst>
              <a:ext uri="{FF2B5EF4-FFF2-40B4-BE49-F238E27FC236}">
                <a16:creationId xmlns:a16="http://schemas.microsoft.com/office/drawing/2014/main" id="{06233987-FD46-4F4D-8020-853229A8EB5E}"/>
              </a:ext>
            </a:extLst>
          </p:cNvPr>
          <p:cNvSpPr>
            <a:spLocks noGrp="1"/>
          </p:cNvSpPr>
          <p:nvPr>
            <p:ph type="dt" sz="half" idx="10"/>
          </p:nvPr>
        </p:nvSpPr>
        <p:spPr/>
        <p:txBody>
          <a:bodyPr/>
          <a:lstStyle/>
          <a:p>
            <a:fld id="{24762D8A-49BD-4B74-B207-80E4E77D5F47}" type="datetime8">
              <a:rPr lang="en-CY" smtClean="0"/>
              <a:t>13/04/2020 10:28 PM</a:t>
            </a:fld>
            <a:endParaRPr lang="en-CY"/>
          </a:p>
        </p:txBody>
      </p:sp>
      <p:sp>
        <p:nvSpPr>
          <p:cNvPr id="6" name="Footer Placeholder 5">
            <a:extLst>
              <a:ext uri="{FF2B5EF4-FFF2-40B4-BE49-F238E27FC236}">
                <a16:creationId xmlns:a16="http://schemas.microsoft.com/office/drawing/2014/main" id="{BD76226B-094F-42FE-8645-2FCE9F88CF40}"/>
              </a:ext>
            </a:extLst>
          </p:cNvPr>
          <p:cNvSpPr>
            <a:spLocks noGrp="1"/>
          </p:cNvSpPr>
          <p:nvPr>
            <p:ph type="ftr" sz="quarter" idx="11"/>
          </p:nvPr>
        </p:nvSpPr>
        <p:spPr/>
        <p:txBody>
          <a:bodyPr/>
          <a:lstStyle/>
          <a:p>
            <a:r>
              <a:rPr lang="en-US"/>
              <a:t>CS646/Copyright © All rights reserved</a:t>
            </a:r>
            <a:endParaRPr lang="en-CY"/>
          </a:p>
        </p:txBody>
      </p:sp>
      <p:sp>
        <p:nvSpPr>
          <p:cNvPr id="7" name="Slide Number Placeholder 6">
            <a:extLst>
              <a:ext uri="{FF2B5EF4-FFF2-40B4-BE49-F238E27FC236}">
                <a16:creationId xmlns:a16="http://schemas.microsoft.com/office/drawing/2014/main" id="{75D2AE74-C67C-4D0B-8D4E-62EBBD8FE648}"/>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4326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B0D0-00B1-45A9-B14E-2BE7A9AF668B}"/>
              </a:ext>
            </a:extLst>
          </p:cNvPr>
          <p:cNvSpPr>
            <a:spLocks noGrp="1"/>
          </p:cNvSpPr>
          <p:nvPr>
            <p:ph type="title"/>
          </p:nvPr>
        </p:nvSpPr>
        <p:spPr>
          <a:xfrm>
            <a:off x="839788" y="365125"/>
            <a:ext cx="10515600" cy="1325563"/>
          </a:xfrm>
        </p:spPr>
        <p:txBody>
          <a:bodyPr/>
          <a:lstStyle/>
          <a:p>
            <a:r>
              <a:rPr lang="en-US"/>
              <a:t>Click to edit Master title style</a:t>
            </a:r>
            <a:endParaRPr lang="en-CY"/>
          </a:p>
        </p:txBody>
      </p:sp>
      <p:sp>
        <p:nvSpPr>
          <p:cNvPr id="3" name="Text Placeholder 2">
            <a:extLst>
              <a:ext uri="{FF2B5EF4-FFF2-40B4-BE49-F238E27FC236}">
                <a16:creationId xmlns:a16="http://schemas.microsoft.com/office/drawing/2014/main" id="{0B4771C0-8B25-4391-8AD9-1948DE449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B7C23-744E-495D-A8ED-7202A5579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5" name="Text Placeholder 4">
            <a:extLst>
              <a:ext uri="{FF2B5EF4-FFF2-40B4-BE49-F238E27FC236}">
                <a16:creationId xmlns:a16="http://schemas.microsoft.com/office/drawing/2014/main" id="{8CD2539F-3233-4A42-B390-C18ED9ADF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B61E7-335F-41FB-8A77-660F5F0F9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7" name="Date Placeholder 6">
            <a:extLst>
              <a:ext uri="{FF2B5EF4-FFF2-40B4-BE49-F238E27FC236}">
                <a16:creationId xmlns:a16="http://schemas.microsoft.com/office/drawing/2014/main" id="{AD41BBAE-4560-4BE4-89FA-3EC1923A422D}"/>
              </a:ext>
            </a:extLst>
          </p:cNvPr>
          <p:cNvSpPr>
            <a:spLocks noGrp="1"/>
          </p:cNvSpPr>
          <p:nvPr>
            <p:ph type="dt" sz="half" idx="10"/>
          </p:nvPr>
        </p:nvSpPr>
        <p:spPr/>
        <p:txBody>
          <a:bodyPr/>
          <a:lstStyle/>
          <a:p>
            <a:fld id="{AA197478-2C3E-48DA-A4FD-270B212203BE}" type="datetime8">
              <a:rPr lang="en-CY" smtClean="0"/>
              <a:t>13/04/2020 10:28 PM</a:t>
            </a:fld>
            <a:endParaRPr lang="en-CY"/>
          </a:p>
        </p:txBody>
      </p:sp>
      <p:sp>
        <p:nvSpPr>
          <p:cNvPr id="8" name="Footer Placeholder 7">
            <a:extLst>
              <a:ext uri="{FF2B5EF4-FFF2-40B4-BE49-F238E27FC236}">
                <a16:creationId xmlns:a16="http://schemas.microsoft.com/office/drawing/2014/main" id="{2232FF7B-154C-4464-B93E-183FF69E4340}"/>
              </a:ext>
            </a:extLst>
          </p:cNvPr>
          <p:cNvSpPr>
            <a:spLocks noGrp="1"/>
          </p:cNvSpPr>
          <p:nvPr>
            <p:ph type="ftr" sz="quarter" idx="11"/>
          </p:nvPr>
        </p:nvSpPr>
        <p:spPr/>
        <p:txBody>
          <a:bodyPr/>
          <a:lstStyle/>
          <a:p>
            <a:r>
              <a:rPr lang="en-US"/>
              <a:t>CS646/Copyright © All rights reserved</a:t>
            </a:r>
            <a:endParaRPr lang="en-CY"/>
          </a:p>
        </p:txBody>
      </p:sp>
      <p:sp>
        <p:nvSpPr>
          <p:cNvPr id="9" name="Slide Number Placeholder 8">
            <a:extLst>
              <a:ext uri="{FF2B5EF4-FFF2-40B4-BE49-F238E27FC236}">
                <a16:creationId xmlns:a16="http://schemas.microsoft.com/office/drawing/2014/main" id="{7B74096E-D1F0-4002-A979-0C6AB26440C2}"/>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213816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3190-B48D-4093-88C7-AE7076D286FF}"/>
              </a:ext>
            </a:extLst>
          </p:cNvPr>
          <p:cNvSpPr>
            <a:spLocks noGrp="1"/>
          </p:cNvSpPr>
          <p:nvPr>
            <p:ph type="title"/>
          </p:nvPr>
        </p:nvSpPr>
        <p:spPr/>
        <p:txBody>
          <a:bodyPr/>
          <a:lstStyle/>
          <a:p>
            <a:r>
              <a:rPr lang="en-US"/>
              <a:t>Click to edit Master title style</a:t>
            </a:r>
            <a:endParaRPr lang="en-CY"/>
          </a:p>
        </p:txBody>
      </p:sp>
      <p:sp>
        <p:nvSpPr>
          <p:cNvPr id="3" name="Date Placeholder 2">
            <a:extLst>
              <a:ext uri="{FF2B5EF4-FFF2-40B4-BE49-F238E27FC236}">
                <a16:creationId xmlns:a16="http://schemas.microsoft.com/office/drawing/2014/main" id="{EA83C432-476B-4B1B-BB37-C8F809F489D5}"/>
              </a:ext>
            </a:extLst>
          </p:cNvPr>
          <p:cNvSpPr>
            <a:spLocks noGrp="1"/>
          </p:cNvSpPr>
          <p:nvPr>
            <p:ph type="dt" sz="half" idx="10"/>
          </p:nvPr>
        </p:nvSpPr>
        <p:spPr/>
        <p:txBody>
          <a:bodyPr/>
          <a:lstStyle/>
          <a:p>
            <a:fld id="{0AC2E3AF-F94C-4071-947E-463191B88BC1}" type="datetime8">
              <a:rPr lang="en-CY" smtClean="0"/>
              <a:t>13/04/2020 10:28 PM</a:t>
            </a:fld>
            <a:endParaRPr lang="en-CY"/>
          </a:p>
        </p:txBody>
      </p:sp>
      <p:sp>
        <p:nvSpPr>
          <p:cNvPr id="4" name="Footer Placeholder 3">
            <a:extLst>
              <a:ext uri="{FF2B5EF4-FFF2-40B4-BE49-F238E27FC236}">
                <a16:creationId xmlns:a16="http://schemas.microsoft.com/office/drawing/2014/main" id="{2962F6B6-76D0-4BFE-9F62-AAFA0365CC8B}"/>
              </a:ext>
            </a:extLst>
          </p:cNvPr>
          <p:cNvSpPr>
            <a:spLocks noGrp="1"/>
          </p:cNvSpPr>
          <p:nvPr>
            <p:ph type="ftr" sz="quarter" idx="11"/>
          </p:nvPr>
        </p:nvSpPr>
        <p:spPr/>
        <p:txBody>
          <a:bodyPr/>
          <a:lstStyle/>
          <a:p>
            <a:r>
              <a:rPr lang="en-US"/>
              <a:t>CS646/Copyright © All rights reserved</a:t>
            </a:r>
            <a:endParaRPr lang="en-CY"/>
          </a:p>
        </p:txBody>
      </p:sp>
      <p:sp>
        <p:nvSpPr>
          <p:cNvPr id="5" name="Slide Number Placeholder 4">
            <a:extLst>
              <a:ext uri="{FF2B5EF4-FFF2-40B4-BE49-F238E27FC236}">
                <a16:creationId xmlns:a16="http://schemas.microsoft.com/office/drawing/2014/main" id="{39F14EFE-B53B-40C8-8842-7A542D2B25B1}"/>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192085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734DA-5166-4B99-840B-DA2E360A044E}"/>
              </a:ext>
            </a:extLst>
          </p:cNvPr>
          <p:cNvSpPr>
            <a:spLocks noGrp="1"/>
          </p:cNvSpPr>
          <p:nvPr>
            <p:ph type="dt" sz="half" idx="10"/>
          </p:nvPr>
        </p:nvSpPr>
        <p:spPr/>
        <p:txBody>
          <a:bodyPr/>
          <a:lstStyle/>
          <a:p>
            <a:fld id="{BDAB2E7E-F38E-410F-B1C1-17A63EFFED1D}" type="datetime8">
              <a:rPr lang="en-CY" smtClean="0"/>
              <a:t>13/04/2020 10:28 PM</a:t>
            </a:fld>
            <a:endParaRPr lang="en-CY"/>
          </a:p>
        </p:txBody>
      </p:sp>
      <p:sp>
        <p:nvSpPr>
          <p:cNvPr id="3" name="Footer Placeholder 2">
            <a:extLst>
              <a:ext uri="{FF2B5EF4-FFF2-40B4-BE49-F238E27FC236}">
                <a16:creationId xmlns:a16="http://schemas.microsoft.com/office/drawing/2014/main" id="{A116B37A-554B-4EFC-A3D7-4BBD4D1D53D7}"/>
              </a:ext>
            </a:extLst>
          </p:cNvPr>
          <p:cNvSpPr>
            <a:spLocks noGrp="1"/>
          </p:cNvSpPr>
          <p:nvPr>
            <p:ph type="ftr" sz="quarter" idx="11"/>
          </p:nvPr>
        </p:nvSpPr>
        <p:spPr/>
        <p:txBody>
          <a:bodyPr/>
          <a:lstStyle/>
          <a:p>
            <a:r>
              <a:rPr lang="en-US"/>
              <a:t>CS646/Copyright © All rights reserved</a:t>
            </a:r>
            <a:endParaRPr lang="en-CY"/>
          </a:p>
        </p:txBody>
      </p:sp>
      <p:sp>
        <p:nvSpPr>
          <p:cNvPr id="4" name="Slide Number Placeholder 3">
            <a:extLst>
              <a:ext uri="{FF2B5EF4-FFF2-40B4-BE49-F238E27FC236}">
                <a16:creationId xmlns:a16="http://schemas.microsoft.com/office/drawing/2014/main" id="{98052ABA-32ED-467F-9760-AAE4F05C09B0}"/>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113462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6636-FC85-4664-B26A-65A13453D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Content Placeholder 2">
            <a:extLst>
              <a:ext uri="{FF2B5EF4-FFF2-40B4-BE49-F238E27FC236}">
                <a16:creationId xmlns:a16="http://schemas.microsoft.com/office/drawing/2014/main" id="{54B2F83C-F747-489D-ABA0-664E3C5CD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Text Placeholder 3">
            <a:extLst>
              <a:ext uri="{FF2B5EF4-FFF2-40B4-BE49-F238E27FC236}">
                <a16:creationId xmlns:a16="http://schemas.microsoft.com/office/drawing/2014/main" id="{69EF64A8-A288-4293-B02B-A9D641EE5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083E0-846C-4FA2-BF59-0B3DCC22704D}"/>
              </a:ext>
            </a:extLst>
          </p:cNvPr>
          <p:cNvSpPr>
            <a:spLocks noGrp="1"/>
          </p:cNvSpPr>
          <p:nvPr>
            <p:ph type="dt" sz="half" idx="10"/>
          </p:nvPr>
        </p:nvSpPr>
        <p:spPr/>
        <p:txBody>
          <a:bodyPr/>
          <a:lstStyle/>
          <a:p>
            <a:fld id="{E702B6CC-A545-4EE6-9D9C-B1D99DACC8AB}" type="datetime8">
              <a:rPr lang="en-CY" smtClean="0"/>
              <a:t>13/04/2020 10:28 PM</a:t>
            </a:fld>
            <a:endParaRPr lang="en-CY"/>
          </a:p>
        </p:txBody>
      </p:sp>
      <p:sp>
        <p:nvSpPr>
          <p:cNvPr id="6" name="Footer Placeholder 5">
            <a:extLst>
              <a:ext uri="{FF2B5EF4-FFF2-40B4-BE49-F238E27FC236}">
                <a16:creationId xmlns:a16="http://schemas.microsoft.com/office/drawing/2014/main" id="{F6EB190A-0C11-45FE-ADE8-A1B178904107}"/>
              </a:ext>
            </a:extLst>
          </p:cNvPr>
          <p:cNvSpPr>
            <a:spLocks noGrp="1"/>
          </p:cNvSpPr>
          <p:nvPr>
            <p:ph type="ftr" sz="quarter" idx="11"/>
          </p:nvPr>
        </p:nvSpPr>
        <p:spPr/>
        <p:txBody>
          <a:bodyPr/>
          <a:lstStyle/>
          <a:p>
            <a:r>
              <a:rPr lang="en-US"/>
              <a:t>CS646/Copyright © All rights reserved</a:t>
            </a:r>
            <a:endParaRPr lang="en-CY"/>
          </a:p>
        </p:txBody>
      </p:sp>
      <p:sp>
        <p:nvSpPr>
          <p:cNvPr id="7" name="Slide Number Placeholder 6">
            <a:extLst>
              <a:ext uri="{FF2B5EF4-FFF2-40B4-BE49-F238E27FC236}">
                <a16:creationId xmlns:a16="http://schemas.microsoft.com/office/drawing/2014/main" id="{CC2ADE17-2A76-47F8-8896-AD720FF0CAC6}"/>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154033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B76F-3F7E-4C76-83E1-9C970DB98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Y"/>
          </a:p>
        </p:txBody>
      </p:sp>
      <p:sp>
        <p:nvSpPr>
          <p:cNvPr id="3" name="Picture Placeholder 2">
            <a:extLst>
              <a:ext uri="{FF2B5EF4-FFF2-40B4-BE49-F238E27FC236}">
                <a16:creationId xmlns:a16="http://schemas.microsoft.com/office/drawing/2014/main" id="{7116B166-64C2-479B-94EC-12EA2496F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3A045DBF-3BA0-4F3C-9BDC-69DCAEB6D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C65F0-9C44-4021-91E6-9DA060DD52FF}"/>
              </a:ext>
            </a:extLst>
          </p:cNvPr>
          <p:cNvSpPr>
            <a:spLocks noGrp="1"/>
          </p:cNvSpPr>
          <p:nvPr>
            <p:ph type="dt" sz="half" idx="10"/>
          </p:nvPr>
        </p:nvSpPr>
        <p:spPr/>
        <p:txBody>
          <a:bodyPr/>
          <a:lstStyle/>
          <a:p>
            <a:fld id="{7540179F-6D4C-41EE-9A68-DB29EEC98543}" type="datetime8">
              <a:rPr lang="en-CY" smtClean="0"/>
              <a:t>13/04/2020 10:28 PM</a:t>
            </a:fld>
            <a:endParaRPr lang="en-CY"/>
          </a:p>
        </p:txBody>
      </p:sp>
      <p:sp>
        <p:nvSpPr>
          <p:cNvPr id="6" name="Footer Placeholder 5">
            <a:extLst>
              <a:ext uri="{FF2B5EF4-FFF2-40B4-BE49-F238E27FC236}">
                <a16:creationId xmlns:a16="http://schemas.microsoft.com/office/drawing/2014/main" id="{9E773D87-DF4B-45A9-A997-282C40CE3D18}"/>
              </a:ext>
            </a:extLst>
          </p:cNvPr>
          <p:cNvSpPr>
            <a:spLocks noGrp="1"/>
          </p:cNvSpPr>
          <p:nvPr>
            <p:ph type="ftr" sz="quarter" idx="11"/>
          </p:nvPr>
        </p:nvSpPr>
        <p:spPr/>
        <p:txBody>
          <a:bodyPr/>
          <a:lstStyle/>
          <a:p>
            <a:r>
              <a:rPr lang="en-US"/>
              <a:t>CS646/Copyright © All rights reserved</a:t>
            </a:r>
            <a:endParaRPr lang="en-CY"/>
          </a:p>
        </p:txBody>
      </p:sp>
      <p:sp>
        <p:nvSpPr>
          <p:cNvPr id="7" name="Slide Number Placeholder 6">
            <a:extLst>
              <a:ext uri="{FF2B5EF4-FFF2-40B4-BE49-F238E27FC236}">
                <a16:creationId xmlns:a16="http://schemas.microsoft.com/office/drawing/2014/main" id="{952C072E-A012-4783-AC13-0DFD391BB59E}"/>
              </a:ext>
            </a:extLst>
          </p:cNvPr>
          <p:cNvSpPr>
            <a:spLocks noGrp="1"/>
          </p:cNvSpPr>
          <p:nvPr>
            <p:ph type="sldNum" sz="quarter" idx="12"/>
          </p:nvPr>
        </p:nvSpPr>
        <p:spPr/>
        <p:txBody>
          <a:bodyPr/>
          <a:lstStyle/>
          <a:p>
            <a:fld id="{CA9980F9-A820-4292-817D-0688AA645AFA}" type="slidenum">
              <a:rPr lang="en-CY" smtClean="0"/>
              <a:t>‹#›</a:t>
            </a:fld>
            <a:endParaRPr lang="en-CY"/>
          </a:p>
        </p:txBody>
      </p:sp>
    </p:spTree>
    <p:extLst>
      <p:ext uri="{BB962C8B-B14F-4D97-AF65-F5344CB8AC3E}">
        <p14:creationId xmlns:p14="http://schemas.microsoft.com/office/powerpoint/2010/main" val="361775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4AECF-0E56-40C7-A47D-8CD185CBB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Y"/>
          </a:p>
        </p:txBody>
      </p:sp>
      <p:sp>
        <p:nvSpPr>
          <p:cNvPr id="3" name="Text Placeholder 2">
            <a:extLst>
              <a:ext uri="{FF2B5EF4-FFF2-40B4-BE49-F238E27FC236}">
                <a16:creationId xmlns:a16="http://schemas.microsoft.com/office/drawing/2014/main" id="{C02026B0-548B-47CB-B370-ABC5EDFA5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4" name="Date Placeholder 3">
            <a:extLst>
              <a:ext uri="{FF2B5EF4-FFF2-40B4-BE49-F238E27FC236}">
                <a16:creationId xmlns:a16="http://schemas.microsoft.com/office/drawing/2014/main" id="{61679D6E-2F23-407D-B52B-196A1C5FF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86566-443F-49FD-8252-067DF55DCF54}" type="datetime8">
              <a:rPr lang="en-CY" smtClean="0"/>
              <a:t>13/04/2020 10:28 PM</a:t>
            </a:fld>
            <a:endParaRPr lang="en-CY"/>
          </a:p>
        </p:txBody>
      </p:sp>
      <p:sp>
        <p:nvSpPr>
          <p:cNvPr id="5" name="Footer Placeholder 4">
            <a:extLst>
              <a:ext uri="{FF2B5EF4-FFF2-40B4-BE49-F238E27FC236}">
                <a16:creationId xmlns:a16="http://schemas.microsoft.com/office/drawing/2014/main" id="{F711A2BA-C661-4236-BB2C-DC01A2F4F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0C91D3AC-806B-4767-8D1A-3DBEA3E18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980F9-A820-4292-817D-0688AA645AFA}" type="slidenum">
              <a:rPr lang="en-CY" smtClean="0"/>
              <a:t>‹#›</a:t>
            </a:fld>
            <a:endParaRPr lang="en-CY"/>
          </a:p>
        </p:txBody>
      </p:sp>
    </p:spTree>
    <p:extLst>
      <p:ext uri="{BB962C8B-B14F-4D97-AF65-F5344CB8AC3E}">
        <p14:creationId xmlns:p14="http://schemas.microsoft.com/office/powerpoint/2010/main" val="325355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1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0496-329C-48B9-8150-6F1215B4F69D}"/>
              </a:ext>
            </a:extLst>
          </p:cNvPr>
          <p:cNvSpPr>
            <a:spLocks noGrp="1"/>
          </p:cNvSpPr>
          <p:nvPr>
            <p:ph type="ctrTitle"/>
          </p:nvPr>
        </p:nvSpPr>
        <p:spPr>
          <a:xfrm>
            <a:off x="931389" y="650678"/>
            <a:ext cx="10329222" cy="2475248"/>
          </a:xfrm>
        </p:spPr>
        <p:txBody>
          <a:bodyPr>
            <a:normAutofit/>
          </a:bodyPr>
          <a:lstStyle/>
          <a:p>
            <a:r>
              <a:rPr lang="en-US" sz="4800" b="1" dirty="0">
                <a:solidFill>
                  <a:schemeClr val="tx2">
                    <a:lumMod val="75000"/>
                  </a:schemeClr>
                </a:solidFill>
                <a:effectLst>
                  <a:outerShdw blurRad="38100" dist="38100" dir="2700000" algn="tl">
                    <a:srgbClr val="000000">
                      <a:alpha val="43137"/>
                    </a:srgbClr>
                  </a:outerShdw>
                </a:effectLst>
                <a:latin typeface="Constantia" panose="02030602050306030303" pitchFamily="18" charset="0"/>
              </a:rPr>
              <a:t>Cloudy with High Chance of DBMS:</a:t>
            </a:r>
            <a:br>
              <a:rPr lang="en-US" sz="4800" b="1" dirty="0">
                <a:solidFill>
                  <a:schemeClr val="tx2">
                    <a:lumMod val="75000"/>
                  </a:schemeClr>
                </a:solidFill>
                <a:effectLst>
                  <a:outerShdw blurRad="38100" dist="38100" dir="2700000" algn="tl">
                    <a:srgbClr val="000000">
                      <a:alpha val="43137"/>
                    </a:srgbClr>
                  </a:outerShdw>
                </a:effectLst>
                <a:latin typeface="Constantia" panose="02030602050306030303" pitchFamily="18" charset="0"/>
              </a:rPr>
            </a:br>
            <a:r>
              <a:rPr lang="en-US" sz="4800" b="1" dirty="0">
                <a:solidFill>
                  <a:schemeClr val="tx2">
                    <a:lumMod val="75000"/>
                  </a:schemeClr>
                </a:solidFill>
                <a:effectLst>
                  <a:outerShdw blurRad="38100" dist="38100" dir="2700000" algn="tl">
                    <a:srgbClr val="000000">
                      <a:alpha val="43137"/>
                    </a:srgbClr>
                  </a:outerShdw>
                </a:effectLst>
                <a:latin typeface="Constantia" panose="02030602050306030303" pitchFamily="18" charset="0"/>
              </a:rPr>
              <a:t>A 10-year Prediction for Enterprise-Grade ML</a:t>
            </a:r>
            <a:endParaRPr lang="en-CY" sz="4800" dirty="0">
              <a:solidFill>
                <a:schemeClr val="tx2">
                  <a:lumMod val="7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4" name="Rectangle 3">
            <a:extLst>
              <a:ext uri="{FF2B5EF4-FFF2-40B4-BE49-F238E27FC236}">
                <a16:creationId xmlns:a16="http://schemas.microsoft.com/office/drawing/2014/main" id="{F746A4B8-F456-4A05-8FDD-D8A6F0E5581E}"/>
              </a:ext>
            </a:extLst>
          </p:cNvPr>
          <p:cNvSpPr/>
          <p:nvPr/>
        </p:nvSpPr>
        <p:spPr>
          <a:xfrm>
            <a:off x="897628" y="3314294"/>
            <a:ext cx="10396743" cy="1569660"/>
          </a:xfrm>
          <a:prstGeom prst="rect">
            <a:avLst/>
          </a:prstGeom>
        </p:spPr>
        <p:txBody>
          <a:bodyPr wrap="square">
            <a:spAutoFit/>
          </a:bodyPr>
          <a:lstStyle/>
          <a:p>
            <a:pPr algn="ctr"/>
            <a:r>
              <a:rPr lang="en-US" sz="1400" dirty="0">
                <a:latin typeface="NimbusRomNo9L-Regu"/>
              </a:rPr>
              <a:t>Ashvin Agrawal, Rony Chatterjee, Carlo </a:t>
            </a:r>
            <a:r>
              <a:rPr lang="en-US" sz="1400" dirty="0" err="1">
                <a:latin typeface="NimbusRomNo9L-Regu"/>
              </a:rPr>
              <a:t>Curino</a:t>
            </a:r>
            <a:r>
              <a:rPr lang="en-US" sz="1400" dirty="0">
                <a:latin typeface="NimbusRomNo9L-Regu"/>
              </a:rPr>
              <a:t>, </a:t>
            </a:r>
            <a:r>
              <a:rPr lang="en-US" sz="1400" dirty="0" err="1">
                <a:latin typeface="NimbusRomNo9L-Regu"/>
              </a:rPr>
              <a:t>Avrilia</a:t>
            </a:r>
            <a:r>
              <a:rPr lang="en-US" sz="1400" dirty="0">
                <a:latin typeface="NimbusRomNo9L-Regu"/>
              </a:rPr>
              <a:t> </a:t>
            </a:r>
            <a:r>
              <a:rPr lang="en-US" sz="1400" dirty="0" err="1">
                <a:latin typeface="NimbusRomNo9L-Regu"/>
              </a:rPr>
              <a:t>Floratou</a:t>
            </a:r>
            <a:r>
              <a:rPr lang="en-US" sz="1400" dirty="0">
                <a:latin typeface="NimbusRomNo9L-Regu"/>
              </a:rPr>
              <a:t>, Neha </a:t>
            </a:r>
            <a:r>
              <a:rPr lang="en-US" sz="1400" dirty="0" err="1">
                <a:latin typeface="NimbusRomNo9L-Regu"/>
              </a:rPr>
              <a:t>Gowdal</a:t>
            </a:r>
            <a:r>
              <a:rPr lang="en-US" sz="1400" dirty="0">
                <a:latin typeface="NimbusRomNo9L-Regu"/>
              </a:rPr>
              <a:t>, Matteo </a:t>
            </a:r>
            <a:r>
              <a:rPr lang="en-US" sz="1400" dirty="0" err="1">
                <a:latin typeface="NimbusRomNo9L-Regu"/>
              </a:rPr>
              <a:t>Interlandi</a:t>
            </a:r>
            <a:r>
              <a:rPr lang="en-US" sz="1400" dirty="0">
                <a:latin typeface="NimbusRomNo9L-Regu"/>
              </a:rPr>
              <a:t>, </a:t>
            </a:r>
            <a:r>
              <a:rPr lang="en-US" sz="1400" dirty="0" err="1">
                <a:latin typeface="NimbusRomNo9L-Regu"/>
              </a:rPr>
              <a:t>Alekh</a:t>
            </a:r>
            <a:r>
              <a:rPr lang="en-US" sz="1400" dirty="0">
                <a:latin typeface="NimbusRomNo9L-Regu"/>
              </a:rPr>
              <a:t> Jindal,</a:t>
            </a:r>
          </a:p>
          <a:p>
            <a:pPr algn="ctr"/>
            <a:r>
              <a:rPr lang="en-US" sz="1400" dirty="0">
                <a:latin typeface="NimbusRomNo9L-Regu"/>
              </a:rPr>
              <a:t>Konstantinos </a:t>
            </a:r>
            <a:r>
              <a:rPr lang="en-US" sz="1400" dirty="0" err="1">
                <a:latin typeface="NimbusRomNo9L-Regu"/>
              </a:rPr>
              <a:t>Karanasos</a:t>
            </a:r>
            <a:r>
              <a:rPr lang="en-US" sz="1400" dirty="0">
                <a:latin typeface="NimbusRomNo9L-Regu"/>
              </a:rPr>
              <a:t>, </a:t>
            </a:r>
            <a:r>
              <a:rPr lang="en-US" sz="1400" dirty="0" err="1">
                <a:latin typeface="NimbusRomNo9L-Regu"/>
              </a:rPr>
              <a:t>Subru</a:t>
            </a:r>
            <a:r>
              <a:rPr lang="en-US" sz="1400" dirty="0">
                <a:latin typeface="NimbusRomNo9L-Regu"/>
              </a:rPr>
              <a:t> Krishnan, Brian </a:t>
            </a:r>
            <a:r>
              <a:rPr lang="en-US" sz="1400" dirty="0" err="1">
                <a:latin typeface="NimbusRomNo9L-Regu"/>
              </a:rPr>
              <a:t>Kroth</a:t>
            </a:r>
            <a:r>
              <a:rPr lang="en-US" sz="1400" dirty="0">
                <a:latin typeface="NimbusRomNo9L-Regu"/>
              </a:rPr>
              <a:t>, Jyoti </a:t>
            </a:r>
            <a:r>
              <a:rPr lang="en-US" sz="1400" dirty="0" err="1">
                <a:latin typeface="NimbusRomNo9L-Regu"/>
              </a:rPr>
              <a:t>Leeka</a:t>
            </a:r>
            <a:r>
              <a:rPr lang="en-US" sz="1400" dirty="0">
                <a:latin typeface="NimbusRomNo9L-Regu"/>
              </a:rPr>
              <a:t>, </a:t>
            </a:r>
            <a:r>
              <a:rPr lang="en-US" sz="1400" dirty="0" err="1">
                <a:latin typeface="NimbusRomNo9L-Regu"/>
              </a:rPr>
              <a:t>Kwanghyun</a:t>
            </a:r>
            <a:r>
              <a:rPr lang="en-US" sz="1400" dirty="0">
                <a:latin typeface="NimbusRomNo9L-Regu"/>
              </a:rPr>
              <a:t> Park, Hiren Patel, Olga </a:t>
            </a:r>
            <a:r>
              <a:rPr lang="en-US" sz="1400" dirty="0" err="1">
                <a:latin typeface="NimbusRomNo9L-Regu"/>
              </a:rPr>
              <a:t>Poppe</a:t>
            </a:r>
            <a:r>
              <a:rPr lang="en-US" sz="1400" dirty="0">
                <a:latin typeface="NimbusRomNo9L-Regu"/>
              </a:rPr>
              <a:t>,</a:t>
            </a:r>
          </a:p>
          <a:p>
            <a:pPr algn="ctr"/>
            <a:r>
              <a:rPr lang="en-US" sz="1400" dirty="0" err="1">
                <a:latin typeface="NimbusRomNo9L-Regu"/>
              </a:rPr>
              <a:t>Fotis</a:t>
            </a:r>
            <a:r>
              <a:rPr lang="en-US" sz="1400" dirty="0">
                <a:latin typeface="NimbusRomNo9L-Regu"/>
              </a:rPr>
              <a:t> </a:t>
            </a:r>
            <a:r>
              <a:rPr lang="en-US" sz="1400" dirty="0" err="1">
                <a:latin typeface="NimbusRomNo9L-Regu"/>
              </a:rPr>
              <a:t>Psallidas</a:t>
            </a:r>
            <a:r>
              <a:rPr lang="en-US" sz="1400" dirty="0">
                <a:latin typeface="NimbusRomNo9L-Regu"/>
              </a:rPr>
              <a:t>, Raghu Ramakrishnan, Abhishek Roy, Karla Saur, </a:t>
            </a:r>
            <a:r>
              <a:rPr lang="en-US" sz="1400" dirty="0" err="1">
                <a:latin typeface="NimbusRomNo9L-Regu"/>
              </a:rPr>
              <a:t>Rathijit</a:t>
            </a:r>
            <a:r>
              <a:rPr lang="en-US" sz="1400" dirty="0">
                <a:latin typeface="NimbusRomNo9L-Regu"/>
              </a:rPr>
              <a:t> Sen, Markus Weimer, Travis Wright, </a:t>
            </a:r>
            <a:r>
              <a:rPr lang="en-US" sz="1400" dirty="0" err="1">
                <a:latin typeface="NimbusRomNo9L-Regu"/>
              </a:rPr>
              <a:t>Yiwen</a:t>
            </a:r>
            <a:r>
              <a:rPr lang="en-US" sz="1400" dirty="0">
                <a:latin typeface="NimbusRomNo9L-Regu"/>
              </a:rPr>
              <a:t> Zhu</a:t>
            </a:r>
          </a:p>
          <a:p>
            <a:pPr algn="ctr"/>
            <a:endParaRPr lang="en-US" dirty="0">
              <a:latin typeface="NimbusRomNo9L-Regu"/>
            </a:endParaRPr>
          </a:p>
          <a:p>
            <a:pPr algn="ctr"/>
            <a:r>
              <a:rPr lang="en-US" dirty="0">
                <a:latin typeface="NimbusRomNo9L-ReguItal"/>
              </a:rPr>
              <a:t>name.surname@microsoft.com</a:t>
            </a:r>
          </a:p>
          <a:p>
            <a:pPr algn="ctr"/>
            <a:r>
              <a:rPr lang="en-US" dirty="0">
                <a:latin typeface="NimbusSanL-Regu"/>
              </a:rPr>
              <a:t>Microsoft</a:t>
            </a:r>
            <a:endParaRPr lang="en-CY" dirty="0"/>
          </a:p>
        </p:txBody>
      </p:sp>
      <p:sp>
        <p:nvSpPr>
          <p:cNvPr id="3" name="TextBox 2">
            <a:extLst>
              <a:ext uri="{FF2B5EF4-FFF2-40B4-BE49-F238E27FC236}">
                <a16:creationId xmlns:a16="http://schemas.microsoft.com/office/drawing/2014/main" id="{B631494D-D4A6-478E-9ADD-77C64541DE19}"/>
              </a:ext>
            </a:extLst>
          </p:cNvPr>
          <p:cNvSpPr txBox="1"/>
          <p:nvPr/>
        </p:nvSpPr>
        <p:spPr>
          <a:xfrm>
            <a:off x="931389" y="5613529"/>
            <a:ext cx="3822989" cy="707886"/>
          </a:xfrm>
          <a:prstGeom prst="rect">
            <a:avLst/>
          </a:prstGeom>
          <a:noFill/>
        </p:spPr>
        <p:txBody>
          <a:bodyPr wrap="square" rtlCol="0">
            <a:spAutoFit/>
          </a:bodyPr>
          <a:lstStyle/>
          <a:p>
            <a:r>
              <a:rPr lang="en-US" sz="2000" b="1" dirty="0"/>
              <a:t>Andreas </a:t>
            </a:r>
            <a:r>
              <a:rPr lang="en-US" sz="2000" b="1" dirty="0" err="1"/>
              <a:t>Yelasis</a:t>
            </a:r>
            <a:endParaRPr lang="en-US" sz="2000" b="1" dirty="0"/>
          </a:p>
          <a:p>
            <a:r>
              <a:rPr lang="en-US" sz="2000" b="1" dirty="0"/>
              <a:t>Chrysovalantis Christodoulou</a:t>
            </a:r>
            <a:endParaRPr lang="en-CY" sz="2000" b="1" dirty="0"/>
          </a:p>
        </p:txBody>
      </p:sp>
      <p:pic>
        <p:nvPicPr>
          <p:cNvPr id="1026" name="Picture 2" descr="Image result for university of cyprus cs">
            <a:extLst>
              <a:ext uri="{FF2B5EF4-FFF2-40B4-BE49-F238E27FC236}">
                <a16:creationId xmlns:a16="http://schemas.microsoft.com/office/drawing/2014/main" id="{D4BF3A36-4790-46A8-8966-115913429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3297" y="5462589"/>
            <a:ext cx="2617314" cy="10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58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A39A-FFED-405C-A4A3-B83EE84A7A41}"/>
              </a:ext>
            </a:extLst>
          </p:cNvPr>
          <p:cNvSpPr>
            <a:spLocks noGrp="1"/>
          </p:cNvSpPr>
          <p:nvPr>
            <p:ph type="title"/>
          </p:nvPr>
        </p:nvSpPr>
        <p:spPr/>
        <p:txBody>
          <a:bodyPr/>
          <a:lstStyle/>
          <a:p>
            <a:r>
              <a:rPr lang="en-US" dirty="0"/>
              <a:t>The FLOCK Vision</a:t>
            </a:r>
            <a:endParaRPr lang="en-CY" dirty="0"/>
          </a:p>
        </p:txBody>
      </p:sp>
      <p:pic>
        <p:nvPicPr>
          <p:cNvPr id="4" name="Content Placeholder 3">
            <a:extLst>
              <a:ext uri="{FF2B5EF4-FFF2-40B4-BE49-F238E27FC236}">
                <a16:creationId xmlns:a16="http://schemas.microsoft.com/office/drawing/2014/main" id="{0BCCD22E-9159-424F-A848-D7EB150CE17E}"/>
              </a:ext>
            </a:extLst>
          </p:cNvPr>
          <p:cNvPicPr>
            <a:picLocks noGrp="1" noChangeAspect="1"/>
          </p:cNvPicPr>
          <p:nvPr>
            <p:ph idx="1"/>
          </p:nvPr>
        </p:nvPicPr>
        <p:blipFill>
          <a:blip r:embed="rId3"/>
          <a:stretch>
            <a:fillRect/>
          </a:stretch>
        </p:blipFill>
        <p:spPr>
          <a:xfrm>
            <a:off x="838200" y="1690688"/>
            <a:ext cx="10308617" cy="4351338"/>
          </a:xfrm>
          <a:prstGeom prst="rect">
            <a:avLst/>
          </a:prstGeom>
        </p:spPr>
      </p:pic>
      <p:sp>
        <p:nvSpPr>
          <p:cNvPr id="3" name="Date Placeholder 2">
            <a:extLst>
              <a:ext uri="{FF2B5EF4-FFF2-40B4-BE49-F238E27FC236}">
                <a16:creationId xmlns:a16="http://schemas.microsoft.com/office/drawing/2014/main" id="{223C12CD-6B06-47DB-B104-276730DEF6B1}"/>
              </a:ext>
            </a:extLst>
          </p:cNvPr>
          <p:cNvSpPr>
            <a:spLocks noGrp="1"/>
          </p:cNvSpPr>
          <p:nvPr>
            <p:ph type="dt" sz="half" idx="10"/>
          </p:nvPr>
        </p:nvSpPr>
        <p:spPr/>
        <p:txBody>
          <a:bodyPr/>
          <a:lstStyle/>
          <a:p>
            <a:fld id="{FE89E78C-E4C8-4C1E-8A23-660F0D77EC8B}" type="datetime8">
              <a:rPr lang="en-CY" smtClean="0"/>
              <a:t>13/04/2020 10:28 PM</a:t>
            </a:fld>
            <a:endParaRPr lang="en-CY"/>
          </a:p>
        </p:txBody>
      </p:sp>
      <p:sp>
        <p:nvSpPr>
          <p:cNvPr id="5" name="Footer Placeholder 4">
            <a:extLst>
              <a:ext uri="{FF2B5EF4-FFF2-40B4-BE49-F238E27FC236}">
                <a16:creationId xmlns:a16="http://schemas.microsoft.com/office/drawing/2014/main" id="{8B6D50A3-EAE2-45D3-B39F-5CA8C229518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F3764656-9E8B-4BF0-9F12-AC6219D2CBD8}"/>
              </a:ext>
            </a:extLst>
          </p:cNvPr>
          <p:cNvSpPr>
            <a:spLocks noGrp="1"/>
          </p:cNvSpPr>
          <p:nvPr>
            <p:ph type="sldNum" sz="quarter" idx="12"/>
          </p:nvPr>
        </p:nvSpPr>
        <p:spPr/>
        <p:txBody>
          <a:bodyPr/>
          <a:lstStyle/>
          <a:p>
            <a:fld id="{CA9980F9-A820-4292-817D-0688AA645AFA}" type="slidenum">
              <a:rPr lang="en-CY" smtClean="0"/>
              <a:t>10</a:t>
            </a:fld>
            <a:endParaRPr lang="en-CY" dirty="0"/>
          </a:p>
        </p:txBody>
      </p:sp>
      <p:sp>
        <p:nvSpPr>
          <p:cNvPr id="7" name="Rectangle 6">
            <a:extLst>
              <a:ext uri="{FF2B5EF4-FFF2-40B4-BE49-F238E27FC236}">
                <a16:creationId xmlns:a16="http://schemas.microsoft.com/office/drawing/2014/main" id="{9F7C4104-C9F1-4C31-9FE9-69BE68C812BD}"/>
              </a:ext>
            </a:extLst>
          </p:cNvPr>
          <p:cNvSpPr/>
          <p:nvPr/>
        </p:nvSpPr>
        <p:spPr>
          <a:xfrm>
            <a:off x="8764621" y="2101175"/>
            <a:ext cx="2362740" cy="36089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238460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A39A-FFED-405C-A4A3-B83EE84A7A41}"/>
              </a:ext>
            </a:extLst>
          </p:cNvPr>
          <p:cNvSpPr>
            <a:spLocks noGrp="1"/>
          </p:cNvSpPr>
          <p:nvPr>
            <p:ph type="title"/>
          </p:nvPr>
        </p:nvSpPr>
        <p:spPr/>
        <p:txBody>
          <a:bodyPr/>
          <a:lstStyle/>
          <a:p>
            <a:r>
              <a:rPr lang="en-US" dirty="0"/>
              <a:t>The FLOCK Vision</a:t>
            </a:r>
            <a:endParaRPr lang="en-CY" dirty="0"/>
          </a:p>
        </p:txBody>
      </p:sp>
      <p:sp>
        <p:nvSpPr>
          <p:cNvPr id="3" name="Date Placeholder 2">
            <a:extLst>
              <a:ext uri="{FF2B5EF4-FFF2-40B4-BE49-F238E27FC236}">
                <a16:creationId xmlns:a16="http://schemas.microsoft.com/office/drawing/2014/main" id="{223C12CD-6B06-47DB-B104-276730DEF6B1}"/>
              </a:ext>
            </a:extLst>
          </p:cNvPr>
          <p:cNvSpPr>
            <a:spLocks noGrp="1"/>
          </p:cNvSpPr>
          <p:nvPr>
            <p:ph type="dt" sz="half" idx="10"/>
          </p:nvPr>
        </p:nvSpPr>
        <p:spPr/>
        <p:txBody>
          <a:bodyPr/>
          <a:lstStyle/>
          <a:p>
            <a:fld id="{88D07B47-7A04-4FCE-AD10-2DD47FE6BF60}" type="datetime8">
              <a:rPr lang="en-CY" smtClean="0"/>
              <a:t>13/04/2020 10:28 PM</a:t>
            </a:fld>
            <a:endParaRPr lang="en-CY"/>
          </a:p>
        </p:txBody>
      </p:sp>
      <p:sp>
        <p:nvSpPr>
          <p:cNvPr id="5" name="Footer Placeholder 4">
            <a:extLst>
              <a:ext uri="{FF2B5EF4-FFF2-40B4-BE49-F238E27FC236}">
                <a16:creationId xmlns:a16="http://schemas.microsoft.com/office/drawing/2014/main" id="{8B6D50A3-EAE2-45D3-B39F-5CA8C229518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F3764656-9E8B-4BF0-9F12-AC6219D2CBD8}"/>
              </a:ext>
            </a:extLst>
          </p:cNvPr>
          <p:cNvSpPr>
            <a:spLocks noGrp="1"/>
          </p:cNvSpPr>
          <p:nvPr>
            <p:ph type="sldNum" sz="quarter" idx="12"/>
          </p:nvPr>
        </p:nvSpPr>
        <p:spPr/>
        <p:txBody>
          <a:bodyPr/>
          <a:lstStyle/>
          <a:p>
            <a:fld id="{CA9980F9-A820-4292-817D-0688AA645AFA}" type="slidenum">
              <a:rPr lang="en-CY" smtClean="0"/>
              <a:t>11</a:t>
            </a:fld>
            <a:endParaRPr lang="en-CY" dirty="0"/>
          </a:p>
        </p:txBody>
      </p:sp>
      <p:sp>
        <p:nvSpPr>
          <p:cNvPr id="8" name="Content Placeholder 7">
            <a:extLst>
              <a:ext uri="{FF2B5EF4-FFF2-40B4-BE49-F238E27FC236}">
                <a16:creationId xmlns:a16="http://schemas.microsoft.com/office/drawing/2014/main" id="{1A190C51-4744-49FA-A1D4-4A7D0C168BD7}"/>
              </a:ext>
            </a:extLst>
          </p:cNvPr>
          <p:cNvSpPr>
            <a:spLocks noGrp="1"/>
          </p:cNvSpPr>
          <p:nvPr>
            <p:ph idx="1"/>
          </p:nvPr>
        </p:nvSpPr>
        <p:spPr/>
        <p:txBody>
          <a:bodyPr/>
          <a:lstStyle/>
          <a:p>
            <a:pPr marL="0" indent="0">
              <a:buNone/>
            </a:pPr>
            <a:r>
              <a:rPr lang="en-US" u="sng" dirty="0"/>
              <a:t>Author’s proposal:</a:t>
            </a:r>
          </a:p>
          <a:p>
            <a:pPr marL="0" indent="0">
              <a:buNone/>
            </a:pPr>
            <a:endParaRPr lang="en-US" dirty="0"/>
          </a:p>
          <a:p>
            <a:pPr>
              <a:buFont typeface="Wingdings" panose="05000000000000000000" pitchFamily="2" charset="2"/>
              <a:buChar char="ü"/>
            </a:pPr>
            <a:r>
              <a:rPr lang="en-US" dirty="0"/>
              <a:t>The ML development/training will happen in the Cloud</a:t>
            </a:r>
          </a:p>
          <a:p>
            <a:pPr>
              <a:buFont typeface="Wingdings" panose="05000000000000000000" pitchFamily="2" charset="2"/>
              <a:buChar char="ü"/>
            </a:pPr>
            <a:r>
              <a:rPr lang="en-US" dirty="0"/>
              <a:t>Models must be stored and scored in managed environments such as a DBMS</a:t>
            </a:r>
          </a:p>
          <a:p>
            <a:pPr>
              <a:buFont typeface="Wingdings" panose="05000000000000000000" pitchFamily="2" charset="2"/>
              <a:buChar char="ü"/>
            </a:pPr>
            <a:r>
              <a:rPr lang="en-US" dirty="0"/>
              <a:t>Provenance needs to be collected across all phases</a:t>
            </a:r>
            <a:endParaRPr lang="en-CY" dirty="0"/>
          </a:p>
        </p:txBody>
      </p:sp>
    </p:spTree>
    <p:extLst>
      <p:ext uri="{BB962C8B-B14F-4D97-AF65-F5344CB8AC3E}">
        <p14:creationId xmlns:p14="http://schemas.microsoft.com/office/powerpoint/2010/main" val="239427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8B08-549B-4BFD-9E0B-1948C5DEB383}"/>
              </a:ext>
            </a:extLst>
          </p:cNvPr>
          <p:cNvSpPr>
            <a:spLocks noGrp="1"/>
          </p:cNvSpPr>
          <p:nvPr>
            <p:ph type="title"/>
          </p:nvPr>
        </p:nvSpPr>
        <p:spPr/>
        <p:txBody>
          <a:bodyPr/>
          <a:lstStyle/>
          <a:p>
            <a:r>
              <a:rPr lang="en-US" dirty="0"/>
              <a:t>From Model to Decision: Inference</a:t>
            </a:r>
            <a:endParaRPr lang="en-CY" dirty="0"/>
          </a:p>
        </p:txBody>
      </p:sp>
      <p:graphicFrame>
        <p:nvGraphicFramePr>
          <p:cNvPr id="7" name="Table 7">
            <a:extLst>
              <a:ext uri="{FF2B5EF4-FFF2-40B4-BE49-F238E27FC236}">
                <a16:creationId xmlns:a16="http://schemas.microsoft.com/office/drawing/2014/main" id="{B8C90EA6-E657-4C91-B346-1779AE89A842}"/>
              </a:ext>
            </a:extLst>
          </p:cNvPr>
          <p:cNvGraphicFramePr>
            <a:graphicFrameLocks noGrp="1"/>
          </p:cNvGraphicFramePr>
          <p:nvPr>
            <p:ph idx="1"/>
            <p:extLst>
              <p:ext uri="{D42A27DB-BD31-4B8C-83A1-F6EECF244321}">
                <p14:modId xmlns:p14="http://schemas.microsoft.com/office/powerpoint/2010/main" val="2340735220"/>
              </p:ext>
            </p:extLst>
          </p:nvPr>
        </p:nvGraphicFramePr>
        <p:xfrm>
          <a:off x="838200" y="2009140"/>
          <a:ext cx="10515600" cy="2839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64198913"/>
                    </a:ext>
                  </a:extLst>
                </a:gridCol>
                <a:gridCol w="5257800">
                  <a:extLst>
                    <a:ext uri="{9D8B030D-6E8A-4147-A177-3AD203B41FA5}">
                      <a16:colId xmlns:a16="http://schemas.microsoft.com/office/drawing/2014/main" val="4243389710"/>
                    </a:ext>
                  </a:extLst>
                </a:gridCol>
              </a:tblGrid>
              <a:tr h="370840">
                <a:tc>
                  <a:txBody>
                    <a:bodyPr/>
                    <a:lstStyle/>
                    <a:p>
                      <a:r>
                        <a:rPr lang="en-US" dirty="0"/>
                        <a:t>Challenges</a:t>
                      </a:r>
                      <a:endParaRPr lang="en-CY" dirty="0"/>
                    </a:p>
                  </a:txBody>
                  <a:tcPr/>
                </a:tc>
                <a:tc>
                  <a:txBody>
                    <a:bodyPr/>
                    <a:lstStyle/>
                    <a:p>
                      <a:r>
                        <a:rPr lang="en-US" dirty="0"/>
                        <a:t>Possible Solution</a:t>
                      </a:r>
                      <a:endParaRPr lang="en-CY" dirty="0"/>
                    </a:p>
                  </a:txBody>
                  <a:tcPr/>
                </a:tc>
                <a:extLst>
                  <a:ext uri="{0D108BD9-81ED-4DB2-BD59-A6C34878D82A}">
                    <a16:rowId xmlns:a16="http://schemas.microsoft.com/office/drawing/2014/main" val="1860416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applications use more than one model where each one depends on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preprocessing steps should be updated atomically.</a:t>
                      </a:r>
                    </a:p>
                  </a:txBody>
                  <a:tcPr/>
                </a:tc>
                <a:tc>
                  <a:txBody>
                    <a:bodyPr/>
                    <a:lstStyle/>
                    <a:p>
                      <a:r>
                        <a:rPr lang="en-US" dirty="0"/>
                        <a:t>DBMS provides transaction-based updates, which ensures atomicity</a:t>
                      </a:r>
                    </a:p>
                    <a:p>
                      <a:endParaRPr lang="en-CY" dirty="0"/>
                    </a:p>
                  </a:txBody>
                  <a:tcPr/>
                </a:tc>
                <a:extLst>
                  <a:ext uri="{0D108BD9-81ED-4DB2-BD59-A6C34878D82A}">
                    <a16:rowId xmlns:a16="http://schemas.microsoft.com/office/drawing/2014/main" val="3829006486"/>
                  </a:ext>
                </a:extLst>
              </a:tr>
              <a:tr h="370840">
                <a:tc>
                  <a:txBody>
                    <a:bodyPr/>
                    <a:lstStyle/>
                    <a:p>
                      <a:r>
                        <a:rPr lang="en-US" dirty="0"/>
                        <a:t>Low latency sensitive decisions</a:t>
                      </a:r>
                    </a:p>
                    <a:p>
                      <a:r>
                        <a:rPr lang="en-US" dirty="0"/>
                        <a:t>High performance on large batch predictions</a:t>
                      </a:r>
                    </a:p>
                  </a:txBody>
                  <a:tcPr/>
                </a:tc>
                <a:tc>
                  <a:txBody>
                    <a:bodyPr/>
                    <a:lstStyle/>
                    <a:p>
                      <a:r>
                        <a:rPr lang="en-US" dirty="0"/>
                        <a:t>In-DBMS inference (ONNX) </a:t>
                      </a:r>
                    </a:p>
                  </a:txBody>
                  <a:tcPr/>
                </a:tc>
                <a:extLst>
                  <a:ext uri="{0D108BD9-81ED-4DB2-BD59-A6C34878D82A}">
                    <a16:rowId xmlns:a16="http://schemas.microsoft.com/office/drawing/2014/main" val="3132160487"/>
                  </a:ext>
                </a:extLst>
              </a:tr>
              <a:tr h="370840">
                <a:tc>
                  <a:txBody>
                    <a:bodyPr/>
                    <a:lstStyle/>
                    <a:p>
                      <a:r>
                        <a:rPr lang="en-US" dirty="0"/>
                        <a:t>Mixing application-level policies and inference logic</a:t>
                      </a:r>
                    </a:p>
                  </a:txBody>
                  <a:tcPr/>
                </a:tc>
                <a:tc>
                  <a:txBody>
                    <a:bodyPr/>
                    <a:lstStyle/>
                    <a:p>
                      <a:r>
                        <a:rPr lang="en-US" dirty="0"/>
                        <a:t>A clean framework to fill the gap of ML models and business logic</a:t>
                      </a:r>
                    </a:p>
                  </a:txBody>
                  <a:tcPr/>
                </a:tc>
                <a:extLst>
                  <a:ext uri="{0D108BD9-81ED-4DB2-BD59-A6C34878D82A}">
                    <a16:rowId xmlns:a16="http://schemas.microsoft.com/office/drawing/2014/main" val="2305043380"/>
                  </a:ext>
                </a:extLst>
              </a:tr>
            </a:tbl>
          </a:graphicData>
        </a:graphic>
      </p:graphicFrame>
      <p:sp>
        <p:nvSpPr>
          <p:cNvPr id="4" name="Date Placeholder 3">
            <a:extLst>
              <a:ext uri="{FF2B5EF4-FFF2-40B4-BE49-F238E27FC236}">
                <a16:creationId xmlns:a16="http://schemas.microsoft.com/office/drawing/2014/main" id="{167D55F1-66DD-4CBD-A5F5-64A5B730327C}"/>
              </a:ext>
            </a:extLst>
          </p:cNvPr>
          <p:cNvSpPr>
            <a:spLocks noGrp="1"/>
          </p:cNvSpPr>
          <p:nvPr>
            <p:ph type="dt" sz="half" idx="10"/>
          </p:nvPr>
        </p:nvSpPr>
        <p:spPr/>
        <p:txBody>
          <a:bodyPr/>
          <a:lstStyle/>
          <a:p>
            <a:fld id="{2726A7C0-8071-410E-BC7B-909DEA04E2AF}" type="datetime8">
              <a:rPr lang="en-CY" smtClean="0"/>
              <a:t>13/04/2020 10:28 PM</a:t>
            </a:fld>
            <a:endParaRPr lang="en-CY"/>
          </a:p>
        </p:txBody>
      </p:sp>
      <p:sp>
        <p:nvSpPr>
          <p:cNvPr id="5" name="Footer Placeholder 4">
            <a:extLst>
              <a:ext uri="{FF2B5EF4-FFF2-40B4-BE49-F238E27FC236}">
                <a16:creationId xmlns:a16="http://schemas.microsoft.com/office/drawing/2014/main" id="{40C055BA-C337-4108-B976-1C8F2A77E19D}"/>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5101E562-40E2-4DB9-8486-58804414C6B8}"/>
              </a:ext>
            </a:extLst>
          </p:cNvPr>
          <p:cNvSpPr>
            <a:spLocks noGrp="1"/>
          </p:cNvSpPr>
          <p:nvPr>
            <p:ph type="sldNum" sz="quarter" idx="12"/>
          </p:nvPr>
        </p:nvSpPr>
        <p:spPr/>
        <p:txBody>
          <a:bodyPr/>
          <a:lstStyle/>
          <a:p>
            <a:fld id="{CA9980F9-A820-4292-817D-0688AA645AFA}" type="slidenum">
              <a:rPr lang="en-CY" smtClean="0"/>
              <a:t>12</a:t>
            </a:fld>
            <a:endParaRPr lang="en-CY" dirty="0"/>
          </a:p>
        </p:txBody>
      </p:sp>
    </p:spTree>
    <p:extLst>
      <p:ext uri="{BB962C8B-B14F-4D97-AF65-F5344CB8AC3E}">
        <p14:creationId xmlns:p14="http://schemas.microsoft.com/office/powerpoint/2010/main" val="271076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DC19-9069-4456-A9F2-15D6DC59028C}"/>
              </a:ext>
            </a:extLst>
          </p:cNvPr>
          <p:cNvSpPr>
            <a:spLocks noGrp="1"/>
          </p:cNvSpPr>
          <p:nvPr>
            <p:ph type="title"/>
          </p:nvPr>
        </p:nvSpPr>
        <p:spPr/>
        <p:txBody>
          <a:bodyPr/>
          <a:lstStyle/>
          <a:p>
            <a:r>
              <a:rPr lang="en-US" dirty="0"/>
              <a:t>In-DBMS inference (ONNX)</a:t>
            </a:r>
            <a:endParaRPr lang="en-CY" dirty="0"/>
          </a:p>
        </p:txBody>
      </p:sp>
      <p:sp>
        <p:nvSpPr>
          <p:cNvPr id="4" name="Date Placeholder 3">
            <a:extLst>
              <a:ext uri="{FF2B5EF4-FFF2-40B4-BE49-F238E27FC236}">
                <a16:creationId xmlns:a16="http://schemas.microsoft.com/office/drawing/2014/main" id="{F9F7AA00-F862-4B70-B202-770E7C20ADD3}"/>
              </a:ext>
            </a:extLst>
          </p:cNvPr>
          <p:cNvSpPr>
            <a:spLocks noGrp="1"/>
          </p:cNvSpPr>
          <p:nvPr>
            <p:ph type="dt" sz="half" idx="10"/>
          </p:nvPr>
        </p:nvSpPr>
        <p:spPr/>
        <p:txBody>
          <a:bodyPr/>
          <a:lstStyle/>
          <a:p>
            <a:fld id="{C202920B-9093-4A95-B284-22F5A628443A}" type="datetime8">
              <a:rPr lang="en-CY" smtClean="0"/>
              <a:t>13/04/2020 10:28 PM</a:t>
            </a:fld>
            <a:endParaRPr lang="en-CY"/>
          </a:p>
        </p:txBody>
      </p:sp>
      <p:sp>
        <p:nvSpPr>
          <p:cNvPr id="5" name="Footer Placeholder 4">
            <a:extLst>
              <a:ext uri="{FF2B5EF4-FFF2-40B4-BE49-F238E27FC236}">
                <a16:creationId xmlns:a16="http://schemas.microsoft.com/office/drawing/2014/main" id="{32161F93-BB28-4520-B20B-0E8716C5C0B5}"/>
              </a:ext>
            </a:extLst>
          </p:cNvPr>
          <p:cNvSpPr>
            <a:spLocks noGrp="1"/>
          </p:cNvSpPr>
          <p:nvPr>
            <p:ph type="ftr" sz="quarter" idx="11"/>
          </p:nvPr>
        </p:nvSpPr>
        <p:spPr/>
        <p:txBody>
          <a:bodyPr/>
          <a:lstStyle/>
          <a:p>
            <a:r>
              <a:rPr lang="en-US"/>
              <a:t>CS646/Copyright © All rights reserved</a:t>
            </a:r>
            <a:endParaRPr lang="en-CY" dirty="0"/>
          </a:p>
        </p:txBody>
      </p:sp>
      <p:sp>
        <p:nvSpPr>
          <p:cNvPr id="6" name="Slide Number Placeholder 5">
            <a:extLst>
              <a:ext uri="{FF2B5EF4-FFF2-40B4-BE49-F238E27FC236}">
                <a16:creationId xmlns:a16="http://schemas.microsoft.com/office/drawing/2014/main" id="{D264F9EE-AF2C-46A8-8501-13A68F0810A5}"/>
              </a:ext>
            </a:extLst>
          </p:cNvPr>
          <p:cNvSpPr>
            <a:spLocks noGrp="1"/>
          </p:cNvSpPr>
          <p:nvPr>
            <p:ph type="sldNum" sz="quarter" idx="12"/>
          </p:nvPr>
        </p:nvSpPr>
        <p:spPr/>
        <p:txBody>
          <a:bodyPr/>
          <a:lstStyle/>
          <a:p>
            <a:fld id="{CA9980F9-A820-4292-817D-0688AA645AFA}" type="slidenum">
              <a:rPr lang="en-CY" smtClean="0"/>
              <a:t>13</a:t>
            </a:fld>
            <a:endParaRPr lang="en-CY" dirty="0"/>
          </a:p>
        </p:txBody>
      </p:sp>
      <p:sp>
        <p:nvSpPr>
          <p:cNvPr id="9" name="Content Placeholder 8">
            <a:extLst>
              <a:ext uri="{FF2B5EF4-FFF2-40B4-BE49-F238E27FC236}">
                <a16:creationId xmlns:a16="http://schemas.microsoft.com/office/drawing/2014/main" id="{EA23AE9F-E6B3-40F4-8C4E-B984D9DE4DDF}"/>
              </a:ext>
            </a:extLst>
          </p:cNvPr>
          <p:cNvSpPr>
            <a:spLocks noGrp="1"/>
          </p:cNvSpPr>
          <p:nvPr>
            <p:ph idx="1"/>
          </p:nvPr>
        </p:nvSpPr>
        <p:spPr/>
        <p:txBody>
          <a:bodyPr/>
          <a:lstStyle/>
          <a:p>
            <a:pPr>
              <a:buFont typeface="Wingdings" panose="05000000000000000000" pitchFamily="2" charset="2"/>
              <a:buChar char="q"/>
            </a:pPr>
            <a:r>
              <a:rPr lang="en-US" dirty="0"/>
              <a:t> ONNX is an in-database cross optimizer between SQL AND ML models</a:t>
            </a:r>
          </a:p>
          <a:p>
            <a:pPr>
              <a:buFont typeface="Wingdings" panose="05000000000000000000" pitchFamily="2" charset="2"/>
              <a:buChar char="q"/>
            </a:pPr>
            <a:endParaRPr lang="en-CY" dirty="0"/>
          </a:p>
        </p:txBody>
      </p:sp>
      <p:pic>
        <p:nvPicPr>
          <p:cNvPr id="10" name="Picture 9">
            <a:extLst>
              <a:ext uri="{FF2B5EF4-FFF2-40B4-BE49-F238E27FC236}">
                <a16:creationId xmlns:a16="http://schemas.microsoft.com/office/drawing/2014/main" id="{0A0652A0-A8A2-47C6-8C11-235D4B80B1D8}"/>
              </a:ext>
            </a:extLst>
          </p:cNvPr>
          <p:cNvPicPr>
            <a:picLocks noChangeAspect="1"/>
          </p:cNvPicPr>
          <p:nvPr/>
        </p:nvPicPr>
        <p:blipFill>
          <a:blip r:embed="rId3"/>
          <a:stretch>
            <a:fillRect/>
          </a:stretch>
        </p:blipFill>
        <p:spPr>
          <a:xfrm>
            <a:off x="1462087" y="2911563"/>
            <a:ext cx="9267825" cy="3196385"/>
          </a:xfrm>
          <a:prstGeom prst="rect">
            <a:avLst/>
          </a:prstGeom>
        </p:spPr>
      </p:pic>
      <p:cxnSp>
        <p:nvCxnSpPr>
          <p:cNvPr id="12" name="Straight Connector 11">
            <a:extLst>
              <a:ext uri="{FF2B5EF4-FFF2-40B4-BE49-F238E27FC236}">
                <a16:creationId xmlns:a16="http://schemas.microsoft.com/office/drawing/2014/main" id="{4DFAEFAA-AFBF-4853-B2FE-026AA7CBAFFB}"/>
              </a:ext>
            </a:extLst>
          </p:cNvPr>
          <p:cNvCxnSpPr>
            <a:cxnSpLocks/>
          </p:cNvCxnSpPr>
          <p:nvPr/>
        </p:nvCxnSpPr>
        <p:spPr>
          <a:xfrm>
            <a:off x="7714749" y="2450969"/>
            <a:ext cx="0" cy="380842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4DD3-F90C-4CFD-874D-70B3FF418D19}"/>
              </a:ext>
            </a:extLst>
          </p:cNvPr>
          <p:cNvSpPr>
            <a:spLocks noGrp="1"/>
          </p:cNvSpPr>
          <p:nvPr>
            <p:ph type="title"/>
          </p:nvPr>
        </p:nvSpPr>
        <p:spPr/>
        <p:txBody>
          <a:bodyPr/>
          <a:lstStyle/>
          <a:p>
            <a:r>
              <a:rPr lang="en-US" dirty="0">
                <a:latin typeface="Constantia"/>
              </a:rPr>
              <a:t>What is ONNX</a:t>
            </a:r>
            <a:endParaRPr lang="en-US" dirty="0"/>
          </a:p>
        </p:txBody>
      </p:sp>
      <p:sp>
        <p:nvSpPr>
          <p:cNvPr id="4" name="Date Placeholder 3">
            <a:extLst>
              <a:ext uri="{FF2B5EF4-FFF2-40B4-BE49-F238E27FC236}">
                <a16:creationId xmlns:a16="http://schemas.microsoft.com/office/drawing/2014/main" id="{44CA96C9-FDA0-4379-B173-B5CB8C48F4FB}"/>
              </a:ext>
            </a:extLst>
          </p:cNvPr>
          <p:cNvSpPr>
            <a:spLocks noGrp="1"/>
          </p:cNvSpPr>
          <p:nvPr>
            <p:ph type="dt" sz="half" idx="10"/>
          </p:nvPr>
        </p:nvSpPr>
        <p:spPr/>
        <p:txBody>
          <a:bodyPr/>
          <a:lstStyle/>
          <a:p>
            <a:fld id="{C202920B-9093-4A95-B284-22F5A628443A}" type="datetime8">
              <a:rPr lang="en-CY" smtClean="0"/>
              <a:t>13/04/2020 10:28 PM</a:t>
            </a:fld>
            <a:endParaRPr lang="en-CY"/>
          </a:p>
        </p:txBody>
      </p:sp>
      <p:sp>
        <p:nvSpPr>
          <p:cNvPr id="5" name="Footer Placeholder 4">
            <a:extLst>
              <a:ext uri="{FF2B5EF4-FFF2-40B4-BE49-F238E27FC236}">
                <a16:creationId xmlns:a16="http://schemas.microsoft.com/office/drawing/2014/main" id="{8790956A-2E5B-4BF3-90B5-5877AD58D714}"/>
              </a:ext>
            </a:extLst>
          </p:cNvPr>
          <p:cNvSpPr>
            <a:spLocks noGrp="1"/>
          </p:cNvSpPr>
          <p:nvPr>
            <p:ph type="ftr" sz="quarter" idx="11"/>
          </p:nvPr>
        </p:nvSpPr>
        <p:spPr/>
        <p:txBody>
          <a:bodyPr/>
          <a:lstStyle/>
          <a:p>
            <a:r>
              <a:rPr lang="en-US" dirty="0"/>
              <a:t>CS646/Copyright © All rights reserved</a:t>
            </a:r>
            <a:endParaRPr lang="en-CY" dirty="0"/>
          </a:p>
        </p:txBody>
      </p:sp>
      <p:sp>
        <p:nvSpPr>
          <p:cNvPr id="6" name="Slide Number Placeholder 5">
            <a:extLst>
              <a:ext uri="{FF2B5EF4-FFF2-40B4-BE49-F238E27FC236}">
                <a16:creationId xmlns:a16="http://schemas.microsoft.com/office/drawing/2014/main" id="{F3328559-7D9E-45F4-88FB-6B1E238BD8BC}"/>
              </a:ext>
            </a:extLst>
          </p:cNvPr>
          <p:cNvSpPr>
            <a:spLocks noGrp="1"/>
          </p:cNvSpPr>
          <p:nvPr>
            <p:ph type="sldNum" sz="quarter" idx="12"/>
          </p:nvPr>
        </p:nvSpPr>
        <p:spPr/>
        <p:txBody>
          <a:bodyPr/>
          <a:lstStyle/>
          <a:p>
            <a:fld id="{CA9980F9-A820-4292-817D-0688AA645AFA}" type="slidenum">
              <a:rPr lang="en-CY" smtClean="0"/>
              <a:t>14</a:t>
            </a:fld>
            <a:endParaRPr lang="en-CY" dirty="0"/>
          </a:p>
        </p:txBody>
      </p:sp>
      <p:sp>
        <p:nvSpPr>
          <p:cNvPr id="7" name="Content Placeholder 6">
            <a:extLst>
              <a:ext uri="{FF2B5EF4-FFF2-40B4-BE49-F238E27FC236}">
                <a16:creationId xmlns:a16="http://schemas.microsoft.com/office/drawing/2014/main" id="{2B98539A-9C03-4839-B507-0A2E409B5D41}"/>
              </a:ext>
            </a:extLst>
          </p:cNvPr>
          <p:cNvSpPr>
            <a:spLocks noGrp="1"/>
          </p:cNvSpPr>
          <p:nvPr>
            <p:ph idx="1"/>
          </p:nvPr>
        </p:nvSpPr>
        <p:spPr/>
        <p:txBody>
          <a:bodyPr vert="horz" lIns="91440" tIns="45720" rIns="91440" bIns="45720" rtlCol="0" anchor="t">
            <a:normAutofit lnSpcReduction="10000"/>
          </a:bodyPr>
          <a:lstStyle/>
          <a:p>
            <a:r>
              <a:rPr lang="en-US" dirty="0">
                <a:cs typeface="Calibri"/>
              </a:rPr>
              <a:t>Performance-focus Inference</a:t>
            </a:r>
          </a:p>
          <a:p>
            <a:r>
              <a:rPr lang="en-US" dirty="0">
                <a:cs typeface="Calibri"/>
              </a:rPr>
              <a:t>Models in different popular libraries (like </a:t>
            </a:r>
            <a:r>
              <a:rPr lang="en-US" dirty="0" err="1">
                <a:cs typeface="Calibri"/>
              </a:rPr>
              <a:t>Tensorflow</a:t>
            </a:r>
            <a:r>
              <a:rPr lang="en-US" dirty="0">
                <a:cs typeface="Calibri"/>
              </a:rPr>
              <a:t>, </a:t>
            </a:r>
            <a:r>
              <a:rPr lang="en-US" dirty="0" err="1">
                <a:cs typeface="Calibri"/>
              </a:rPr>
              <a:t>Keras</a:t>
            </a:r>
            <a:r>
              <a:rPr lang="en-US" dirty="0">
                <a:cs typeface="Calibri"/>
              </a:rPr>
              <a:t>, </a:t>
            </a:r>
            <a:r>
              <a:rPr lang="en-US" dirty="0" err="1">
                <a:cs typeface="Calibri"/>
              </a:rPr>
              <a:t>PyTorch</a:t>
            </a:r>
            <a:r>
              <a:rPr lang="en-US" dirty="0">
                <a:cs typeface="Calibri"/>
              </a:rPr>
              <a:t>) can be converted to the standard ONNX format, allows it for interoperability and helping to maximize the reach of hardware optimization</a:t>
            </a:r>
          </a:p>
          <a:p>
            <a:r>
              <a:rPr lang="en-US" dirty="0">
                <a:cs typeface="Calibri"/>
              </a:rPr>
              <a:t>By this approach, it provides a solution for systems to integrate a single inference engine to support models trained from a variety of frameworks.</a:t>
            </a:r>
          </a:p>
          <a:p>
            <a:r>
              <a:rPr lang="en-US" dirty="0">
                <a:cs typeface="Calibri"/>
              </a:rPr>
              <a:t>ONNX Runtime was designed with a focus on performance and scalability in order to support heavy workloads in high-scale production scenarios</a:t>
            </a:r>
          </a:p>
        </p:txBody>
      </p:sp>
    </p:spTree>
    <p:extLst>
      <p:ext uri="{BB962C8B-B14F-4D97-AF65-F5344CB8AC3E}">
        <p14:creationId xmlns:p14="http://schemas.microsoft.com/office/powerpoint/2010/main" val="203373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5EA3-2D63-41DF-A633-755ACB3B8F5A}"/>
              </a:ext>
            </a:extLst>
          </p:cNvPr>
          <p:cNvSpPr>
            <a:spLocks noGrp="1"/>
          </p:cNvSpPr>
          <p:nvPr>
            <p:ph type="title"/>
          </p:nvPr>
        </p:nvSpPr>
        <p:spPr/>
        <p:txBody>
          <a:bodyPr/>
          <a:lstStyle/>
          <a:p>
            <a:r>
              <a:rPr lang="en-US" dirty="0">
                <a:latin typeface="Constantia"/>
              </a:rPr>
              <a:t>Optimizations</a:t>
            </a:r>
            <a:endParaRPr lang="en-US" dirty="0"/>
          </a:p>
        </p:txBody>
      </p:sp>
      <p:sp>
        <p:nvSpPr>
          <p:cNvPr id="3" name="Content Placeholder 2">
            <a:extLst>
              <a:ext uri="{FF2B5EF4-FFF2-40B4-BE49-F238E27FC236}">
                <a16:creationId xmlns:a16="http://schemas.microsoft.com/office/drawing/2014/main" id="{9A400127-BAF0-405B-9B0B-D60F059627CC}"/>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predicate-based model pruning, which uses selections from the SQL subsection of the query to simplify the ML subsection;</a:t>
            </a:r>
            <a:endParaRPr lang="en-US" dirty="0"/>
          </a:p>
          <a:p>
            <a:r>
              <a:rPr lang="en-US" dirty="0">
                <a:ea typeface="+mn-lt"/>
                <a:cs typeface="+mn-lt"/>
              </a:rPr>
              <a:t>model-projection pushdown, which automatically prunes(projects out) unused input feature-columns exploiting model-sparsity;</a:t>
            </a:r>
          </a:p>
          <a:p>
            <a:r>
              <a:rPr lang="en-US" dirty="0">
                <a:ea typeface="+mn-lt"/>
                <a:cs typeface="+mn-lt"/>
              </a:rPr>
              <a:t>model clustering that compiles simplified models for different parts of the input based on data statistics;</a:t>
            </a:r>
            <a:endParaRPr lang="en-US" dirty="0">
              <a:cs typeface="Calibri"/>
            </a:endParaRPr>
          </a:p>
          <a:p>
            <a:r>
              <a:rPr lang="en-US" dirty="0">
                <a:ea typeface="+mn-lt"/>
                <a:cs typeface="+mn-lt"/>
              </a:rPr>
              <a:t>model in lining, which transforms ML operators to relational ones (similar in spirit to);</a:t>
            </a:r>
          </a:p>
          <a:p>
            <a:r>
              <a:rPr lang="en-US" dirty="0">
                <a:ea typeface="+mn-lt"/>
                <a:cs typeface="+mn-lt"/>
              </a:rPr>
              <a:t>physical operator selection based on statistics, available runtime (SQL/ONNX/Python UDFs) and hardware(CPU, GPU).</a:t>
            </a:r>
            <a:endParaRPr lang="en-US" dirty="0">
              <a:cs typeface="Calibri"/>
            </a:endParaRPr>
          </a:p>
        </p:txBody>
      </p:sp>
      <p:sp>
        <p:nvSpPr>
          <p:cNvPr id="4" name="Date Placeholder 3">
            <a:extLst>
              <a:ext uri="{FF2B5EF4-FFF2-40B4-BE49-F238E27FC236}">
                <a16:creationId xmlns:a16="http://schemas.microsoft.com/office/drawing/2014/main" id="{F12555EC-EB4F-4396-9421-AF3E2C527A72}"/>
              </a:ext>
            </a:extLst>
          </p:cNvPr>
          <p:cNvSpPr>
            <a:spLocks noGrp="1"/>
          </p:cNvSpPr>
          <p:nvPr>
            <p:ph type="dt" sz="half" idx="10"/>
          </p:nvPr>
        </p:nvSpPr>
        <p:spPr/>
        <p:txBody>
          <a:bodyPr/>
          <a:lstStyle/>
          <a:p>
            <a:fld id="{C202920B-9093-4A95-B284-22F5A628443A}" type="datetime8">
              <a:rPr lang="en-CY" smtClean="0"/>
              <a:t>13/04/2020 10:28 PM</a:t>
            </a:fld>
            <a:endParaRPr lang="en-CY"/>
          </a:p>
        </p:txBody>
      </p:sp>
      <p:sp>
        <p:nvSpPr>
          <p:cNvPr id="5" name="Footer Placeholder 4">
            <a:extLst>
              <a:ext uri="{FF2B5EF4-FFF2-40B4-BE49-F238E27FC236}">
                <a16:creationId xmlns:a16="http://schemas.microsoft.com/office/drawing/2014/main" id="{2225A23F-93DC-4847-A82D-1C8629A4B37C}"/>
              </a:ext>
            </a:extLst>
          </p:cNvPr>
          <p:cNvSpPr>
            <a:spLocks noGrp="1"/>
          </p:cNvSpPr>
          <p:nvPr>
            <p:ph type="ftr" sz="quarter" idx="11"/>
          </p:nvPr>
        </p:nvSpPr>
        <p:spPr/>
        <p:txBody>
          <a:bodyPr/>
          <a:lstStyle/>
          <a:p>
            <a:r>
              <a:rPr lang="en-US" dirty="0"/>
              <a:t>CS646/Copyright © All rights reserved</a:t>
            </a:r>
            <a:endParaRPr lang="en-CY" dirty="0"/>
          </a:p>
        </p:txBody>
      </p:sp>
      <p:sp>
        <p:nvSpPr>
          <p:cNvPr id="6" name="Slide Number Placeholder 5">
            <a:extLst>
              <a:ext uri="{FF2B5EF4-FFF2-40B4-BE49-F238E27FC236}">
                <a16:creationId xmlns:a16="http://schemas.microsoft.com/office/drawing/2014/main" id="{8031571A-7C64-4BA3-A8E2-7F33ED54B7F8}"/>
              </a:ext>
            </a:extLst>
          </p:cNvPr>
          <p:cNvSpPr>
            <a:spLocks noGrp="1"/>
          </p:cNvSpPr>
          <p:nvPr>
            <p:ph type="sldNum" sz="quarter" idx="12"/>
          </p:nvPr>
        </p:nvSpPr>
        <p:spPr/>
        <p:txBody>
          <a:bodyPr/>
          <a:lstStyle/>
          <a:p>
            <a:fld id="{CA9980F9-A820-4292-817D-0688AA645AFA}" type="slidenum">
              <a:rPr lang="en-CY" smtClean="0"/>
              <a:t>15</a:t>
            </a:fld>
            <a:endParaRPr lang="en-CY" dirty="0"/>
          </a:p>
        </p:txBody>
      </p:sp>
    </p:spTree>
    <p:extLst>
      <p:ext uri="{BB962C8B-B14F-4D97-AF65-F5344CB8AC3E}">
        <p14:creationId xmlns:p14="http://schemas.microsoft.com/office/powerpoint/2010/main" val="280089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6E71-D3A2-45C5-B081-EE98A0E24CF3}"/>
              </a:ext>
            </a:extLst>
          </p:cNvPr>
          <p:cNvSpPr>
            <a:spLocks noGrp="1"/>
          </p:cNvSpPr>
          <p:nvPr>
            <p:ph type="title"/>
          </p:nvPr>
        </p:nvSpPr>
        <p:spPr/>
        <p:txBody>
          <a:bodyPr>
            <a:normAutofit/>
          </a:bodyPr>
          <a:lstStyle/>
          <a:p>
            <a:r>
              <a:rPr lang="en-US" sz="3200" dirty="0"/>
              <a:t>Bridging the model-application divide (Dhalion)</a:t>
            </a:r>
            <a:endParaRPr lang="en-CY" sz="3200" dirty="0"/>
          </a:p>
        </p:txBody>
      </p:sp>
      <p:sp>
        <p:nvSpPr>
          <p:cNvPr id="3" name="Content Placeholder 2">
            <a:extLst>
              <a:ext uri="{FF2B5EF4-FFF2-40B4-BE49-F238E27FC236}">
                <a16:creationId xmlns:a16="http://schemas.microsoft.com/office/drawing/2014/main" id="{56E2AA14-E2B1-40A8-BF58-21BEE7E77DA1}"/>
              </a:ext>
            </a:extLst>
          </p:cNvPr>
          <p:cNvSpPr>
            <a:spLocks noGrp="1"/>
          </p:cNvSpPr>
          <p:nvPr>
            <p:ph idx="1"/>
          </p:nvPr>
        </p:nvSpPr>
        <p:spPr/>
        <p:txBody>
          <a:bodyPr/>
          <a:lstStyle/>
          <a:p>
            <a:pPr marL="0" indent="0" algn="just">
              <a:buNone/>
            </a:pPr>
            <a:r>
              <a:rPr lang="en-US" u="sng" dirty="0"/>
              <a:t>Steps:</a:t>
            </a:r>
          </a:p>
          <a:p>
            <a:pPr marL="514350" indent="-514350">
              <a:buFont typeface="+mj-lt"/>
              <a:buAutoNum type="arabicPeriod"/>
            </a:pPr>
            <a:r>
              <a:rPr lang="en-US" dirty="0"/>
              <a:t>Takes as input  user-defined policies (Business constraints)</a:t>
            </a:r>
          </a:p>
          <a:p>
            <a:pPr marL="514350" indent="-514350">
              <a:buFont typeface="+mj-lt"/>
              <a:buAutoNum type="arabicPeriod"/>
            </a:pPr>
            <a:r>
              <a:rPr lang="en-US" dirty="0"/>
              <a:t>The module continuously monitors the output of the ML models</a:t>
            </a:r>
          </a:p>
          <a:p>
            <a:pPr marL="514350" indent="-514350">
              <a:buFont typeface="+mj-lt"/>
              <a:buAutoNum type="arabicPeriod"/>
            </a:pPr>
            <a:r>
              <a:rPr lang="en-US" dirty="0"/>
              <a:t>Applies the specified policies where is needed</a:t>
            </a:r>
          </a:p>
          <a:p>
            <a:pPr marL="0" indent="0">
              <a:buNone/>
            </a:pPr>
            <a:r>
              <a:rPr lang="en-US" u="sng" dirty="0"/>
              <a:t>Features:</a:t>
            </a:r>
          </a:p>
          <a:p>
            <a:pPr>
              <a:buFont typeface="Wingdings" panose="05000000000000000000" pitchFamily="2" charset="2"/>
              <a:buChar char="ü"/>
            </a:pPr>
            <a:r>
              <a:rPr lang="en-US" dirty="0"/>
              <a:t> Maintains the system state and actions</a:t>
            </a:r>
          </a:p>
          <a:p>
            <a:pPr>
              <a:buFont typeface="Wingdings" panose="05000000000000000000" pitchFamily="2" charset="2"/>
              <a:buChar char="ü"/>
            </a:pPr>
            <a:r>
              <a:rPr lang="en-US" dirty="0"/>
              <a:t> Ensures that actions happen in a transactional way</a:t>
            </a:r>
          </a:p>
          <a:p>
            <a:pPr>
              <a:buFont typeface="Wingdings" panose="05000000000000000000" pitchFamily="2" charset="2"/>
              <a:buChar char="ü"/>
            </a:pPr>
            <a:r>
              <a:rPr lang="en-US" dirty="0"/>
              <a:t> Provides recovery in case of failure</a:t>
            </a:r>
            <a:endParaRPr lang="en-CY" dirty="0"/>
          </a:p>
        </p:txBody>
      </p:sp>
      <p:sp>
        <p:nvSpPr>
          <p:cNvPr id="4" name="Date Placeholder 3">
            <a:extLst>
              <a:ext uri="{FF2B5EF4-FFF2-40B4-BE49-F238E27FC236}">
                <a16:creationId xmlns:a16="http://schemas.microsoft.com/office/drawing/2014/main" id="{7ADC3C13-679A-48C6-9BA8-67557493A4BA}"/>
              </a:ext>
            </a:extLst>
          </p:cNvPr>
          <p:cNvSpPr>
            <a:spLocks noGrp="1"/>
          </p:cNvSpPr>
          <p:nvPr>
            <p:ph type="dt" sz="half" idx="10"/>
          </p:nvPr>
        </p:nvSpPr>
        <p:spPr/>
        <p:txBody>
          <a:bodyPr/>
          <a:lstStyle/>
          <a:p>
            <a:fld id="{C202920B-9093-4A95-B284-22F5A628443A}" type="datetime8">
              <a:rPr lang="en-CY" smtClean="0"/>
              <a:t>13/04/2020 10:28 PM</a:t>
            </a:fld>
            <a:endParaRPr lang="en-CY"/>
          </a:p>
        </p:txBody>
      </p:sp>
      <p:sp>
        <p:nvSpPr>
          <p:cNvPr id="5" name="Footer Placeholder 4">
            <a:extLst>
              <a:ext uri="{FF2B5EF4-FFF2-40B4-BE49-F238E27FC236}">
                <a16:creationId xmlns:a16="http://schemas.microsoft.com/office/drawing/2014/main" id="{2ABE6A8A-B155-4873-81AB-48CAAF54E3C5}"/>
              </a:ext>
            </a:extLst>
          </p:cNvPr>
          <p:cNvSpPr>
            <a:spLocks noGrp="1"/>
          </p:cNvSpPr>
          <p:nvPr>
            <p:ph type="ftr" sz="quarter" idx="11"/>
          </p:nvPr>
        </p:nvSpPr>
        <p:spPr/>
        <p:txBody>
          <a:bodyPr/>
          <a:lstStyle/>
          <a:p>
            <a:r>
              <a:rPr lang="en-US"/>
              <a:t>CS646/Copyright © All rights reserved</a:t>
            </a:r>
            <a:endParaRPr lang="en-CY" dirty="0"/>
          </a:p>
        </p:txBody>
      </p:sp>
      <p:sp>
        <p:nvSpPr>
          <p:cNvPr id="6" name="Slide Number Placeholder 5">
            <a:extLst>
              <a:ext uri="{FF2B5EF4-FFF2-40B4-BE49-F238E27FC236}">
                <a16:creationId xmlns:a16="http://schemas.microsoft.com/office/drawing/2014/main" id="{9172BBA5-CADF-4DCF-A8FB-23D22ABBF880}"/>
              </a:ext>
            </a:extLst>
          </p:cNvPr>
          <p:cNvSpPr>
            <a:spLocks noGrp="1"/>
          </p:cNvSpPr>
          <p:nvPr>
            <p:ph type="sldNum" sz="quarter" idx="12"/>
          </p:nvPr>
        </p:nvSpPr>
        <p:spPr/>
        <p:txBody>
          <a:bodyPr/>
          <a:lstStyle/>
          <a:p>
            <a:fld id="{CA9980F9-A820-4292-817D-0688AA645AFA}" type="slidenum">
              <a:rPr lang="en-CY" smtClean="0"/>
              <a:t>16</a:t>
            </a:fld>
            <a:endParaRPr lang="en-CY" dirty="0"/>
          </a:p>
        </p:txBody>
      </p:sp>
    </p:spTree>
    <p:extLst>
      <p:ext uri="{BB962C8B-B14F-4D97-AF65-F5344CB8AC3E}">
        <p14:creationId xmlns:p14="http://schemas.microsoft.com/office/powerpoint/2010/main" val="2806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8B08-549B-4BFD-9E0B-1948C5DEB383}"/>
              </a:ext>
            </a:extLst>
          </p:cNvPr>
          <p:cNvSpPr>
            <a:spLocks noGrp="1"/>
          </p:cNvSpPr>
          <p:nvPr>
            <p:ph type="title"/>
          </p:nvPr>
        </p:nvSpPr>
        <p:spPr>
          <a:xfrm>
            <a:off x="838200" y="365125"/>
            <a:ext cx="10515600" cy="1325563"/>
          </a:xfrm>
        </p:spPr>
        <p:txBody>
          <a:bodyPr>
            <a:normAutofit/>
          </a:bodyPr>
          <a:lstStyle/>
          <a:p>
            <a:r>
              <a:rPr lang="en-US" dirty="0"/>
              <a:t>Data Management for ML</a:t>
            </a:r>
            <a:endParaRPr lang="en-CY" dirty="0"/>
          </a:p>
        </p:txBody>
      </p:sp>
      <p:sp>
        <p:nvSpPr>
          <p:cNvPr id="4" name="Date Placeholder 3">
            <a:extLst>
              <a:ext uri="{FF2B5EF4-FFF2-40B4-BE49-F238E27FC236}">
                <a16:creationId xmlns:a16="http://schemas.microsoft.com/office/drawing/2014/main" id="{37B9AAC3-19C9-4E08-A01A-B512E57244D5}"/>
              </a:ext>
            </a:extLst>
          </p:cNvPr>
          <p:cNvSpPr>
            <a:spLocks noGrp="1"/>
          </p:cNvSpPr>
          <p:nvPr>
            <p:ph type="dt" sz="half" idx="10"/>
          </p:nvPr>
        </p:nvSpPr>
        <p:spPr>
          <a:xfrm>
            <a:off x="838200" y="6356350"/>
            <a:ext cx="2743200" cy="365125"/>
          </a:xfrm>
        </p:spPr>
        <p:txBody>
          <a:bodyPr>
            <a:normAutofit/>
          </a:bodyPr>
          <a:lstStyle/>
          <a:p>
            <a:pPr>
              <a:spcAft>
                <a:spcPts val="600"/>
              </a:spcAft>
            </a:pPr>
            <a:fld id="{566EE3B8-E16F-401A-BF88-A8365086B97A}" type="datetime8">
              <a:rPr lang="en-CY" smtClean="0"/>
              <a:t>13/04/2020 10:28 PM</a:t>
            </a:fld>
            <a:endParaRPr lang="en-CY"/>
          </a:p>
        </p:txBody>
      </p:sp>
      <p:sp>
        <p:nvSpPr>
          <p:cNvPr id="5" name="Footer Placeholder 4">
            <a:extLst>
              <a:ext uri="{FF2B5EF4-FFF2-40B4-BE49-F238E27FC236}">
                <a16:creationId xmlns:a16="http://schemas.microsoft.com/office/drawing/2014/main" id="{AC2DBF6C-7949-4556-98A9-3EE31BD4A0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CS646/Copyright © All rights reserved</a:t>
            </a:r>
            <a:endParaRPr lang="en-CY"/>
          </a:p>
        </p:txBody>
      </p:sp>
      <p:sp>
        <p:nvSpPr>
          <p:cNvPr id="6" name="Slide Number Placeholder 5">
            <a:extLst>
              <a:ext uri="{FF2B5EF4-FFF2-40B4-BE49-F238E27FC236}">
                <a16:creationId xmlns:a16="http://schemas.microsoft.com/office/drawing/2014/main" id="{53C686C0-0099-488B-B182-8ECA8B59F56C}"/>
              </a:ext>
            </a:extLst>
          </p:cNvPr>
          <p:cNvSpPr>
            <a:spLocks noGrp="1"/>
          </p:cNvSpPr>
          <p:nvPr>
            <p:ph type="sldNum" sz="quarter" idx="12"/>
          </p:nvPr>
        </p:nvSpPr>
        <p:spPr>
          <a:xfrm>
            <a:off x="8610600" y="6356350"/>
            <a:ext cx="2743200" cy="365125"/>
          </a:xfrm>
        </p:spPr>
        <p:txBody>
          <a:bodyPr>
            <a:normAutofit/>
          </a:bodyPr>
          <a:lstStyle/>
          <a:p>
            <a:pPr>
              <a:spcAft>
                <a:spcPts val="600"/>
              </a:spcAft>
            </a:pPr>
            <a:fld id="{CA9980F9-A820-4292-817D-0688AA645AFA}" type="slidenum">
              <a:rPr lang="en-CY"/>
              <a:pPr>
                <a:spcAft>
                  <a:spcPts val="600"/>
                </a:spcAft>
              </a:pPr>
              <a:t>17</a:t>
            </a:fld>
            <a:endParaRPr lang="en-CY"/>
          </a:p>
        </p:txBody>
      </p:sp>
      <p:graphicFrame>
        <p:nvGraphicFramePr>
          <p:cNvPr id="8" name="Content Placeholder 2">
            <a:extLst>
              <a:ext uri="{FF2B5EF4-FFF2-40B4-BE49-F238E27FC236}">
                <a16:creationId xmlns:a16="http://schemas.microsoft.com/office/drawing/2014/main" id="{36F0F056-85CC-4180-9387-B4B82EC3B471}"/>
              </a:ext>
            </a:extLst>
          </p:cNvPr>
          <p:cNvGraphicFramePr>
            <a:graphicFrameLocks noGrp="1"/>
          </p:cNvGraphicFramePr>
          <p:nvPr>
            <p:ph idx="1"/>
            <p:extLst>
              <p:ext uri="{D42A27DB-BD31-4B8C-83A1-F6EECF244321}">
                <p14:modId xmlns:p14="http://schemas.microsoft.com/office/powerpoint/2010/main" val="124734496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25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8B8E-8814-41A7-AB70-B21B42A8DC98}"/>
              </a:ext>
            </a:extLst>
          </p:cNvPr>
          <p:cNvSpPr>
            <a:spLocks noGrp="1"/>
          </p:cNvSpPr>
          <p:nvPr>
            <p:ph type="title"/>
          </p:nvPr>
        </p:nvSpPr>
        <p:spPr/>
        <p:txBody>
          <a:bodyPr/>
          <a:lstStyle/>
          <a:p>
            <a:r>
              <a:rPr lang="en-US" dirty="0"/>
              <a:t>Data Discovery, Access and Versioning</a:t>
            </a:r>
            <a:endParaRPr lang="en-CY" dirty="0"/>
          </a:p>
        </p:txBody>
      </p:sp>
      <p:sp>
        <p:nvSpPr>
          <p:cNvPr id="3" name="Content Placeholder 2">
            <a:extLst>
              <a:ext uri="{FF2B5EF4-FFF2-40B4-BE49-F238E27FC236}">
                <a16:creationId xmlns:a16="http://schemas.microsoft.com/office/drawing/2014/main" id="{2D10C859-53DC-4FC1-A214-F19060C3E726}"/>
              </a:ext>
            </a:extLst>
          </p:cNvPr>
          <p:cNvSpPr>
            <a:spLocks noGrp="1"/>
          </p:cNvSpPr>
          <p:nvPr>
            <p:ph idx="1"/>
          </p:nvPr>
        </p:nvSpPr>
        <p:spPr/>
        <p:txBody>
          <a:bodyPr>
            <a:normAutofit/>
          </a:bodyPr>
          <a:lstStyle/>
          <a:p>
            <a:pPr>
              <a:buFont typeface="Wingdings" panose="05000000000000000000" pitchFamily="2" charset="2"/>
              <a:buChar char="q"/>
            </a:pPr>
            <a:r>
              <a:rPr lang="en-US" sz="2200" dirty="0"/>
              <a:t> Data types: Text, Images, Videos, Tabular, Sensor</a:t>
            </a:r>
          </a:p>
          <a:p>
            <a:pPr>
              <a:buFont typeface="Wingdings" panose="05000000000000000000" pitchFamily="2" charset="2"/>
              <a:buChar char="q"/>
            </a:pPr>
            <a:r>
              <a:rPr lang="en-US" sz="2200" dirty="0"/>
              <a:t> Only few of &gt; 4 million notebooks they analyzed makes use of a database access library </a:t>
            </a:r>
          </a:p>
          <a:p>
            <a:pPr marL="0" indent="0">
              <a:buNone/>
            </a:pPr>
            <a:endParaRPr lang="en-US" sz="2200" dirty="0"/>
          </a:p>
          <a:p>
            <a:pPr marL="0" indent="0">
              <a:buNone/>
            </a:pPr>
            <a:endParaRPr lang="en-US" sz="2400" dirty="0">
              <a:effectLst>
                <a:outerShdw blurRad="38100" dist="38100" dir="2700000" algn="tl">
                  <a:srgbClr val="000000">
                    <a:alpha val="43137"/>
                  </a:srgbClr>
                </a:outerShdw>
              </a:effectLst>
            </a:endParaRPr>
          </a:p>
          <a:p>
            <a:pPr marL="0" indent="0" algn="ctr">
              <a:buNone/>
            </a:pPr>
            <a:r>
              <a:rPr lang="en-US" i="1" dirty="0"/>
              <a:t>“There is an open need for quarriable data abstractions, lineage-tracking and storage technology that can cover heterogenous, versioned, and durable data”</a:t>
            </a:r>
            <a:endParaRPr lang="en-CY" sz="2400" i="1" dirty="0"/>
          </a:p>
        </p:txBody>
      </p:sp>
      <p:sp>
        <p:nvSpPr>
          <p:cNvPr id="4" name="Date Placeholder 3">
            <a:extLst>
              <a:ext uri="{FF2B5EF4-FFF2-40B4-BE49-F238E27FC236}">
                <a16:creationId xmlns:a16="http://schemas.microsoft.com/office/drawing/2014/main" id="{7C2F9EB0-F74D-41C0-B88A-C87E0773A35E}"/>
              </a:ext>
            </a:extLst>
          </p:cNvPr>
          <p:cNvSpPr>
            <a:spLocks noGrp="1"/>
          </p:cNvSpPr>
          <p:nvPr>
            <p:ph type="dt" sz="half" idx="10"/>
          </p:nvPr>
        </p:nvSpPr>
        <p:spPr/>
        <p:txBody>
          <a:bodyPr/>
          <a:lstStyle/>
          <a:p>
            <a:fld id="{986FC742-05D6-4BC6-835E-CF61F7B928EA}" type="datetime8">
              <a:rPr lang="en-CY" smtClean="0"/>
              <a:t>13/04/2020 10:28 PM</a:t>
            </a:fld>
            <a:endParaRPr lang="en-CY"/>
          </a:p>
        </p:txBody>
      </p:sp>
      <p:sp>
        <p:nvSpPr>
          <p:cNvPr id="5" name="Footer Placeholder 4">
            <a:extLst>
              <a:ext uri="{FF2B5EF4-FFF2-40B4-BE49-F238E27FC236}">
                <a16:creationId xmlns:a16="http://schemas.microsoft.com/office/drawing/2014/main" id="{A6B201AE-2C97-434E-9320-A294A6AAC80E}"/>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63BDBB51-BAA0-4D10-B038-A41F433807F3}"/>
              </a:ext>
            </a:extLst>
          </p:cNvPr>
          <p:cNvSpPr>
            <a:spLocks noGrp="1"/>
          </p:cNvSpPr>
          <p:nvPr>
            <p:ph type="sldNum" sz="quarter" idx="12"/>
          </p:nvPr>
        </p:nvSpPr>
        <p:spPr/>
        <p:txBody>
          <a:bodyPr/>
          <a:lstStyle/>
          <a:p>
            <a:fld id="{CA9980F9-A820-4292-817D-0688AA645AFA}" type="slidenum">
              <a:rPr lang="en-CY" smtClean="0"/>
              <a:t>18</a:t>
            </a:fld>
            <a:endParaRPr lang="en-CY" dirty="0"/>
          </a:p>
        </p:txBody>
      </p:sp>
    </p:spTree>
    <p:extLst>
      <p:ext uri="{BB962C8B-B14F-4D97-AF65-F5344CB8AC3E}">
        <p14:creationId xmlns:p14="http://schemas.microsoft.com/office/powerpoint/2010/main" val="9070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8B8E-8814-41A7-AB70-B21B42A8DC98}"/>
              </a:ext>
            </a:extLst>
          </p:cNvPr>
          <p:cNvSpPr>
            <a:spLocks noGrp="1"/>
          </p:cNvSpPr>
          <p:nvPr>
            <p:ph type="title"/>
          </p:nvPr>
        </p:nvSpPr>
        <p:spPr/>
        <p:txBody>
          <a:bodyPr/>
          <a:lstStyle/>
          <a:p>
            <a:r>
              <a:rPr lang="en-US" dirty="0"/>
              <a:t>Model Management</a:t>
            </a:r>
            <a:endParaRPr lang="en-CY" dirty="0"/>
          </a:p>
        </p:txBody>
      </p:sp>
      <p:sp>
        <p:nvSpPr>
          <p:cNvPr id="3" name="Content Placeholder 2">
            <a:extLst>
              <a:ext uri="{FF2B5EF4-FFF2-40B4-BE49-F238E27FC236}">
                <a16:creationId xmlns:a16="http://schemas.microsoft.com/office/drawing/2014/main" id="{2D10C859-53DC-4FC1-A214-F19060C3E726}"/>
              </a:ext>
            </a:extLst>
          </p:cNvPr>
          <p:cNvSpPr>
            <a:spLocks noGrp="1"/>
          </p:cNvSpPr>
          <p:nvPr>
            <p:ph idx="1"/>
          </p:nvPr>
        </p:nvSpPr>
        <p:spPr/>
        <p:txBody>
          <a:bodyPr>
            <a:normAutofit/>
          </a:bodyPr>
          <a:lstStyle/>
          <a:p>
            <a:pPr>
              <a:buFont typeface="Wingdings" panose="05000000000000000000" pitchFamily="2" charset="2"/>
              <a:buChar char="q"/>
            </a:pPr>
            <a:r>
              <a:rPr lang="en-US" dirty="0"/>
              <a:t> ML models are software artifacts created from data </a:t>
            </a:r>
          </a:p>
          <a:p>
            <a:pPr marL="0" indent="0">
              <a:buNone/>
            </a:pPr>
            <a:endParaRPr lang="en-US" sz="2400" dirty="0"/>
          </a:p>
          <a:p>
            <a:pPr marL="0" indent="0">
              <a:buNone/>
            </a:pPr>
            <a:endParaRPr lang="en-US" sz="2400" dirty="0"/>
          </a:p>
          <a:p>
            <a:pPr marL="0" indent="0">
              <a:buNone/>
            </a:pPr>
            <a:r>
              <a:rPr lang="en-US" sz="2400" b="1" dirty="0"/>
              <a:t>Needs:</a:t>
            </a:r>
          </a:p>
          <a:p>
            <a:pPr marL="457200" indent="-457200">
              <a:buFont typeface="+mj-lt"/>
              <a:buAutoNum type="arabicPeriod"/>
            </a:pPr>
            <a:r>
              <a:rPr lang="en-US" sz="2400" dirty="0"/>
              <a:t>Security</a:t>
            </a:r>
          </a:p>
          <a:p>
            <a:pPr marL="457200" indent="-457200">
              <a:buFont typeface="+mj-lt"/>
              <a:buAutoNum type="arabicPeriod"/>
            </a:pPr>
            <a:r>
              <a:rPr lang="en-US" sz="2400" dirty="0"/>
              <a:t>Tracking</a:t>
            </a:r>
          </a:p>
          <a:p>
            <a:pPr marL="457200" indent="-457200">
              <a:buFont typeface="+mj-lt"/>
              <a:buAutoNum type="arabicPeriod"/>
            </a:pPr>
            <a:r>
              <a:rPr lang="en-US" sz="2400" dirty="0"/>
              <a:t>Managed on par with other high-value data</a:t>
            </a:r>
            <a:endParaRPr lang="en-CY" sz="2400" dirty="0"/>
          </a:p>
        </p:txBody>
      </p:sp>
      <p:sp>
        <p:nvSpPr>
          <p:cNvPr id="4" name="Date Placeholder 3">
            <a:extLst>
              <a:ext uri="{FF2B5EF4-FFF2-40B4-BE49-F238E27FC236}">
                <a16:creationId xmlns:a16="http://schemas.microsoft.com/office/drawing/2014/main" id="{7C2F9EB0-F74D-41C0-B88A-C87E0773A35E}"/>
              </a:ext>
            </a:extLst>
          </p:cNvPr>
          <p:cNvSpPr>
            <a:spLocks noGrp="1"/>
          </p:cNvSpPr>
          <p:nvPr>
            <p:ph type="dt" sz="half" idx="10"/>
          </p:nvPr>
        </p:nvSpPr>
        <p:spPr/>
        <p:txBody>
          <a:bodyPr/>
          <a:lstStyle/>
          <a:p>
            <a:fld id="{7F791B31-B7FC-4EBB-8804-DD9953C30D8B}" type="datetime8">
              <a:rPr lang="en-CY" smtClean="0"/>
              <a:t>13/04/2020 10:28 PM</a:t>
            </a:fld>
            <a:endParaRPr lang="en-CY"/>
          </a:p>
        </p:txBody>
      </p:sp>
      <p:sp>
        <p:nvSpPr>
          <p:cNvPr id="5" name="Footer Placeholder 4">
            <a:extLst>
              <a:ext uri="{FF2B5EF4-FFF2-40B4-BE49-F238E27FC236}">
                <a16:creationId xmlns:a16="http://schemas.microsoft.com/office/drawing/2014/main" id="{A6B201AE-2C97-434E-9320-A294A6AAC80E}"/>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63BDBB51-BAA0-4D10-B038-A41F433807F3}"/>
              </a:ext>
            </a:extLst>
          </p:cNvPr>
          <p:cNvSpPr>
            <a:spLocks noGrp="1"/>
          </p:cNvSpPr>
          <p:nvPr>
            <p:ph type="sldNum" sz="quarter" idx="12"/>
          </p:nvPr>
        </p:nvSpPr>
        <p:spPr/>
        <p:txBody>
          <a:bodyPr/>
          <a:lstStyle/>
          <a:p>
            <a:fld id="{CA9980F9-A820-4292-817D-0688AA645AFA}" type="slidenum">
              <a:rPr lang="en-CY" smtClean="0"/>
              <a:t>19</a:t>
            </a:fld>
            <a:endParaRPr lang="en-CY" dirty="0"/>
          </a:p>
        </p:txBody>
      </p:sp>
      <p:pic>
        <p:nvPicPr>
          <p:cNvPr id="2050" name="Picture 2" descr="Image result for right brace">
            <a:extLst>
              <a:ext uri="{FF2B5EF4-FFF2-40B4-BE49-F238E27FC236}">
                <a16:creationId xmlns:a16="http://schemas.microsoft.com/office/drawing/2014/main" id="{5B2F0627-947E-4C73-97E0-3E2F6E94D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533" y="3352800"/>
            <a:ext cx="430790" cy="158114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Database">
            <a:extLst>
              <a:ext uri="{FF2B5EF4-FFF2-40B4-BE49-F238E27FC236}">
                <a16:creationId xmlns:a16="http://schemas.microsoft.com/office/drawing/2014/main" id="{55B3D46B-99AE-48D0-B5D6-AB8B67916F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63025" y="3429000"/>
            <a:ext cx="1733550" cy="1733550"/>
          </a:xfrm>
          <a:prstGeom prst="rect">
            <a:avLst/>
          </a:prstGeom>
        </p:spPr>
      </p:pic>
      <p:sp>
        <p:nvSpPr>
          <p:cNvPr id="13" name="TextBox 12">
            <a:extLst>
              <a:ext uri="{FF2B5EF4-FFF2-40B4-BE49-F238E27FC236}">
                <a16:creationId xmlns:a16="http://schemas.microsoft.com/office/drawing/2014/main" id="{3BEA0D2C-5FE8-47D5-9D15-5321C1CEA81D}"/>
              </a:ext>
            </a:extLst>
          </p:cNvPr>
          <p:cNvSpPr txBox="1"/>
          <p:nvPr/>
        </p:nvSpPr>
        <p:spPr>
          <a:xfrm>
            <a:off x="9162164" y="2970093"/>
            <a:ext cx="1335272" cy="400110"/>
          </a:xfrm>
          <a:prstGeom prst="rect">
            <a:avLst/>
          </a:prstGeom>
          <a:noFill/>
          <a:ln w="19050">
            <a:solidFill>
              <a:schemeClr val="tx1">
                <a:lumMod val="95000"/>
                <a:lumOff val="5000"/>
              </a:schemeClr>
            </a:solidFill>
          </a:ln>
        </p:spPr>
        <p:txBody>
          <a:bodyPr wrap="square" rtlCol="0">
            <a:spAutoFit/>
          </a:bodyPr>
          <a:lstStyle/>
          <a:p>
            <a:pPr algn="ctr"/>
            <a:r>
              <a:rPr lang="en-US" sz="2000" dirty="0"/>
              <a:t>DBMS</a:t>
            </a:r>
            <a:endParaRPr lang="en-CY" sz="2000" dirty="0"/>
          </a:p>
        </p:txBody>
      </p:sp>
      <p:sp>
        <p:nvSpPr>
          <p:cNvPr id="12" name="Arrow: Right 11">
            <a:extLst>
              <a:ext uri="{FF2B5EF4-FFF2-40B4-BE49-F238E27FC236}">
                <a16:creationId xmlns:a16="http://schemas.microsoft.com/office/drawing/2014/main" id="{FAFE5221-A5FA-4A47-B4E0-F1D0EEFE3125}"/>
              </a:ext>
            </a:extLst>
          </p:cNvPr>
          <p:cNvSpPr/>
          <p:nvPr/>
        </p:nvSpPr>
        <p:spPr>
          <a:xfrm>
            <a:off x="7971568" y="3905249"/>
            <a:ext cx="838200" cy="47625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10454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10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BB4C-7121-4F32-B833-BA330AFBD4A9}"/>
              </a:ext>
            </a:extLst>
          </p:cNvPr>
          <p:cNvSpPr>
            <a:spLocks noGrp="1"/>
          </p:cNvSpPr>
          <p:nvPr>
            <p:ph type="title"/>
          </p:nvPr>
        </p:nvSpPr>
        <p:spPr/>
        <p:txBody>
          <a:bodyPr/>
          <a:lstStyle/>
          <a:p>
            <a:r>
              <a:rPr lang="en-US" dirty="0"/>
              <a:t>What is Machine Learning?</a:t>
            </a:r>
            <a:endParaRPr lang="en-CY" dirty="0"/>
          </a:p>
        </p:txBody>
      </p:sp>
      <p:sp>
        <p:nvSpPr>
          <p:cNvPr id="4" name="Date Placeholder 3">
            <a:extLst>
              <a:ext uri="{FF2B5EF4-FFF2-40B4-BE49-F238E27FC236}">
                <a16:creationId xmlns:a16="http://schemas.microsoft.com/office/drawing/2014/main" id="{B86A6F1B-9834-4D0B-91C2-261B6FD7E621}"/>
              </a:ext>
            </a:extLst>
          </p:cNvPr>
          <p:cNvSpPr>
            <a:spLocks noGrp="1"/>
          </p:cNvSpPr>
          <p:nvPr>
            <p:ph type="dt" sz="half" idx="10"/>
          </p:nvPr>
        </p:nvSpPr>
        <p:spPr/>
        <p:txBody>
          <a:bodyPr/>
          <a:lstStyle/>
          <a:p>
            <a:fld id="{F9367DE5-41F7-40EF-8437-21BBE4320FB0}" type="datetime8">
              <a:rPr lang="en-CY" smtClean="0"/>
              <a:t>13/04/2020 10:28 PM</a:t>
            </a:fld>
            <a:endParaRPr lang="en-CY" dirty="0"/>
          </a:p>
        </p:txBody>
      </p:sp>
      <p:sp>
        <p:nvSpPr>
          <p:cNvPr id="5" name="Footer Placeholder 4">
            <a:extLst>
              <a:ext uri="{FF2B5EF4-FFF2-40B4-BE49-F238E27FC236}">
                <a16:creationId xmlns:a16="http://schemas.microsoft.com/office/drawing/2014/main" id="{FD72AD12-4A0E-4FDD-B908-599F0F40A079}"/>
              </a:ext>
            </a:extLst>
          </p:cNvPr>
          <p:cNvSpPr>
            <a:spLocks noGrp="1"/>
          </p:cNvSpPr>
          <p:nvPr>
            <p:ph type="ftr" sz="quarter" idx="11"/>
          </p:nvPr>
        </p:nvSpPr>
        <p:spPr/>
        <p:txBody>
          <a:bodyPr/>
          <a:lstStyle/>
          <a:p>
            <a:r>
              <a:rPr lang="en-US"/>
              <a:t>CS646/Copyright © All rights reserved</a:t>
            </a:r>
            <a:endParaRPr lang="en-CY" dirty="0"/>
          </a:p>
        </p:txBody>
      </p:sp>
      <p:sp>
        <p:nvSpPr>
          <p:cNvPr id="6" name="Slide Number Placeholder 5">
            <a:extLst>
              <a:ext uri="{FF2B5EF4-FFF2-40B4-BE49-F238E27FC236}">
                <a16:creationId xmlns:a16="http://schemas.microsoft.com/office/drawing/2014/main" id="{5A6B3196-61B3-4C49-955A-7B90D50F3015}"/>
              </a:ext>
            </a:extLst>
          </p:cNvPr>
          <p:cNvSpPr>
            <a:spLocks noGrp="1"/>
          </p:cNvSpPr>
          <p:nvPr>
            <p:ph type="sldNum" sz="quarter" idx="12"/>
          </p:nvPr>
        </p:nvSpPr>
        <p:spPr/>
        <p:txBody>
          <a:bodyPr/>
          <a:lstStyle/>
          <a:p>
            <a:fld id="{CA9980F9-A820-4292-817D-0688AA645AFA}" type="slidenum">
              <a:rPr lang="en-CY" smtClean="0"/>
              <a:t>2</a:t>
            </a:fld>
            <a:endParaRPr lang="en-CY" dirty="0"/>
          </a:p>
        </p:txBody>
      </p:sp>
      <p:grpSp>
        <p:nvGrpSpPr>
          <p:cNvPr id="16" name="Group 15">
            <a:extLst>
              <a:ext uri="{FF2B5EF4-FFF2-40B4-BE49-F238E27FC236}">
                <a16:creationId xmlns:a16="http://schemas.microsoft.com/office/drawing/2014/main" id="{4F636C92-C1D2-4E7B-B105-3D2C480DA21D}"/>
              </a:ext>
            </a:extLst>
          </p:cNvPr>
          <p:cNvGrpSpPr/>
          <p:nvPr/>
        </p:nvGrpSpPr>
        <p:grpSpPr>
          <a:xfrm>
            <a:off x="595650" y="3040726"/>
            <a:ext cx="1959429" cy="1992607"/>
            <a:chOff x="1331344" y="2651919"/>
            <a:chExt cx="1781969" cy="1875631"/>
          </a:xfrm>
        </p:grpSpPr>
        <p:pic>
          <p:nvPicPr>
            <p:cNvPr id="12" name="Graphic 11" descr="Database">
              <a:extLst>
                <a:ext uri="{FF2B5EF4-FFF2-40B4-BE49-F238E27FC236}">
                  <a16:creationId xmlns:a16="http://schemas.microsoft.com/office/drawing/2014/main" id="{8BD9DA82-D4B5-4EFE-AC3E-BA3381854D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344" y="2881313"/>
              <a:ext cx="914400" cy="914400"/>
            </a:xfrm>
            <a:prstGeom prst="rect">
              <a:avLst/>
            </a:prstGeom>
          </p:spPr>
        </p:pic>
        <p:pic>
          <p:nvPicPr>
            <p:cNvPr id="13" name="Graphic 12" descr="Database">
              <a:extLst>
                <a:ext uri="{FF2B5EF4-FFF2-40B4-BE49-F238E27FC236}">
                  <a16:creationId xmlns:a16="http://schemas.microsoft.com/office/drawing/2014/main" id="{5D07AF80-B254-4211-91C4-7A370A4C0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79033" y="3383758"/>
              <a:ext cx="1143792" cy="1143792"/>
            </a:xfrm>
            <a:prstGeom prst="rect">
              <a:avLst/>
            </a:prstGeom>
          </p:spPr>
        </p:pic>
        <p:pic>
          <p:nvPicPr>
            <p:cNvPr id="14" name="Graphic 13" descr="Database">
              <a:extLst>
                <a:ext uri="{FF2B5EF4-FFF2-40B4-BE49-F238E27FC236}">
                  <a16:creationId xmlns:a16="http://schemas.microsoft.com/office/drawing/2014/main" id="{34AE017C-A6A0-48F8-BD0A-0CDD27FF16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36232" y="2651919"/>
              <a:ext cx="777081" cy="777081"/>
            </a:xfrm>
            <a:prstGeom prst="rect">
              <a:avLst/>
            </a:prstGeom>
          </p:spPr>
        </p:pic>
      </p:grpSp>
      <p:sp>
        <p:nvSpPr>
          <p:cNvPr id="15" name="TextBox 14">
            <a:extLst>
              <a:ext uri="{FF2B5EF4-FFF2-40B4-BE49-F238E27FC236}">
                <a16:creationId xmlns:a16="http://schemas.microsoft.com/office/drawing/2014/main" id="{D3491712-3213-4E53-9703-1F3473C7E6F4}"/>
              </a:ext>
            </a:extLst>
          </p:cNvPr>
          <p:cNvSpPr txBox="1"/>
          <p:nvPr/>
        </p:nvSpPr>
        <p:spPr>
          <a:xfrm>
            <a:off x="617479" y="2169513"/>
            <a:ext cx="2068286" cy="400110"/>
          </a:xfrm>
          <a:prstGeom prst="rect">
            <a:avLst/>
          </a:prstGeom>
          <a:noFill/>
          <a:ln w="19050">
            <a:solidFill>
              <a:schemeClr val="tx1">
                <a:lumMod val="95000"/>
                <a:lumOff val="5000"/>
              </a:schemeClr>
            </a:solidFill>
          </a:ln>
        </p:spPr>
        <p:txBody>
          <a:bodyPr wrap="square" rtlCol="0">
            <a:spAutoFit/>
          </a:bodyPr>
          <a:lstStyle/>
          <a:p>
            <a:pPr algn="ctr"/>
            <a:r>
              <a:rPr lang="en-US" sz="2000" dirty="0"/>
              <a:t>Input Data</a:t>
            </a:r>
            <a:endParaRPr lang="en-CY" sz="2000" dirty="0"/>
          </a:p>
        </p:txBody>
      </p:sp>
      <p:pic>
        <p:nvPicPr>
          <p:cNvPr id="1026" name="Picture 2" descr="Image result for neural network icon">
            <a:extLst>
              <a:ext uri="{FF2B5EF4-FFF2-40B4-BE49-F238E27FC236}">
                <a16:creationId xmlns:a16="http://schemas.microsoft.com/office/drawing/2014/main" id="{9779D8C2-21FE-4AFB-B6E5-965F8BD3F7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7819" y="2787561"/>
            <a:ext cx="2342816" cy="234281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9339A7F-CB9A-430B-A5B7-78908DD80551}"/>
              </a:ext>
            </a:extLst>
          </p:cNvPr>
          <p:cNvSpPr txBox="1"/>
          <p:nvPr/>
        </p:nvSpPr>
        <p:spPr>
          <a:xfrm>
            <a:off x="4564359" y="2177050"/>
            <a:ext cx="2788388" cy="400110"/>
          </a:xfrm>
          <a:prstGeom prst="rect">
            <a:avLst/>
          </a:prstGeom>
          <a:noFill/>
          <a:ln w="19050">
            <a:solidFill>
              <a:schemeClr val="tx1">
                <a:lumMod val="95000"/>
                <a:lumOff val="5000"/>
              </a:schemeClr>
            </a:solidFill>
          </a:ln>
        </p:spPr>
        <p:txBody>
          <a:bodyPr wrap="square" rtlCol="0">
            <a:spAutoFit/>
          </a:bodyPr>
          <a:lstStyle/>
          <a:p>
            <a:pPr algn="ctr"/>
            <a:r>
              <a:rPr lang="en-US" sz="2000" dirty="0"/>
              <a:t>Model Training</a:t>
            </a:r>
            <a:endParaRPr lang="en-CY" sz="2000" dirty="0"/>
          </a:p>
        </p:txBody>
      </p:sp>
      <p:sp>
        <p:nvSpPr>
          <p:cNvPr id="33" name="TextBox 32">
            <a:extLst>
              <a:ext uri="{FF2B5EF4-FFF2-40B4-BE49-F238E27FC236}">
                <a16:creationId xmlns:a16="http://schemas.microsoft.com/office/drawing/2014/main" id="{62657558-B6EA-409F-ACBD-6A001F827AE0}"/>
              </a:ext>
            </a:extLst>
          </p:cNvPr>
          <p:cNvSpPr txBox="1"/>
          <p:nvPr/>
        </p:nvSpPr>
        <p:spPr>
          <a:xfrm>
            <a:off x="8895704" y="2142783"/>
            <a:ext cx="2788388" cy="400110"/>
          </a:xfrm>
          <a:prstGeom prst="rect">
            <a:avLst/>
          </a:prstGeom>
          <a:noFill/>
          <a:ln w="19050">
            <a:solidFill>
              <a:schemeClr val="tx1">
                <a:lumMod val="95000"/>
                <a:lumOff val="5000"/>
              </a:schemeClr>
            </a:solidFill>
          </a:ln>
        </p:spPr>
        <p:txBody>
          <a:bodyPr wrap="square" rtlCol="0">
            <a:spAutoFit/>
          </a:bodyPr>
          <a:lstStyle/>
          <a:p>
            <a:pPr algn="ctr"/>
            <a:r>
              <a:rPr lang="en-US" sz="2000" dirty="0"/>
              <a:t>Model Decision</a:t>
            </a:r>
            <a:endParaRPr lang="en-CY" sz="2000" dirty="0"/>
          </a:p>
        </p:txBody>
      </p:sp>
      <p:grpSp>
        <p:nvGrpSpPr>
          <p:cNvPr id="1049" name="Group 1048">
            <a:extLst>
              <a:ext uri="{FF2B5EF4-FFF2-40B4-BE49-F238E27FC236}">
                <a16:creationId xmlns:a16="http://schemas.microsoft.com/office/drawing/2014/main" id="{70CFF123-2E9E-410C-8CF7-A74E4EA033B6}"/>
              </a:ext>
            </a:extLst>
          </p:cNvPr>
          <p:cNvGrpSpPr/>
          <p:nvPr/>
        </p:nvGrpSpPr>
        <p:grpSpPr>
          <a:xfrm>
            <a:off x="7611199" y="2979040"/>
            <a:ext cx="1480458" cy="1577473"/>
            <a:chOff x="7361941" y="2757233"/>
            <a:chExt cx="1480458" cy="1577473"/>
          </a:xfrm>
        </p:grpSpPr>
        <p:sp>
          <p:nvSpPr>
            <p:cNvPr id="86" name="Arrow: Right 85">
              <a:extLst>
                <a:ext uri="{FF2B5EF4-FFF2-40B4-BE49-F238E27FC236}">
                  <a16:creationId xmlns:a16="http://schemas.microsoft.com/office/drawing/2014/main" id="{820C3EF5-C2DA-4610-B379-E261DFFD95D6}"/>
                </a:ext>
              </a:extLst>
            </p:cNvPr>
            <p:cNvSpPr/>
            <p:nvPr/>
          </p:nvSpPr>
          <p:spPr>
            <a:xfrm>
              <a:off x="7409763" y="3625844"/>
              <a:ext cx="1323336" cy="708862"/>
            </a:xfrm>
            <a:prstGeom prst="righ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dirty="0"/>
            </a:p>
          </p:txBody>
        </p:sp>
        <p:sp>
          <p:nvSpPr>
            <p:cNvPr id="89" name="TextBox 88">
              <a:extLst>
                <a:ext uri="{FF2B5EF4-FFF2-40B4-BE49-F238E27FC236}">
                  <a16:creationId xmlns:a16="http://schemas.microsoft.com/office/drawing/2014/main" id="{A61CFE31-DEE7-4E7C-827C-5DFED3D2FCE1}"/>
                </a:ext>
              </a:extLst>
            </p:cNvPr>
            <p:cNvSpPr txBox="1"/>
            <p:nvPr/>
          </p:nvSpPr>
          <p:spPr>
            <a:xfrm>
              <a:off x="7361941" y="2757233"/>
              <a:ext cx="1480458" cy="276999"/>
            </a:xfrm>
            <a:prstGeom prst="rect">
              <a:avLst/>
            </a:prstGeom>
            <a:noFill/>
            <a:ln w="19050">
              <a:noFill/>
            </a:ln>
          </p:spPr>
          <p:txBody>
            <a:bodyPr wrap="square" rtlCol="0">
              <a:spAutoFit/>
            </a:bodyPr>
            <a:lstStyle/>
            <a:p>
              <a:pPr algn="ctr"/>
              <a:r>
                <a:rPr lang="en-US" sz="1200" dirty="0"/>
                <a:t> Final Stored Model</a:t>
              </a:r>
              <a:endParaRPr lang="en-CY" sz="1200" dirty="0"/>
            </a:p>
          </p:txBody>
        </p:sp>
        <p:pic>
          <p:nvPicPr>
            <p:cNvPr id="90" name="Graphic 89" descr="Brain">
              <a:extLst>
                <a:ext uri="{FF2B5EF4-FFF2-40B4-BE49-F238E27FC236}">
                  <a16:creationId xmlns:a16="http://schemas.microsoft.com/office/drawing/2014/main" id="{BBF24FBC-B8CA-4486-ADDC-D6327BC91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773480" y="3110750"/>
              <a:ext cx="570784" cy="570784"/>
            </a:xfrm>
            <a:prstGeom prst="rect">
              <a:avLst/>
            </a:prstGeom>
          </p:spPr>
        </p:pic>
      </p:grpSp>
      <p:pic>
        <p:nvPicPr>
          <p:cNvPr id="1051" name="Graphic 1050" descr="Repeat">
            <a:extLst>
              <a:ext uri="{FF2B5EF4-FFF2-40B4-BE49-F238E27FC236}">
                <a16:creationId xmlns:a16="http://schemas.microsoft.com/office/drawing/2014/main" id="{7FFD0274-18B4-46D2-91F3-754A92C3F9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7389040">
            <a:off x="6553844" y="4673592"/>
            <a:ext cx="763772" cy="763772"/>
          </a:xfrm>
          <a:prstGeom prst="rect">
            <a:avLst/>
          </a:prstGeom>
        </p:spPr>
      </p:pic>
      <p:sp>
        <p:nvSpPr>
          <p:cNvPr id="95" name="TextBox 94">
            <a:extLst>
              <a:ext uri="{FF2B5EF4-FFF2-40B4-BE49-F238E27FC236}">
                <a16:creationId xmlns:a16="http://schemas.microsoft.com/office/drawing/2014/main" id="{018A5490-B9EA-4FEA-8C2F-731FC738DF68}"/>
              </a:ext>
            </a:extLst>
          </p:cNvPr>
          <p:cNvSpPr txBox="1"/>
          <p:nvPr/>
        </p:nvSpPr>
        <p:spPr>
          <a:xfrm>
            <a:off x="4564359" y="5530543"/>
            <a:ext cx="2788388" cy="707886"/>
          </a:xfrm>
          <a:prstGeom prst="rect">
            <a:avLst/>
          </a:prstGeom>
          <a:noFill/>
          <a:ln w="19050">
            <a:solidFill>
              <a:schemeClr val="tx1">
                <a:lumMod val="95000"/>
                <a:lumOff val="5000"/>
              </a:schemeClr>
            </a:solidFill>
          </a:ln>
        </p:spPr>
        <p:txBody>
          <a:bodyPr wrap="square" rtlCol="0">
            <a:spAutoFit/>
          </a:bodyPr>
          <a:lstStyle/>
          <a:p>
            <a:pPr algn="ctr"/>
            <a:r>
              <a:rPr lang="en-US" sz="2000" dirty="0"/>
              <a:t>Model Evaluation/Retraining</a:t>
            </a:r>
            <a:endParaRPr lang="en-CY" sz="2000" dirty="0"/>
          </a:p>
        </p:txBody>
      </p:sp>
      <p:grpSp>
        <p:nvGrpSpPr>
          <p:cNvPr id="1048" name="Group 1047">
            <a:extLst>
              <a:ext uri="{FF2B5EF4-FFF2-40B4-BE49-F238E27FC236}">
                <a16:creationId xmlns:a16="http://schemas.microsoft.com/office/drawing/2014/main" id="{0D29997D-E43F-4D8C-A49D-6750F1989559}"/>
              </a:ext>
            </a:extLst>
          </p:cNvPr>
          <p:cNvGrpSpPr/>
          <p:nvPr/>
        </p:nvGrpSpPr>
        <p:grpSpPr>
          <a:xfrm>
            <a:off x="2789741" y="2903408"/>
            <a:ext cx="1480458" cy="1601796"/>
            <a:chOff x="2993040" y="2753655"/>
            <a:chExt cx="1480458" cy="1601796"/>
          </a:xfrm>
        </p:grpSpPr>
        <p:sp>
          <p:nvSpPr>
            <p:cNvPr id="17" name="TextBox 16">
              <a:extLst>
                <a:ext uri="{FF2B5EF4-FFF2-40B4-BE49-F238E27FC236}">
                  <a16:creationId xmlns:a16="http://schemas.microsoft.com/office/drawing/2014/main" id="{DBCE9014-7758-40FF-AC71-8F46C904B5E2}"/>
                </a:ext>
              </a:extLst>
            </p:cNvPr>
            <p:cNvSpPr txBox="1"/>
            <p:nvPr/>
          </p:nvSpPr>
          <p:spPr>
            <a:xfrm>
              <a:off x="2993040" y="2753655"/>
              <a:ext cx="1480458" cy="276999"/>
            </a:xfrm>
            <a:prstGeom prst="rect">
              <a:avLst/>
            </a:prstGeom>
            <a:noFill/>
            <a:ln w="19050">
              <a:noFill/>
            </a:ln>
          </p:spPr>
          <p:txBody>
            <a:bodyPr wrap="square" rtlCol="0">
              <a:spAutoFit/>
            </a:bodyPr>
            <a:lstStyle/>
            <a:p>
              <a:pPr algn="ctr"/>
              <a:r>
                <a:rPr lang="en-US" sz="1200" dirty="0"/>
                <a:t> Data Preprocessing</a:t>
              </a:r>
              <a:endParaRPr lang="en-CY" sz="1200" dirty="0"/>
            </a:p>
          </p:txBody>
        </p:sp>
        <p:pic>
          <p:nvPicPr>
            <p:cNvPr id="21" name="Graphic 20" descr="Gears">
              <a:extLst>
                <a:ext uri="{FF2B5EF4-FFF2-40B4-BE49-F238E27FC236}">
                  <a16:creationId xmlns:a16="http://schemas.microsoft.com/office/drawing/2014/main" id="{EECBC0A5-2992-4BA1-BE0E-86B44D5DDB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33640" y="3131011"/>
              <a:ext cx="599257" cy="599257"/>
            </a:xfrm>
            <a:prstGeom prst="rect">
              <a:avLst/>
            </a:prstGeom>
          </p:spPr>
        </p:pic>
        <p:sp>
          <p:nvSpPr>
            <p:cNvPr id="19" name="Arrow: Right 18">
              <a:extLst>
                <a:ext uri="{FF2B5EF4-FFF2-40B4-BE49-F238E27FC236}">
                  <a16:creationId xmlns:a16="http://schemas.microsoft.com/office/drawing/2014/main" id="{9C72DB7F-3418-4C77-8875-F5CCF58FF1EA}"/>
                </a:ext>
              </a:extLst>
            </p:cNvPr>
            <p:cNvSpPr/>
            <p:nvPr/>
          </p:nvSpPr>
          <p:spPr>
            <a:xfrm>
              <a:off x="3061362" y="3646589"/>
              <a:ext cx="1323336" cy="708862"/>
            </a:xfrm>
            <a:prstGeom prst="righ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dirty="0"/>
            </a:p>
          </p:txBody>
        </p:sp>
      </p:grpSp>
      <p:sp>
        <p:nvSpPr>
          <p:cNvPr id="1057" name="Rectangle 1056">
            <a:extLst>
              <a:ext uri="{FF2B5EF4-FFF2-40B4-BE49-F238E27FC236}">
                <a16:creationId xmlns:a16="http://schemas.microsoft.com/office/drawing/2014/main" id="{D9A0ED81-5FFE-4A39-9A2F-97BF76510010}"/>
              </a:ext>
            </a:extLst>
          </p:cNvPr>
          <p:cNvSpPr/>
          <p:nvPr/>
        </p:nvSpPr>
        <p:spPr>
          <a:xfrm>
            <a:off x="4423337" y="2019301"/>
            <a:ext cx="3048561" cy="4331656"/>
          </a:xfrm>
          <a:prstGeom prst="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20" name="Group 19">
            <a:extLst>
              <a:ext uri="{FF2B5EF4-FFF2-40B4-BE49-F238E27FC236}">
                <a16:creationId xmlns:a16="http://schemas.microsoft.com/office/drawing/2014/main" id="{B1538CC5-39DA-4163-8DD9-1BE497479F7A}"/>
              </a:ext>
            </a:extLst>
          </p:cNvPr>
          <p:cNvGrpSpPr/>
          <p:nvPr/>
        </p:nvGrpSpPr>
        <p:grpSpPr>
          <a:xfrm>
            <a:off x="9106070" y="2787561"/>
            <a:ext cx="2578022" cy="2485302"/>
            <a:chOff x="9106070" y="2787561"/>
            <a:chExt cx="2578022" cy="2485302"/>
          </a:xfrm>
        </p:grpSpPr>
        <p:grpSp>
          <p:nvGrpSpPr>
            <p:cNvPr id="11" name="Group 10">
              <a:extLst>
                <a:ext uri="{FF2B5EF4-FFF2-40B4-BE49-F238E27FC236}">
                  <a16:creationId xmlns:a16="http://schemas.microsoft.com/office/drawing/2014/main" id="{531F344C-2F60-4966-A80B-0B5C52DDBB84}"/>
                </a:ext>
              </a:extLst>
            </p:cNvPr>
            <p:cNvGrpSpPr/>
            <p:nvPr/>
          </p:nvGrpSpPr>
          <p:grpSpPr>
            <a:xfrm>
              <a:off x="9106070" y="2787561"/>
              <a:ext cx="2578022" cy="2485302"/>
              <a:chOff x="9106070" y="2787561"/>
              <a:chExt cx="2578022" cy="2485302"/>
            </a:xfrm>
          </p:grpSpPr>
          <p:grpSp>
            <p:nvGrpSpPr>
              <p:cNvPr id="1046" name="Group 1045">
                <a:extLst>
                  <a:ext uri="{FF2B5EF4-FFF2-40B4-BE49-F238E27FC236}">
                    <a16:creationId xmlns:a16="http://schemas.microsoft.com/office/drawing/2014/main" id="{8CDD58DB-1BEA-49C4-97A0-8C25FEA37961}"/>
                  </a:ext>
                </a:extLst>
              </p:cNvPr>
              <p:cNvGrpSpPr/>
              <p:nvPr/>
            </p:nvGrpSpPr>
            <p:grpSpPr>
              <a:xfrm>
                <a:off x="9106070" y="3102789"/>
                <a:ext cx="2369714" cy="2170074"/>
                <a:chOff x="8730964" y="2981710"/>
                <a:chExt cx="1996227" cy="1829991"/>
              </a:xfrm>
            </p:grpSpPr>
            <p:sp>
              <p:nvSpPr>
                <p:cNvPr id="37" name="Rectangle 36">
                  <a:extLst>
                    <a:ext uri="{FF2B5EF4-FFF2-40B4-BE49-F238E27FC236}">
                      <a16:creationId xmlns:a16="http://schemas.microsoft.com/office/drawing/2014/main" id="{C606D5EF-C0B4-49E2-B5B4-1021BF4C25E7}"/>
                    </a:ext>
                  </a:extLst>
                </p:cNvPr>
                <p:cNvSpPr/>
                <p:nvPr/>
              </p:nvSpPr>
              <p:spPr>
                <a:xfrm>
                  <a:off x="8730964" y="4446576"/>
                  <a:ext cx="35721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42" name="Rectangle 41">
                  <a:extLst>
                    <a:ext uri="{FF2B5EF4-FFF2-40B4-BE49-F238E27FC236}">
                      <a16:creationId xmlns:a16="http://schemas.microsoft.com/office/drawing/2014/main" id="{ACF9A6ED-9C3B-497C-BD65-90A876FA3934}"/>
                    </a:ext>
                  </a:extLst>
                </p:cNvPr>
                <p:cNvSpPr/>
                <p:nvPr/>
              </p:nvSpPr>
              <p:spPr>
                <a:xfrm>
                  <a:off x="10369976" y="4445822"/>
                  <a:ext cx="35721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43" name="Rectangle 42">
                  <a:extLst>
                    <a:ext uri="{FF2B5EF4-FFF2-40B4-BE49-F238E27FC236}">
                      <a16:creationId xmlns:a16="http://schemas.microsoft.com/office/drawing/2014/main" id="{892A08D1-880B-4FE7-A075-F65D46BFE8B2}"/>
                    </a:ext>
                  </a:extLst>
                </p:cNvPr>
                <p:cNvSpPr/>
                <p:nvPr/>
              </p:nvSpPr>
              <p:spPr>
                <a:xfrm>
                  <a:off x="9552202" y="4445822"/>
                  <a:ext cx="357215" cy="365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cxnSp>
              <p:nvCxnSpPr>
                <p:cNvPr id="39" name="Connector: Elbow 38">
                  <a:extLst>
                    <a:ext uri="{FF2B5EF4-FFF2-40B4-BE49-F238E27FC236}">
                      <a16:creationId xmlns:a16="http://schemas.microsoft.com/office/drawing/2014/main" id="{2CBE69AA-8AE3-4BD6-BF47-E44C2AC4ECFC}"/>
                    </a:ext>
                  </a:extLst>
                </p:cNvPr>
                <p:cNvCxnSpPr>
                  <a:cxnSpLocks/>
                </p:cNvCxnSpPr>
                <p:nvPr/>
              </p:nvCxnSpPr>
              <p:spPr>
                <a:xfrm rot="5400000">
                  <a:off x="8747478" y="3638956"/>
                  <a:ext cx="970280" cy="639165"/>
                </a:xfrm>
                <a:prstGeom prst="bentConnector3">
                  <a:avLst>
                    <a:gd name="adj1" fmla="val -393"/>
                  </a:avLst>
                </a:prstGeom>
                <a:ln w="28575"/>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87249F4-6ED9-4E13-A417-778267C6E795}"/>
                    </a:ext>
                  </a:extLst>
                </p:cNvPr>
                <p:cNvCxnSpPr>
                  <a:cxnSpLocks/>
                </p:cNvCxnSpPr>
                <p:nvPr/>
              </p:nvCxnSpPr>
              <p:spPr>
                <a:xfrm rot="16200000" flipH="1">
                  <a:off x="9743325" y="3639493"/>
                  <a:ext cx="971351" cy="639163"/>
                </a:xfrm>
                <a:prstGeom prst="bentConnector3">
                  <a:avLst>
                    <a:gd name="adj1" fmla="val -991"/>
                  </a:avLst>
                </a:prstGeom>
                <a:ln w="28575"/>
              </p:spPr>
              <p:style>
                <a:lnRef idx="1">
                  <a:schemeClr val="accent1"/>
                </a:lnRef>
                <a:fillRef idx="0">
                  <a:schemeClr val="accent1"/>
                </a:fillRef>
                <a:effectRef idx="0">
                  <a:schemeClr val="accent1"/>
                </a:effectRef>
                <a:fontRef idx="minor">
                  <a:schemeClr val="tx1"/>
                </a:fontRef>
              </p:style>
            </p:cxnSp>
            <p:pic>
              <p:nvPicPr>
                <p:cNvPr id="58" name="Graphic 57" descr="Brain">
                  <a:extLst>
                    <a:ext uri="{FF2B5EF4-FFF2-40B4-BE49-F238E27FC236}">
                      <a16:creationId xmlns:a16="http://schemas.microsoft.com/office/drawing/2014/main" id="{89715477-4646-4FDC-91D2-89CC308305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454811" y="2981710"/>
                  <a:ext cx="771668" cy="771668"/>
                </a:xfrm>
                <a:prstGeom prst="rect">
                  <a:avLst/>
                </a:prstGeom>
              </p:spPr>
            </p:pic>
            <p:cxnSp>
              <p:nvCxnSpPr>
                <p:cNvPr id="1042" name="Straight Connector 1041">
                  <a:extLst>
                    <a:ext uri="{FF2B5EF4-FFF2-40B4-BE49-F238E27FC236}">
                      <a16:creationId xmlns:a16="http://schemas.microsoft.com/office/drawing/2014/main" id="{101A209C-774B-443E-BE08-D57B50429C06}"/>
                    </a:ext>
                  </a:extLst>
                </p:cNvPr>
                <p:cNvCxnSpPr>
                  <a:cxnSpLocks/>
                  <a:endCxn id="43" idx="0"/>
                </p:cNvCxnSpPr>
                <p:nvPr/>
              </p:nvCxnSpPr>
              <p:spPr>
                <a:xfrm>
                  <a:off x="9728211" y="3642811"/>
                  <a:ext cx="2600" cy="8030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 name="Graphic 6" descr="Document">
                <a:extLst>
                  <a:ext uri="{FF2B5EF4-FFF2-40B4-BE49-F238E27FC236}">
                    <a16:creationId xmlns:a16="http://schemas.microsoft.com/office/drawing/2014/main" id="{BF1A6E17-540E-461C-BE27-C7393EA1FB0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210917" y="2787561"/>
                <a:ext cx="473175" cy="473175"/>
              </a:xfrm>
              <a:prstGeom prst="rect">
                <a:avLst/>
              </a:prstGeom>
            </p:spPr>
          </p:pic>
        </p:grpSp>
        <p:cxnSp>
          <p:nvCxnSpPr>
            <p:cNvPr id="9" name="Straight Arrow Connector 8">
              <a:extLst>
                <a:ext uri="{FF2B5EF4-FFF2-40B4-BE49-F238E27FC236}">
                  <a16:creationId xmlns:a16="http://schemas.microsoft.com/office/drawing/2014/main" id="{BB6E8931-8EA9-4113-9D05-7E9141DF7B72}"/>
                </a:ext>
              </a:extLst>
            </p:cNvPr>
            <p:cNvCxnSpPr>
              <a:cxnSpLocks/>
            </p:cNvCxnSpPr>
            <p:nvPr/>
          </p:nvCxnSpPr>
          <p:spPr>
            <a:xfrm flipH="1">
              <a:off x="10692063" y="3125957"/>
              <a:ext cx="571695" cy="206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1101A77B-D902-4F33-AB32-4A22F3CB2AC7}"/>
              </a:ext>
            </a:extLst>
          </p:cNvPr>
          <p:cNvGrpSpPr/>
          <p:nvPr/>
        </p:nvGrpSpPr>
        <p:grpSpPr>
          <a:xfrm>
            <a:off x="2858063" y="4313570"/>
            <a:ext cx="1348619" cy="2037387"/>
            <a:chOff x="3079524" y="4364279"/>
            <a:chExt cx="1323336" cy="1933111"/>
          </a:xfrm>
        </p:grpSpPr>
        <p:sp>
          <p:nvSpPr>
            <p:cNvPr id="1052" name="Arrow: Bent 1051">
              <a:extLst>
                <a:ext uri="{FF2B5EF4-FFF2-40B4-BE49-F238E27FC236}">
                  <a16:creationId xmlns:a16="http://schemas.microsoft.com/office/drawing/2014/main" id="{8BAEB329-5A69-4D3F-A5D6-72D6FC28E489}"/>
                </a:ext>
              </a:extLst>
            </p:cNvPr>
            <p:cNvSpPr/>
            <p:nvPr/>
          </p:nvSpPr>
          <p:spPr>
            <a:xfrm flipV="1">
              <a:off x="3079524" y="4381500"/>
              <a:ext cx="1323336" cy="1915890"/>
            </a:xfrm>
            <a:prstGeom prst="ben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solidFill>
                  <a:schemeClr val="tx1"/>
                </a:solidFill>
              </a:endParaRPr>
            </a:p>
          </p:txBody>
        </p:sp>
        <p:sp>
          <p:nvSpPr>
            <p:cNvPr id="1053" name="Rectangle 1052">
              <a:extLst>
                <a:ext uri="{FF2B5EF4-FFF2-40B4-BE49-F238E27FC236}">
                  <a16:creationId xmlns:a16="http://schemas.microsoft.com/office/drawing/2014/main" id="{709A596F-5117-44B3-BD80-86D1D34DAE25}"/>
                </a:ext>
              </a:extLst>
            </p:cNvPr>
            <p:cNvSpPr/>
            <p:nvPr/>
          </p:nvSpPr>
          <p:spPr>
            <a:xfrm>
              <a:off x="3086667" y="4364279"/>
              <a:ext cx="318522" cy="5055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sp>
        <p:nvSpPr>
          <p:cNvPr id="41" name="TextBox 40">
            <a:extLst>
              <a:ext uri="{FF2B5EF4-FFF2-40B4-BE49-F238E27FC236}">
                <a16:creationId xmlns:a16="http://schemas.microsoft.com/office/drawing/2014/main" id="{A59F710C-DB63-453C-AB5C-A8BC47765E92}"/>
              </a:ext>
            </a:extLst>
          </p:cNvPr>
          <p:cNvSpPr txBox="1"/>
          <p:nvPr/>
        </p:nvSpPr>
        <p:spPr>
          <a:xfrm>
            <a:off x="2765039" y="3995736"/>
            <a:ext cx="1480458" cy="276999"/>
          </a:xfrm>
          <a:prstGeom prst="rect">
            <a:avLst/>
          </a:prstGeom>
          <a:noFill/>
          <a:ln w="19050">
            <a:noFill/>
          </a:ln>
        </p:spPr>
        <p:txBody>
          <a:bodyPr wrap="square" rtlCol="0">
            <a:spAutoFit/>
          </a:bodyPr>
          <a:lstStyle/>
          <a:p>
            <a:pPr algn="ctr"/>
            <a:r>
              <a:rPr lang="en-US" sz="1200" b="1" dirty="0">
                <a:solidFill>
                  <a:schemeClr val="bg1"/>
                </a:solidFill>
              </a:rPr>
              <a:t>Training Data</a:t>
            </a:r>
            <a:endParaRPr lang="en-CY" sz="1200" b="1" dirty="0">
              <a:solidFill>
                <a:schemeClr val="bg1"/>
              </a:solidFill>
            </a:endParaRPr>
          </a:p>
        </p:txBody>
      </p:sp>
      <p:sp>
        <p:nvSpPr>
          <p:cNvPr id="45" name="TextBox 44">
            <a:extLst>
              <a:ext uri="{FF2B5EF4-FFF2-40B4-BE49-F238E27FC236}">
                <a16:creationId xmlns:a16="http://schemas.microsoft.com/office/drawing/2014/main" id="{74EAD7AD-FB9C-4FA3-81E7-8D7058DE0E2F}"/>
              </a:ext>
            </a:extLst>
          </p:cNvPr>
          <p:cNvSpPr txBox="1"/>
          <p:nvPr/>
        </p:nvSpPr>
        <p:spPr>
          <a:xfrm>
            <a:off x="2779502" y="5860305"/>
            <a:ext cx="1480458" cy="276999"/>
          </a:xfrm>
          <a:prstGeom prst="rect">
            <a:avLst/>
          </a:prstGeom>
          <a:noFill/>
          <a:ln w="19050">
            <a:noFill/>
          </a:ln>
        </p:spPr>
        <p:txBody>
          <a:bodyPr wrap="square" rtlCol="0">
            <a:spAutoFit/>
          </a:bodyPr>
          <a:lstStyle/>
          <a:p>
            <a:pPr algn="ctr"/>
            <a:r>
              <a:rPr lang="en-US" sz="1200" b="1" dirty="0">
                <a:solidFill>
                  <a:schemeClr val="bg1"/>
                </a:solidFill>
              </a:rPr>
              <a:t>Test Data</a:t>
            </a:r>
            <a:endParaRPr lang="en-CY" sz="1200" b="1" dirty="0">
              <a:solidFill>
                <a:schemeClr val="bg1"/>
              </a:solidFill>
            </a:endParaRPr>
          </a:p>
        </p:txBody>
      </p:sp>
    </p:spTree>
    <p:extLst>
      <p:ext uri="{BB962C8B-B14F-4D97-AF65-F5344CB8AC3E}">
        <p14:creationId xmlns:p14="http://schemas.microsoft.com/office/powerpoint/2010/main" val="195467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nodeType="withEffect">
                                  <p:stCondLst>
                                    <p:cond delay="0"/>
                                  </p:stCondLst>
                                  <p:childTnLst>
                                    <p:set>
                                      <p:cBhvr>
                                        <p:cTn id="27" dur="1" fill="hold">
                                          <p:stCondLst>
                                            <p:cond delay="0"/>
                                          </p:stCondLst>
                                        </p:cTn>
                                        <p:tgtEl>
                                          <p:spTgt spid="1051"/>
                                        </p:tgtEl>
                                        <p:attrNameLst>
                                          <p:attrName>style.visibility</p:attrName>
                                        </p:attrNameLst>
                                      </p:cBhvr>
                                      <p:to>
                                        <p:strVal val="visible"/>
                                      </p:to>
                                    </p:set>
                                    <p:animEffect transition="in" filter="fade">
                                      <p:cBhvr>
                                        <p:cTn id="28" dur="500"/>
                                        <p:tgtEl>
                                          <p:spTgt spid="1051"/>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057"/>
                                        </p:tgtEl>
                                        <p:attrNameLst>
                                          <p:attrName>style.visibility</p:attrName>
                                        </p:attrNameLst>
                                      </p:cBhvr>
                                      <p:to>
                                        <p:strVal val="visible"/>
                                      </p:to>
                                    </p:set>
                                    <p:animEffect transition="in" filter="fade">
                                      <p:cBhvr>
                                        <p:cTn id="31" dur="500"/>
                                        <p:tgtEl>
                                          <p:spTgt spid="1057"/>
                                        </p:tgtEl>
                                      </p:cBhvr>
                                    </p:animEffect>
                                  </p:childTnLst>
                                </p:cTn>
                              </p:par>
                              <p:par>
                                <p:cTn id="32" presetID="10" presetClass="entr" presetSubtype="0" fill="hold" nodeType="withEffect">
                                  <p:stCondLst>
                                    <p:cond delay="1000"/>
                                  </p:stCondLst>
                                  <p:childTnLst>
                                    <p:set>
                                      <p:cBhvr>
                                        <p:cTn id="33" dur="1" fill="hold">
                                          <p:stCondLst>
                                            <p:cond delay="0"/>
                                          </p:stCondLst>
                                        </p:cTn>
                                        <p:tgtEl>
                                          <p:spTgt spid="1055"/>
                                        </p:tgtEl>
                                        <p:attrNameLst>
                                          <p:attrName>style.visibility</p:attrName>
                                        </p:attrNameLst>
                                      </p:cBhvr>
                                      <p:to>
                                        <p:strVal val="visible"/>
                                      </p:to>
                                    </p:set>
                                    <p:animEffect transition="in" filter="fade">
                                      <p:cBhvr>
                                        <p:cTn id="34" dur="500"/>
                                        <p:tgtEl>
                                          <p:spTgt spid="105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49"/>
                                        </p:tgtEl>
                                        <p:attrNameLst>
                                          <p:attrName>style.visibility</p:attrName>
                                        </p:attrNameLst>
                                      </p:cBhvr>
                                      <p:to>
                                        <p:strVal val="visible"/>
                                      </p:to>
                                    </p:set>
                                    <p:animEffect transition="in" filter="fade">
                                      <p:cBhvr>
                                        <p:cTn id="39" dur="500"/>
                                        <p:tgtEl>
                                          <p:spTgt spid="10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P spid="33" grpId="0" animBg="1"/>
      <p:bldP spid="95" grpId="0" animBg="1"/>
      <p:bldP spid="10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5DC6-826F-4261-B41D-A31FB6328C63}"/>
              </a:ext>
            </a:extLst>
          </p:cNvPr>
          <p:cNvSpPr>
            <a:spLocks noGrp="1"/>
          </p:cNvSpPr>
          <p:nvPr>
            <p:ph type="title"/>
          </p:nvPr>
        </p:nvSpPr>
        <p:spPr/>
        <p:txBody>
          <a:bodyPr/>
          <a:lstStyle/>
          <a:p>
            <a:r>
              <a:rPr lang="en-US" dirty="0"/>
              <a:t>Model Tracking and Provenance</a:t>
            </a:r>
            <a:endParaRPr lang="en-CY" dirty="0"/>
          </a:p>
        </p:txBody>
      </p:sp>
      <p:sp>
        <p:nvSpPr>
          <p:cNvPr id="3" name="Content Placeholder 2">
            <a:extLst>
              <a:ext uri="{FF2B5EF4-FFF2-40B4-BE49-F238E27FC236}">
                <a16:creationId xmlns:a16="http://schemas.microsoft.com/office/drawing/2014/main" id="{A043D562-2845-4BFC-8F86-064BFE2E9AB0}"/>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 Need for a full provenance across ML pipeline, for  debugging &amp;   auditing</a:t>
            </a:r>
          </a:p>
          <a:p>
            <a:pPr marL="0" indent="0">
              <a:buNone/>
            </a:pPr>
            <a:endParaRPr lang="en-US" b="1" dirty="0"/>
          </a:p>
          <a:p>
            <a:pPr marL="0" indent="0">
              <a:buNone/>
            </a:pPr>
            <a:r>
              <a:rPr lang="en-US" b="1" dirty="0"/>
              <a:t>Challenges:</a:t>
            </a:r>
          </a:p>
          <a:p>
            <a:pPr marL="0" indent="0">
              <a:buNone/>
            </a:pPr>
            <a:r>
              <a:rPr lang="en-US" b="1" dirty="0"/>
              <a:t>C1.</a:t>
            </a:r>
            <a:r>
              <a:rPr lang="en-US" dirty="0"/>
              <a:t> Provenance data model: Hard to design, capture, maintain, and query polymorphic data models</a:t>
            </a:r>
          </a:p>
          <a:p>
            <a:pPr marL="0" indent="0">
              <a:buNone/>
            </a:pPr>
            <a:r>
              <a:rPr lang="en-US" b="1" dirty="0"/>
              <a:t>C2. </a:t>
            </a:r>
            <a:r>
              <a:rPr lang="en-US" dirty="0"/>
              <a:t>Provenance capture: Difficult to capture provenance across several  system architectures</a:t>
            </a:r>
          </a:p>
          <a:p>
            <a:pPr marL="0" indent="0">
              <a:buNone/>
            </a:pPr>
            <a:r>
              <a:rPr lang="en-US" b="1" dirty="0"/>
              <a:t>C3. </a:t>
            </a:r>
            <a:r>
              <a:rPr lang="en-US" dirty="0"/>
              <a:t>Provenance across disparate systems: Difficult to consolidate and communicate the provenance information to the whole system</a:t>
            </a:r>
            <a:endParaRPr lang="en-CY" b="1" dirty="0"/>
          </a:p>
        </p:txBody>
      </p:sp>
      <p:sp>
        <p:nvSpPr>
          <p:cNvPr id="4" name="Date Placeholder 3">
            <a:extLst>
              <a:ext uri="{FF2B5EF4-FFF2-40B4-BE49-F238E27FC236}">
                <a16:creationId xmlns:a16="http://schemas.microsoft.com/office/drawing/2014/main" id="{3661CAE1-8D6C-4261-A507-7DA5AF754C21}"/>
              </a:ext>
            </a:extLst>
          </p:cNvPr>
          <p:cNvSpPr>
            <a:spLocks noGrp="1"/>
          </p:cNvSpPr>
          <p:nvPr>
            <p:ph type="dt" sz="half" idx="10"/>
          </p:nvPr>
        </p:nvSpPr>
        <p:spPr/>
        <p:txBody>
          <a:bodyPr/>
          <a:lstStyle/>
          <a:p>
            <a:fld id="{580C858E-20DB-49B4-9A54-4CE7CDAF37D2}" type="datetime8">
              <a:rPr lang="en-CY" smtClean="0"/>
              <a:t>13/04/2020 10:28 PM</a:t>
            </a:fld>
            <a:endParaRPr lang="en-CY"/>
          </a:p>
        </p:txBody>
      </p:sp>
      <p:sp>
        <p:nvSpPr>
          <p:cNvPr id="5" name="Footer Placeholder 4">
            <a:extLst>
              <a:ext uri="{FF2B5EF4-FFF2-40B4-BE49-F238E27FC236}">
                <a16:creationId xmlns:a16="http://schemas.microsoft.com/office/drawing/2014/main" id="{A2D19F4B-240C-48AC-B6C9-2965C44A0FB4}"/>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5C60703A-4245-455D-9C04-E13494315A75}"/>
              </a:ext>
            </a:extLst>
          </p:cNvPr>
          <p:cNvSpPr>
            <a:spLocks noGrp="1"/>
          </p:cNvSpPr>
          <p:nvPr>
            <p:ph type="sldNum" sz="quarter" idx="12"/>
          </p:nvPr>
        </p:nvSpPr>
        <p:spPr/>
        <p:txBody>
          <a:bodyPr/>
          <a:lstStyle/>
          <a:p>
            <a:fld id="{CA9980F9-A820-4292-817D-0688AA645AFA}" type="slidenum">
              <a:rPr lang="en-CY" smtClean="0"/>
              <a:t>20</a:t>
            </a:fld>
            <a:endParaRPr lang="en-CY" dirty="0"/>
          </a:p>
        </p:txBody>
      </p:sp>
    </p:spTree>
    <p:extLst>
      <p:ext uri="{BB962C8B-B14F-4D97-AF65-F5344CB8AC3E}">
        <p14:creationId xmlns:p14="http://schemas.microsoft.com/office/powerpoint/2010/main" val="51745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5DC6-826F-4261-B41D-A31FB6328C63}"/>
              </a:ext>
            </a:extLst>
          </p:cNvPr>
          <p:cNvSpPr>
            <a:spLocks noGrp="1"/>
          </p:cNvSpPr>
          <p:nvPr>
            <p:ph type="title"/>
          </p:nvPr>
        </p:nvSpPr>
        <p:spPr/>
        <p:txBody>
          <a:bodyPr/>
          <a:lstStyle/>
          <a:p>
            <a:r>
              <a:rPr lang="en-US" dirty="0"/>
              <a:t>Model Tracking and Provenance</a:t>
            </a:r>
            <a:endParaRPr lang="en-CY" dirty="0"/>
          </a:p>
        </p:txBody>
      </p:sp>
      <p:sp>
        <p:nvSpPr>
          <p:cNvPr id="3" name="Content Placeholder 2">
            <a:extLst>
              <a:ext uri="{FF2B5EF4-FFF2-40B4-BE49-F238E27FC236}">
                <a16:creationId xmlns:a16="http://schemas.microsoft.com/office/drawing/2014/main" id="{A043D562-2845-4BFC-8F86-064BFE2E9AB0}"/>
              </a:ext>
            </a:extLst>
          </p:cNvPr>
          <p:cNvSpPr>
            <a:spLocks noGrp="1"/>
          </p:cNvSpPr>
          <p:nvPr>
            <p:ph idx="1"/>
          </p:nvPr>
        </p:nvSpPr>
        <p:spPr>
          <a:xfrm>
            <a:off x="838200" y="1852863"/>
            <a:ext cx="10515600" cy="4324100"/>
          </a:xfrm>
        </p:spPr>
        <p:txBody>
          <a:bodyPr>
            <a:normAutofit fontScale="92500" lnSpcReduction="20000"/>
          </a:bodyPr>
          <a:lstStyle/>
          <a:p>
            <a:pPr marL="0" indent="0">
              <a:buNone/>
            </a:pPr>
            <a:r>
              <a:rPr lang="en-US" b="1" dirty="0"/>
              <a:t>Initial Solutions:</a:t>
            </a:r>
          </a:p>
          <a:p>
            <a:pPr>
              <a:buFont typeface="Wingdings" panose="05000000000000000000" pitchFamily="2" charset="2"/>
              <a:buChar char="q"/>
            </a:pPr>
            <a:r>
              <a:rPr lang="en-US" dirty="0"/>
              <a:t> Provenance in SQL:</a:t>
            </a:r>
            <a:endParaRPr lang="en-US" b="1" dirty="0">
              <a:solidFill>
                <a:srgbClr val="92D050"/>
              </a:solidFill>
            </a:endParaRPr>
          </a:p>
          <a:p>
            <a:pPr lvl="1">
              <a:buFont typeface="Wingdings" panose="05000000000000000000" pitchFamily="2" charset="2"/>
              <a:buChar char="§"/>
            </a:pPr>
            <a:r>
              <a:rPr lang="en-US" dirty="0"/>
              <a:t> Eager: Given a query, extracts coarse-grained provenance information. (i.e., input tables and columns that affected the output) </a:t>
            </a:r>
          </a:p>
          <a:p>
            <a:pPr lvl="1">
              <a:buFont typeface="Wingdings" panose="05000000000000000000" pitchFamily="2" charset="2"/>
              <a:buChar char="§"/>
            </a:pPr>
            <a:r>
              <a:rPr lang="en-US" dirty="0"/>
              <a:t> Lazy: Gets the whole query log to build the provenance data model</a:t>
            </a:r>
          </a:p>
          <a:p>
            <a:pPr lvl="1">
              <a:buFont typeface="Wingdings" panose="05000000000000000000" pitchFamily="2" charset="2"/>
              <a:buChar char="§"/>
            </a:pPr>
            <a:r>
              <a:rPr lang="en-US" dirty="0"/>
              <a:t> Scale across databases using Apache Calcite and keep track of every change</a:t>
            </a:r>
          </a:p>
          <a:p>
            <a:pPr>
              <a:buFont typeface="Wingdings" panose="05000000000000000000" pitchFamily="2" charset="2"/>
              <a:buChar char="q"/>
            </a:pPr>
            <a:r>
              <a:rPr lang="en-US" dirty="0"/>
              <a:t> Provenance in Python: </a:t>
            </a:r>
          </a:p>
          <a:p>
            <a:pPr lvl="1">
              <a:buFont typeface="Wingdings" panose="05000000000000000000" pitchFamily="2" charset="2"/>
              <a:buChar char="§"/>
            </a:pPr>
            <a:r>
              <a:rPr lang="en-US" dirty="0"/>
              <a:t>Analyze and Identify variables (models, features, etc.) in Python Scripts</a:t>
            </a:r>
          </a:p>
          <a:p>
            <a:pPr lvl="1">
              <a:buFont typeface="Wingdings" panose="05000000000000000000" pitchFamily="2" charset="2"/>
              <a:buChar char="§"/>
            </a:pPr>
            <a:r>
              <a:rPr lang="en-US" dirty="0"/>
              <a:t>Connects these variables to the corresponding column of the dataset</a:t>
            </a:r>
          </a:p>
          <a:p>
            <a:pPr>
              <a:buFont typeface="Wingdings" panose="05000000000000000000" pitchFamily="2" charset="2"/>
              <a:buChar char="q"/>
            </a:pPr>
            <a:r>
              <a:rPr lang="en-US" dirty="0"/>
              <a:t> The Catalog: </a:t>
            </a:r>
          </a:p>
          <a:p>
            <a:pPr lvl="1">
              <a:buFont typeface="Wingdings" panose="05000000000000000000" pitchFamily="2" charset="2"/>
              <a:buChar char="§"/>
            </a:pPr>
            <a:r>
              <a:rPr lang="en-US" dirty="0"/>
              <a:t>Acts as a bridge between the above two modules.</a:t>
            </a:r>
          </a:p>
          <a:p>
            <a:pPr lvl="1">
              <a:buFont typeface="Wingdings" panose="05000000000000000000" pitchFamily="2" charset="2"/>
              <a:buChar char="§"/>
            </a:pPr>
            <a:r>
              <a:rPr lang="en-US" dirty="0"/>
              <a:t>Stores all the provenance information and allow access from different systems</a:t>
            </a:r>
          </a:p>
        </p:txBody>
      </p:sp>
      <p:sp>
        <p:nvSpPr>
          <p:cNvPr id="4" name="Date Placeholder 3">
            <a:extLst>
              <a:ext uri="{FF2B5EF4-FFF2-40B4-BE49-F238E27FC236}">
                <a16:creationId xmlns:a16="http://schemas.microsoft.com/office/drawing/2014/main" id="{3661CAE1-8D6C-4261-A507-7DA5AF754C21}"/>
              </a:ext>
            </a:extLst>
          </p:cNvPr>
          <p:cNvSpPr>
            <a:spLocks noGrp="1"/>
          </p:cNvSpPr>
          <p:nvPr>
            <p:ph type="dt" sz="half" idx="10"/>
          </p:nvPr>
        </p:nvSpPr>
        <p:spPr/>
        <p:txBody>
          <a:bodyPr/>
          <a:lstStyle/>
          <a:p>
            <a:fld id="{EA3B7FC3-FA58-433E-A988-21FA62AFABDE}" type="datetime8">
              <a:rPr lang="en-CY" smtClean="0"/>
              <a:t>13/04/2020 10:28 PM</a:t>
            </a:fld>
            <a:endParaRPr lang="en-CY"/>
          </a:p>
        </p:txBody>
      </p:sp>
      <p:sp>
        <p:nvSpPr>
          <p:cNvPr id="5" name="Footer Placeholder 4">
            <a:extLst>
              <a:ext uri="{FF2B5EF4-FFF2-40B4-BE49-F238E27FC236}">
                <a16:creationId xmlns:a16="http://schemas.microsoft.com/office/drawing/2014/main" id="{A2D19F4B-240C-48AC-B6C9-2965C44A0FB4}"/>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5C60703A-4245-455D-9C04-E13494315A75}"/>
              </a:ext>
            </a:extLst>
          </p:cNvPr>
          <p:cNvSpPr>
            <a:spLocks noGrp="1"/>
          </p:cNvSpPr>
          <p:nvPr>
            <p:ph type="sldNum" sz="quarter" idx="12"/>
          </p:nvPr>
        </p:nvSpPr>
        <p:spPr/>
        <p:txBody>
          <a:bodyPr/>
          <a:lstStyle/>
          <a:p>
            <a:fld id="{CA9980F9-A820-4292-817D-0688AA645AFA}" type="slidenum">
              <a:rPr lang="en-CY" smtClean="0"/>
              <a:t>21</a:t>
            </a:fld>
            <a:endParaRPr lang="en-CY" dirty="0"/>
          </a:p>
        </p:txBody>
      </p:sp>
      <p:sp>
        <p:nvSpPr>
          <p:cNvPr id="8" name="TextBox 7">
            <a:extLst>
              <a:ext uri="{FF2B5EF4-FFF2-40B4-BE49-F238E27FC236}">
                <a16:creationId xmlns:a16="http://schemas.microsoft.com/office/drawing/2014/main" id="{7D50BC39-BE5D-41DF-88E8-6E5894B9D8ED}"/>
              </a:ext>
            </a:extLst>
          </p:cNvPr>
          <p:cNvSpPr txBox="1"/>
          <p:nvPr/>
        </p:nvSpPr>
        <p:spPr>
          <a:xfrm>
            <a:off x="4038600" y="2226010"/>
            <a:ext cx="1058779" cy="400110"/>
          </a:xfrm>
          <a:prstGeom prst="rect">
            <a:avLst/>
          </a:prstGeom>
          <a:noFill/>
        </p:spPr>
        <p:txBody>
          <a:bodyPr wrap="square" rtlCol="0">
            <a:spAutoFit/>
          </a:bodyPr>
          <a:lstStyle/>
          <a:p>
            <a:r>
              <a:rPr lang="en-CY" sz="2000" dirty="0">
                <a:solidFill>
                  <a:srgbClr val="92D050"/>
                </a:solidFill>
              </a:rPr>
              <a:t>✔</a:t>
            </a:r>
            <a:r>
              <a:rPr lang="en-US" sz="2000" dirty="0">
                <a:solidFill>
                  <a:srgbClr val="92D050"/>
                </a:solidFill>
              </a:rPr>
              <a:t> </a:t>
            </a:r>
            <a:r>
              <a:rPr lang="en-US" sz="2000" b="1" dirty="0"/>
              <a:t>C1</a:t>
            </a:r>
            <a:endParaRPr lang="en-CY" sz="2000" dirty="0"/>
          </a:p>
        </p:txBody>
      </p:sp>
      <p:sp>
        <p:nvSpPr>
          <p:cNvPr id="9" name="TextBox 8">
            <a:extLst>
              <a:ext uri="{FF2B5EF4-FFF2-40B4-BE49-F238E27FC236}">
                <a16:creationId xmlns:a16="http://schemas.microsoft.com/office/drawing/2014/main" id="{DB756FFB-D20A-485A-B041-412E816D085E}"/>
              </a:ext>
            </a:extLst>
          </p:cNvPr>
          <p:cNvSpPr txBox="1"/>
          <p:nvPr/>
        </p:nvSpPr>
        <p:spPr>
          <a:xfrm>
            <a:off x="5097379" y="2226010"/>
            <a:ext cx="1058779" cy="400110"/>
          </a:xfrm>
          <a:prstGeom prst="rect">
            <a:avLst/>
          </a:prstGeom>
          <a:noFill/>
        </p:spPr>
        <p:txBody>
          <a:bodyPr wrap="square" rtlCol="0">
            <a:spAutoFit/>
          </a:bodyPr>
          <a:lstStyle/>
          <a:p>
            <a:r>
              <a:rPr lang="en-CY" sz="2000" dirty="0">
                <a:solidFill>
                  <a:srgbClr val="92D050"/>
                </a:solidFill>
              </a:rPr>
              <a:t>✔</a:t>
            </a:r>
            <a:r>
              <a:rPr lang="en-US" sz="2000" dirty="0">
                <a:solidFill>
                  <a:srgbClr val="92D050"/>
                </a:solidFill>
              </a:rPr>
              <a:t> </a:t>
            </a:r>
            <a:r>
              <a:rPr lang="en-US" sz="2000" b="1" dirty="0"/>
              <a:t>C2</a:t>
            </a:r>
            <a:endParaRPr lang="en-CY" sz="2000" dirty="0"/>
          </a:p>
        </p:txBody>
      </p:sp>
      <p:sp>
        <p:nvSpPr>
          <p:cNvPr id="10" name="TextBox 9">
            <a:extLst>
              <a:ext uri="{FF2B5EF4-FFF2-40B4-BE49-F238E27FC236}">
                <a16:creationId xmlns:a16="http://schemas.microsoft.com/office/drawing/2014/main" id="{388B77CF-151D-4428-B5F6-FFD4A53421EA}"/>
              </a:ext>
            </a:extLst>
          </p:cNvPr>
          <p:cNvSpPr txBox="1"/>
          <p:nvPr/>
        </p:nvSpPr>
        <p:spPr>
          <a:xfrm>
            <a:off x="2979821" y="4744620"/>
            <a:ext cx="1058779" cy="400110"/>
          </a:xfrm>
          <a:prstGeom prst="rect">
            <a:avLst/>
          </a:prstGeom>
          <a:noFill/>
        </p:spPr>
        <p:txBody>
          <a:bodyPr wrap="square" rtlCol="0">
            <a:spAutoFit/>
          </a:bodyPr>
          <a:lstStyle/>
          <a:p>
            <a:r>
              <a:rPr lang="en-CY" sz="2000" dirty="0">
                <a:solidFill>
                  <a:srgbClr val="92D050"/>
                </a:solidFill>
              </a:rPr>
              <a:t>✔</a:t>
            </a:r>
            <a:r>
              <a:rPr lang="en-US" sz="2000" dirty="0">
                <a:solidFill>
                  <a:srgbClr val="92D050"/>
                </a:solidFill>
              </a:rPr>
              <a:t> </a:t>
            </a:r>
            <a:r>
              <a:rPr lang="en-US" sz="2000" b="1" dirty="0"/>
              <a:t>C3</a:t>
            </a:r>
            <a:endParaRPr lang="en-CY" sz="2000" dirty="0"/>
          </a:p>
        </p:txBody>
      </p:sp>
    </p:spTree>
    <p:extLst>
      <p:ext uri="{BB962C8B-B14F-4D97-AF65-F5344CB8AC3E}">
        <p14:creationId xmlns:p14="http://schemas.microsoft.com/office/powerpoint/2010/main" val="335542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5DC6-826F-4261-B41D-A31FB6328C63}"/>
              </a:ext>
            </a:extLst>
          </p:cNvPr>
          <p:cNvSpPr>
            <a:spLocks noGrp="1"/>
          </p:cNvSpPr>
          <p:nvPr>
            <p:ph type="title"/>
          </p:nvPr>
        </p:nvSpPr>
        <p:spPr>
          <a:xfrm>
            <a:off x="838200" y="365125"/>
            <a:ext cx="10515600" cy="1325563"/>
          </a:xfrm>
        </p:spPr>
        <p:txBody>
          <a:bodyPr/>
          <a:lstStyle/>
          <a:p>
            <a:r>
              <a:rPr lang="en-US" dirty="0"/>
              <a:t>Model Tracking and Provenance</a:t>
            </a:r>
            <a:endParaRPr lang="en-CY" dirty="0"/>
          </a:p>
        </p:txBody>
      </p:sp>
      <p:sp>
        <p:nvSpPr>
          <p:cNvPr id="3" name="Content Placeholder 2">
            <a:extLst>
              <a:ext uri="{FF2B5EF4-FFF2-40B4-BE49-F238E27FC236}">
                <a16:creationId xmlns:a16="http://schemas.microsoft.com/office/drawing/2014/main" id="{A043D562-2845-4BFC-8F86-064BFE2E9AB0}"/>
              </a:ext>
            </a:extLst>
          </p:cNvPr>
          <p:cNvSpPr>
            <a:spLocks noGrp="1"/>
          </p:cNvSpPr>
          <p:nvPr>
            <p:ph idx="1"/>
          </p:nvPr>
        </p:nvSpPr>
        <p:spPr>
          <a:xfrm>
            <a:off x="857054" y="1861469"/>
            <a:ext cx="10515600" cy="4324100"/>
          </a:xfrm>
        </p:spPr>
        <p:txBody>
          <a:bodyPr>
            <a:normAutofit/>
          </a:bodyPr>
          <a:lstStyle/>
          <a:p>
            <a:pPr>
              <a:buFont typeface="Wingdings" panose="05000000000000000000" pitchFamily="2" charset="2"/>
              <a:buChar char="q"/>
            </a:pPr>
            <a:r>
              <a:rPr lang="en-US" dirty="0"/>
              <a:t> Provenance in SQL Overhead:</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 Evaluation of Provenance in Python:</a:t>
            </a: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3661CAE1-8D6C-4261-A507-7DA5AF754C21}"/>
              </a:ext>
            </a:extLst>
          </p:cNvPr>
          <p:cNvSpPr>
            <a:spLocks noGrp="1"/>
          </p:cNvSpPr>
          <p:nvPr>
            <p:ph type="dt" sz="half" idx="10"/>
          </p:nvPr>
        </p:nvSpPr>
        <p:spPr>
          <a:xfrm>
            <a:off x="838200" y="6356350"/>
            <a:ext cx="2743200" cy="365125"/>
          </a:xfrm>
        </p:spPr>
        <p:txBody>
          <a:bodyPr/>
          <a:lstStyle/>
          <a:p>
            <a:fld id="{977AB32C-C3E1-45A2-9A9F-FBC4B56B7319}" type="datetime8">
              <a:rPr lang="en-CY" smtClean="0"/>
              <a:t>13/04/2020 10:28 PM</a:t>
            </a:fld>
            <a:endParaRPr lang="en-CY"/>
          </a:p>
        </p:txBody>
      </p:sp>
      <p:sp>
        <p:nvSpPr>
          <p:cNvPr id="5" name="Footer Placeholder 4">
            <a:extLst>
              <a:ext uri="{FF2B5EF4-FFF2-40B4-BE49-F238E27FC236}">
                <a16:creationId xmlns:a16="http://schemas.microsoft.com/office/drawing/2014/main" id="{A2D19F4B-240C-48AC-B6C9-2965C44A0FB4}"/>
              </a:ext>
            </a:extLst>
          </p:cNvPr>
          <p:cNvSpPr>
            <a:spLocks noGrp="1"/>
          </p:cNvSpPr>
          <p:nvPr>
            <p:ph type="ftr" sz="quarter" idx="11"/>
          </p:nvPr>
        </p:nvSpPr>
        <p:spPr>
          <a:xfrm>
            <a:off x="4038600" y="6356350"/>
            <a:ext cx="4114800" cy="365125"/>
          </a:xfrm>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5C60703A-4245-455D-9C04-E13494315A75}"/>
              </a:ext>
            </a:extLst>
          </p:cNvPr>
          <p:cNvSpPr>
            <a:spLocks noGrp="1"/>
          </p:cNvSpPr>
          <p:nvPr>
            <p:ph type="sldNum" sz="quarter" idx="12"/>
          </p:nvPr>
        </p:nvSpPr>
        <p:spPr>
          <a:xfrm>
            <a:off x="8610600" y="6356350"/>
            <a:ext cx="2743200" cy="365125"/>
          </a:xfrm>
        </p:spPr>
        <p:txBody>
          <a:bodyPr/>
          <a:lstStyle/>
          <a:p>
            <a:fld id="{CA9980F9-A820-4292-817D-0688AA645AFA}" type="slidenum">
              <a:rPr lang="en-CY" smtClean="0"/>
              <a:t>22</a:t>
            </a:fld>
            <a:endParaRPr lang="en-CY" dirty="0"/>
          </a:p>
        </p:txBody>
      </p:sp>
      <p:pic>
        <p:nvPicPr>
          <p:cNvPr id="9" name="Picture 8">
            <a:extLst>
              <a:ext uri="{FF2B5EF4-FFF2-40B4-BE49-F238E27FC236}">
                <a16:creationId xmlns:a16="http://schemas.microsoft.com/office/drawing/2014/main" id="{F0112978-5D45-49DB-890C-B8C44AA3FBAC}"/>
              </a:ext>
            </a:extLst>
          </p:cNvPr>
          <p:cNvPicPr>
            <a:picLocks noChangeAspect="1"/>
          </p:cNvPicPr>
          <p:nvPr/>
        </p:nvPicPr>
        <p:blipFill>
          <a:blip r:embed="rId2"/>
          <a:stretch>
            <a:fillRect/>
          </a:stretch>
        </p:blipFill>
        <p:spPr>
          <a:xfrm>
            <a:off x="1239158" y="2446338"/>
            <a:ext cx="6076042" cy="982662"/>
          </a:xfrm>
          <a:prstGeom prst="rect">
            <a:avLst/>
          </a:prstGeom>
        </p:spPr>
      </p:pic>
      <p:pic>
        <p:nvPicPr>
          <p:cNvPr id="10" name="Picture 9">
            <a:extLst>
              <a:ext uri="{FF2B5EF4-FFF2-40B4-BE49-F238E27FC236}">
                <a16:creationId xmlns:a16="http://schemas.microsoft.com/office/drawing/2014/main" id="{A1E0A852-07F1-4D8D-8F44-F269DEDB5F6F}"/>
              </a:ext>
            </a:extLst>
          </p:cNvPr>
          <p:cNvPicPr>
            <a:picLocks noChangeAspect="1"/>
          </p:cNvPicPr>
          <p:nvPr/>
        </p:nvPicPr>
        <p:blipFill>
          <a:blip r:embed="rId3"/>
          <a:stretch>
            <a:fillRect/>
          </a:stretch>
        </p:blipFill>
        <p:spPr>
          <a:xfrm>
            <a:off x="1239159" y="4586101"/>
            <a:ext cx="6076042" cy="1152106"/>
          </a:xfrm>
          <a:prstGeom prst="rect">
            <a:avLst/>
          </a:prstGeom>
        </p:spPr>
      </p:pic>
      <p:grpSp>
        <p:nvGrpSpPr>
          <p:cNvPr id="12" name="Group 11">
            <a:extLst>
              <a:ext uri="{FF2B5EF4-FFF2-40B4-BE49-F238E27FC236}">
                <a16:creationId xmlns:a16="http://schemas.microsoft.com/office/drawing/2014/main" id="{B9FB35D8-8DE6-46DA-83FF-8030341F14AC}"/>
              </a:ext>
            </a:extLst>
          </p:cNvPr>
          <p:cNvGrpSpPr/>
          <p:nvPr/>
        </p:nvGrpSpPr>
        <p:grpSpPr>
          <a:xfrm>
            <a:off x="8925612" y="2323790"/>
            <a:ext cx="2428188" cy="1105210"/>
            <a:chOff x="8610600" y="2036190"/>
            <a:chExt cx="2428188" cy="1105210"/>
          </a:xfrm>
        </p:grpSpPr>
        <p:sp>
          <p:nvSpPr>
            <p:cNvPr id="13" name="TextBox 12">
              <a:extLst>
                <a:ext uri="{FF2B5EF4-FFF2-40B4-BE49-F238E27FC236}">
                  <a16:creationId xmlns:a16="http://schemas.microsoft.com/office/drawing/2014/main" id="{E924F927-1A79-492D-B151-79414230309F}"/>
                </a:ext>
              </a:extLst>
            </p:cNvPr>
            <p:cNvSpPr txBox="1"/>
            <p:nvPr/>
          </p:nvSpPr>
          <p:spPr>
            <a:xfrm>
              <a:off x="8891603" y="2234852"/>
              <a:ext cx="18661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Increased Latency</a:t>
              </a:r>
              <a:endParaRPr lang="en-US" sz="2000" dirty="0">
                <a:cs typeface="Calibri"/>
              </a:endParaRPr>
            </a:p>
          </p:txBody>
        </p:sp>
        <p:sp>
          <p:nvSpPr>
            <p:cNvPr id="14" name="Cloud 13">
              <a:extLst>
                <a:ext uri="{FF2B5EF4-FFF2-40B4-BE49-F238E27FC236}">
                  <a16:creationId xmlns:a16="http://schemas.microsoft.com/office/drawing/2014/main" id="{AA7E4530-3B7E-497D-BBF0-FF097A70DEC9}"/>
                </a:ext>
              </a:extLst>
            </p:cNvPr>
            <p:cNvSpPr/>
            <p:nvPr/>
          </p:nvSpPr>
          <p:spPr>
            <a:xfrm>
              <a:off x="8610600" y="2036190"/>
              <a:ext cx="2428188" cy="110521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sp>
        <p:nvSpPr>
          <p:cNvPr id="15" name="Arrow: Right 14">
            <a:extLst>
              <a:ext uri="{FF2B5EF4-FFF2-40B4-BE49-F238E27FC236}">
                <a16:creationId xmlns:a16="http://schemas.microsoft.com/office/drawing/2014/main" id="{E4DEB3D4-E94F-4E9A-BCAD-9666E74C9D19}"/>
              </a:ext>
            </a:extLst>
          </p:cNvPr>
          <p:cNvSpPr/>
          <p:nvPr/>
        </p:nvSpPr>
        <p:spPr>
          <a:xfrm>
            <a:off x="7762187" y="2689386"/>
            <a:ext cx="782425" cy="496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63217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1C03-8F4D-4A43-A2B7-469CEB9AE78B}"/>
              </a:ext>
            </a:extLst>
          </p:cNvPr>
          <p:cNvSpPr>
            <a:spLocks noGrp="1"/>
          </p:cNvSpPr>
          <p:nvPr>
            <p:ph type="title"/>
          </p:nvPr>
        </p:nvSpPr>
        <p:spPr/>
        <p:txBody>
          <a:bodyPr/>
          <a:lstStyle/>
          <a:p>
            <a:r>
              <a:rPr lang="en-US" dirty="0"/>
              <a:t>Conclusion</a:t>
            </a:r>
            <a:endParaRPr lang="en-CY" dirty="0"/>
          </a:p>
        </p:txBody>
      </p:sp>
      <p:sp>
        <p:nvSpPr>
          <p:cNvPr id="3" name="Content Placeholder 2">
            <a:extLst>
              <a:ext uri="{FF2B5EF4-FFF2-40B4-BE49-F238E27FC236}">
                <a16:creationId xmlns:a16="http://schemas.microsoft.com/office/drawing/2014/main" id="{4C0CB6E9-1E2C-443F-8695-39E80E29536D}"/>
              </a:ext>
            </a:extLst>
          </p:cNvPr>
          <p:cNvSpPr>
            <a:spLocks noGrp="1"/>
          </p:cNvSpPr>
          <p:nvPr>
            <p:ph idx="1"/>
          </p:nvPr>
        </p:nvSpPr>
        <p:spPr/>
        <p:txBody>
          <a:bodyPr/>
          <a:lstStyle/>
          <a:p>
            <a:pPr>
              <a:buFont typeface="Wingdings" panose="05000000000000000000" pitchFamily="2" charset="2"/>
              <a:buChar char="q"/>
            </a:pPr>
            <a:r>
              <a:rPr lang="en-US" i="1" dirty="0"/>
              <a:t> </a:t>
            </a:r>
            <a:r>
              <a:rPr lang="en-US" b="1" dirty="0"/>
              <a:t>DB community will play a key role in the future of EGML applications</a:t>
            </a:r>
          </a:p>
          <a:p>
            <a:pPr>
              <a:buFont typeface="Wingdings" panose="05000000000000000000" pitchFamily="2" charset="2"/>
              <a:buChar char="q"/>
            </a:pPr>
            <a:endParaRPr lang="en-US" i="1" dirty="0"/>
          </a:p>
          <a:p>
            <a:pPr>
              <a:buFont typeface="Wingdings" panose="05000000000000000000" pitchFamily="2" charset="2"/>
              <a:buChar char="ü"/>
            </a:pPr>
            <a:r>
              <a:rPr lang="en-US" i="1" dirty="0"/>
              <a:t> Improve ML training/development by providing Data Management (Data Discovery, Access, and Versioning)</a:t>
            </a:r>
          </a:p>
          <a:p>
            <a:pPr>
              <a:buFont typeface="Wingdings" panose="05000000000000000000" pitchFamily="2" charset="2"/>
              <a:buChar char="ü"/>
            </a:pPr>
            <a:r>
              <a:rPr lang="en-US" i="1" dirty="0"/>
              <a:t>Improve ML scoring system (In-database inference, Combination of business logic and ML outputs)</a:t>
            </a:r>
          </a:p>
          <a:p>
            <a:pPr>
              <a:buFont typeface="Wingdings" panose="05000000000000000000" pitchFamily="2" charset="2"/>
              <a:buChar char="ü"/>
            </a:pPr>
            <a:r>
              <a:rPr lang="en-US" i="1" dirty="0"/>
              <a:t> Provides the ability for general system governance (Provenance across the whole system)</a:t>
            </a:r>
          </a:p>
        </p:txBody>
      </p:sp>
      <p:sp>
        <p:nvSpPr>
          <p:cNvPr id="4" name="Date Placeholder 3">
            <a:extLst>
              <a:ext uri="{FF2B5EF4-FFF2-40B4-BE49-F238E27FC236}">
                <a16:creationId xmlns:a16="http://schemas.microsoft.com/office/drawing/2014/main" id="{EF139BAB-2A78-436F-91ED-3CE4EC30B255}"/>
              </a:ext>
            </a:extLst>
          </p:cNvPr>
          <p:cNvSpPr>
            <a:spLocks noGrp="1"/>
          </p:cNvSpPr>
          <p:nvPr>
            <p:ph type="dt" sz="half" idx="10"/>
          </p:nvPr>
        </p:nvSpPr>
        <p:spPr/>
        <p:txBody>
          <a:bodyPr/>
          <a:lstStyle/>
          <a:p>
            <a:fld id="{5E44279C-A5DE-4640-8A40-D01A90502DD3}" type="datetime8">
              <a:rPr lang="en-CY" smtClean="0"/>
              <a:t>13/04/2020 10:28 PM</a:t>
            </a:fld>
            <a:endParaRPr lang="en-CY"/>
          </a:p>
        </p:txBody>
      </p:sp>
      <p:sp>
        <p:nvSpPr>
          <p:cNvPr id="5" name="Footer Placeholder 4">
            <a:extLst>
              <a:ext uri="{FF2B5EF4-FFF2-40B4-BE49-F238E27FC236}">
                <a16:creationId xmlns:a16="http://schemas.microsoft.com/office/drawing/2014/main" id="{2AD65AC8-8C66-4DE8-9032-E3EDA56F81A6}"/>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1E85C5F5-2C46-4680-B62E-E2377EEBE701}"/>
              </a:ext>
            </a:extLst>
          </p:cNvPr>
          <p:cNvSpPr>
            <a:spLocks noGrp="1"/>
          </p:cNvSpPr>
          <p:nvPr>
            <p:ph type="sldNum" sz="quarter" idx="12"/>
          </p:nvPr>
        </p:nvSpPr>
        <p:spPr/>
        <p:txBody>
          <a:bodyPr/>
          <a:lstStyle/>
          <a:p>
            <a:fld id="{CA9980F9-A820-4292-817D-0688AA645AFA}" type="slidenum">
              <a:rPr lang="en-CY" smtClean="0"/>
              <a:t>23</a:t>
            </a:fld>
            <a:endParaRPr lang="en-CY" dirty="0"/>
          </a:p>
        </p:txBody>
      </p:sp>
    </p:spTree>
    <p:extLst>
      <p:ext uri="{BB962C8B-B14F-4D97-AF65-F5344CB8AC3E}">
        <p14:creationId xmlns:p14="http://schemas.microsoft.com/office/powerpoint/2010/main" val="408708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CABF4529-0B82-460D-AB8E-28AA07058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6C5B6-EEF6-4FCA-9EB5-34AF659DF8CB}"/>
              </a:ext>
            </a:extLst>
          </p:cNvPr>
          <p:cNvSpPr>
            <a:spLocks noGrp="1"/>
          </p:cNvSpPr>
          <p:nvPr>
            <p:ph type="ctrTitle"/>
          </p:nvPr>
        </p:nvSpPr>
        <p:spPr>
          <a:xfrm>
            <a:off x="7658841" y="679730"/>
            <a:ext cx="3951414" cy="3787041"/>
          </a:xfrm>
        </p:spPr>
        <p:txBody>
          <a:bodyPr>
            <a:normAutofit/>
          </a:bodyPr>
          <a:lstStyle/>
          <a:p>
            <a:pPr algn="l"/>
            <a:r>
              <a:rPr lang="en-US" dirty="0"/>
              <a:t>Thank you!</a:t>
            </a:r>
            <a:endParaRPr lang="en-CY"/>
          </a:p>
        </p:txBody>
      </p:sp>
      <p:sp>
        <p:nvSpPr>
          <p:cNvPr id="139" name="Rectangle 13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05660" y="145634"/>
            <a:ext cx="1715478" cy="6926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any questions">
            <a:extLst>
              <a:ext uri="{FF2B5EF4-FFF2-40B4-BE49-F238E27FC236}">
                <a16:creationId xmlns:a16="http://schemas.microsoft.com/office/drawing/2014/main" id="{874F984D-EF0E-436E-B575-2F2EBF78FF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616"/>
          <a:stretch/>
        </p:blipFill>
        <p:spPr bwMode="auto">
          <a:xfrm>
            <a:off x="942597" y="538941"/>
            <a:ext cx="5608830" cy="5632704"/>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0788"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62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BB4C-7121-4F32-B833-BA330AFBD4A9}"/>
              </a:ext>
            </a:extLst>
          </p:cNvPr>
          <p:cNvSpPr>
            <a:spLocks noGrp="1"/>
          </p:cNvSpPr>
          <p:nvPr>
            <p:ph type="title"/>
          </p:nvPr>
        </p:nvSpPr>
        <p:spPr/>
        <p:txBody>
          <a:bodyPr/>
          <a:lstStyle/>
          <a:p>
            <a:r>
              <a:rPr lang="en-US" dirty="0"/>
              <a:t>What is Machine Learning?</a:t>
            </a:r>
            <a:endParaRPr lang="en-CY" dirty="0"/>
          </a:p>
        </p:txBody>
      </p:sp>
      <p:sp>
        <p:nvSpPr>
          <p:cNvPr id="4" name="Date Placeholder 3">
            <a:extLst>
              <a:ext uri="{FF2B5EF4-FFF2-40B4-BE49-F238E27FC236}">
                <a16:creationId xmlns:a16="http://schemas.microsoft.com/office/drawing/2014/main" id="{B86A6F1B-9834-4D0B-91C2-261B6FD7E621}"/>
              </a:ext>
            </a:extLst>
          </p:cNvPr>
          <p:cNvSpPr>
            <a:spLocks noGrp="1"/>
          </p:cNvSpPr>
          <p:nvPr>
            <p:ph type="dt" sz="half" idx="10"/>
          </p:nvPr>
        </p:nvSpPr>
        <p:spPr/>
        <p:txBody>
          <a:bodyPr/>
          <a:lstStyle/>
          <a:p>
            <a:fld id="{292F0E66-127B-464E-9FCB-E1717A302A94}" type="datetime8">
              <a:rPr lang="en-CY" smtClean="0"/>
              <a:t>13/04/2020 10:28 PM</a:t>
            </a:fld>
            <a:endParaRPr lang="en-CY" dirty="0"/>
          </a:p>
        </p:txBody>
      </p:sp>
      <p:sp>
        <p:nvSpPr>
          <p:cNvPr id="5" name="Footer Placeholder 4">
            <a:extLst>
              <a:ext uri="{FF2B5EF4-FFF2-40B4-BE49-F238E27FC236}">
                <a16:creationId xmlns:a16="http://schemas.microsoft.com/office/drawing/2014/main" id="{FD72AD12-4A0E-4FDD-B908-599F0F40A079}"/>
              </a:ext>
            </a:extLst>
          </p:cNvPr>
          <p:cNvSpPr>
            <a:spLocks noGrp="1"/>
          </p:cNvSpPr>
          <p:nvPr>
            <p:ph type="ftr" sz="quarter" idx="11"/>
          </p:nvPr>
        </p:nvSpPr>
        <p:spPr/>
        <p:txBody>
          <a:bodyPr/>
          <a:lstStyle/>
          <a:p>
            <a:r>
              <a:rPr lang="en-US"/>
              <a:t>CS646/Copyright © All rights reserved</a:t>
            </a:r>
            <a:endParaRPr lang="en-CY" dirty="0"/>
          </a:p>
        </p:txBody>
      </p:sp>
      <p:sp>
        <p:nvSpPr>
          <p:cNvPr id="6" name="Slide Number Placeholder 5">
            <a:extLst>
              <a:ext uri="{FF2B5EF4-FFF2-40B4-BE49-F238E27FC236}">
                <a16:creationId xmlns:a16="http://schemas.microsoft.com/office/drawing/2014/main" id="{5A6B3196-61B3-4C49-955A-7B90D50F3015}"/>
              </a:ext>
            </a:extLst>
          </p:cNvPr>
          <p:cNvSpPr>
            <a:spLocks noGrp="1"/>
          </p:cNvSpPr>
          <p:nvPr>
            <p:ph type="sldNum" sz="quarter" idx="12"/>
          </p:nvPr>
        </p:nvSpPr>
        <p:spPr/>
        <p:txBody>
          <a:bodyPr/>
          <a:lstStyle/>
          <a:p>
            <a:fld id="{CA9980F9-A820-4292-817D-0688AA645AFA}" type="slidenum">
              <a:rPr lang="en-CY" smtClean="0"/>
              <a:t>3</a:t>
            </a:fld>
            <a:endParaRPr lang="en-CY" dirty="0"/>
          </a:p>
        </p:txBody>
      </p:sp>
      <p:grpSp>
        <p:nvGrpSpPr>
          <p:cNvPr id="16" name="Group 15">
            <a:extLst>
              <a:ext uri="{FF2B5EF4-FFF2-40B4-BE49-F238E27FC236}">
                <a16:creationId xmlns:a16="http://schemas.microsoft.com/office/drawing/2014/main" id="{4F636C92-C1D2-4E7B-B105-3D2C480DA21D}"/>
              </a:ext>
            </a:extLst>
          </p:cNvPr>
          <p:cNvGrpSpPr/>
          <p:nvPr/>
        </p:nvGrpSpPr>
        <p:grpSpPr>
          <a:xfrm>
            <a:off x="595650" y="3040726"/>
            <a:ext cx="1959429" cy="1992607"/>
            <a:chOff x="1331344" y="2651919"/>
            <a:chExt cx="1781969" cy="1875631"/>
          </a:xfrm>
        </p:grpSpPr>
        <p:pic>
          <p:nvPicPr>
            <p:cNvPr id="12" name="Graphic 11" descr="Database">
              <a:extLst>
                <a:ext uri="{FF2B5EF4-FFF2-40B4-BE49-F238E27FC236}">
                  <a16:creationId xmlns:a16="http://schemas.microsoft.com/office/drawing/2014/main" id="{8BD9DA82-D4B5-4EFE-AC3E-BA3381854D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344" y="2881313"/>
              <a:ext cx="914400" cy="914400"/>
            </a:xfrm>
            <a:prstGeom prst="rect">
              <a:avLst/>
            </a:prstGeom>
          </p:spPr>
        </p:pic>
        <p:pic>
          <p:nvPicPr>
            <p:cNvPr id="13" name="Graphic 12" descr="Database">
              <a:extLst>
                <a:ext uri="{FF2B5EF4-FFF2-40B4-BE49-F238E27FC236}">
                  <a16:creationId xmlns:a16="http://schemas.microsoft.com/office/drawing/2014/main" id="{5D07AF80-B254-4211-91C4-7A370A4C0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79033" y="3383758"/>
              <a:ext cx="1143792" cy="1143792"/>
            </a:xfrm>
            <a:prstGeom prst="rect">
              <a:avLst/>
            </a:prstGeom>
          </p:spPr>
        </p:pic>
        <p:pic>
          <p:nvPicPr>
            <p:cNvPr id="14" name="Graphic 13" descr="Database">
              <a:extLst>
                <a:ext uri="{FF2B5EF4-FFF2-40B4-BE49-F238E27FC236}">
                  <a16:creationId xmlns:a16="http://schemas.microsoft.com/office/drawing/2014/main" id="{34AE017C-A6A0-48F8-BD0A-0CDD27FF16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36232" y="2651919"/>
              <a:ext cx="777081" cy="777081"/>
            </a:xfrm>
            <a:prstGeom prst="rect">
              <a:avLst/>
            </a:prstGeom>
          </p:spPr>
        </p:pic>
      </p:grpSp>
      <p:sp>
        <p:nvSpPr>
          <p:cNvPr id="15" name="TextBox 14">
            <a:extLst>
              <a:ext uri="{FF2B5EF4-FFF2-40B4-BE49-F238E27FC236}">
                <a16:creationId xmlns:a16="http://schemas.microsoft.com/office/drawing/2014/main" id="{D3491712-3213-4E53-9703-1F3473C7E6F4}"/>
              </a:ext>
            </a:extLst>
          </p:cNvPr>
          <p:cNvSpPr txBox="1"/>
          <p:nvPr/>
        </p:nvSpPr>
        <p:spPr>
          <a:xfrm>
            <a:off x="617479" y="2169513"/>
            <a:ext cx="2068286" cy="400110"/>
          </a:xfrm>
          <a:prstGeom prst="rect">
            <a:avLst/>
          </a:prstGeom>
          <a:noFill/>
          <a:ln w="19050">
            <a:solidFill>
              <a:schemeClr val="tx1">
                <a:lumMod val="95000"/>
                <a:lumOff val="5000"/>
              </a:schemeClr>
            </a:solidFill>
          </a:ln>
        </p:spPr>
        <p:txBody>
          <a:bodyPr wrap="square" rtlCol="0">
            <a:spAutoFit/>
          </a:bodyPr>
          <a:lstStyle/>
          <a:p>
            <a:pPr algn="ctr"/>
            <a:r>
              <a:rPr lang="en-US" sz="2000" dirty="0"/>
              <a:t>Input Data</a:t>
            </a:r>
            <a:endParaRPr lang="en-CY" sz="2000" dirty="0"/>
          </a:p>
        </p:txBody>
      </p:sp>
      <p:pic>
        <p:nvPicPr>
          <p:cNvPr id="1026" name="Picture 2" descr="Image result for neural network icon">
            <a:extLst>
              <a:ext uri="{FF2B5EF4-FFF2-40B4-BE49-F238E27FC236}">
                <a16:creationId xmlns:a16="http://schemas.microsoft.com/office/drawing/2014/main" id="{9779D8C2-21FE-4AFB-B6E5-965F8BD3F7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7819" y="2787561"/>
            <a:ext cx="2342816" cy="234281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9339A7F-CB9A-430B-A5B7-78908DD80551}"/>
              </a:ext>
            </a:extLst>
          </p:cNvPr>
          <p:cNvSpPr txBox="1"/>
          <p:nvPr/>
        </p:nvSpPr>
        <p:spPr>
          <a:xfrm>
            <a:off x="4564359" y="2177050"/>
            <a:ext cx="2788388" cy="400110"/>
          </a:xfrm>
          <a:prstGeom prst="rect">
            <a:avLst/>
          </a:prstGeom>
          <a:noFill/>
          <a:ln w="19050">
            <a:solidFill>
              <a:schemeClr val="tx1">
                <a:lumMod val="95000"/>
                <a:lumOff val="5000"/>
              </a:schemeClr>
            </a:solidFill>
          </a:ln>
        </p:spPr>
        <p:txBody>
          <a:bodyPr wrap="square" rtlCol="0">
            <a:spAutoFit/>
          </a:bodyPr>
          <a:lstStyle/>
          <a:p>
            <a:pPr algn="ctr"/>
            <a:r>
              <a:rPr lang="en-US" sz="2000" dirty="0"/>
              <a:t>Model Training</a:t>
            </a:r>
            <a:endParaRPr lang="en-CY" sz="2000" dirty="0"/>
          </a:p>
        </p:txBody>
      </p:sp>
      <p:sp>
        <p:nvSpPr>
          <p:cNvPr id="33" name="TextBox 32">
            <a:extLst>
              <a:ext uri="{FF2B5EF4-FFF2-40B4-BE49-F238E27FC236}">
                <a16:creationId xmlns:a16="http://schemas.microsoft.com/office/drawing/2014/main" id="{62657558-B6EA-409F-ACBD-6A001F827AE0}"/>
              </a:ext>
            </a:extLst>
          </p:cNvPr>
          <p:cNvSpPr txBox="1"/>
          <p:nvPr/>
        </p:nvSpPr>
        <p:spPr>
          <a:xfrm>
            <a:off x="8895704" y="2142783"/>
            <a:ext cx="2788388" cy="400110"/>
          </a:xfrm>
          <a:prstGeom prst="rect">
            <a:avLst/>
          </a:prstGeom>
          <a:noFill/>
          <a:ln w="19050">
            <a:solidFill>
              <a:schemeClr val="tx1">
                <a:lumMod val="95000"/>
                <a:lumOff val="5000"/>
              </a:schemeClr>
            </a:solidFill>
          </a:ln>
        </p:spPr>
        <p:txBody>
          <a:bodyPr wrap="square" rtlCol="0">
            <a:spAutoFit/>
          </a:bodyPr>
          <a:lstStyle/>
          <a:p>
            <a:pPr algn="ctr"/>
            <a:r>
              <a:rPr lang="en-US" sz="2000" dirty="0"/>
              <a:t>Model Decision</a:t>
            </a:r>
            <a:endParaRPr lang="en-CY" sz="2000" dirty="0"/>
          </a:p>
        </p:txBody>
      </p:sp>
      <p:grpSp>
        <p:nvGrpSpPr>
          <p:cNvPr id="1049" name="Group 1048">
            <a:extLst>
              <a:ext uri="{FF2B5EF4-FFF2-40B4-BE49-F238E27FC236}">
                <a16:creationId xmlns:a16="http://schemas.microsoft.com/office/drawing/2014/main" id="{70CFF123-2E9E-410C-8CF7-A74E4EA033B6}"/>
              </a:ext>
            </a:extLst>
          </p:cNvPr>
          <p:cNvGrpSpPr/>
          <p:nvPr/>
        </p:nvGrpSpPr>
        <p:grpSpPr>
          <a:xfrm>
            <a:off x="7611199" y="2979040"/>
            <a:ext cx="1480458" cy="1577473"/>
            <a:chOff x="7361941" y="2757233"/>
            <a:chExt cx="1480458" cy="1577473"/>
          </a:xfrm>
        </p:grpSpPr>
        <p:sp>
          <p:nvSpPr>
            <p:cNvPr id="86" name="Arrow: Right 85">
              <a:extLst>
                <a:ext uri="{FF2B5EF4-FFF2-40B4-BE49-F238E27FC236}">
                  <a16:creationId xmlns:a16="http://schemas.microsoft.com/office/drawing/2014/main" id="{820C3EF5-C2DA-4610-B379-E261DFFD95D6}"/>
                </a:ext>
              </a:extLst>
            </p:cNvPr>
            <p:cNvSpPr/>
            <p:nvPr/>
          </p:nvSpPr>
          <p:spPr>
            <a:xfrm>
              <a:off x="7409763" y="3625844"/>
              <a:ext cx="1323336" cy="708862"/>
            </a:xfrm>
            <a:prstGeom prst="righ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dirty="0"/>
            </a:p>
          </p:txBody>
        </p:sp>
        <p:sp>
          <p:nvSpPr>
            <p:cNvPr id="89" name="TextBox 88">
              <a:extLst>
                <a:ext uri="{FF2B5EF4-FFF2-40B4-BE49-F238E27FC236}">
                  <a16:creationId xmlns:a16="http://schemas.microsoft.com/office/drawing/2014/main" id="{A61CFE31-DEE7-4E7C-827C-5DFED3D2FCE1}"/>
                </a:ext>
              </a:extLst>
            </p:cNvPr>
            <p:cNvSpPr txBox="1"/>
            <p:nvPr/>
          </p:nvSpPr>
          <p:spPr>
            <a:xfrm>
              <a:off x="7361941" y="2757233"/>
              <a:ext cx="1480458" cy="276999"/>
            </a:xfrm>
            <a:prstGeom prst="rect">
              <a:avLst/>
            </a:prstGeom>
            <a:noFill/>
            <a:ln w="19050">
              <a:noFill/>
            </a:ln>
          </p:spPr>
          <p:txBody>
            <a:bodyPr wrap="square" rtlCol="0">
              <a:spAutoFit/>
            </a:bodyPr>
            <a:lstStyle/>
            <a:p>
              <a:pPr algn="ctr"/>
              <a:r>
                <a:rPr lang="en-US" sz="1200" dirty="0"/>
                <a:t> Final Stored Model</a:t>
              </a:r>
              <a:endParaRPr lang="en-CY" sz="1200" dirty="0"/>
            </a:p>
          </p:txBody>
        </p:sp>
        <p:pic>
          <p:nvPicPr>
            <p:cNvPr id="90" name="Graphic 89" descr="Brain">
              <a:extLst>
                <a:ext uri="{FF2B5EF4-FFF2-40B4-BE49-F238E27FC236}">
                  <a16:creationId xmlns:a16="http://schemas.microsoft.com/office/drawing/2014/main" id="{BBF24FBC-B8CA-4486-ADDC-D6327BC91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773480" y="3110750"/>
              <a:ext cx="570784" cy="570784"/>
            </a:xfrm>
            <a:prstGeom prst="rect">
              <a:avLst/>
            </a:prstGeom>
          </p:spPr>
        </p:pic>
      </p:grpSp>
      <p:pic>
        <p:nvPicPr>
          <p:cNvPr id="1051" name="Graphic 1050" descr="Repeat">
            <a:extLst>
              <a:ext uri="{FF2B5EF4-FFF2-40B4-BE49-F238E27FC236}">
                <a16:creationId xmlns:a16="http://schemas.microsoft.com/office/drawing/2014/main" id="{7FFD0274-18B4-46D2-91F3-754A92C3F9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7389040">
            <a:off x="6553844" y="4673592"/>
            <a:ext cx="763772" cy="763772"/>
          </a:xfrm>
          <a:prstGeom prst="rect">
            <a:avLst/>
          </a:prstGeom>
        </p:spPr>
      </p:pic>
      <p:sp>
        <p:nvSpPr>
          <p:cNvPr id="95" name="TextBox 94">
            <a:extLst>
              <a:ext uri="{FF2B5EF4-FFF2-40B4-BE49-F238E27FC236}">
                <a16:creationId xmlns:a16="http://schemas.microsoft.com/office/drawing/2014/main" id="{018A5490-B9EA-4FEA-8C2F-731FC738DF68}"/>
              </a:ext>
            </a:extLst>
          </p:cNvPr>
          <p:cNvSpPr txBox="1"/>
          <p:nvPr/>
        </p:nvSpPr>
        <p:spPr>
          <a:xfrm>
            <a:off x="4564359" y="5530543"/>
            <a:ext cx="2788388" cy="707886"/>
          </a:xfrm>
          <a:prstGeom prst="rect">
            <a:avLst/>
          </a:prstGeom>
          <a:noFill/>
          <a:ln w="19050">
            <a:solidFill>
              <a:schemeClr val="tx1">
                <a:lumMod val="95000"/>
                <a:lumOff val="5000"/>
              </a:schemeClr>
            </a:solidFill>
          </a:ln>
        </p:spPr>
        <p:txBody>
          <a:bodyPr wrap="square" rtlCol="0">
            <a:spAutoFit/>
          </a:bodyPr>
          <a:lstStyle/>
          <a:p>
            <a:pPr algn="ctr"/>
            <a:r>
              <a:rPr lang="en-US" sz="2000" dirty="0"/>
              <a:t>Model Evaluation/Retraining</a:t>
            </a:r>
            <a:endParaRPr lang="en-CY" sz="2000" dirty="0"/>
          </a:p>
        </p:txBody>
      </p:sp>
      <p:grpSp>
        <p:nvGrpSpPr>
          <p:cNvPr id="1048" name="Group 1047">
            <a:extLst>
              <a:ext uri="{FF2B5EF4-FFF2-40B4-BE49-F238E27FC236}">
                <a16:creationId xmlns:a16="http://schemas.microsoft.com/office/drawing/2014/main" id="{0D29997D-E43F-4D8C-A49D-6750F1989559}"/>
              </a:ext>
            </a:extLst>
          </p:cNvPr>
          <p:cNvGrpSpPr/>
          <p:nvPr/>
        </p:nvGrpSpPr>
        <p:grpSpPr>
          <a:xfrm>
            <a:off x="2789741" y="2903408"/>
            <a:ext cx="1480458" cy="1601796"/>
            <a:chOff x="2993040" y="2753655"/>
            <a:chExt cx="1480458" cy="1601796"/>
          </a:xfrm>
        </p:grpSpPr>
        <p:sp>
          <p:nvSpPr>
            <p:cNvPr id="17" name="TextBox 16">
              <a:extLst>
                <a:ext uri="{FF2B5EF4-FFF2-40B4-BE49-F238E27FC236}">
                  <a16:creationId xmlns:a16="http://schemas.microsoft.com/office/drawing/2014/main" id="{DBCE9014-7758-40FF-AC71-8F46C904B5E2}"/>
                </a:ext>
              </a:extLst>
            </p:cNvPr>
            <p:cNvSpPr txBox="1"/>
            <p:nvPr/>
          </p:nvSpPr>
          <p:spPr>
            <a:xfrm>
              <a:off x="2993040" y="2753655"/>
              <a:ext cx="1480458" cy="276999"/>
            </a:xfrm>
            <a:prstGeom prst="rect">
              <a:avLst/>
            </a:prstGeom>
            <a:noFill/>
            <a:ln w="19050">
              <a:noFill/>
            </a:ln>
          </p:spPr>
          <p:txBody>
            <a:bodyPr wrap="square" rtlCol="0">
              <a:spAutoFit/>
            </a:bodyPr>
            <a:lstStyle/>
            <a:p>
              <a:pPr algn="ctr"/>
              <a:r>
                <a:rPr lang="en-US" sz="1200" dirty="0"/>
                <a:t> Data Preprocessing</a:t>
              </a:r>
              <a:endParaRPr lang="en-CY" sz="1200" dirty="0"/>
            </a:p>
          </p:txBody>
        </p:sp>
        <p:pic>
          <p:nvPicPr>
            <p:cNvPr id="21" name="Graphic 20" descr="Gears">
              <a:extLst>
                <a:ext uri="{FF2B5EF4-FFF2-40B4-BE49-F238E27FC236}">
                  <a16:creationId xmlns:a16="http://schemas.microsoft.com/office/drawing/2014/main" id="{EECBC0A5-2992-4BA1-BE0E-86B44D5DDB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33640" y="3131011"/>
              <a:ext cx="599257" cy="599257"/>
            </a:xfrm>
            <a:prstGeom prst="rect">
              <a:avLst/>
            </a:prstGeom>
          </p:spPr>
        </p:pic>
        <p:sp>
          <p:nvSpPr>
            <p:cNvPr id="19" name="Arrow: Right 18">
              <a:extLst>
                <a:ext uri="{FF2B5EF4-FFF2-40B4-BE49-F238E27FC236}">
                  <a16:creationId xmlns:a16="http://schemas.microsoft.com/office/drawing/2014/main" id="{9C72DB7F-3418-4C77-8875-F5CCF58FF1EA}"/>
                </a:ext>
              </a:extLst>
            </p:cNvPr>
            <p:cNvSpPr/>
            <p:nvPr/>
          </p:nvSpPr>
          <p:spPr>
            <a:xfrm>
              <a:off x="3061362" y="3646589"/>
              <a:ext cx="1323336" cy="708862"/>
            </a:xfrm>
            <a:prstGeom prst="righ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dirty="0"/>
            </a:p>
          </p:txBody>
        </p:sp>
      </p:grpSp>
      <p:grpSp>
        <p:nvGrpSpPr>
          <p:cNvPr id="1055" name="Group 1054">
            <a:extLst>
              <a:ext uri="{FF2B5EF4-FFF2-40B4-BE49-F238E27FC236}">
                <a16:creationId xmlns:a16="http://schemas.microsoft.com/office/drawing/2014/main" id="{1101A77B-D902-4F33-AB32-4A22F3CB2AC7}"/>
              </a:ext>
            </a:extLst>
          </p:cNvPr>
          <p:cNvGrpSpPr/>
          <p:nvPr/>
        </p:nvGrpSpPr>
        <p:grpSpPr>
          <a:xfrm>
            <a:off x="2858063" y="4313570"/>
            <a:ext cx="1348619" cy="2037387"/>
            <a:chOff x="3079524" y="4364279"/>
            <a:chExt cx="1323336" cy="1933111"/>
          </a:xfrm>
        </p:grpSpPr>
        <p:sp>
          <p:nvSpPr>
            <p:cNvPr id="1052" name="Arrow: Bent 1051">
              <a:extLst>
                <a:ext uri="{FF2B5EF4-FFF2-40B4-BE49-F238E27FC236}">
                  <a16:creationId xmlns:a16="http://schemas.microsoft.com/office/drawing/2014/main" id="{8BAEB329-5A69-4D3F-A5D6-72D6FC28E489}"/>
                </a:ext>
              </a:extLst>
            </p:cNvPr>
            <p:cNvSpPr/>
            <p:nvPr/>
          </p:nvSpPr>
          <p:spPr>
            <a:xfrm flipV="1">
              <a:off x="3079524" y="4381500"/>
              <a:ext cx="1323336" cy="1915890"/>
            </a:xfrm>
            <a:prstGeom prst="bentArrow">
              <a:avLst/>
            </a:prstGeom>
            <a:solidFill>
              <a:schemeClr val="tx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solidFill>
                  <a:schemeClr val="tx1"/>
                </a:solidFill>
              </a:endParaRPr>
            </a:p>
          </p:txBody>
        </p:sp>
        <p:sp>
          <p:nvSpPr>
            <p:cNvPr id="1053" name="Rectangle 1052">
              <a:extLst>
                <a:ext uri="{FF2B5EF4-FFF2-40B4-BE49-F238E27FC236}">
                  <a16:creationId xmlns:a16="http://schemas.microsoft.com/office/drawing/2014/main" id="{709A596F-5117-44B3-BD80-86D1D34DAE25}"/>
                </a:ext>
              </a:extLst>
            </p:cNvPr>
            <p:cNvSpPr/>
            <p:nvPr/>
          </p:nvSpPr>
          <p:spPr>
            <a:xfrm>
              <a:off x="3086667" y="4364279"/>
              <a:ext cx="318522" cy="5055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sp>
        <p:nvSpPr>
          <p:cNvPr id="1057" name="Rectangle 1056">
            <a:extLst>
              <a:ext uri="{FF2B5EF4-FFF2-40B4-BE49-F238E27FC236}">
                <a16:creationId xmlns:a16="http://schemas.microsoft.com/office/drawing/2014/main" id="{D9A0ED81-5FFE-4A39-9A2F-97BF76510010}"/>
              </a:ext>
            </a:extLst>
          </p:cNvPr>
          <p:cNvSpPr/>
          <p:nvPr/>
        </p:nvSpPr>
        <p:spPr>
          <a:xfrm>
            <a:off x="4423337" y="2019301"/>
            <a:ext cx="3048561" cy="4331656"/>
          </a:xfrm>
          <a:prstGeom prst="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8" name="Group 7">
            <a:extLst>
              <a:ext uri="{FF2B5EF4-FFF2-40B4-BE49-F238E27FC236}">
                <a16:creationId xmlns:a16="http://schemas.microsoft.com/office/drawing/2014/main" id="{89FFAE76-79E8-4F2F-ADCB-2BB6B613758F}"/>
              </a:ext>
            </a:extLst>
          </p:cNvPr>
          <p:cNvGrpSpPr/>
          <p:nvPr/>
        </p:nvGrpSpPr>
        <p:grpSpPr>
          <a:xfrm>
            <a:off x="9105041" y="2657017"/>
            <a:ext cx="2579051" cy="2603903"/>
            <a:chOff x="9105041" y="2657017"/>
            <a:chExt cx="2579051" cy="2603903"/>
          </a:xfrm>
        </p:grpSpPr>
        <p:grpSp>
          <p:nvGrpSpPr>
            <p:cNvPr id="51" name="Group 50">
              <a:extLst>
                <a:ext uri="{FF2B5EF4-FFF2-40B4-BE49-F238E27FC236}">
                  <a16:creationId xmlns:a16="http://schemas.microsoft.com/office/drawing/2014/main" id="{AC2A0E87-D174-43B0-A18D-068898FC065C}"/>
                </a:ext>
              </a:extLst>
            </p:cNvPr>
            <p:cNvGrpSpPr/>
            <p:nvPr/>
          </p:nvGrpSpPr>
          <p:grpSpPr>
            <a:xfrm>
              <a:off x="9105041" y="2657017"/>
              <a:ext cx="2369714" cy="2603903"/>
              <a:chOff x="8730964" y="2615868"/>
              <a:chExt cx="1996227" cy="2195833"/>
            </a:xfrm>
          </p:grpSpPr>
          <p:pic>
            <p:nvPicPr>
              <p:cNvPr id="52" name="Picture 8" descr="Image result for idea ]lamp icon">
                <a:extLst>
                  <a:ext uri="{FF2B5EF4-FFF2-40B4-BE49-F238E27FC236}">
                    <a16:creationId xmlns:a16="http://schemas.microsoft.com/office/drawing/2014/main" id="{C3F9B2C6-CA30-4CB9-89A8-DFA666F2456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9010010" y="2615868"/>
                <a:ext cx="1441597" cy="1484552"/>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EF3BFD16-3C75-419E-B812-7532B8AC4187}"/>
                  </a:ext>
                </a:extLst>
              </p:cNvPr>
              <p:cNvGrpSpPr/>
              <p:nvPr/>
            </p:nvGrpSpPr>
            <p:grpSpPr>
              <a:xfrm>
                <a:off x="8730964" y="3119717"/>
                <a:ext cx="1996227" cy="1691984"/>
                <a:chOff x="8730964" y="3119717"/>
                <a:chExt cx="1996227" cy="1691984"/>
              </a:xfrm>
            </p:grpSpPr>
            <p:sp>
              <p:nvSpPr>
                <p:cNvPr id="54" name="Rectangle 53">
                  <a:extLst>
                    <a:ext uri="{FF2B5EF4-FFF2-40B4-BE49-F238E27FC236}">
                      <a16:creationId xmlns:a16="http://schemas.microsoft.com/office/drawing/2014/main" id="{9ACF4D80-5579-4B5A-B04F-8F734D279112}"/>
                    </a:ext>
                  </a:extLst>
                </p:cNvPr>
                <p:cNvSpPr/>
                <p:nvPr/>
              </p:nvSpPr>
              <p:spPr>
                <a:xfrm>
                  <a:off x="8730964" y="4446576"/>
                  <a:ext cx="35721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55" name="Rectangle 54">
                  <a:extLst>
                    <a:ext uri="{FF2B5EF4-FFF2-40B4-BE49-F238E27FC236}">
                      <a16:creationId xmlns:a16="http://schemas.microsoft.com/office/drawing/2014/main" id="{14F1235C-55E0-4187-B18B-45914FA28C16}"/>
                    </a:ext>
                  </a:extLst>
                </p:cNvPr>
                <p:cNvSpPr/>
                <p:nvPr/>
              </p:nvSpPr>
              <p:spPr>
                <a:xfrm>
                  <a:off x="10369976" y="4445822"/>
                  <a:ext cx="35721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56" name="Rectangle 55">
                  <a:extLst>
                    <a:ext uri="{FF2B5EF4-FFF2-40B4-BE49-F238E27FC236}">
                      <a16:creationId xmlns:a16="http://schemas.microsoft.com/office/drawing/2014/main" id="{99DF9AD6-52DF-4439-82DB-A516B9445E8A}"/>
                    </a:ext>
                  </a:extLst>
                </p:cNvPr>
                <p:cNvSpPr/>
                <p:nvPr/>
              </p:nvSpPr>
              <p:spPr>
                <a:xfrm>
                  <a:off x="9552202" y="4445822"/>
                  <a:ext cx="357215" cy="3651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cxnSp>
              <p:nvCxnSpPr>
                <p:cNvPr id="57" name="Connector: Elbow 56">
                  <a:extLst>
                    <a:ext uri="{FF2B5EF4-FFF2-40B4-BE49-F238E27FC236}">
                      <a16:creationId xmlns:a16="http://schemas.microsoft.com/office/drawing/2014/main" id="{0257A9FD-EA42-4E30-A881-21AB2C7C3019}"/>
                    </a:ext>
                  </a:extLst>
                </p:cNvPr>
                <p:cNvCxnSpPr>
                  <a:cxnSpLocks/>
                </p:cNvCxnSpPr>
                <p:nvPr/>
              </p:nvCxnSpPr>
              <p:spPr>
                <a:xfrm rot="5400000">
                  <a:off x="8747478" y="3638956"/>
                  <a:ext cx="970280" cy="639165"/>
                </a:xfrm>
                <a:prstGeom prst="bentConnector3">
                  <a:avLst>
                    <a:gd name="adj1" fmla="val -393"/>
                  </a:avLst>
                </a:prstGeom>
                <a:ln w="28575"/>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8CFE5336-330F-490F-A4A2-7270F3600DFD}"/>
                    </a:ext>
                  </a:extLst>
                </p:cNvPr>
                <p:cNvCxnSpPr>
                  <a:cxnSpLocks/>
                </p:cNvCxnSpPr>
                <p:nvPr/>
              </p:nvCxnSpPr>
              <p:spPr>
                <a:xfrm rot="16200000" flipH="1">
                  <a:off x="9743325" y="3639493"/>
                  <a:ext cx="971351" cy="639163"/>
                </a:xfrm>
                <a:prstGeom prst="bentConnector3">
                  <a:avLst>
                    <a:gd name="adj1" fmla="val -991"/>
                  </a:avLst>
                </a:prstGeom>
                <a:ln w="28575"/>
              </p:spPr>
              <p:style>
                <a:lnRef idx="1">
                  <a:schemeClr val="accent1"/>
                </a:lnRef>
                <a:fillRef idx="0">
                  <a:schemeClr val="accent1"/>
                </a:fillRef>
                <a:effectRef idx="0">
                  <a:schemeClr val="accent1"/>
                </a:effectRef>
                <a:fontRef idx="minor">
                  <a:schemeClr val="tx1"/>
                </a:fontRef>
              </p:style>
            </p:cxnSp>
            <p:pic>
              <p:nvPicPr>
                <p:cNvPr id="60" name="Graphic 59" descr="Brain">
                  <a:extLst>
                    <a:ext uri="{FF2B5EF4-FFF2-40B4-BE49-F238E27FC236}">
                      <a16:creationId xmlns:a16="http://schemas.microsoft.com/office/drawing/2014/main" id="{BB35A092-1B6C-4521-98BB-0AD80AF647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511415" y="3119717"/>
                  <a:ext cx="438786" cy="438786"/>
                </a:xfrm>
                <a:prstGeom prst="rect">
                  <a:avLst/>
                </a:prstGeom>
              </p:spPr>
            </p:pic>
            <p:cxnSp>
              <p:nvCxnSpPr>
                <p:cNvPr id="61" name="Straight Connector 60">
                  <a:extLst>
                    <a:ext uri="{FF2B5EF4-FFF2-40B4-BE49-F238E27FC236}">
                      <a16:creationId xmlns:a16="http://schemas.microsoft.com/office/drawing/2014/main" id="{A66E69B9-93B1-4518-BDCA-F85FDFA44B64}"/>
                    </a:ext>
                  </a:extLst>
                </p:cNvPr>
                <p:cNvCxnSpPr>
                  <a:cxnSpLocks/>
                  <a:endCxn id="56" idx="0"/>
                </p:cNvCxnSpPr>
                <p:nvPr/>
              </p:nvCxnSpPr>
              <p:spPr>
                <a:xfrm>
                  <a:off x="9729076" y="3867394"/>
                  <a:ext cx="1734" cy="5784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38" name="Graphic 37" descr="Document">
              <a:extLst>
                <a:ext uri="{FF2B5EF4-FFF2-40B4-BE49-F238E27FC236}">
                  <a16:creationId xmlns:a16="http://schemas.microsoft.com/office/drawing/2014/main" id="{02F40606-569F-4171-934E-1ED58AD4A3C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210917" y="2787561"/>
              <a:ext cx="473175" cy="473175"/>
            </a:xfrm>
            <a:prstGeom prst="rect">
              <a:avLst/>
            </a:prstGeom>
          </p:spPr>
        </p:pic>
      </p:grpSp>
      <p:cxnSp>
        <p:nvCxnSpPr>
          <p:cNvPr id="39" name="Straight Arrow Connector 38">
            <a:extLst>
              <a:ext uri="{FF2B5EF4-FFF2-40B4-BE49-F238E27FC236}">
                <a16:creationId xmlns:a16="http://schemas.microsoft.com/office/drawing/2014/main" id="{F303DA5C-E27B-4178-A447-70B9504AE796}"/>
              </a:ext>
            </a:extLst>
          </p:cNvPr>
          <p:cNvCxnSpPr>
            <a:cxnSpLocks/>
          </p:cNvCxnSpPr>
          <p:nvPr/>
        </p:nvCxnSpPr>
        <p:spPr>
          <a:xfrm flipH="1">
            <a:off x="10491389" y="3125957"/>
            <a:ext cx="772370" cy="3030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E01E8B4-AC7E-4784-BFBC-3E292570107E}"/>
              </a:ext>
            </a:extLst>
          </p:cNvPr>
          <p:cNvSpPr txBox="1"/>
          <p:nvPr/>
        </p:nvSpPr>
        <p:spPr>
          <a:xfrm>
            <a:off x="2765039" y="3995736"/>
            <a:ext cx="1480458" cy="276999"/>
          </a:xfrm>
          <a:prstGeom prst="rect">
            <a:avLst/>
          </a:prstGeom>
          <a:noFill/>
          <a:ln w="19050">
            <a:noFill/>
          </a:ln>
        </p:spPr>
        <p:txBody>
          <a:bodyPr wrap="square" rtlCol="0">
            <a:spAutoFit/>
          </a:bodyPr>
          <a:lstStyle/>
          <a:p>
            <a:pPr algn="ctr"/>
            <a:r>
              <a:rPr lang="en-US" sz="1200" b="1" dirty="0">
                <a:solidFill>
                  <a:schemeClr val="bg1"/>
                </a:solidFill>
              </a:rPr>
              <a:t>Training Data</a:t>
            </a:r>
            <a:endParaRPr lang="en-CY" sz="1200" b="1" dirty="0">
              <a:solidFill>
                <a:schemeClr val="bg1"/>
              </a:solidFill>
            </a:endParaRPr>
          </a:p>
        </p:txBody>
      </p:sp>
      <p:sp>
        <p:nvSpPr>
          <p:cNvPr id="43" name="TextBox 42">
            <a:extLst>
              <a:ext uri="{FF2B5EF4-FFF2-40B4-BE49-F238E27FC236}">
                <a16:creationId xmlns:a16="http://schemas.microsoft.com/office/drawing/2014/main" id="{3366E495-6E6E-4655-9C0F-E746019EB5BF}"/>
              </a:ext>
            </a:extLst>
          </p:cNvPr>
          <p:cNvSpPr txBox="1"/>
          <p:nvPr/>
        </p:nvSpPr>
        <p:spPr>
          <a:xfrm>
            <a:off x="2779502" y="5860305"/>
            <a:ext cx="1480458" cy="276999"/>
          </a:xfrm>
          <a:prstGeom prst="rect">
            <a:avLst/>
          </a:prstGeom>
          <a:noFill/>
          <a:ln w="19050">
            <a:noFill/>
          </a:ln>
        </p:spPr>
        <p:txBody>
          <a:bodyPr wrap="square" rtlCol="0">
            <a:spAutoFit/>
          </a:bodyPr>
          <a:lstStyle/>
          <a:p>
            <a:pPr algn="ctr"/>
            <a:r>
              <a:rPr lang="en-US" sz="1200" b="1" dirty="0">
                <a:solidFill>
                  <a:schemeClr val="bg1"/>
                </a:solidFill>
              </a:rPr>
              <a:t>Test Data</a:t>
            </a:r>
            <a:endParaRPr lang="en-CY" sz="1200" b="1" dirty="0">
              <a:solidFill>
                <a:schemeClr val="bg1"/>
              </a:solidFill>
            </a:endParaRPr>
          </a:p>
        </p:txBody>
      </p:sp>
    </p:spTree>
    <p:extLst>
      <p:ext uri="{BB962C8B-B14F-4D97-AF65-F5344CB8AC3E}">
        <p14:creationId xmlns:p14="http://schemas.microsoft.com/office/powerpoint/2010/main" val="381222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6D41-1526-4BAD-85E2-8E823F318A10}"/>
              </a:ext>
            </a:extLst>
          </p:cNvPr>
          <p:cNvSpPr>
            <a:spLocks noGrp="1"/>
          </p:cNvSpPr>
          <p:nvPr>
            <p:ph type="title"/>
          </p:nvPr>
        </p:nvSpPr>
        <p:spPr/>
        <p:txBody>
          <a:bodyPr/>
          <a:lstStyle/>
          <a:p>
            <a:r>
              <a:rPr lang="en-US" dirty="0"/>
              <a:t>What is EGML? </a:t>
            </a:r>
            <a:endParaRPr lang="en-CY" dirty="0"/>
          </a:p>
        </p:txBody>
      </p:sp>
      <p:sp>
        <p:nvSpPr>
          <p:cNvPr id="3" name="Content Placeholder 2">
            <a:extLst>
              <a:ext uri="{FF2B5EF4-FFF2-40B4-BE49-F238E27FC236}">
                <a16:creationId xmlns:a16="http://schemas.microsoft.com/office/drawing/2014/main" id="{259122EE-E220-4C89-A7FB-293AAB03509F}"/>
              </a:ext>
            </a:extLst>
          </p:cNvPr>
          <p:cNvSpPr>
            <a:spLocks noGrp="1"/>
          </p:cNvSpPr>
          <p:nvPr>
            <p:ph idx="1"/>
          </p:nvPr>
        </p:nvSpPr>
        <p:spPr/>
        <p:txBody>
          <a:bodyPr/>
          <a:lstStyle/>
          <a:p>
            <a:pPr>
              <a:buFont typeface="Wingdings" panose="05000000000000000000" pitchFamily="2" charset="2"/>
              <a:buChar char="q"/>
            </a:pPr>
            <a:r>
              <a:rPr lang="en-US" dirty="0"/>
              <a:t> </a:t>
            </a:r>
            <a:r>
              <a:rPr lang="en-US" b="1" dirty="0"/>
              <a:t>Enterprise Grade Machine Learning</a:t>
            </a:r>
            <a:endParaRPr lang="en-CY" b="1" dirty="0"/>
          </a:p>
        </p:txBody>
      </p:sp>
      <p:sp>
        <p:nvSpPr>
          <p:cNvPr id="4" name="Date Placeholder 3">
            <a:extLst>
              <a:ext uri="{FF2B5EF4-FFF2-40B4-BE49-F238E27FC236}">
                <a16:creationId xmlns:a16="http://schemas.microsoft.com/office/drawing/2014/main" id="{DE0B3AB2-95DD-4E31-9C12-25D3C8410656}"/>
              </a:ext>
            </a:extLst>
          </p:cNvPr>
          <p:cNvSpPr>
            <a:spLocks noGrp="1"/>
          </p:cNvSpPr>
          <p:nvPr>
            <p:ph type="dt" sz="half" idx="10"/>
          </p:nvPr>
        </p:nvSpPr>
        <p:spPr/>
        <p:txBody>
          <a:bodyPr/>
          <a:lstStyle/>
          <a:p>
            <a:fld id="{83DB9A63-624B-477C-A78E-4E871780AE9B}" type="datetime8">
              <a:rPr lang="en-CY" smtClean="0"/>
              <a:t>13/04/2020 10:28 PM</a:t>
            </a:fld>
            <a:endParaRPr lang="en-CY"/>
          </a:p>
        </p:txBody>
      </p:sp>
      <p:sp>
        <p:nvSpPr>
          <p:cNvPr id="5" name="Footer Placeholder 4">
            <a:extLst>
              <a:ext uri="{FF2B5EF4-FFF2-40B4-BE49-F238E27FC236}">
                <a16:creationId xmlns:a16="http://schemas.microsoft.com/office/drawing/2014/main" id="{517FD508-5ED5-4FA8-9F25-4157BB3EA2F1}"/>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E4C98D25-4C9A-4A8E-9BB2-4F67FC9BB594}"/>
              </a:ext>
            </a:extLst>
          </p:cNvPr>
          <p:cNvSpPr>
            <a:spLocks noGrp="1"/>
          </p:cNvSpPr>
          <p:nvPr>
            <p:ph type="sldNum" sz="quarter" idx="12"/>
          </p:nvPr>
        </p:nvSpPr>
        <p:spPr/>
        <p:txBody>
          <a:bodyPr/>
          <a:lstStyle/>
          <a:p>
            <a:fld id="{CA9980F9-A820-4292-817D-0688AA645AFA}" type="slidenum">
              <a:rPr lang="en-CY" smtClean="0"/>
              <a:t>4</a:t>
            </a:fld>
            <a:endParaRPr lang="en-CY" dirty="0"/>
          </a:p>
        </p:txBody>
      </p:sp>
      <p:pic>
        <p:nvPicPr>
          <p:cNvPr id="2050" name="Picture 2" descr="Image result for hospitals">
            <a:extLst>
              <a:ext uri="{FF2B5EF4-FFF2-40B4-BE49-F238E27FC236}">
                <a16:creationId xmlns:a16="http://schemas.microsoft.com/office/drawing/2014/main" id="{5D19DC25-7584-410C-B880-FC11F7D7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60700"/>
            <a:ext cx="3567113"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ank animated">
            <a:extLst>
              <a:ext uri="{FF2B5EF4-FFF2-40B4-BE49-F238E27FC236}">
                <a16:creationId xmlns:a16="http://schemas.microsoft.com/office/drawing/2014/main" id="{7AE8A6E0-FD72-44FC-A2DC-6DCF56C88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949" y="3060699"/>
            <a:ext cx="2654102"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irports\ animated">
            <a:extLst>
              <a:ext uri="{FF2B5EF4-FFF2-40B4-BE49-F238E27FC236}">
                <a16:creationId xmlns:a16="http://schemas.microsoft.com/office/drawing/2014/main" id="{51F9FC48-5586-4466-9518-9EFA270D21F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579"/>
          <a:stretch/>
        </p:blipFill>
        <p:spPr bwMode="auto">
          <a:xfrm>
            <a:off x="7654379" y="3139281"/>
            <a:ext cx="3699421" cy="229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7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69C7-8CD8-49C4-8FB4-7618FC58F918}"/>
              </a:ext>
            </a:extLst>
          </p:cNvPr>
          <p:cNvSpPr>
            <a:spLocks noGrp="1"/>
          </p:cNvSpPr>
          <p:nvPr>
            <p:ph type="title"/>
          </p:nvPr>
        </p:nvSpPr>
        <p:spPr/>
        <p:txBody>
          <a:bodyPr/>
          <a:lstStyle/>
          <a:p>
            <a:r>
              <a:rPr lang="en-US" dirty="0"/>
              <a:t>The Vantage Point (EGML Requirements)</a:t>
            </a:r>
            <a:endParaRPr lang="en-CY" dirty="0"/>
          </a:p>
        </p:txBody>
      </p:sp>
      <p:sp>
        <p:nvSpPr>
          <p:cNvPr id="3" name="Content Placeholder 2">
            <a:extLst>
              <a:ext uri="{FF2B5EF4-FFF2-40B4-BE49-F238E27FC236}">
                <a16:creationId xmlns:a16="http://schemas.microsoft.com/office/drawing/2014/main" id="{F6A671C7-ED87-45C3-B405-3BA9E9F27475}"/>
              </a:ext>
            </a:extLst>
          </p:cNvPr>
          <p:cNvSpPr>
            <a:spLocks noGrp="1"/>
          </p:cNvSpPr>
          <p:nvPr>
            <p:ph idx="1"/>
          </p:nvPr>
        </p:nvSpPr>
        <p:spPr>
          <a:xfrm>
            <a:off x="838200" y="1825625"/>
            <a:ext cx="10515600" cy="4351338"/>
          </a:xfrm>
        </p:spPr>
        <p:txBody>
          <a:bodyPr>
            <a:normAutofit fontScale="85000" lnSpcReduction="20000"/>
          </a:bodyPr>
          <a:lstStyle/>
          <a:p>
            <a:pPr marL="514350" indent="-514350">
              <a:buFont typeface="+mj-lt"/>
              <a:buAutoNum type="arabicPeriod"/>
            </a:pPr>
            <a:r>
              <a:rPr lang="en-US" dirty="0"/>
              <a:t>First Hand experience</a:t>
            </a:r>
          </a:p>
          <a:p>
            <a:pPr lvl="1">
              <a:buFont typeface="Wingdings" panose="05000000000000000000" pitchFamily="2" charset="2"/>
              <a:buChar char="§"/>
            </a:pPr>
            <a:r>
              <a:rPr lang="en-US" dirty="0"/>
              <a:t>Microsoft has many years of experience on ML applications</a:t>
            </a:r>
          </a:p>
          <a:p>
            <a:pPr lvl="1">
              <a:buFont typeface="Wingdings" panose="05000000000000000000" pitchFamily="2" charset="2"/>
              <a:buChar char="§"/>
            </a:pPr>
            <a:r>
              <a:rPr lang="en-US" i="1" dirty="0"/>
              <a:t>“An ML model is software derived from data”</a:t>
            </a:r>
          </a:p>
          <a:p>
            <a:pPr marL="457200" lvl="1" indent="0">
              <a:buNone/>
            </a:pPr>
            <a:r>
              <a:rPr lang="en-US" i="1" dirty="0"/>
              <a:t>	</a:t>
            </a:r>
            <a:r>
              <a:rPr lang="en-US" b="1" dirty="0"/>
              <a:t>-&gt; ML has typical software needs ( e.g. CI/CD pipelines, track lineage)</a:t>
            </a:r>
          </a:p>
          <a:p>
            <a:pPr marL="514350" indent="-514350">
              <a:buFont typeface="+mj-lt"/>
              <a:buAutoNum type="arabicPeriod"/>
            </a:pPr>
            <a:r>
              <a:rPr lang="en-US" dirty="0"/>
              <a:t>Conversations with enterprises</a:t>
            </a:r>
          </a:p>
          <a:p>
            <a:pPr lvl="1">
              <a:buFont typeface="Wingdings" panose="05000000000000000000" pitchFamily="2" charset="2"/>
              <a:buChar char="§"/>
            </a:pPr>
            <a:r>
              <a:rPr lang="en-US" dirty="0"/>
              <a:t>ML applications consists of smaller less experience teams</a:t>
            </a:r>
          </a:p>
          <a:p>
            <a:pPr lvl="1">
              <a:buFont typeface="Wingdings" panose="05000000000000000000" pitchFamily="2" charset="2"/>
              <a:buChar char="§"/>
            </a:pPr>
            <a:r>
              <a:rPr lang="en-US" dirty="0"/>
              <a:t>There are strict demands</a:t>
            </a:r>
          </a:p>
          <a:p>
            <a:pPr marL="914400" lvl="2" indent="0">
              <a:buNone/>
            </a:pPr>
            <a:r>
              <a:rPr lang="en-US" sz="2400" b="1" dirty="0"/>
              <a:t>-&gt; Great need for supporting these teams with model management, deployment and tracking.  </a:t>
            </a:r>
            <a:endParaRPr lang="en-US" b="1" dirty="0"/>
          </a:p>
          <a:p>
            <a:pPr marL="514350" indent="-514350">
              <a:buFont typeface="+mj-lt"/>
              <a:buAutoNum type="arabicPeriod"/>
            </a:pPr>
            <a:r>
              <a:rPr lang="en-US" dirty="0"/>
              <a:t>GitHub Analysis</a:t>
            </a:r>
          </a:p>
          <a:p>
            <a:pPr lvl="1">
              <a:buFont typeface="Wingdings" panose="05000000000000000000" pitchFamily="2" charset="2"/>
              <a:buChar char="§"/>
            </a:pPr>
            <a:r>
              <a:rPr lang="en-US" dirty="0"/>
              <a:t>&gt; 70% of Python scripts refers on ML</a:t>
            </a:r>
          </a:p>
          <a:p>
            <a:pPr lvl="1">
              <a:buFont typeface="Wingdings" panose="05000000000000000000" pitchFamily="2" charset="2"/>
              <a:buChar char="§"/>
            </a:pPr>
            <a:r>
              <a:rPr lang="en-US" dirty="0"/>
              <a:t>Only few of them use solution of CI/CD and model tracking (e.g. </a:t>
            </a:r>
            <a:r>
              <a:rPr lang="en-US" dirty="0" err="1"/>
              <a:t>MLFlow</a:t>
            </a:r>
            <a:r>
              <a:rPr lang="en-US" dirty="0"/>
              <a:t>)</a:t>
            </a:r>
          </a:p>
          <a:p>
            <a:pPr lvl="1">
              <a:buFont typeface="Wingdings" panose="05000000000000000000" pitchFamily="2" charset="2"/>
              <a:buChar char="§"/>
            </a:pPr>
            <a:r>
              <a:rPr lang="en-US" dirty="0"/>
              <a:t>There are a lot of Python packages but some dominates the market (e.g. Pandas, </a:t>
            </a:r>
            <a:r>
              <a:rPr lang="en-US" dirty="0" err="1"/>
              <a:t>Sklearn</a:t>
            </a:r>
            <a:r>
              <a:rPr lang="en-US" dirty="0"/>
              <a:t>, </a:t>
            </a:r>
            <a:r>
              <a:rPr lang="en-US" dirty="0" err="1"/>
              <a:t>Numpy</a:t>
            </a:r>
            <a:r>
              <a:rPr lang="en-US" dirty="0"/>
              <a:t>)</a:t>
            </a:r>
          </a:p>
          <a:p>
            <a:pPr marL="914400" lvl="2" indent="0">
              <a:buNone/>
            </a:pPr>
            <a:r>
              <a:rPr lang="en-US" b="1" dirty="0"/>
              <a:t>-&gt; Need a broad coverage, but we can focus on the ones who dominates</a:t>
            </a:r>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182CC0DD-064E-4459-973D-EE8C55E3873F}"/>
              </a:ext>
            </a:extLst>
          </p:cNvPr>
          <p:cNvSpPr>
            <a:spLocks noGrp="1"/>
          </p:cNvSpPr>
          <p:nvPr>
            <p:ph type="dt" sz="half" idx="10"/>
          </p:nvPr>
        </p:nvSpPr>
        <p:spPr/>
        <p:txBody>
          <a:bodyPr/>
          <a:lstStyle/>
          <a:p>
            <a:fld id="{DE92DC50-F6A2-4C56-B342-127EB80FD69F}" type="datetime8">
              <a:rPr lang="en-CY" smtClean="0"/>
              <a:t>13/04/2020 10:28 PM</a:t>
            </a:fld>
            <a:endParaRPr lang="en-CY" dirty="0"/>
          </a:p>
        </p:txBody>
      </p:sp>
      <p:sp>
        <p:nvSpPr>
          <p:cNvPr id="5" name="Footer Placeholder 4">
            <a:extLst>
              <a:ext uri="{FF2B5EF4-FFF2-40B4-BE49-F238E27FC236}">
                <a16:creationId xmlns:a16="http://schemas.microsoft.com/office/drawing/2014/main" id="{8AB01ACF-1E23-470E-AE31-B7DDBDF53DE8}"/>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6B81E102-9329-40FE-9E88-CC14829A20B1}"/>
              </a:ext>
            </a:extLst>
          </p:cNvPr>
          <p:cNvSpPr>
            <a:spLocks noGrp="1"/>
          </p:cNvSpPr>
          <p:nvPr>
            <p:ph type="sldNum" sz="quarter" idx="12"/>
          </p:nvPr>
        </p:nvSpPr>
        <p:spPr/>
        <p:txBody>
          <a:bodyPr/>
          <a:lstStyle/>
          <a:p>
            <a:fld id="{CA9980F9-A820-4292-817D-0688AA645AFA}" type="slidenum">
              <a:rPr lang="en-CY" smtClean="0"/>
              <a:t>5</a:t>
            </a:fld>
            <a:endParaRPr lang="en-CY" dirty="0"/>
          </a:p>
        </p:txBody>
      </p:sp>
    </p:spTree>
    <p:extLst>
      <p:ext uri="{BB962C8B-B14F-4D97-AF65-F5344CB8AC3E}">
        <p14:creationId xmlns:p14="http://schemas.microsoft.com/office/powerpoint/2010/main" val="140142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69C7-8CD8-49C4-8FB4-7618FC58F918}"/>
              </a:ext>
            </a:extLst>
          </p:cNvPr>
          <p:cNvSpPr>
            <a:spLocks noGrp="1"/>
          </p:cNvSpPr>
          <p:nvPr>
            <p:ph type="title"/>
          </p:nvPr>
        </p:nvSpPr>
        <p:spPr/>
        <p:txBody>
          <a:bodyPr/>
          <a:lstStyle/>
          <a:p>
            <a:r>
              <a:rPr lang="en-US" dirty="0"/>
              <a:t>The Vantage Point (EGML Requirements)</a:t>
            </a:r>
            <a:endParaRPr lang="en-CY" dirty="0"/>
          </a:p>
        </p:txBody>
      </p:sp>
      <p:sp>
        <p:nvSpPr>
          <p:cNvPr id="3" name="Content Placeholder 2">
            <a:extLst>
              <a:ext uri="{FF2B5EF4-FFF2-40B4-BE49-F238E27FC236}">
                <a16:creationId xmlns:a16="http://schemas.microsoft.com/office/drawing/2014/main" id="{F6A671C7-ED87-45C3-B405-3BA9E9F27475}"/>
              </a:ext>
            </a:extLst>
          </p:cNvPr>
          <p:cNvSpPr>
            <a:spLocks noGrp="1"/>
          </p:cNvSpPr>
          <p:nvPr>
            <p:ph idx="1"/>
          </p:nvPr>
        </p:nvSpPr>
        <p:spPr>
          <a:xfrm>
            <a:off x="838200" y="1825625"/>
            <a:ext cx="10515600" cy="4351338"/>
          </a:xfrm>
        </p:spPr>
        <p:txBody>
          <a:bodyPr>
            <a:normAutofit lnSpcReduction="10000"/>
          </a:bodyPr>
          <a:lstStyle/>
          <a:p>
            <a:pPr marL="514350" indent="-514350">
              <a:buFont typeface="+mj-lt"/>
              <a:buAutoNum type="arabicPeriod" startAt="4"/>
            </a:pPr>
            <a:r>
              <a:rPr lang="en-US" dirty="0"/>
              <a:t>Competitive landscape</a:t>
            </a:r>
          </a:p>
          <a:p>
            <a:pPr lvl="1">
              <a:buFont typeface="Wingdings" panose="05000000000000000000" pitchFamily="2" charset="2"/>
              <a:buChar char="§"/>
            </a:pPr>
            <a:r>
              <a:rPr lang="en-US" dirty="0"/>
              <a:t>Comparison of most mature ML systems in the public cloud and major companies (e.g. Azure, AWS, Google Cloud, Uber, LinkedIn, Bing)</a:t>
            </a:r>
          </a:p>
          <a:p>
            <a:pPr lvl="1">
              <a:buFont typeface="Wingdings" panose="05000000000000000000" pitchFamily="2" charset="2"/>
              <a:buChar char="§"/>
            </a:pPr>
            <a:r>
              <a:rPr lang="en-US" dirty="0"/>
              <a:t>Capabilities: </a:t>
            </a:r>
            <a:r>
              <a:rPr lang="en-US" sz="2000" dirty="0"/>
              <a:t>a) Training &amp; Authoring, b) Serving &amp; Deployment, c) Data Management</a:t>
            </a:r>
          </a:p>
          <a:p>
            <a:pPr marL="914400" lvl="2" indent="0">
              <a:buNone/>
            </a:pPr>
            <a:r>
              <a:rPr lang="en-US" b="1" dirty="0"/>
              <a:t>-&gt; Mature proprietary solution have stronger support for data management</a:t>
            </a:r>
          </a:p>
          <a:p>
            <a:pPr marL="914400" lvl="2" indent="0">
              <a:buNone/>
            </a:pPr>
            <a:r>
              <a:rPr lang="en-US" b="1" dirty="0"/>
              <a:t>-&gt; Providing complete and usable third-party solution in this space is non-trivial</a:t>
            </a:r>
          </a:p>
          <a:p>
            <a:pPr marL="514350" indent="-514350">
              <a:buFont typeface="+mj-lt"/>
              <a:buAutoNum type="arabicPeriod" startAt="4"/>
            </a:pPr>
            <a:r>
              <a:rPr lang="en-US" dirty="0"/>
              <a:t>Research in ML community</a:t>
            </a:r>
          </a:p>
          <a:p>
            <a:pPr lvl="1">
              <a:buFont typeface="Wingdings" panose="05000000000000000000" pitchFamily="2" charset="2"/>
              <a:buChar char="§"/>
            </a:pPr>
            <a:r>
              <a:rPr lang="en-US" dirty="0"/>
              <a:t>Trend ML research: 1) Systems for training, 2) Systems for scoring, 3) </a:t>
            </a:r>
            <a:r>
              <a:rPr lang="en-US" dirty="0" err="1"/>
              <a:t>AutoML</a:t>
            </a:r>
            <a:r>
              <a:rPr lang="en-US" dirty="0"/>
              <a:t> solutions, 4) Responsible AI</a:t>
            </a:r>
          </a:p>
          <a:p>
            <a:pPr marL="914400" lvl="2" indent="0">
              <a:buNone/>
            </a:pPr>
            <a:r>
              <a:rPr lang="en-US" b="1" dirty="0"/>
              <a:t>-&gt; Data platforms significantly helps fast and reliable training and scoring</a:t>
            </a:r>
          </a:p>
          <a:p>
            <a:pPr marL="914400" lvl="2" indent="0">
              <a:buNone/>
            </a:pPr>
            <a:r>
              <a:rPr lang="en-US" b="1" dirty="0"/>
              <a:t>-&gt; Meta-data management and provenance tracking are foundational for responsible AI and </a:t>
            </a:r>
            <a:r>
              <a:rPr lang="en-US" b="1" dirty="0" err="1"/>
              <a:t>AutoML</a:t>
            </a:r>
            <a:r>
              <a:rPr lang="en-US" b="1" dirty="0"/>
              <a:t> solutions</a:t>
            </a:r>
            <a:endParaRPr lang="en-CY" b="1" dirty="0"/>
          </a:p>
          <a:p>
            <a:pPr marL="514350" indent="-514350">
              <a:buFont typeface="+mj-lt"/>
              <a:buAutoNum type="arabicPeriod" startAt="4"/>
            </a:pPr>
            <a:endParaRPr lang="en-US" dirty="0"/>
          </a:p>
          <a:p>
            <a:pPr marL="514350" indent="-514350">
              <a:buFont typeface="+mj-lt"/>
              <a:buAutoNum type="arabicPeriod" startAt="4"/>
            </a:pPr>
            <a:endParaRPr lang="en-US" dirty="0"/>
          </a:p>
        </p:txBody>
      </p:sp>
      <p:sp>
        <p:nvSpPr>
          <p:cNvPr id="4" name="Date Placeholder 3">
            <a:extLst>
              <a:ext uri="{FF2B5EF4-FFF2-40B4-BE49-F238E27FC236}">
                <a16:creationId xmlns:a16="http://schemas.microsoft.com/office/drawing/2014/main" id="{182CC0DD-064E-4459-973D-EE8C55E3873F}"/>
              </a:ext>
            </a:extLst>
          </p:cNvPr>
          <p:cNvSpPr>
            <a:spLocks noGrp="1"/>
          </p:cNvSpPr>
          <p:nvPr>
            <p:ph type="dt" sz="half" idx="10"/>
          </p:nvPr>
        </p:nvSpPr>
        <p:spPr/>
        <p:txBody>
          <a:bodyPr/>
          <a:lstStyle/>
          <a:p>
            <a:fld id="{1B7A7FE7-C788-4EE0-9FC4-FE187931EAF2}" type="datetime8">
              <a:rPr lang="en-CY" smtClean="0"/>
              <a:t>13/04/2020 10:28 PM</a:t>
            </a:fld>
            <a:endParaRPr lang="en-CY"/>
          </a:p>
        </p:txBody>
      </p:sp>
      <p:sp>
        <p:nvSpPr>
          <p:cNvPr id="5" name="Footer Placeholder 4">
            <a:extLst>
              <a:ext uri="{FF2B5EF4-FFF2-40B4-BE49-F238E27FC236}">
                <a16:creationId xmlns:a16="http://schemas.microsoft.com/office/drawing/2014/main" id="{8AB01ACF-1E23-470E-AE31-B7DDBDF53DE8}"/>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6B81E102-9329-40FE-9E88-CC14829A20B1}"/>
              </a:ext>
            </a:extLst>
          </p:cNvPr>
          <p:cNvSpPr>
            <a:spLocks noGrp="1"/>
          </p:cNvSpPr>
          <p:nvPr>
            <p:ph type="sldNum" sz="quarter" idx="12"/>
          </p:nvPr>
        </p:nvSpPr>
        <p:spPr/>
        <p:txBody>
          <a:bodyPr/>
          <a:lstStyle/>
          <a:p>
            <a:fld id="{CA9980F9-A820-4292-817D-0688AA645AFA}" type="slidenum">
              <a:rPr lang="en-CY" smtClean="0"/>
              <a:t>6</a:t>
            </a:fld>
            <a:endParaRPr lang="en-CY" dirty="0"/>
          </a:p>
        </p:txBody>
      </p:sp>
    </p:spTree>
    <p:extLst>
      <p:ext uri="{BB962C8B-B14F-4D97-AF65-F5344CB8AC3E}">
        <p14:creationId xmlns:p14="http://schemas.microsoft.com/office/powerpoint/2010/main" val="29093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A39A-FFED-405C-A4A3-B83EE84A7A41}"/>
              </a:ext>
            </a:extLst>
          </p:cNvPr>
          <p:cNvSpPr>
            <a:spLocks noGrp="1"/>
          </p:cNvSpPr>
          <p:nvPr>
            <p:ph type="title"/>
          </p:nvPr>
        </p:nvSpPr>
        <p:spPr/>
        <p:txBody>
          <a:bodyPr/>
          <a:lstStyle/>
          <a:p>
            <a:r>
              <a:rPr lang="en-US" dirty="0"/>
              <a:t>The FLOCK Vision</a:t>
            </a:r>
            <a:endParaRPr lang="en-CY" dirty="0"/>
          </a:p>
        </p:txBody>
      </p:sp>
      <p:pic>
        <p:nvPicPr>
          <p:cNvPr id="4" name="Content Placeholder 3">
            <a:extLst>
              <a:ext uri="{FF2B5EF4-FFF2-40B4-BE49-F238E27FC236}">
                <a16:creationId xmlns:a16="http://schemas.microsoft.com/office/drawing/2014/main" id="{0BCCD22E-9159-424F-A848-D7EB150CE17E}"/>
              </a:ext>
            </a:extLst>
          </p:cNvPr>
          <p:cNvPicPr>
            <a:picLocks noGrp="1" noChangeAspect="1"/>
          </p:cNvPicPr>
          <p:nvPr>
            <p:ph idx="1"/>
          </p:nvPr>
        </p:nvPicPr>
        <p:blipFill>
          <a:blip r:embed="rId3"/>
          <a:stretch>
            <a:fillRect/>
          </a:stretch>
        </p:blipFill>
        <p:spPr>
          <a:xfrm>
            <a:off x="838200" y="1690688"/>
            <a:ext cx="10308617" cy="4351338"/>
          </a:xfrm>
          <a:prstGeom prst="rect">
            <a:avLst/>
          </a:prstGeom>
        </p:spPr>
      </p:pic>
      <p:sp>
        <p:nvSpPr>
          <p:cNvPr id="3" name="Date Placeholder 2">
            <a:extLst>
              <a:ext uri="{FF2B5EF4-FFF2-40B4-BE49-F238E27FC236}">
                <a16:creationId xmlns:a16="http://schemas.microsoft.com/office/drawing/2014/main" id="{223C12CD-6B06-47DB-B104-276730DEF6B1}"/>
              </a:ext>
            </a:extLst>
          </p:cNvPr>
          <p:cNvSpPr>
            <a:spLocks noGrp="1"/>
          </p:cNvSpPr>
          <p:nvPr>
            <p:ph type="dt" sz="half" idx="10"/>
          </p:nvPr>
        </p:nvSpPr>
        <p:spPr/>
        <p:txBody>
          <a:bodyPr/>
          <a:lstStyle/>
          <a:p>
            <a:fld id="{FE89E78C-E4C8-4C1E-8A23-660F0D77EC8B}" type="datetime8">
              <a:rPr lang="en-CY" smtClean="0"/>
              <a:t>13/04/2020 10:28 PM</a:t>
            </a:fld>
            <a:endParaRPr lang="en-CY"/>
          </a:p>
        </p:txBody>
      </p:sp>
      <p:sp>
        <p:nvSpPr>
          <p:cNvPr id="5" name="Footer Placeholder 4">
            <a:extLst>
              <a:ext uri="{FF2B5EF4-FFF2-40B4-BE49-F238E27FC236}">
                <a16:creationId xmlns:a16="http://schemas.microsoft.com/office/drawing/2014/main" id="{8B6D50A3-EAE2-45D3-B39F-5CA8C229518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F3764656-9E8B-4BF0-9F12-AC6219D2CBD8}"/>
              </a:ext>
            </a:extLst>
          </p:cNvPr>
          <p:cNvSpPr>
            <a:spLocks noGrp="1"/>
          </p:cNvSpPr>
          <p:nvPr>
            <p:ph type="sldNum" sz="quarter" idx="12"/>
          </p:nvPr>
        </p:nvSpPr>
        <p:spPr/>
        <p:txBody>
          <a:bodyPr/>
          <a:lstStyle/>
          <a:p>
            <a:fld id="{CA9980F9-A820-4292-817D-0688AA645AFA}" type="slidenum">
              <a:rPr lang="en-CY" smtClean="0"/>
              <a:t>7</a:t>
            </a:fld>
            <a:endParaRPr lang="en-CY" dirty="0"/>
          </a:p>
        </p:txBody>
      </p:sp>
    </p:spTree>
    <p:extLst>
      <p:ext uri="{BB962C8B-B14F-4D97-AF65-F5344CB8AC3E}">
        <p14:creationId xmlns:p14="http://schemas.microsoft.com/office/powerpoint/2010/main" val="48470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A39A-FFED-405C-A4A3-B83EE84A7A41}"/>
              </a:ext>
            </a:extLst>
          </p:cNvPr>
          <p:cNvSpPr>
            <a:spLocks noGrp="1"/>
          </p:cNvSpPr>
          <p:nvPr>
            <p:ph type="title"/>
          </p:nvPr>
        </p:nvSpPr>
        <p:spPr/>
        <p:txBody>
          <a:bodyPr/>
          <a:lstStyle/>
          <a:p>
            <a:r>
              <a:rPr lang="en-US" dirty="0"/>
              <a:t>The FLOCK Vision</a:t>
            </a:r>
            <a:endParaRPr lang="en-CY" dirty="0"/>
          </a:p>
        </p:txBody>
      </p:sp>
      <p:pic>
        <p:nvPicPr>
          <p:cNvPr id="4" name="Content Placeholder 3">
            <a:extLst>
              <a:ext uri="{FF2B5EF4-FFF2-40B4-BE49-F238E27FC236}">
                <a16:creationId xmlns:a16="http://schemas.microsoft.com/office/drawing/2014/main" id="{0BCCD22E-9159-424F-A848-D7EB150CE17E}"/>
              </a:ext>
            </a:extLst>
          </p:cNvPr>
          <p:cNvPicPr>
            <a:picLocks noGrp="1" noChangeAspect="1"/>
          </p:cNvPicPr>
          <p:nvPr>
            <p:ph idx="1"/>
          </p:nvPr>
        </p:nvPicPr>
        <p:blipFill>
          <a:blip r:embed="rId3"/>
          <a:stretch>
            <a:fillRect/>
          </a:stretch>
        </p:blipFill>
        <p:spPr>
          <a:xfrm>
            <a:off x="838200" y="1690688"/>
            <a:ext cx="10308617" cy="4351338"/>
          </a:xfrm>
          <a:prstGeom prst="rect">
            <a:avLst/>
          </a:prstGeom>
        </p:spPr>
      </p:pic>
      <p:sp>
        <p:nvSpPr>
          <p:cNvPr id="3" name="Date Placeholder 2">
            <a:extLst>
              <a:ext uri="{FF2B5EF4-FFF2-40B4-BE49-F238E27FC236}">
                <a16:creationId xmlns:a16="http://schemas.microsoft.com/office/drawing/2014/main" id="{223C12CD-6B06-47DB-B104-276730DEF6B1}"/>
              </a:ext>
            </a:extLst>
          </p:cNvPr>
          <p:cNvSpPr>
            <a:spLocks noGrp="1"/>
          </p:cNvSpPr>
          <p:nvPr>
            <p:ph type="dt" sz="half" idx="10"/>
          </p:nvPr>
        </p:nvSpPr>
        <p:spPr/>
        <p:txBody>
          <a:bodyPr/>
          <a:lstStyle/>
          <a:p>
            <a:fld id="{FE89E78C-E4C8-4C1E-8A23-660F0D77EC8B}" type="datetime8">
              <a:rPr lang="en-CY" smtClean="0"/>
              <a:t>13/04/2020 10:28 PM</a:t>
            </a:fld>
            <a:endParaRPr lang="en-CY"/>
          </a:p>
        </p:txBody>
      </p:sp>
      <p:sp>
        <p:nvSpPr>
          <p:cNvPr id="5" name="Footer Placeholder 4">
            <a:extLst>
              <a:ext uri="{FF2B5EF4-FFF2-40B4-BE49-F238E27FC236}">
                <a16:creationId xmlns:a16="http://schemas.microsoft.com/office/drawing/2014/main" id="{8B6D50A3-EAE2-45D3-B39F-5CA8C229518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F3764656-9E8B-4BF0-9F12-AC6219D2CBD8}"/>
              </a:ext>
            </a:extLst>
          </p:cNvPr>
          <p:cNvSpPr>
            <a:spLocks noGrp="1"/>
          </p:cNvSpPr>
          <p:nvPr>
            <p:ph type="sldNum" sz="quarter" idx="12"/>
          </p:nvPr>
        </p:nvSpPr>
        <p:spPr/>
        <p:txBody>
          <a:bodyPr/>
          <a:lstStyle/>
          <a:p>
            <a:fld id="{CA9980F9-A820-4292-817D-0688AA645AFA}" type="slidenum">
              <a:rPr lang="en-CY" smtClean="0"/>
              <a:t>8</a:t>
            </a:fld>
            <a:endParaRPr lang="en-CY" dirty="0"/>
          </a:p>
        </p:txBody>
      </p:sp>
      <p:sp>
        <p:nvSpPr>
          <p:cNvPr id="7" name="Rectangle 6">
            <a:extLst>
              <a:ext uri="{FF2B5EF4-FFF2-40B4-BE49-F238E27FC236}">
                <a16:creationId xmlns:a16="http://schemas.microsoft.com/office/drawing/2014/main" id="{FD13037C-5F2D-4227-9336-8BAD9274D042}"/>
              </a:ext>
            </a:extLst>
          </p:cNvPr>
          <p:cNvSpPr/>
          <p:nvPr/>
        </p:nvSpPr>
        <p:spPr>
          <a:xfrm>
            <a:off x="3638144" y="1994170"/>
            <a:ext cx="4717915" cy="19260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80388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A39A-FFED-405C-A4A3-B83EE84A7A41}"/>
              </a:ext>
            </a:extLst>
          </p:cNvPr>
          <p:cNvSpPr>
            <a:spLocks noGrp="1"/>
          </p:cNvSpPr>
          <p:nvPr>
            <p:ph type="title"/>
          </p:nvPr>
        </p:nvSpPr>
        <p:spPr/>
        <p:txBody>
          <a:bodyPr/>
          <a:lstStyle/>
          <a:p>
            <a:r>
              <a:rPr lang="en-US" dirty="0"/>
              <a:t>The FLOCK Vision</a:t>
            </a:r>
            <a:endParaRPr lang="en-CY" dirty="0"/>
          </a:p>
        </p:txBody>
      </p:sp>
      <p:pic>
        <p:nvPicPr>
          <p:cNvPr id="4" name="Content Placeholder 3">
            <a:extLst>
              <a:ext uri="{FF2B5EF4-FFF2-40B4-BE49-F238E27FC236}">
                <a16:creationId xmlns:a16="http://schemas.microsoft.com/office/drawing/2014/main" id="{0BCCD22E-9159-424F-A848-D7EB150CE17E}"/>
              </a:ext>
            </a:extLst>
          </p:cNvPr>
          <p:cNvPicPr>
            <a:picLocks noGrp="1" noChangeAspect="1"/>
          </p:cNvPicPr>
          <p:nvPr>
            <p:ph idx="1"/>
          </p:nvPr>
        </p:nvPicPr>
        <p:blipFill>
          <a:blip r:embed="rId3"/>
          <a:stretch>
            <a:fillRect/>
          </a:stretch>
        </p:blipFill>
        <p:spPr>
          <a:xfrm>
            <a:off x="838200" y="1690688"/>
            <a:ext cx="10308617" cy="4351338"/>
          </a:xfrm>
          <a:prstGeom prst="rect">
            <a:avLst/>
          </a:prstGeom>
        </p:spPr>
      </p:pic>
      <p:sp>
        <p:nvSpPr>
          <p:cNvPr id="3" name="Date Placeholder 2">
            <a:extLst>
              <a:ext uri="{FF2B5EF4-FFF2-40B4-BE49-F238E27FC236}">
                <a16:creationId xmlns:a16="http://schemas.microsoft.com/office/drawing/2014/main" id="{223C12CD-6B06-47DB-B104-276730DEF6B1}"/>
              </a:ext>
            </a:extLst>
          </p:cNvPr>
          <p:cNvSpPr>
            <a:spLocks noGrp="1"/>
          </p:cNvSpPr>
          <p:nvPr>
            <p:ph type="dt" sz="half" idx="10"/>
          </p:nvPr>
        </p:nvSpPr>
        <p:spPr/>
        <p:txBody>
          <a:bodyPr/>
          <a:lstStyle/>
          <a:p>
            <a:fld id="{FE89E78C-E4C8-4C1E-8A23-660F0D77EC8B}" type="datetime8">
              <a:rPr lang="en-CY" smtClean="0"/>
              <a:t>13/04/2020 10:28 PM</a:t>
            </a:fld>
            <a:endParaRPr lang="en-CY"/>
          </a:p>
        </p:txBody>
      </p:sp>
      <p:sp>
        <p:nvSpPr>
          <p:cNvPr id="5" name="Footer Placeholder 4">
            <a:extLst>
              <a:ext uri="{FF2B5EF4-FFF2-40B4-BE49-F238E27FC236}">
                <a16:creationId xmlns:a16="http://schemas.microsoft.com/office/drawing/2014/main" id="{8B6D50A3-EAE2-45D3-B39F-5CA8C2295189}"/>
              </a:ext>
            </a:extLst>
          </p:cNvPr>
          <p:cNvSpPr>
            <a:spLocks noGrp="1"/>
          </p:cNvSpPr>
          <p:nvPr>
            <p:ph type="ftr" sz="quarter" idx="11"/>
          </p:nvPr>
        </p:nvSpPr>
        <p:spPr/>
        <p:txBody>
          <a:bodyPr/>
          <a:lstStyle/>
          <a:p>
            <a:r>
              <a:rPr lang="en-US"/>
              <a:t>CS646/Copyright © All rights reserved</a:t>
            </a:r>
            <a:endParaRPr lang="en-CY"/>
          </a:p>
        </p:txBody>
      </p:sp>
      <p:sp>
        <p:nvSpPr>
          <p:cNvPr id="6" name="Slide Number Placeholder 5">
            <a:extLst>
              <a:ext uri="{FF2B5EF4-FFF2-40B4-BE49-F238E27FC236}">
                <a16:creationId xmlns:a16="http://schemas.microsoft.com/office/drawing/2014/main" id="{F3764656-9E8B-4BF0-9F12-AC6219D2CBD8}"/>
              </a:ext>
            </a:extLst>
          </p:cNvPr>
          <p:cNvSpPr>
            <a:spLocks noGrp="1"/>
          </p:cNvSpPr>
          <p:nvPr>
            <p:ph type="sldNum" sz="quarter" idx="12"/>
          </p:nvPr>
        </p:nvSpPr>
        <p:spPr/>
        <p:txBody>
          <a:bodyPr/>
          <a:lstStyle/>
          <a:p>
            <a:fld id="{CA9980F9-A820-4292-817D-0688AA645AFA}" type="slidenum">
              <a:rPr lang="en-CY" smtClean="0"/>
              <a:t>9</a:t>
            </a:fld>
            <a:endParaRPr lang="en-CY" dirty="0"/>
          </a:p>
        </p:txBody>
      </p:sp>
      <p:sp>
        <p:nvSpPr>
          <p:cNvPr id="7" name="Rectangle 6">
            <a:extLst>
              <a:ext uri="{FF2B5EF4-FFF2-40B4-BE49-F238E27FC236}">
                <a16:creationId xmlns:a16="http://schemas.microsoft.com/office/drawing/2014/main" id="{14B324DC-245A-4D57-9506-02655CCA93A4}"/>
              </a:ext>
            </a:extLst>
          </p:cNvPr>
          <p:cNvSpPr/>
          <p:nvPr/>
        </p:nvSpPr>
        <p:spPr>
          <a:xfrm>
            <a:off x="3668951" y="4747098"/>
            <a:ext cx="4523362" cy="12159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94895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3008</Words>
  <Application>Microsoft Office PowerPoint</Application>
  <PresentationFormat>Widescreen</PresentationFormat>
  <Paragraphs>311</Paragraphs>
  <Slides>24</Slides>
  <Notes>13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Constantia</vt:lpstr>
      <vt:lpstr>NimbusRomNo9L-Regu</vt:lpstr>
      <vt:lpstr>NimbusRomNo9L-ReguItal</vt:lpstr>
      <vt:lpstr>NimbusSanL-Regu</vt:lpstr>
      <vt:lpstr>Wingdings</vt:lpstr>
      <vt:lpstr>Office Theme</vt:lpstr>
      <vt:lpstr>Cloudy with High Chance of DBMS: A 10-year Prediction for Enterprise-Grade ML</vt:lpstr>
      <vt:lpstr>What is Machine Learning?</vt:lpstr>
      <vt:lpstr>What is Machine Learning?</vt:lpstr>
      <vt:lpstr>What is EGML? </vt:lpstr>
      <vt:lpstr>The Vantage Point (EGML Requirements)</vt:lpstr>
      <vt:lpstr>The Vantage Point (EGML Requirements)</vt:lpstr>
      <vt:lpstr>The FLOCK Vision</vt:lpstr>
      <vt:lpstr>The FLOCK Vision</vt:lpstr>
      <vt:lpstr>The FLOCK Vision</vt:lpstr>
      <vt:lpstr>The FLOCK Vision</vt:lpstr>
      <vt:lpstr>The FLOCK Vision</vt:lpstr>
      <vt:lpstr>From Model to Decision: Inference</vt:lpstr>
      <vt:lpstr>In-DBMS inference (ONNX)</vt:lpstr>
      <vt:lpstr>What is ONNX</vt:lpstr>
      <vt:lpstr>Optimizations</vt:lpstr>
      <vt:lpstr>Bridging the model-application divide (Dhalion)</vt:lpstr>
      <vt:lpstr>Data Management for ML</vt:lpstr>
      <vt:lpstr>Data Discovery, Access and Versioning</vt:lpstr>
      <vt:lpstr>Model Management</vt:lpstr>
      <vt:lpstr>Model Tracking and Provenance</vt:lpstr>
      <vt:lpstr>Model Tracking and Provenance</vt:lpstr>
      <vt:lpstr>Model Tracking and Provenance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Cloudy with High Chance of DBMS: A 10-year Prediction for Enterprise-Grade ML</dc:title>
  <dc:creator>Chrysobalantis Christodoulou</dc:creator>
  <cp:lastModifiedBy>Chrysobalantis Christodoulou</cp:lastModifiedBy>
  <cp:revision>211</cp:revision>
  <dcterms:created xsi:type="dcterms:W3CDTF">2020-03-09T18:48:32Z</dcterms:created>
  <dcterms:modified xsi:type="dcterms:W3CDTF">2020-04-13T19:29:55Z</dcterms:modified>
</cp:coreProperties>
</file>