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2"/>
  </p:notesMasterIdLst>
  <p:sldIdLst>
    <p:sldId id="256" r:id="rId2"/>
    <p:sldId id="257" r:id="rId3"/>
    <p:sldId id="258" r:id="rId4"/>
    <p:sldId id="260" r:id="rId5"/>
    <p:sldId id="269" r:id="rId6"/>
    <p:sldId id="259" r:id="rId7"/>
    <p:sldId id="274" r:id="rId8"/>
    <p:sldId id="261" r:id="rId9"/>
    <p:sldId id="262" r:id="rId10"/>
    <p:sldId id="270" r:id="rId11"/>
    <p:sldId id="271" r:id="rId12"/>
    <p:sldId id="263" r:id="rId13"/>
    <p:sldId id="264" r:id="rId14"/>
    <p:sldId id="275" r:id="rId15"/>
    <p:sldId id="265" r:id="rId16"/>
    <p:sldId id="268" r:id="rId17"/>
    <p:sldId id="266" r:id="rId18"/>
    <p:sldId id="272" r:id="rId19"/>
    <p:sldId id="267" r:id="rId20"/>
    <p:sldId id="273" r:id="rId21"/>
  </p:sldIdLst>
  <p:sldSz cx="9144000" cy="5143500" type="screen16x9"/>
  <p:notesSz cx="6858000" cy="9144000"/>
  <p:embeddedFontLst>
    <p:embeddedFont>
      <p:font typeface="Calibri Light" panose="020F0302020204030204" pitchFamily="34" charset="0"/>
      <p:regular r:id="rId23"/>
      <p:italic r:id="rId24"/>
    </p:embeddedFont>
    <p:embeddedFont>
      <p:font typeface="Open Sans" panose="020B0604020202020204" charset="0"/>
      <p:regular r:id="rId25"/>
      <p:bold r:id="rId26"/>
      <p:italic r:id="rId27"/>
      <p:boldItalic r:id="rId28"/>
    </p:embeddedFont>
    <p:embeddedFont>
      <p:font typeface="Economica" panose="020B0604020202020204" charset="0"/>
      <p:regular r:id="rId29"/>
      <p:bold r:id="rId30"/>
      <p:italic r:id="rId31"/>
      <p:boldItalic r:id="rId32"/>
    </p:embeddedFont>
    <p:embeddedFont>
      <p:font typeface="Constantia" panose="02030602050306030303" pitchFamily="18" charset="0"/>
      <p:regular r:id="rId33"/>
      <p:bold r:id="rId34"/>
      <p:italic r:id="rId35"/>
      <p:boldItalic r:id="rId36"/>
    </p:embeddedFont>
    <p:embeddedFont>
      <p:font typeface="Calibri" panose="020F050202020403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C79F41-75A0-4921-9B1F-88EDDFC4593C}" v="23" dt="2020-04-12T13:09:22.265"/>
    <p1510:client id="{E9572F05-33A5-4CBE-A792-57C0A055DE34}" v="44" dt="2020-04-12T08:44:47.9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002"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vroulla Koumou" userId="S::skoumo01@ucy.ac.cy::69396999-e4db-4b06-b909-c78397c12c3f" providerId="AD" clId="Web-{B2C79F41-75A0-4921-9B1F-88EDDFC4593C}"/>
    <pc:docChg chg="modSld addMainMaster delMainMaster">
      <pc:chgData name="Stavroulla Koumou" userId="S::skoumo01@ucy.ac.cy::69396999-e4db-4b06-b909-c78397c12c3f" providerId="AD" clId="Web-{B2C79F41-75A0-4921-9B1F-88EDDFC4593C}" dt="2020-04-12T13:09:22.265" v="19" actId="20577"/>
      <pc:docMkLst>
        <pc:docMk/>
      </pc:docMkLst>
      <pc:sldChg chg="addSp delSp modSp mod modClrScheme chgLayout">
        <pc:chgData name="Stavroulla Koumou" userId="S::skoumo01@ucy.ac.cy::69396999-e4db-4b06-b909-c78397c12c3f" providerId="AD" clId="Web-{B2C79F41-75A0-4921-9B1F-88EDDFC4593C}" dt="2020-04-12T13:09:22.265" v="19" actId="20577"/>
        <pc:sldMkLst>
          <pc:docMk/>
          <pc:sldMk cId="0" sldId="256"/>
        </pc:sldMkLst>
        <pc:spChg chg="add mod">
          <ac:chgData name="Stavroulla Koumou" userId="S::skoumo01@ucy.ac.cy::69396999-e4db-4b06-b909-c78397c12c3f" providerId="AD" clId="Web-{B2C79F41-75A0-4921-9B1F-88EDDFC4593C}" dt="2020-04-12T13:08:54.562" v="16" actId="20577"/>
          <ac:spMkLst>
            <pc:docMk/>
            <pc:sldMk cId="0" sldId="256"/>
            <ac:spMk id="6" creationId="{0F0A4D15-C4DB-41EA-B9CE-F552C61FB7AC}"/>
          </ac:spMkLst>
        </pc:spChg>
        <pc:spChg chg="mod ord">
          <ac:chgData name="Stavroulla Koumou" userId="S::skoumo01@ucy.ac.cy::69396999-e4db-4b06-b909-c78397c12c3f" providerId="AD" clId="Web-{B2C79F41-75A0-4921-9B1F-88EDDFC4593C}" dt="2020-04-12T13:09:22.265" v="19" actId="20577"/>
          <ac:spMkLst>
            <pc:docMk/>
            <pc:sldMk cId="0" sldId="256"/>
            <ac:spMk id="62" creationId="{00000000-0000-0000-0000-000000000000}"/>
          </ac:spMkLst>
        </pc:spChg>
        <pc:spChg chg="mod ord">
          <ac:chgData name="Stavroulla Koumou" userId="S::skoumo01@ucy.ac.cy::69396999-e4db-4b06-b909-c78397c12c3f" providerId="AD" clId="Web-{B2C79F41-75A0-4921-9B1F-88EDDFC4593C}" dt="2020-04-12T13:07:35.029" v="2"/>
          <ac:spMkLst>
            <pc:docMk/>
            <pc:sldMk cId="0" sldId="256"/>
            <ac:spMk id="63" creationId="{00000000-0000-0000-0000-000000000000}"/>
          </ac:spMkLst>
        </pc:spChg>
        <pc:picChg chg="add mod">
          <ac:chgData name="Stavroulla Koumou" userId="S::skoumo01@ucy.ac.cy::69396999-e4db-4b06-b909-c78397c12c3f" providerId="AD" clId="Web-{B2C79F41-75A0-4921-9B1F-88EDDFC4593C}" dt="2020-04-12T13:07:10.732" v="1" actId="1076"/>
          <ac:picMkLst>
            <pc:docMk/>
            <pc:sldMk cId="0" sldId="256"/>
            <ac:picMk id="2" creationId="{B99A9AAD-6048-4A1B-81E5-818C91BAB30B}"/>
          </ac:picMkLst>
        </pc:picChg>
        <pc:picChg chg="add del mod">
          <ac:chgData name="Stavroulla Koumou" userId="S::skoumo01@ucy.ac.cy::69396999-e4db-4b06-b909-c78397c12c3f" providerId="AD" clId="Web-{B2C79F41-75A0-4921-9B1F-88EDDFC4593C}" dt="2020-04-12T13:08:31.811" v="8"/>
          <ac:picMkLst>
            <pc:docMk/>
            <pc:sldMk cId="0" sldId="256"/>
            <ac:picMk id="4" creationId="{4B862D3B-5BF2-423C-9E5E-336534462D1D}"/>
          </ac:picMkLst>
        </pc:picChg>
      </pc:sldChg>
      <pc:sldChg chg="modSp mod modClrScheme chgLayout">
        <pc:chgData name="Stavroulla Koumou" userId="S::skoumo01@ucy.ac.cy::69396999-e4db-4b06-b909-c78397c12c3f" providerId="AD" clId="Web-{B2C79F41-75A0-4921-9B1F-88EDDFC4593C}" dt="2020-04-12T13:07:35.029" v="2"/>
        <pc:sldMkLst>
          <pc:docMk/>
          <pc:sldMk cId="0" sldId="257"/>
        </pc:sldMkLst>
        <pc:spChg chg="mod ord">
          <ac:chgData name="Stavroulla Koumou" userId="S::skoumo01@ucy.ac.cy::69396999-e4db-4b06-b909-c78397c12c3f" providerId="AD" clId="Web-{B2C79F41-75A0-4921-9B1F-88EDDFC4593C}" dt="2020-04-12T13:07:35.029" v="2"/>
          <ac:spMkLst>
            <pc:docMk/>
            <pc:sldMk cId="0" sldId="257"/>
            <ac:spMk id="69" creationId="{00000000-0000-0000-0000-000000000000}"/>
          </ac:spMkLst>
        </pc:spChg>
        <pc:spChg chg="mod ord">
          <ac:chgData name="Stavroulla Koumou" userId="S::skoumo01@ucy.ac.cy::69396999-e4db-4b06-b909-c78397c12c3f" providerId="AD" clId="Web-{B2C79F41-75A0-4921-9B1F-88EDDFC4593C}" dt="2020-04-12T13:07:35.029" v="2"/>
          <ac:spMkLst>
            <pc:docMk/>
            <pc:sldMk cId="0" sldId="257"/>
            <ac:spMk id="70" creationId="{00000000-0000-0000-0000-000000000000}"/>
          </ac:spMkLst>
        </pc:spChg>
      </pc:sldChg>
      <pc:sldChg chg="modSp mod modClrScheme chgLayout">
        <pc:chgData name="Stavroulla Koumou" userId="S::skoumo01@ucy.ac.cy::69396999-e4db-4b06-b909-c78397c12c3f" providerId="AD" clId="Web-{B2C79F41-75A0-4921-9B1F-88EDDFC4593C}" dt="2020-04-12T13:07:35.029" v="2"/>
        <pc:sldMkLst>
          <pc:docMk/>
          <pc:sldMk cId="0" sldId="258"/>
        </pc:sldMkLst>
        <pc:spChg chg="mod ord">
          <ac:chgData name="Stavroulla Koumou" userId="S::skoumo01@ucy.ac.cy::69396999-e4db-4b06-b909-c78397c12c3f" providerId="AD" clId="Web-{B2C79F41-75A0-4921-9B1F-88EDDFC4593C}" dt="2020-04-12T13:07:35.029" v="2"/>
          <ac:spMkLst>
            <pc:docMk/>
            <pc:sldMk cId="0" sldId="258"/>
            <ac:spMk id="75" creationId="{00000000-0000-0000-0000-000000000000}"/>
          </ac:spMkLst>
        </pc:spChg>
        <pc:spChg chg="mod ord">
          <ac:chgData name="Stavroulla Koumou" userId="S::skoumo01@ucy.ac.cy::69396999-e4db-4b06-b909-c78397c12c3f" providerId="AD" clId="Web-{B2C79F41-75A0-4921-9B1F-88EDDFC4593C}" dt="2020-04-12T13:07:35.029" v="2"/>
          <ac:spMkLst>
            <pc:docMk/>
            <pc:sldMk cId="0" sldId="258"/>
            <ac:spMk id="76" creationId="{00000000-0000-0000-0000-000000000000}"/>
          </ac:spMkLst>
        </pc:spChg>
      </pc:sldChg>
      <pc:sldChg chg="modSp mod modClrScheme chgLayout">
        <pc:chgData name="Stavroulla Koumou" userId="S::skoumo01@ucy.ac.cy::69396999-e4db-4b06-b909-c78397c12c3f" providerId="AD" clId="Web-{B2C79F41-75A0-4921-9B1F-88EDDFC4593C}" dt="2020-04-12T13:07:35.029" v="2"/>
        <pc:sldMkLst>
          <pc:docMk/>
          <pc:sldMk cId="0" sldId="259"/>
        </pc:sldMkLst>
        <pc:spChg chg="mod ord">
          <ac:chgData name="Stavroulla Koumou" userId="S::skoumo01@ucy.ac.cy::69396999-e4db-4b06-b909-c78397c12c3f" providerId="AD" clId="Web-{B2C79F41-75A0-4921-9B1F-88EDDFC4593C}" dt="2020-04-12T13:07:35.029" v="2"/>
          <ac:spMkLst>
            <pc:docMk/>
            <pc:sldMk cId="0" sldId="259"/>
            <ac:spMk id="81" creationId="{00000000-0000-0000-0000-000000000000}"/>
          </ac:spMkLst>
        </pc:spChg>
        <pc:spChg chg="mod ord">
          <ac:chgData name="Stavroulla Koumou" userId="S::skoumo01@ucy.ac.cy::69396999-e4db-4b06-b909-c78397c12c3f" providerId="AD" clId="Web-{B2C79F41-75A0-4921-9B1F-88EDDFC4593C}" dt="2020-04-12T13:07:35.029" v="2"/>
          <ac:spMkLst>
            <pc:docMk/>
            <pc:sldMk cId="0" sldId="259"/>
            <ac:spMk id="82" creationId="{00000000-0000-0000-0000-000000000000}"/>
          </ac:spMkLst>
        </pc:spChg>
      </pc:sldChg>
      <pc:sldChg chg="modSp mod modClrScheme chgLayout">
        <pc:chgData name="Stavroulla Koumou" userId="S::skoumo01@ucy.ac.cy::69396999-e4db-4b06-b909-c78397c12c3f" providerId="AD" clId="Web-{B2C79F41-75A0-4921-9B1F-88EDDFC4593C}" dt="2020-04-12T13:07:35.029" v="2"/>
        <pc:sldMkLst>
          <pc:docMk/>
          <pc:sldMk cId="0" sldId="260"/>
        </pc:sldMkLst>
        <pc:spChg chg="mod ord">
          <ac:chgData name="Stavroulla Koumou" userId="S::skoumo01@ucy.ac.cy::69396999-e4db-4b06-b909-c78397c12c3f" providerId="AD" clId="Web-{B2C79F41-75A0-4921-9B1F-88EDDFC4593C}" dt="2020-04-12T13:07:35.029" v="2"/>
          <ac:spMkLst>
            <pc:docMk/>
            <pc:sldMk cId="0" sldId="260"/>
            <ac:spMk id="7" creationId="{E360BE78-6733-794C-97FB-6519A016B22E}"/>
          </ac:spMkLst>
        </pc:spChg>
      </pc:sldChg>
      <pc:sldChg chg="modSp mod modClrScheme chgLayout">
        <pc:chgData name="Stavroulla Koumou" userId="S::skoumo01@ucy.ac.cy::69396999-e4db-4b06-b909-c78397c12c3f" providerId="AD" clId="Web-{B2C79F41-75A0-4921-9B1F-88EDDFC4593C}" dt="2020-04-12T13:07:35.029" v="2"/>
        <pc:sldMkLst>
          <pc:docMk/>
          <pc:sldMk cId="0" sldId="261"/>
        </pc:sldMkLst>
        <pc:spChg chg="mod ord">
          <ac:chgData name="Stavroulla Koumou" userId="S::skoumo01@ucy.ac.cy::69396999-e4db-4b06-b909-c78397c12c3f" providerId="AD" clId="Web-{B2C79F41-75A0-4921-9B1F-88EDDFC4593C}" dt="2020-04-12T13:07:35.029" v="2"/>
          <ac:spMkLst>
            <pc:docMk/>
            <pc:sldMk cId="0" sldId="261"/>
            <ac:spMk id="93" creationId="{00000000-0000-0000-0000-000000000000}"/>
          </ac:spMkLst>
        </pc:spChg>
      </pc:sldChg>
      <pc:sldChg chg="mod modClrScheme chgLayout">
        <pc:chgData name="Stavroulla Koumou" userId="S::skoumo01@ucy.ac.cy::69396999-e4db-4b06-b909-c78397c12c3f" providerId="AD" clId="Web-{B2C79F41-75A0-4921-9B1F-88EDDFC4593C}" dt="2020-04-12T13:07:35.029" v="2"/>
        <pc:sldMkLst>
          <pc:docMk/>
          <pc:sldMk cId="0" sldId="262"/>
        </pc:sldMkLst>
      </pc:sldChg>
      <pc:sldChg chg="modSp mod modClrScheme chgLayout">
        <pc:chgData name="Stavroulla Koumou" userId="S::skoumo01@ucy.ac.cy::69396999-e4db-4b06-b909-c78397c12c3f" providerId="AD" clId="Web-{B2C79F41-75A0-4921-9B1F-88EDDFC4593C}" dt="2020-04-12T13:07:35.029" v="2"/>
        <pc:sldMkLst>
          <pc:docMk/>
          <pc:sldMk cId="0" sldId="263"/>
        </pc:sldMkLst>
        <pc:spChg chg="mod ord">
          <ac:chgData name="Stavroulla Koumou" userId="S::skoumo01@ucy.ac.cy::69396999-e4db-4b06-b909-c78397c12c3f" providerId="AD" clId="Web-{B2C79F41-75A0-4921-9B1F-88EDDFC4593C}" dt="2020-04-12T13:07:35.029" v="2"/>
          <ac:spMkLst>
            <pc:docMk/>
            <pc:sldMk cId="0" sldId="263"/>
            <ac:spMk id="29" creationId="{42D43F06-824E-C941-BFA1-5F3F6C533C04}"/>
          </ac:spMkLst>
        </pc:spChg>
      </pc:sldChg>
      <pc:sldChg chg="modSp mod modClrScheme chgLayout">
        <pc:chgData name="Stavroulla Koumou" userId="S::skoumo01@ucy.ac.cy::69396999-e4db-4b06-b909-c78397c12c3f" providerId="AD" clId="Web-{B2C79F41-75A0-4921-9B1F-88EDDFC4593C}" dt="2020-04-12T13:07:35.029" v="2"/>
        <pc:sldMkLst>
          <pc:docMk/>
          <pc:sldMk cId="0" sldId="264"/>
        </pc:sldMkLst>
        <pc:spChg chg="mod ord">
          <ac:chgData name="Stavroulla Koumou" userId="S::skoumo01@ucy.ac.cy::69396999-e4db-4b06-b909-c78397c12c3f" providerId="AD" clId="Web-{B2C79F41-75A0-4921-9B1F-88EDDFC4593C}" dt="2020-04-12T13:07:35.029" v="2"/>
          <ac:spMkLst>
            <pc:docMk/>
            <pc:sldMk cId="0" sldId="264"/>
            <ac:spMk id="113" creationId="{00000000-0000-0000-0000-000000000000}"/>
          </ac:spMkLst>
        </pc:spChg>
        <pc:spChg chg="mod ord">
          <ac:chgData name="Stavroulla Koumou" userId="S::skoumo01@ucy.ac.cy::69396999-e4db-4b06-b909-c78397c12c3f" providerId="AD" clId="Web-{B2C79F41-75A0-4921-9B1F-88EDDFC4593C}" dt="2020-04-12T13:07:35.029" v="2"/>
          <ac:spMkLst>
            <pc:docMk/>
            <pc:sldMk cId="0" sldId="264"/>
            <ac:spMk id="114" creationId="{00000000-0000-0000-0000-000000000000}"/>
          </ac:spMkLst>
        </pc:spChg>
      </pc:sldChg>
      <pc:sldChg chg="modSp mod modClrScheme chgLayout">
        <pc:chgData name="Stavroulla Koumou" userId="S::skoumo01@ucy.ac.cy::69396999-e4db-4b06-b909-c78397c12c3f" providerId="AD" clId="Web-{B2C79F41-75A0-4921-9B1F-88EDDFC4593C}" dt="2020-04-12T13:07:35.029" v="2"/>
        <pc:sldMkLst>
          <pc:docMk/>
          <pc:sldMk cId="0" sldId="265"/>
        </pc:sldMkLst>
        <pc:spChg chg="mod ord">
          <ac:chgData name="Stavroulla Koumou" userId="S::skoumo01@ucy.ac.cy::69396999-e4db-4b06-b909-c78397c12c3f" providerId="AD" clId="Web-{B2C79F41-75A0-4921-9B1F-88EDDFC4593C}" dt="2020-04-12T13:07:35.029" v="2"/>
          <ac:spMkLst>
            <pc:docMk/>
            <pc:sldMk cId="0" sldId="265"/>
            <ac:spMk id="119" creationId="{00000000-0000-0000-0000-000000000000}"/>
          </ac:spMkLst>
        </pc:spChg>
        <pc:spChg chg="mod ord">
          <ac:chgData name="Stavroulla Koumou" userId="S::skoumo01@ucy.ac.cy::69396999-e4db-4b06-b909-c78397c12c3f" providerId="AD" clId="Web-{B2C79F41-75A0-4921-9B1F-88EDDFC4593C}" dt="2020-04-12T13:07:35.029" v="2"/>
          <ac:spMkLst>
            <pc:docMk/>
            <pc:sldMk cId="0" sldId="265"/>
            <ac:spMk id="120" creationId="{00000000-0000-0000-0000-000000000000}"/>
          </ac:spMkLst>
        </pc:spChg>
      </pc:sldChg>
      <pc:sldChg chg="modSp mod modClrScheme chgLayout">
        <pc:chgData name="Stavroulla Koumou" userId="S::skoumo01@ucy.ac.cy::69396999-e4db-4b06-b909-c78397c12c3f" providerId="AD" clId="Web-{B2C79F41-75A0-4921-9B1F-88EDDFC4593C}" dt="2020-04-12T13:07:35.029" v="2"/>
        <pc:sldMkLst>
          <pc:docMk/>
          <pc:sldMk cId="0" sldId="266"/>
        </pc:sldMkLst>
        <pc:spChg chg="mod ord">
          <ac:chgData name="Stavroulla Koumou" userId="S::skoumo01@ucy.ac.cy::69396999-e4db-4b06-b909-c78397c12c3f" providerId="AD" clId="Web-{B2C79F41-75A0-4921-9B1F-88EDDFC4593C}" dt="2020-04-12T13:07:35.029" v="2"/>
          <ac:spMkLst>
            <pc:docMk/>
            <pc:sldMk cId="0" sldId="266"/>
            <ac:spMk id="125" creationId="{00000000-0000-0000-0000-000000000000}"/>
          </ac:spMkLst>
        </pc:spChg>
        <pc:spChg chg="mod ord">
          <ac:chgData name="Stavroulla Koumou" userId="S::skoumo01@ucy.ac.cy::69396999-e4db-4b06-b909-c78397c12c3f" providerId="AD" clId="Web-{B2C79F41-75A0-4921-9B1F-88EDDFC4593C}" dt="2020-04-12T13:07:35.029" v="2"/>
          <ac:spMkLst>
            <pc:docMk/>
            <pc:sldMk cId="0" sldId="266"/>
            <ac:spMk id="126" creationId="{00000000-0000-0000-0000-000000000000}"/>
          </ac:spMkLst>
        </pc:spChg>
      </pc:sldChg>
      <pc:sldChg chg="modSp mod modClrScheme chgLayout">
        <pc:chgData name="Stavroulla Koumou" userId="S::skoumo01@ucy.ac.cy::69396999-e4db-4b06-b909-c78397c12c3f" providerId="AD" clId="Web-{B2C79F41-75A0-4921-9B1F-88EDDFC4593C}" dt="2020-04-12T13:07:35.029" v="2"/>
        <pc:sldMkLst>
          <pc:docMk/>
          <pc:sldMk cId="0" sldId="267"/>
        </pc:sldMkLst>
        <pc:spChg chg="mod ord">
          <ac:chgData name="Stavroulla Koumou" userId="S::skoumo01@ucy.ac.cy::69396999-e4db-4b06-b909-c78397c12c3f" providerId="AD" clId="Web-{B2C79F41-75A0-4921-9B1F-88EDDFC4593C}" dt="2020-04-12T13:07:35.029" v="2"/>
          <ac:spMkLst>
            <pc:docMk/>
            <pc:sldMk cId="0" sldId="267"/>
            <ac:spMk id="132" creationId="{00000000-0000-0000-0000-000000000000}"/>
          </ac:spMkLst>
        </pc:spChg>
        <pc:spChg chg="mod ord">
          <ac:chgData name="Stavroulla Koumou" userId="S::skoumo01@ucy.ac.cy::69396999-e4db-4b06-b909-c78397c12c3f" providerId="AD" clId="Web-{B2C79F41-75A0-4921-9B1F-88EDDFC4593C}" dt="2020-04-12T13:07:35.029" v="2"/>
          <ac:spMkLst>
            <pc:docMk/>
            <pc:sldMk cId="0" sldId="267"/>
            <ac:spMk id="134" creationId="{00000000-0000-0000-0000-000000000000}"/>
          </ac:spMkLst>
        </pc:spChg>
      </pc:sldChg>
      <pc:sldChg chg="modSp mod modClrScheme chgLayout">
        <pc:chgData name="Stavroulla Koumou" userId="S::skoumo01@ucy.ac.cy::69396999-e4db-4b06-b909-c78397c12c3f" providerId="AD" clId="Web-{B2C79F41-75A0-4921-9B1F-88EDDFC4593C}" dt="2020-04-12T13:07:35.029" v="2"/>
        <pc:sldMkLst>
          <pc:docMk/>
          <pc:sldMk cId="1821723552" sldId="268"/>
        </pc:sldMkLst>
        <pc:spChg chg="mod ord">
          <ac:chgData name="Stavroulla Koumou" userId="S::skoumo01@ucy.ac.cy::69396999-e4db-4b06-b909-c78397c12c3f" providerId="AD" clId="Web-{B2C79F41-75A0-4921-9B1F-88EDDFC4593C}" dt="2020-04-12T13:07:35.029" v="2"/>
          <ac:spMkLst>
            <pc:docMk/>
            <pc:sldMk cId="1821723552" sldId="268"/>
            <ac:spMk id="2" creationId="{00000000-0000-0000-0000-000000000000}"/>
          </ac:spMkLst>
        </pc:spChg>
        <pc:spChg chg="mod ord">
          <ac:chgData name="Stavroulla Koumou" userId="S::skoumo01@ucy.ac.cy::69396999-e4db-4b06-b909-c78397c12c3f" providerId="AD" clId="Web-{B2C79F41-75A0-4921-9B1F-88EDDFC4593C}" dt="2020-04-12T13:07:35.029" v="2"/>
          <ac:spMkLst>
            <pc:docMk/>
            <pc:sldMk cId="1821723552" sldId="268"/>
            <ac:spMk id="3" creationId="{00000000-0000-0000-0000-000000000000}"/>
          </ac:spMkLst>
        </pc:spChg>
      </pc:sldChg>
      <pc:sldChg chg="modSp mod modClrScheme chgLayout">
        <pc:chgData name="Stavroulla Koumou" userId="S::skoumo01@ucy.ac.cy::69396999-e4db-4b06-b909-c78397c12c3f" providerId="AD" clId="Web-{B2C79F41-75A0-4921-9B1F-88EDDFC4593C}" dt="2020-04-12T13:07:35.029" v="2"/>
        <pc:sldMkLst>
          <pc:docMk/>
          <pc:sldMk cId="61338750" sldId="269"/>
        </pc:sldMkLst>
        <pc:spChg chg="mod ord">
          <ac:chgData name="Stavroulla Koumou" userId="S::skoumo01@ucy.ac.cy::69396999-e4db-4b06-b909-c78397c12c3f" providerId="AD" clId="Web-{B2C79F41-75A0-4921-9B1F-88EDDFC4593C}" dt="2020-04-12T13:07:35.029" v="2"/>
          <ac:spMkLst>
            <pc:docMk/>
            <pc:sldMk cId="61338750" sldId="269"/>
            <ac:spMk id="5" creationId="{FE551C65-CD25-354A-BAA3-977960D75084}"/>
          </ac:spMkLst>
        </pc:spChg>
        <pc:spChg chg="mod ord">
          <ac:chgData name="Stavroulla Koumou" userId="S::skoumo01@ucy.ac.cy::69396999-e4db-4b06-b909-c78397c12c3f" providerId="AD" clId="Web-{B2C79F41-75A0-4921-9B1F-88EDDFC4593C}" dt="2020-04-12T13:07:35.029" v="2"/>
          <ac:spMkLst>
            <pc:docMk/>
            <pc:sldMk cId="61338750" sldId="269"/>
            <ac:spMk id="8" creationId="{6F872792-EA76-6D4D-B5C1-5439D1AC5AA8}"/>
          </ac:spMkLst>
        </pc:spChg>
      </pc:sldChg>
      <pc:sldChg chg="modSp mod modClrScheme chgLayout">
        <pc:chgData name="Stavroulla Koumou" userId="S::skoumo01@ucy.ac.cy::69396999-e4db-4b06-b909-c78397c12c3f" providerId="AD" clId="Web-{B2C79F41-75A0-4921-9B1F-88EDDFC4593C}" dt="2020-04-12T13:07:35.029" v="2"/>
        <pc:sldMkLst>
          <pc:docMk/>
          <pc:sldMk cId="4216205151" sldId="270"/>
        </pc:sldMkLst>
        <pc:spChg chg="mod ord">
          <ac:chgData name="Stavroulla Koumou" userId="S::skoumo01@ucy.ac.cy::69396999-e4db-4b06-b909-c78397c12c3f" providerId="AD" clId="Web-{B2C79F41-75A0-4921-9B1F-88EDDFC4593C}" dt="2020-04-12T13:07:35.029" v="2"/>
          <ac:spMkLst>
            <pc:docMk/>
            <pc:sldMk cId="4216205151" sldId="270"/>
            <ac:spMk id="7" creationId="{42D43F06-824E-C941-BFA1-5F3F6C533C04}"/>
          </ac:spMkLst>
        </pc:spChg>
      </pc:sldChg>
      <pc:sldChg chg="modSp mod modClrScheme chgLayout">
        <pc:chgData name="Stavroulla Koumou" userId="S::skoumo01@ucy.ac.cy::69396999-e4db-4b06-b909-c78397c12c3f" providerId="AD" clId="Web-{B2C79F41-75A0-4921-9B1F-88EDDFC4593C}" dt="2020-04-12T13:07:35.029" v="2"/>
        <pc:sldMkLst>
          <pc:docMk/>
          <pc:sldMk cId="1561349535" sldId="271"/>
        </pc:sldMkLst>
        <pc:spChg chg="mod ord">
          <ac:chgData name="Stavroulla Koumou" userId="S::skoumo01@ucy.ac.cy::69396999-e4db-4b06-b909-c78397c12c3f" providerId="AD" clId="Web-{B2C79F41-75A0-4921-9B1F-88EDDFC4593C}" dt="2020-04-12T13:07:35.029" v="2"/>
          <ac:spMkLst>
            <pc:docMk/>
            <pc:sldMk cId="1561349535" sldId="271"/>
            <ac:spMk id="4" creationId="{826901C9-DF09-BF48-9A49-60D92F3B0851}"/>
          </ac:spMkLst>
        </pc:spChg>
      </pc:sldChg>
      <pc:sldChg chg="mod modClrScheme chgLayout">
        <pc:chgData name="Stavroulla Koumou" userId="S::skoumo01@ucy.ac.cy::69396999-e4db-4b06-b909-c78397c12c3f" providerId="AD" clId="Web-{B2C79F41-75A0-4921-9B1F-88EDDFC4593C}" dt="2020-04-12T13:07:35.029" v="2"/>
        <pc:sldMkLst>
          <pc:docMk/>
          <pc:sldMk cId="2704322606" sldId="272"/>
        </pc:sldMkLst>
      </pc:sldChg>
      <pc:sldChg chg="modSp mod modClrScheme chgLayout">
        <pc:chgData name="Stavroulla Koumou" userId="S::skoumo01@ucy.ac.cy::69396999-e4db-4b06-b909-c78397c12c3f" providerId="AD" clId="Web-{B2C79F41-75A0-4921-9B1F-88EDDFC4593C}" dt="2020-04-12T13:07:35.029" v="2"/>
        <pc:sldMkLst>
          <pc:docMk/>
          <pc:sldMk cId="1971250926" sldId="273"/>
        </pc:sldMkLst>
        <pc:spChg chg="mod ord">
          <ac:chgData name="Stavroulla Koumou" userId="S::skoumo01@ucy.ac.cy::69396999-e4db-4b06-b909-c78397c12c3f" providerId="AD" clId="Web-{B2C79F41-75A0-4921-9B1F-88EDDFC4593C}" dt="2020-04-12T13:07:35.029" v="2"/>
          <ac:spMkLst>
            <pc:docMk/>
            <pc:sldMk cId="1971250926" sldId="273"/>
            <ac:spMk id="6" creationId="{DFC7849B-7376-C545-8950-D4B4604A821A}"/>
          </ac:spMkLst>
        </pc:spChg>
        <pc:spChg chg="mod ord">
          <ac:chgData name="Stavroulla Koumou" userId="S::skoumo01@ucy.ac.cy::69396999-e4db-4b06-b909-c78397c12c3f" providerId="AD" clId="Web-{B2C79F41-75A0-4921-9B1F-88EDDFC4593C}" dt="2020-04-12T13:07:35.029" v="2"/>
          <ac:spMkLst>
            <pc:docMk/>
            <pc:sldMk cId="1971250926" sldId="273"/>
            <ac:spMk id="7" creationId="{8CE05A7A-1AED-E740-9E65-A227BC5A5311}"/>
          </ac:spMkLst>
        </pc:spChg>
      </pc:sldChg>
      <pc:sldChg chg="modSp mod modClrScheme chgLayout">
        <pc:chgData name="Stavroulla Koumou" userId="S::skoumo01@ucy.ac.cy::69396999-e4db-4b06-b909-c78397c12c3f" providerId="AD" clId="Web-{B2C79F41-75A0-4921-9B1F-88EDDFC4593C}" dt="2020-04-12T13:07:35.029" v="2"/>
        <pc:sldMkLst>
          <pc:docMk/>
          <pc:sldMk cId="3215538087" sldId="274"/>
        </pc:sldMkLst>
        <pc:spChg chg="mod ord">
          <ac:chgData name="Stavroulla Koumou" userId="S::skoumo01@ucy.ac.cy::69396999-e4db-4b06-b909-c78397c12c3f" providerId="AD" clId="Web-{B2C79F41-75A0-4921-9B1F-88EDDFC4593C}" dt="2020-04-12T13:07:35.029" v="2"/>
          <ac:spMkLst>
            <pc:docMk/>
            <pc:sldMk cId="3215538087" sldId="274"/>
            <ac:spMk id="4" creationId="{691B7D04-17ED-0143-833D-913F7D8B7A3B}"/>
          </ac:spMkLst>
        </pc:spChg>
        <pc:spChg chg="mod ord">
          <ac:chgData name="Stavroulla Koumou" userId="S::skoumo01@ucy.ac.cy::69396999-e4db-4b06-b909-c78397c12c3f" providerId="AD" clId="Web-{B2C79F41-75A0-4921-9B1F-88EDDFC4593C}" dt="2020-04-12T13:07:35.029" v="2"/>
          <ac:spMkLst>
            <pc:docMk/>
            <pc:sldMk cId="3215538087" sldId="274"/>
            <ac:spMk id="5" creationId="{8F6ED3EC-4CFC-5242-A0B0-DBB3563A4101}"/>
          </ac:spMkLst>
        </pc:spChg>
      </pc:sldChg>
      <pc:sldChg chg="modSp mod modClrScheme chgLayout">
        <pc:chgData name="Stavroulla Koumou" userId="S::skoumo01@ucy.ac.cy::69396999-e4db-4b06-b909-c78397c12c3f" providerId="AD" clId="Web-{B2C79F41-75A0-4921-9B1F-88EDDFC4593C}" dt="2020-04-12T13:07:35.029" v="2"/>
        <pc:sldMkLst>
          <pc:docMk/>
          <pc:sldMk cId="1745029940" sldId="275"/>
        </pc:sldMkLst>
        <pc:spChg chg="mod ord">
          <ac:chgData name="Stavroulla Koumou" userId="S::skoumo01@ucy.ac.cy::69396999-e4db-4b06-b909-c78397c12c3f" providerId="AD" clId="Web-{B2C79F41-75A0-4921-9B1F-88EDDFC4593C}" dt="2020-04-12T13:07:35.029" v="2"/>
          <ac:spMkLst>
            <pc:docMk/>
            <pc:sldMk cId="1745029940" sldId="275"/>
            <ac:spMk id="5" creationId="{5BC07B62-DBAC-2F49-B94A-FC31E6FAF01A}"/>
          </ac:spMkLst>
        </pc:spChg>
        <pc:spChg chg="mod ord">
          <ac:chgData name="Stavroulla Koumou" userId="S::skoumo01@ucy.ac.cy::69396999-e4db-4b06-b909-c78397c12c3f" providerId="AD" clId="Web-{B2C79F41-75A0-4921-9B1F-88EDDFC4593C}" dt="2020-04-12T13:07:35.029" v="2"/>
          <ac:spMkLst>
            <pc:docMk/>
            <pc:sldMk cId="1745029940" sldId="275"/>
            <ac:spMk id="7" creationId="{2B2C3C94-EFE4-A244-BA88-86BF42D8DB4C}"/>
          </ac:spMkLst>
        </pc:spChg>
      </pc:sldChg>
      <pc:sldMasterChg chg="del delSldLayout">
        <pc:chgData name="Stavroulla Koumou" userId="S::skoumo01@ucy.ac.cy::69396999-e4db-4b06-b909-c78397c12c3f" providerId="AD" clId="Web-{B2C79F41-75A0-4921-9B1F-88EDDFC4593C}" dt="2020-04-12T13:07:35.029" v="2"/>
        <pc:sldMasterMkLst>
          <pc:docMk/>
          <pc:sldMasterMk cId="0" sldId="2147483659"/>
        </pc:sldMasterMkLst>
        <pc:sldLayoutChg chg="del">
          <pc:chgData name="Stavroulla Koumou" userId="S::skoumo01@ucy.ac.cy::69396999-e4db-4b06-b909-c78397c12c3f" providerId="AD" clId="Web-{B2C79F41-75A0-4921-9B1F-88EDDFC4593C}" dt="2020-04-12T13:07:35.029" v="2"/>
          <pc:sldLayoutMkLst>
            <pc:docMk/>
            <pc:sldMasterMk cId="0" sldId="2147483659"/>
            <pc:sldLayoutMk cId="0" sldId="2147483648"/>
          </pc:sldLayoutMkLst>
        </pc:sldLayoutChg>
        <pc:sldLayoutChg chg="del">
          <pc:chgData name="Stavroulla Koumou" userId="S::skoumo01@ucy.ac.cy::69396999-e4db-4b06-b909-c78397c12c3f" providerId="AD" clId="Web-{B2C79F41-75A0-4921-9B1F-88EDDFC4593C}" dt="2020-04-12T13:07:35.029" v="2"/>
          <pc:sldLayoutMkLst>
            <pc:docMk/>
            <pc:sldMasterMk cId="0" sldId="2147483659"/>
            <pc:sldLayoutMk cId="0" sldId="2147483649"/>
          </pc:sldLayoutMkLst>
        </pc:sldLayoutChg>
        <pc:sldLayoutChg chg="del">
          <pc:chgData name="Stavroulla Koumou" userId="S::skoumo01@ucy.ac.cy::69396999-e4db-4b06-b909-c78397c12c3f" providerId="AD" clId="Web-{B2C79F41-75A0-4921-9B1F-88EDDFC4593C}" dt="2020-04-12T13:07:35.029" v="2"/>
          <pc:sldLayoutMkLst>
            <pc:docMk/>
            <pc:sldMasterMk cId="0" sldId="2147483659"/>
            <pc:sldLayoutMk cId="0" sldId="2147483650"/>
          </pc:sldLayoutMkLst>
        </pc:sldLayoutChg>
        <pc:sldLayoutChg chg="del">
          <pc:chgData name="Stavroulla Koumou" userId="S::skoumo01@ucy.ac.cy::69396999-e4db-4b06-b909-c78397c12c3f" providerId="AD" clId="Web-{B2C79F41-75A0-4921-9B1F-88EDDFC4593C}" dt="2020-04-12T13:07:35.029" v="2"/>
          <pc:sldLayoutMkLst>
            <pc:docMk/>
            <pc:sldMasterMk cId="0" sldId="2147483659"/>
            <pc:sldLayoutMk cId="0" sldId="2147483651"/>
          </pc:sldLayoutMkLst>
        </pc:sldLayoutChg>
        <pc:sldLayoutChg chg="del">
          <pc:chgData name="Stavroulla Koumou" userId="S::skoumo01@ucy.ac.cy::69396999-e4db-4b06-b909-c78397c12c3f" providerId="AD" clId="Web-{B2C79F41-75A0-4921-9B1F-88EDDFC4593C}" dt="2020-04-12T13:07:35.029" v="2"/>
          <pc:sldLayoutMkLst>
            <pc:docMk/>
            <pc:sldMasterMk cId="0" sldId="2147483659"/>
            <pc:sldLayoutMk cId="0" sldId="2147483652"/>
          </pc:sldLayoutMkLst>
        </pc:sldLayoutChg>
        <pc:sldLayoutChg chg="del">
          <pc:chgData name="Stavroulla Koumou" userId="S::skoumo01@ucy.ac.cy::69396999-e4db-4b06-b909-c78397c12c3f" providerId="AD" clId="Web-{B2C79F41-75A0-4921-9B1F-88EDDFC4593C}" dt="2020-04-12T13:07:35.029" v="2"/>
          <pc:sldLayoutMkLst>
            <pc:docMk/>
            <pc:sldMasterMk cId="0" sldId="2147483659"/>
            <pc:sldLayoutMk cId="0" sldId="2147483653"/>
          </pc:sldLayoutMkLst>
        </pc:sldLayoutChg>
        <pc:sldLayoutChg chg="del">
          <pc:chgData name="Stavroulla Koumou" userId="S::skoumo01@ucy.ac.cy::69396999-e4db-4b06-b909-c78397c12c3f" providerId="AD" clId="Web-{B2C79F41-75A0-4921-9B1F-88EDDFC4593C}" dt="2020-04-12T13:07:35.029" v="2"/>
          <pc:sldLayoutMkLst>
            <pc:docMk/>
            <pc:sldMasterMk cId="0" sldId="2147483659"/>
            <pc:sldLayoutMk cId="0" sldId="2147483654"/>
          </pc:sldLayoutMkLst>
        </pc:sldLayoutChg>
        <pc:sldLayoutChg chg="del">
          <pc:chgData name="Stavroulla Koumou" userId="S::skoumo01@ucy.ac.cy::69396999-e4db-4b06-b909-c78397c12c3f" providerId="AD" clId="Web-{B2C79F41-75A0-4921-9B1F-88EDDFC4593C}" dt="2020-04-12T13:07:35.029" v="2"/>
          <pc:sldLayoutMkLst>
            <pc:docMk/>
            <pc:sldMasterMk cId="0" sldId="2147483659"/>
            <pc:sldLayoutMk cId="0" sldId="2147483655"/>
          </pc:sldLayoutMkLst>
        </pc:sldLayoutChg>
        <pc:sldLayoutChg chg="del">
          <pc:chgData name="Stavroulla Koumou" userId="S::skoumo01@ucy.ac.cy::69396999-e4db-4b06-b909-c78397c12c3f" providerId="AD" clId="Web-{B2C79F41-75A0-4921-9B1F-88EDDFC4593C}" dt="2020-04-12T13:07:35.029" v="2"/>
          <pc:sldLayoutMkLst>
            <pc:docMk/>
            <pc:sldMasterMk cId="0" sldId="2147483659"/>
            <pc:sldLayoutMk cId="0" sldId="2147483656"/>
          </pc:sldLayoutMkLst>
        </pc:sldLayoutChg>
        <pc:sldLayoutChg chg="del">
          <pc:chgData name="Stavroulla Koumou" userId="S::skoumo01@ucy.ac.cy::69396999-e4db-4b06-b909-c78397c12c3f" providerId="AD" clId="Web-{B2C79F41-75A0-4921-9B1F-88EDDFC4593C}" dt="2020-04-12T13:07:35.029" v="2"/>
          <pc:sldLayoutMkLst>
            <pc:docMk/>
            <pc:sldMasterMk cId="0" sldId="2147483659"/>
            <pc:sldLayoutMk cId="0" sldId="2147483657"/>
          </pc:sldLayoutMkLst>
        </pc:sldLayoutChg>
        <pc:sldLayoutChg chg="del">
          <pc:chgData name="Stavroulla Koumou" userId="S::skoumo01@ucy.ac.cy::69396999-e4db-4b06-b909-c78397c12c3f" providerId="AD" clId="Web-{B2C79F41-75A0-4921-9B1F-88EDDFC4593C}" dt="2020-04-12T13:07:35.029" v="2"/>
          <pc:sldLayoutMkLst>
            <pc:docMk/>
            <pc:sldMasterMk cId="0" sldId="2147483659"/>
            <pc:sldLayoutMk cId="0" sldId="2147483658"/>
          </pc:sldLayoutMkLst>
        </pc:sldLayoutChg>
      </pc:sldMasterChg>
      <pc:sldMasterChg chg="add addSldLayout modSldLayout">
        <pc:chgData name="Stavroulla Koumou" userId="S::skoumo01@ucy.ac.cy::69396999-e4db-4b06-b909-c78397c12c3f" providerId="AD" clId="Web-{B2C79F41-75A0-4921-9B1F-88EDDFC4593C}" dt="2020-04-12T13:07:35.029" v="2"/>
        <pc:sldMasterMkLst>
          <pc:docMk/>
          <pc:sldMasterMk cId="608346834" sldId="2147483660"/>
        </pc:sldMasterMkLst>
        <pc:sldLayoutChg chg="add mod replId">
          <pc:chgData name="Stavroulla Koumou" userId="S::skoumo01@ucy.ac.cy::69396999-e4db-4b06-b909-c78397c12c3f" providerId="AD" clId="Web-{B2C79F41-75A0-4921-9B1F-88EDDFC4593C}" dt="2020-04-12T13:07:35.029" v="2"/>
          <pc:sldLayoutMkLst>
            <pc:docMk/>
            <pc:sldMasterMk cId="608346834" sldId="2147483660"/>
            <pc:sldLayoutMk cId="2420456819" sldId="2147483661"/>
          </pc:sldLayoutMkLst>
        </pc:sldLayoutChg>
        <pc:sldLayoutChg chg="add mod replId">
          <pc:chgData name="Stavroulla Koumou" userId="S::skoumo01@ucy.ac.cy::69396999-e4db-4b06-b909-c78397c12c3f" providerId="AD" clId="Web-{B2C79F41-75A0-4921-9B1F-88EDDFC4593C}" dt="2020-04-12T13:07:35.029" v="2"/>
          <pc:sldLayoutMkLst>
            <pc:docMk/>
            <pc:sldMasterMk cId="608346834" sldId="2147483660"/>
            <pc:sldLayoutMk cId="3255247342" sldId="2147483662"/>
          </pc:sldLayoutMkLst>
        </pc:sldLayoutChg>
        <pc:sldLayoutChg chg="add mod replId">
          <pc:chgData name="Stavroulla Koumou" userId="S::skoumo01@ucy.ac.cy::69396999-e4db-4b06-b909-c78397c12c3f" providerId="AD" clId="Web-{B2C79F41-75A0-4921-9B1F-88EDDFC4593C}" dt="2020-04-12T13:07:35.029" v="2"/>
          <pc:sldLayoutMkLst>
            <pc:docMk/>
            <pc:sldMasterMk cId="608346834" sldId="2147483660"/>
            <pc:sldLayoutMk cId="1242759600" sldId="2147483663"/>
          </pc:sldLayoutMkLst>
        </pc:sldLayoutChg>
        <pc:sldLayoutChg chg="add mod replId">
          <pc:chgData name="Stavroulla Koumou" userId="S::skoumo01@ucy.ac.cy::69396999-e4db-4b06-b909-c78397c12c3f" providerId="AD" clId="Web-{B2C79F41-75A0-4921-9B1F-88EDDFC4593C}" dt="2020-04-12T13:07:35.029" v="2"/>
          <pc:sldLayoutMkLst>
            <pc:docMk/>
            <pc:sldMasterMk cId="608346834" sldId="2147483660"/>
            <pc:sldLayoutMk cId="1937205294" sldId="2147483664"/>
          </pc:sldLayoutMkLst>
        </pc:sldLayoutChg>
        <pc:sldLayoutChg chg="add mod replId">
          <pc:chgData name="Stavroulla Koumou" userId="S::skoumo01@ucy.ac.cy::69396999-e4db-4b06-b909-c78397c12c3f" providerId="AD" clId="Web-{B2C79F41-75A0-4921-9B1F-88EDDFC4593C}" dt="2020-04-12T13:07:35.029" v="2"/>
          <pc:sldLayoutMkLst>
            <pc:docMk/>
            <pc:sldMasterMk cId="608346834" sldId="2147483660"/>
            <pc:sldLayoutMk cId="2728500577" sldId="2147483665"/>
          </pc:sldLayoutMkLst>
        </pc:sldLayoutChg>
        <pc:sldLayoutChg chg="add mod replId">
          <pc:chgData name="Stavroulla Koumou" userId="S::skoumo01@ucy.ac.cy::69396999-e4db-4b06-b909-c78397c12c3f" providerId="AD" clId="Web-{B2C79F41-75A0-4921-9B1F-88EDDFC4593C}" dt="2020-04-12T13:07:35.029" v="2"/>
          <pc:sldLayoutMkLst>
            <pc:docMk/>
            <pc:sldMasterMk cId="608346834" sldId="2147483660"/>
            <pc:sldLayoutMk cId="2457017454" sldId="2147483666"/>
          </pc:sldLayoutMkLst>
        </pc:sldLayoutChg>
        <pc:sldLayoutChg chg="add mod replId">
          <pc:chgData name="Stavroulla Koumou" userId="S::skoumo01@ucy.ac.cy::69396999-e4db-4b06-b909-c78397c12c3f" providerId="AD" clId="Web-{B2C79F41-75A0-4921-9B1F-88EDDFC4593C}" dt="2020-04-12T13:07:35.029" v="2"/>
          <pc:sldLayoutMkLst>
            <pc:docMk/>
            <pc:sldMasterMk cId="608346834" sldId="2147483660"/>
            <pc:sldLayoutMk cId="1140384056" sldId="2147483667"/>
          </pc:sldLayoutMkLst>
        </pc:sldLayoutChg>
        <pc:sldLayoutChg chg="add mod replId">
          <pc:chgData name="Stavroulla Koumou" userId="S::skoumo01@ucy.ac.cy::69396999-e4db-4b06-b909-c78397c12c3f" providerId="AD" clId="Web-{B2C79F41-75A0-4921-9B1F-88EDDFC4593C}" dt="2020-04-12T13:07:35.029" v="2"/>
          <pc:sldLayoutMkLst>
            <pc:docMk/>
            <pc:sldMasterMk cId="608346834" sldId="2147483660"/>
            <pc:sldLayoutMk cId="3400520417" sldId="2147483668"/>
          </pc:sldLayoutMkLst>
        </pc:sldLayoutChg>
        <pc:sldLayoutChg chg="add mod replId">
          <pc:chgData name="Stavroulla Koumou" userId="S::skoumo01@ucy.ac.cy::69396999-e4db-4b06-b909-c78397c12c3f" providerId="AD" clId="Web-{B2C79F41-75A0-4921-9B1F-88EDDFC4593C}" dt="2020-04-12T13:07:35.029" v="2"/>
          <pc:sldLayoutMkLst>
            <pc:docMk/>
            <pc:sldMasterMk cId="608346834" sldId="2147483660"/>
            <pc:sldLayoutMk cId="2127440340" sldId="2147483669"/>
          </pc:sldLayoutMkLst>
        </pc:sldLayoutChg>
        <pc:sldLayoutChg chg="add mod replId">
          <pc:chgData name="Stavroulla Koumou" userId="S::skoumo01@ucy.ac.cy::69396999-e4db-4b06-b909-c78397c12c3f" providerId="AD" clId="Web-{B2C79F41-75A0-4921-9B1F-88EDDFC4593C}" dt="2020-04-12T13:07:35.029" v="2"/>
          <pc:sldLayoutMkLst>
            <pc:docMk/>
            <pc:sldMasterMk cId="608346834" sldId="2147483660"/>
            <pc:sldLayoutMk cId="2535032855" sldId="2147483670"/>
          </pc:sldLayoutMkLst>
        </pc:sldLayoutChg>
        <pc:sldLayoutChg chg="add mod replId">
          <pc:chgData name="Stavroulla Koumou" userId="S::skoumo01@ucy.ac.cy::69396999-e4db-4b06-b909-c78397c12c3f" providerId="AD" clId="Web-{B2C79F41-75A0-4921-9B1F-88EDDFC4593C}" dt="2020-04-12T13:07:35.029" v="2"/>
          <pc:sldLayoutMkLst>
            <pc:docMk/>
            <pc:sldMasterMk cId="608346834" sldId="2147483660"/>
            <pc:sldLayoutMk cId="1062112041" sldId="2147483671"/>
          </pc:sldLayoutMkLst>
        </pc:sldLayoutChg>
        <pc:sldLayoutChg chg="add mod replId">
          <pc:chgData name="Stavroulla Koumou" userId="S::skoumo01@ucy.ac.cy::69396999-e4db-4b06-b909-c78397c12c3f" providerId="AD" clId="Web-{B2C79F41-75A0-4921-9B1F-88EDDFC4593C}" dt="2020-04-12T13:07:35.029" v="2"/>
          <pc:sldLayoutMkLst>
            <pc:docMk/>
            <pc:sldMasterMk cId="608346834" sldId="2147483660"/>
            <pc:sldLayoutMk cId="771274274" sldId="2147483672"/>
          </pc:sldLayoutMkLst>
        </pc:sldLayoutChg>
        <pc:sldLayoutChg chg="add mod replId">
          <pc:chgData name="Stavroulla Koumou" userId="S::skoumo01@ucy.ac.cy::69396999-e4db-4b06-b909-c78397c12c3f" providerId="AD" clId="Web-{B2C79F41-75A0-4921-9B1F-88EDDFC4593C}" dt="2020-04-12T13:07:35.029" v="2"/>
          <pc:sldLayoutMkLst>
            <pc:docMk/>
            <pc:sldMasterMk cId="608346834" sldId="2147483660"/>
            <pc:sldLayoutMk cId="2334020115" sldId="2147483673"/>
          </pc:sldLayoutMkLst>
        </pc:sldLayoutChg>
      </pc:sldMasterChg>
    </pc:docChg>
  </pc:docChgLst>
  <pc:docChgLst>
    <pc:chgData name="Stavros Georgiou" userId="S::sgeorg08@ucy.ac.cy::af27960c-77ba-4f09-9d2a-2d6aabe1444a" providerId="AD" clId="Web-{E9572F05-33A5-4CBE-A792-57C0A055DE34}"/>
    <pc:docChg chg="modSld">
      <pc:chgData name="Stavros Georgiou" userId="S::sgeorg08@ucy.ac.cy::af27960c-77ba-4f09-9d2a-2d6aabe1444a" providerId="AD" clId="Web-{E9572F05-33A5-4CBE-A792-57C0A055DE34}" dt="2020-04-12T08:44:45.600" v="41" actId="20577"/>
      <pc:docMkLst>
        <pc:docMk/>
      </pc:docMkLst>
      <pc:sldChg chg="modSp">
        <pc:chgData name="Stavros Georgiou" userId="S::sgeorg08@ucy.ac.cy::af27960c-77ba-4f09-9d2a-2d6aabe1444a" providerId="AD" clId="Web-{E9572F05-33A5-4CBE-A792-57C0A055DE34}" dt="2020-04-12T08:44:45.553" v="40" actId="20577"/>
        <pc:sldMkLst>
          <pc:docMk/>
          <pc:sldMk cId="0" sldId="260"/>
        </pc:sldMkLst>
        <pc:spChg chg="mod">
          <ac:chgData name="Stavros Georgiou" userId="S::sgeorg08@ucy.ac.cy::af27960c-77ba-4f09-9d2a-2d6aabe1444a" providerId="AD" clId="Web-{E9572F05-33A5-4CBE-A792-57C0A055DE34}" dt="2020-04-12T08:44:45.553" v="40" actId="20577"/>
          <ac:spMkLst>
            <pc:docMk/>
            <pc:sldMk cId="0" sldId="260"/>
            <ac:spMk id="8" creationId="{3E3BC339-4899-C74A-A0ED-F53DE5E88B7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782820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Although verbose, the</a:t>
            </a:r>
            <a:r>
              <a:rPr lang="en-US" b="0" baseline="0"/>
              <a:t> GOTOs of step 1 are necessary for the step 2, which involves converting the SSA form to Administrative Normal Form, or ANF.</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baseline="0"/>
              <a:t>During this conversion the labels are replaced by LETREC functions, whose body encloses the statements that were previously governed by the corresponding labels.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baseline="0"/>
              <a:t>(In other words, the LETREC functions consist of the statements that were previously placed under the corresponding label.)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baseline="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As you see, the</a:t>
            </a:r>
            <a:r>
              <a:rPr lang="en-US" b="0" baseline="0"/>
              <a:t> transformation to ANF also involves lambda lifting and tail recursion.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baseline="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baseline="0"/>
              <a:t>By lambda lifting we mean that some local variables in the </a:t>
            </a:r>
            <a:r>
              <a:rPr lang="en-US" b="0" baseline="0" err="1"/>
              <a:t>callee</a:t>
            </a:r>
            <a:r>
              <a:rPr lang="en-US" b="0" baseline="0"/>
              <a:t> functions are replaced by arguments supplied by their caller functions.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baseline="0"/>
              <a:t>In particular, we can see that lambda lifting was only applied to variables with multi-control-flow value assignment;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baseline="0"/>
              <a:t>This makes sense, because, now that labels became functions, one way to simulate the control flow depended value assignment is by using function calls and passing arguments from the right caller to the right </a:t>
            </a:r>
            <a:r>
              <a:rPr lang="en-US" b="0" baseline="0" err="1"/>
              <a:t>callee</a:t>
            </a:r>
            <a:r>
              <a:rPr lang="en-US" b="0" baseline="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aseline="0"/>
              <a:t>(Notice that L0 (which is renamed as the walk) passes the value 0 for reward1 to L1, and that L2 passes the value of reward2 for reward1 to L1; same semantics as the </a:t>
            </a:r>
            <a:r>
              <a:rPr lang="el-GR" baseline="0"/>
              <a:t>φ</a:t>
            </a:r>
            <a:r>
              <a:rPr lang="en-US" baseline="0"/>
              <a:t> notation implies at step 1)</a:t>
            </a: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a:t>Furthermore, we</a:t>
            </a:r>
            <a:r>
              <a:rPr lang="en-US" b="0" baseline="0"/>
              <a:t> can see that the function calls are in fact recursive, since all the functions are nested (i.e. recursive call to part of self), and the recursive calls are such that we have tail recursion.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baseline="0"/>
              <a:t>This means that no more statements follow after the call, and, hence, the execution won’t return to the caller function for further calculations after exiting the </a:t>
            </a:r>
            <a:r>
              <a:rPr lang="en-US" b="0" baseline="0" err="1"/>
              <a:t>callee</a:t>
            </a:r>
            <a:r>
              <a:rPr lang="en-US" b="0" baseline="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baseline="0"/>
              <a:t>(We will refer to the advantages of tail recursion later on.)</a:t>
            </a:r>
            <a:endParaRPr lang="en-US"/>
          </a:p>
        </p:txBody>
      </p:sp>
    </p:spTree>
    <p:extLst>
      <p:ext uri="{BB962C8B-B14F-4D97-AF65-F5344CB8AC3E}">
        <p14:creationId xmlns:p14="http://schemas.microsoft.com/office/powerpoint/2010/main" val="2479648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a:t>Moving on</a:t>
            </a:r>
            <a:r>
              <a:rPr lang="en-US" b="0" i="0" baseline="0"/>
              <a:t>, step 3 is again a recursive transformation, since it results in a recursive User Defined Function.</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baseline="0"/>
              <a:t>In fact, the conversion of PL/SQL to Pure SQL could have stopped here, but some database systems do not support recursive UDF functions (e.g.  MySQL) and, therefore, the transformation had to have the 4rth step that will be described later on.</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i="0" baseline="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a:t>This</a:t>
            </a:r>
            <a:r>
              <a:rPr lang="en-US" b="0" i="0" baseline="0"/>
              <a:t> step involves replacing the LETREC functions with CASE-WHEN statements, each CASE consisting of one of the necessary functions, and using an auxiliary argument to select which CASEs are triggered.</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baseline="0"/>
              <a:t>We can see that here the </a:t>
            </a:r>
            <a:r>
              <a:rPr lang="en-US" b="0" i="0" baseline="0" err="1"/>
              <a:t>fn</a:t>
            </a:r>
            <a:r>
              <a:rPr lang="en-US" b="0" i="0" baseline="0"/>
              <a:t> argument is used to select whether to execute the statements of L1 or L2.</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i="0" baseline="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a:t>Additionally,</a:t>
            </a:r>
            <a:r>
              <a:rPr lang="en-US" b="0" i="0" baseline="0"/>
              <a:t> since variable value assignment is still an operation of imperative languages, it is replaced with SQL SELECT statements.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baseline="0"/>
              <a:t>Going in more detail, we can see that the assignment was replaced by several SELECT statements joined together using LEFT JOIN LATERAL with an always true condition in order to form a table from which the statements in the CASE-WHEN parts can SELECT the values they need to use for their recursive UDF function calls.</a:t>
            </a:r>
            <a:endParaRPr lang="en-US" b="1" i="1"/>
          </a:p>
        </p:txBody>
      </p:sp>
    </p:spTree>
    <p:extLst>
      <p:ext uri="{BB962C8B-B14F-4D97-AF65-F5344CB8AC3E}">
        <p14:creationId xmlns:p14="http://schemas.microsoft.com/office/powerpoint/2010/main" val="2014631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023572802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02357280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Finally,</a:t>
            </a:r>
            <a:r>
              <a:rPr lang="en-US" baseline="0"/>
              <a:t> we have step 4, which consists of the conversion of recursion to Common Table Expressions, or CTEs.</a:t>
            </a:r>
          </a:p>
          <a:p>
            <a:pPr marL="0" lvl="0" indent="0" algn="l" rtl="0">
              <a:spcBef>
                <a:spcPts val="0"/>
              </a:spcBef>
              <a:spcAft>
                <a:spcPts val="0"/>
              </a:spcAft>
              <a:buNone/>
            </a:pPr>
            <a:r>
              <a:rPr lang="en-US" baseline="0"/>
              <a:t>It must be noted that CTEs also use a type of recursion, but this causes no issues, since they are Pure SQL statements and, hence, all database systems support them.</a:t>
            </a:r>
          </a:p>
          <a:p>
            <a:pPr marL="0" lvl="0" indent="0" algn="l" rtl="0">
              <a:spcBef>
                <a:spcPts val="0"/>
              </a:spcBef>
              <a:spcAft>
                <a:spcPts val="0"/>
              </a:spcAft>
              <a:buNone/>
            </a:pPr>
            <a:r>
              <a:rPr lang="en-US" baseline="0"/>
              <a:t>CTEs, in essence, reference themselves from within the SELECT-FROM-WHERE blocks that make them up.</a:t>
            </a:r>
          </a:p>
          <a:p>
            <a:pPr marL="0" lvl="0" indent="0" algn="l" rtl="0">
              <a:spcBef>
                <a:spcPts val="0"/>
              </a:spcBef>
              <a:spcAft>
                <a:spcPts val="0"/>
              </a:spcAft>
              <a:buNone/>
            </a:pPr>
            <a:endParaRPr lang="en-US" baseline="0"/>
          </a:p>
          <a:p>
            <a:pPr marL="0" lvl="0" indent="0" algn="l" rtl="0">
              <a:spcBef>
                <a:spcPts val="0"/>
              </a:spcBef>
              <a:spcAft>
                <a:spcPts val="0"/>
              </a:spcAft>
              <a:buNone/>
            </a:pPr>
            <a:r>
              <a:rPr lang="en-US" baseline="0"/>
              <a:t>In order to understand the example CTE we must first understand the body(f*, r) function/subquery.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aseline="0"/>
              <a:t>The body function is the walk function of step 3, with a slight modification: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aseline="0"/>
              <a:t>Instead of recursively calling itself, it returns a tuple/ROW consisting of 3 elements; a </a:t>
            </a:r>
            <a:r>
              <a:rPr lang="en-US" b="1" baseline="0" err="1"/>
              <a:t>boolean</a:t>
            </a:r>
            <a:r>
              <a:rPr lang="en-US" b="1" baseline="0"/>
              <a:t> value</a:t>
            </a:r>
            <a:r>
              <a:rPr lang="en-US" baseline="0"/>
              <a:t> (that is true when further iterations are necessary), a </a:t>
            </a:r>
            <a:r>
              <a:rPr lang="en-US" b="1" baseline="0"/>
              <a:t>tuple/ROW</a:t>
            </a:r>
            <a:r>
              <a:rPr lang="en-US" baseline="0"/>
              <a:t> (containing the necessary variables for subsequent iterations), and a </a:t>
            </a:r>
            <a:r>
              <a:rPr lang="en-US" b="1" baseline="0"/>
              <a:t>result variable </a:t>
            </a:r>
            <a:r>
              <a:rPr lang="en-US" baseline="0"/>
              <a:t>(where the final iteration’s result value is placed).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aseline="0"/>
              <a:t>We can clearly see that when extracting the final value, we will only get a single result.</a:t>
            </a:r>
          </a:p>
          <a:p>
            <a:pPr marL="0" lvl="0" indent="0" algn="l" rtl="0">
              <a:spcBef>
                <a:spcPts val="0"/>
              </a:spcBef>
              <a:spcAft>
                <a:spcPts val="0"/>
              </a:spcAft>
              <a:buNone/>
            </a:pPr>
            <a:endParaRPr lang="en-US" baseline="0"/>
          </a:p>
          <a:p>
            <a:pPr marL="0" lvl="0" indent="0" algn="l" rtl="0">
              <a:spcBef>
                <a:spcPts val="0"/>
              </a:spcBef>
              <a:spcAft>
                <a:spcPts val="0"/>
              </a:spcAft>
              <a:buNone/>
            </a:pPr>
            <a:r>
              <a:rPr lang="en-US" baseline="0"/>
              <a:t>Going back to the CTE:</a:t>
            </a:r>
          </a:p>
          <a:p>
            <a:pPr marL="0" lvl="0" indent="0" algn="l" rtl="0">
              <a:spcBef>
                <a:spcPts val="0"/>
              </a:spcBef>
              <a:spcAft>
                <a:spcPts val="0"/>
              </a:spcAft>
              <a:buNone/>
            </a:pPr>
            <a:r>
              <a:rPr lang="en-US" baseline="0"/>
              <a:t>* The CTE is called in an ordinary SELECT-FROM-WHERE block (lines 12-14); where the result is requested from the CTE, by using NOT “call?” as a condition. (We know, from body(f*, r) function, that only the ROW with the result will satisfy this condition.)</a:t>
            </a:r>
          </a:p>
          <a:p>
            <a:pPr marL="0" lvl="0" indent="0" algn="l" rtl="0">
              <a:spcBef>
                <a:spcPts val="0"/>
              </a:spcBef>
              <a:spcAft>
                <a:spcPts val="0"/>
              </a:spcAft>
              <a:buNone/>
            </a:pPr>
            <a:r>
              <a:rPr lang="en-US" baseline="0"/>
              <a:t>* Now, inside the CTE:</a:t>
            </a:r>
          </a:p>
          <a:p>
            <a:pPr marL="0" lvl="0" indent="0" algn="l" rtl="0">
              <a:spcBef>
                <a:spcPts val="0"/>
              </a:spcBef>
              <a:spcAft>
                <a:spcPts val="0"/>
              </a:spcAft>
              <a:buNone/>
            </a:pPr>
            <a:r>
              <a:rPr lang="en-US" baseline="0"/>
              <a:t>   - At first, the base SELECT statement is executed. Base SELECT sets “call?”=true to trigger further recursive calls, and initializes the values for the arguments that body(f*, r) function needs.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aseline="0"/>
              <a:t>   - From then on, in every recursive call, the 2</a:t>
            </a:r>
            <a:r>
              <a:rPr lang="en-US" baseline="30000"/>
              <a:t>nd</a:t>
            </a:r>
            <a:r>
              <a:rPr lang="en-US" baseline="0"/>
              <a:t> SELECT-FROM-WHERE block that makes up the CTE is executed.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aseline="0"/>
              <a:t>     More specifically, in each recursive call </a:t>
            </a:r>
            <a:r>
              <a:rPr lang="en-US" b="1" baseline="0"/>
              <a:t>X</a:t>
            </a:r>
            <a:r>
              <a:rPr lang="en-US" baseline="0"/>
              <a:t>, the body(f*, r) function is executed for each of the records in the result set </a:t>
            </a:r>
            <a:r>
              <a:rPr lang="en-US" b="1" baseline="0"/>
              <a:t>r</a:t>
            </a:r>
            <a:r>
              <a:rPr lang="en-US" baseline="0"/>
              <a:t>, using LATERAL.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aseline="0"/>
              <a:t>     Notice that </a:t>
            </a:r>
            <a:r>
              <a:rPr lang="en-US" b="1" baseline="0"/>
              <a:t>r</a:t>
            </a:r>
            <a:r>
              <a:rPr lang="en-US" baseline="0"/>
              <a:t> is in fact a recursive reference to the CTE.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aseline="0"/>
              <a:t>     This call results into the record of the base SELECT statement to become the 1</a:t>
            </a:r>
            <a:r>
              <a:rPr lang="en-US" baseline="30000"/>
              <a:t>st</a:t>
            </a:r>
            <a:r>
              <a:rPr lang="en-US" baseline="0"/>
              <a:t> input of the body(f*, r) function, then the record produced by the 2</a:t>
            </a:r>
            <a:r>
              <a:rPr lang="en-US" baseline="30000"/>
              <a:t>nd</a:t>
            </a:r>
            <a:r>
              <a:rPr lang="en-US" baseline="0"/>
              <a:t> recursive call to become the 2</a:t>
            </a:r>
            <a:r>
              <a:rPr lang="en-US" baseline="30000"/>
              <a:t>nd</a:t>
            </a:r>
            <a:r>
              <a:rPr lang="en-US" baseline="0"/>
              <a:t> input of the body(f*, r) function, etc.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aseline="0"/>
              <a:t>    - This continues until the “call?” attribute of the record returned by the body(f*, r) function takes the value of False.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aseline="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aseline="0"/>
              <a:t>The final result is then returned to the initial SELECT that invoked the CTE, and that’s it basically.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aseline="0"/>
              <a:t>The Pure SQL program which executed SELECT with the CTE invocation did not need to perform any context switches, only Pure SQL.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aseline="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02357280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02357280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Iterative PL/SQL vs. Recursive SQL. For PL/</a:t>
            </a:r>
            <a:r>
              <a:rPr lang="en-GB" err="1"/>
              <a:t>pgSQL</a:t>
            </a:r>
            <a:r>
              <a:rPr lang="en-GB"/>
              <a:t> function walk(), Table 1 indicates potential run time savings of about 35% ≈ 30.89%+4.36% should we manage to get rid of context switching overhead. </a:t>
            </a:r>
          </a:p>
          <a:p>
            <a:pPr marL="0" lvl="0" indent="0" algn="l" rtl="0">
              <a:spcBef>
                <a:spcPts val="0"/>
              </a:spcBef>
              <a:spcAft>
                <a:spcPts val="0"/>
              </a:spcAft>
              <a:buNone/>
            </a:pPr>
            <a:r>
              <a:rPr lang="en-GB"/>
              <a:t>The translation from iterative PL/SQL to pure SQL built on a recursive CTE can indeed realize this advantage. Figure 10 shows the wall clock time of one invocation of walk() for a growing number of FOR loop iterations (which is controlled by parameter steps, see Figure 3). </a:t>
            </a:r>
          </a:p>
          <a:p>
            <a:pPr marL="0" lvl="0" indent="0" algn="l" rtl="0">
              <a:spcBef>
                <a:spcPts val="0"/>
              </a:spcBef>
              <a:spcAft>
                <a:spcPts val="0"/>
              </a:spcAft>
              <a:buNone/>
            </a:pPr>
            <a:r>
              <a:rPr lang="en-GB"/>
              <a:t>Throughout the experiment, the recursive SQL variant consistently shows an even greater run time savings of approximately 43%. </a:t>
            </a:r>
          </a:p>
          <a:p>
            <a:pPr marL="0" lvl="0" indent="0" algn="l" rtl="0">
              <a:spcBef>
                <a:spcPts val="0"/>
              </a:spcBef>
              <a:spcAft>
                <a:spcPts val="0"/>
              </a:spcAft>
              <a:buNone/>
            </a:pPr>
            <a:r>
              <a:rPr lang="en-GB"/>
              <a:t>Beyond saved context switches, this suggests that the evaluation of pure SQL expressions generally undercuts the interpretation of PL/SQL statements. We have found the underlying RDBMSs to cope well with the resulting SQL queries and their associated plans. </a:t>
            </a:r>
          </a:p>
          <a:p>
            <a:pPr marL="0" lvl="0" indent="0" algn="l" rtl="0">
              <a:spcBef>
                <a:spcPts val="0"/>
              </a:spcBef>
              <a:spcAft>
                <a:spcPts val="0"/>
              </a:spcAft>
              <a:buNone/>
            </a:pPr>
            <a:r>
              <a:rPr lang="en-GB"/>
              <a:t>The SQL equivalent of function walk() accounts for a translation and optimization time of about 25 </a:t>
            </a:r>
            <a:r>
              <a:rPr lang="en-GB" err="1"/>
              <a:t>ms</a:t>
            </a:r>
            <a:r>
              <a:rPr lang="en-GB"/>
              <a:t> on PostgreSQL. </a:t>
            </a:r>
          </a:p>
          <a:p>
            <a:pPr marL="0" lvl="0" indent="0" algn="l" rtl="0">
              <a:spcBef>
                <a:spcPts val="0"/>
              </a:spcBef>
              <a:spcAft>
                <a:spcPts val="0"/>
              </a:spcAft>
              <a:buNone/>
            </a:pPr>
            <a:r>
              <a:rPr lang="en-GB"/>
              <a:t>As expected, the plans feature their share of LATERAL joins. Since these come with a prescribed order of evaluation (from left to right) and process single-row tables, the joins do not present a challenge to plan enumeration, however. We further observed that the sub-plans associated with the Qi before and after compilation did not diverge, essentially.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023572802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02357280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measurements in the lower left appeared to be close to 100; we have omitted them here due to the DBMS’s coarse timer resolution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b="1"/>
              <a:t>*WITH ITERATE: </a:t>
            </a:r>
            <a:r>
              <a:rPr lang="en-US" b="0"/>
              <a:t>keeps in stored</a:t>
            </a:r>
            <a:r>
              <a:rPr lang="en-US" b="0" baseline="0"/>
              <a:t> only the most recent returned row of the CTE, instead of all of them.</a:t>
            </a:r>
            <a:endParaRPr lang="el-GR" b="1"/>
          </a:p>
        </p:txBody>
      </p:sp>
    </p:spTree>
    <p:extLst>
      <p:ext uri="{BB962C8B-B14F-4D97-AF65-F5344CB8AC3E}">
        <p14:creationId xmlns:p14="http://schemas.microsoft.com/office/powerpoint/2010/main" val="3846049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02357280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02357280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Moving on to section 4 the</a:t>
            </a:r>
            <a:r>
              <a:rPr lang="en-US" baseline="0"/>
              <a:t> authors list the things the things that *have* been tested/covered, but also the things that are yet to be studied, or need further study.</a:t>
            </a:r>
          </a:p>
          <a:p>
            <a:pPr marL="0" lvl="0" indent="0" algn="l" rtl="0">
              <a:spcBef>
                <a:spcPts val="0"/>
              </a:spcBef>
              <a:spcAft>
                <a:spcPts val="0"/>
              </a:spcAft>
              <a:buNone/>
            </a:pPr>
            <a:endParaRPr lang="en-US" baseline="0"/>
          </a:p>
          <a:p>
            <a:pPr marL="0" lvl="0" indent="0" algn="l" rtl="0">
              <a:spcBef>
                <a:spcPts val="0"/>
              </a:spcBef>
              <a:spcAft>
                <a:spcPts val="0"/>
              </a:spcAft>
              <a:buNone/>
            </a:pPr>
            <a:r>
              <a:rPr lang="en-US"/>
              <a:t>&lt;read from slide&gt;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&lt;read from slide&gt;</a:t>
            </a:r>
            <a:endParaRPr lang="el-GR"/>
          </a:p>
        </p:txBody>
      </p:sp>
    </p:spTree>
    <p:extLst>
      <p:ext uri="{BB962C8B-B14F-4D97-AF65-F5344CB8AC3E}">
        <p14:creationId xmlns:p14="http://schemas.microsoft.com/office/powerpoint/2010/main" val="1021313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023572802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02357280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a:p>
        </p:txBody>
      </p:sp>
    </p:spTree>
    <p:extLst>
      <p:ext uri="{BB962C8B-B14F-4D97-AF65-F5344CB8AC3E}">
        <p14:creationId xmlns:p14="http://schemas.microsoft.com/office/powerpoint/2010/main" val="665242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702357280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702357280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02357280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02357280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Is common developer wisdom that derives from the tension between set-oriented SQL evaluation and statement-by-statement PL/SQL interpretation. We pursue the radical approach of compiling PL/SQL away, turning interpreted functions into regular subqueries that can then be efficiently evaluated together with their embracing SQL query, avoiding any PL/SQL to SQL context switches. Input PL/SQL functions may exhibit arbitrary control flow. Iteration, in particular, is compiled into SQL-level recursion. RDBMSs across the board reward this compilation effort with significant run time savings that render established developer lore questionable</a:t>
            </a:r>
          </a:p>
          <a:p>
            <a:pPr marL="0" lvl="0" indent="0" algn="l" rtl="0">
              <a:spcBef>
                <a:spcPts val="0"/>
              </a:spcBef>
              <a:spcAft>
                <a:spcPts val="0"/>
              </a:spcAft>
              <a:buNone/>
            </a:pPr>
            <a:endParaRPr lang="en-GB"/>
          </a:p>
          <a:p>
            <a:r>
              <a:rPr lang="en-GB" sz="1100" b="0" i="0" u="none" strike="noStrike" cap="none">
                <a:solidFill>
                  <a:srgbClr val="000000"/>
                </a:solidFill>
                <a:effectLst/>
                <a:latin typeface="Arial"/>
                <a:ea typeface="Arial"/>
                <a:cs typeface="Arial"/>
                <a:sym typeface="Arial"/>
              </a:rPr>
              <a:t>PL/SQL is a completely portable, high-performance transaction-processing language.</a:t>
            </a:r>
          </a:p>
          <a:p>
            <a:r>
              <a:rPr lang="en-GB" sz="1100" b="0" i="0" u="none" strike="noStrike" cap="none">
                <a:solidFill>
                  <a:srgbClr val="000000"/>
                </a:solidFill>
                <a:effectLst/>
                <a:latin typeface="Arial"/>
                <a:ea typeface="Arial"/>
                <a:cs typeface="Arial"/>
                <a:sym typeface="Arial"/>
              </a:rPr>
              <a:t>PL/SQL provides a built-in, interpreted and OS independent programming environment.</a:t>
            </a:r>
          </a:p>
          <a:p>
            <a:r>
              <a:rPr lang="en-GB" sz="1100" b="0" i="0" u="none" strike="noStrike" cap="none">
                <a:solidFill>
                  <a:srgbClr val="000000"/>
                </a:solidFill>
                <a:effectLst/>
                <a:latin typeface="Arial"/>
                <a:ea typeface="Arial"/>
                <a:cs typeface="Arial"/>
                <a:sym typeface="Arial"/>
              </a:rPr>
              <a:t>PL/SQL can also directly be called from the command-line </a:t>
            </a:r>
            <a:r>
              <a:rPr lang="en-GB" sz="1100" b="1" i="0" u="none" strike="noStrike" cap="none">
                <a:solidFill>
                  <a:srgbClr val="000000"/>
                </a:solidFill>
                <a:effectLst/>
                <a:latin typeface="Arial"/>
                <a:ea typeface="Arial"/>
                <a:cs typeface="Arial"/>
                <a:sym typeface="Arial"/>
              </a:rPr>
              <a:t>SQL*Plus interface</a:t>
            </a:r>
            <a:r>
              <a:rPr lang="en-GB" sz="1100" b="0" i="0" u="none" strike="noStrike" cap="none">
                <a:solidFill>
                  <a:srgbClr val="000000"/>
                </a:solidFill>
                <a:effectLst/>
                <a:latin typeface="Arial"/>
                <a:ea typeface="Arial"/>
                <a:cs typeface="Arial"/>
                <a:sym typeface="Arial"/>
              </a:rPr>
              <a:t>.</a:t>
            </a:r>
          </a:p>
          <a:p>
            <a:r>
              <a:rPr lang="en-GB" sz="1100" b="0" i="0" u="none" strike="noStrike" cap="none">
                <a:solidFill>
                  <a:srgbClr val="000000"/>
                </a:solidFill>
                <a:effectLst/>
                <a:latin typeface="Arial"/>
                <a:ea typeface="Arial"/>
                <a:cs typeface="Arial"/>
                <a:sym typeface="Arial"/>
              </a:rPr>
              <a:t>Direct call can also be made from external programming language calls to database.</a:t>
            </a:r>
          </a:p>
          <a:p>
            <a:r>
              <a:rPr lang="en-GB" sz="1100" b="0" i="0" u="none" strike="noStrike" cap="none">
                <a:solidFill>
                  <a:srgbClr val="000000"/>
                </a:solidFill>
                <a:effectLst/>
                <a:latin typeface="Arial"/>
                <a:ea typeface="Arial"/>
                <a:cs typeface="Arial"/>
                <a:sym typeface="Arial"/>
              </a:rPr>
              <a:t>PL/SQL's general syntax is based on that of ADA and Pascal programming language.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702357280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702357280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Let us make the conundrum concrete with PL/</a:t>
            </a:r>
            <a:r>
              <a:rPr lang="en-GB" err="1"/>
              <a:t>pgSQL</a:t>
            </a:r>
            <a:r>
              <a:rPr lang="en-GB"/>
              <a:t> function walk() of Figure 3. The function simulates the walk of a robot on a grid whose cells hold rewards (see Figures 1a and 2a). On cell (x, y) the robot follows a prescribed policy (e.g., move down ↓ if on cell (3, 0), see Figures 1b and 2b). This policy has been precomputed by a Markov decision process which takes into account that the robot may stray from its prescribed path: a planned move right from (3, 2) will reach (4, 2) with probability 80% but may actually end up in (3, 3) or (3, 2), each with probability 10% (see Figures 1c and 2c). A call walk(</a:t>
            </a:r>
            <a:r>
              <a:rPr lang="en-GB" err="1"/>
              <a:t>o,w,l,s</a:t>
            </a:r>
            <a:r>
              <a:rPr lang="en-GB"/>
              <a:t>) starts the robot in origin cell o and performs a maximum of s steps; walk returns early if the accumulated reward exceeds w or falls below 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t>Each execution of PL/SQL function walk leads to the iterated evaluation of the embedded SQL queries Q1...3. The run time profile on the rightmost edge of Figure 3 identifies these embedded queries to use the lion share of execution time (e.g., Q2 accounts for 54.02% of walk’s overall run time). While we expect such embedded queries to dominate over the evaluation of simpler expressions and statements, the profile also shows that a significant portion of the evaluation time for the Qi stems from </a:t>
            </a:r>
            <a:r>
              <a:rPr lang="en-GB" err="1"/>
              <a:t>walk→Qi</a:t>
            </a:r>
            <a:r>
              <a:rPr lang="en-GB"/>
              <a:t> context switch overhead (see the black section of the profile bars).</a:t>
            </a:r>
          </a:p>
          <a:p>
            <a:r>
              <a:rPr lang="en-GB"/>
              <a:t>For PostgreSQL, this cost is to be attributed to the engine’s </a:t>
            </a:r>
            <a:r>
              <a:rPr lang="en-GB" err="1"/>
              <a:t>ExecutorStart</a:t>
            </a:r>
            <a:r>
              <a:rPr lang="en-GB"/>
              <a:t> and </a:t>
            </a:r>
            <a:r>
              <a:rPr lang="en-GB" err="1"/>
              <a:t>ExecutorEnd</a:t>
            </a:r>
            <a:r>
              <a:rPr lang="en-GB"/>
              <a:t> functions. </a:t>
            </a:r>
          </a:p>
          <a:p>
            <a:r>
              <a:rPr lang="en-GB"/>
              <a:t>These prepare the Qi’s plans (i.e., copy the cached plan into a runtime data structure and instantiate the query’s placeholders) and free temporary memory contexts, respectively. </a:t>
            </a:r>
          </a:p>
          <a:p>
            <a:r>
              <a:rPr lang="en-GB"/>
              <a:t>The FOR loop iteration in walk multiplies this effort. </a:t>
            </a:r>
          </a:p>
          <a:p>
            <a:r>
              <a:rPr lang="en-GB"/>
              <a:t>The bottom line shows that PostgreSQL invests more than 35% of its time in </a:t>
            </a:r>
            <a:r>
              <a:rPr lang="en-GB" err="1"/>
              <a:t>walk→Qi</a:t>
            </a:r>
            <a:r>
              <a:rPr lang="en-GB"/>
              <a:t> overhead during each invocation of walk. </a:t>
            </a:r>
          </a:p>
          <a:p>
            <a:r>
              <a:rPr lang="en-GB"/>
              <a:t>Section 3 shows similar or worse bad news for more PL/</a:t>
            </a:r>
            <a:r>
              <a:rPr lang="en-GB" err="1"/>
              <a:t>pgSQL</a:t>
            </a:r>
            <a:r>
              <a:rPr lang="en-GB"/>
              <a:t> functions.</a:t>
            </a:r>
            <a:endParaRPr lang="x-none"/>
          </a:p>
        </p:txBody>
      </p:sp>
    </p:spTree>
    <p:extLst>
      <p:ext uri="{BB962C8B-B14F-4D97-AF65-F5344CB8AC3E}">
        <p14:creationId xmlns:p14="http://schemas.microsoft.com/office/powerpoint/2010/main" val="295182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02357280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02357280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rgbClr val="222222"/>
                </a:solidFill>
                <a:highlight>
                  <a:srgbClr val="FFFFFF"/>
                </a:highlight>
              </a:rPr>
              <a:t>Need to change it.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l" sz="1100" b="1">
                <a:solidFill>
                  <a:srgbClr val="222222"/>
                </a:solidFill>
                <a:highlight>
                  <a:srgbClr val="FFFFFF"/>
                </a:highlight>
              </a:rPr>
              <a:t>*OUTER APPLY: JOIN</a:t>
            </a:r>
            <a:r>
              <a:rPr lang="el" sz="1100">
                <a:solidFill>
                  <a:srgbClr val="222222"/>
                </a:solidFill>
                <a:highlight>
                  <a:srgbClr val="FFFFFF"/>
                </a:highlight>
              </a:rPr>
              <a:t> operations cannot be </a:t>
            </a:r>
            <a:r>
              <a:rPr lang="el" sz="1100" b="1">
                <a:solidFill>
                  <a:srgbClr val="222222"/>
                </a:solidFill>
                <a:highlight>
                  <a:srgbClr val="FFFFFF"/>
                </a:highlight>
              </a:rPr>
              <a:t>used</a:t>
            </a:r>
            <a:r>
              <a:rPr lang="el" sz="1100">
                <a:solidFill>
                  <a:srgbClr val="222222"/>
                </a:solidFill>
                <a:highlight>
                  <a:srgbClr val="FFFFFF"/>
                </a:highlight>
              </a:rPr>
              <a:t> to </a:t>
            </a:r>
            <a:r>
              <a:rPr lang="el" sz="1100" b="1">
                <a:solidFill>
                  <a:srgbClr val="222222"/>
                </a:solidFill>
                <a:highlight>
                  <a:srgbClr val="FFFFFF"/>
                </a:highlight>
              </a:rPr>
              <a:t>join</a:t>
            </a:r>
            <a:r>
              <a:rPr lang="el" sz="1100">
                <a:solidFill>
                  <a:srgbClr val="222222"/>
                </a:solidFill>
                <a:highlight>
                  <a:srgbClr val="FFFFFF"/>
                </a:highlight>
              </a:rPr>
              <a:t> a table with the output of a table valued </a:t>
            </a:r>
            <a:r>
              <a:rPr lang="el" sz="1100" b="1">
                <a:solidFill>
                  <a:srgbClr val="222222"/>
                </a:solidFill>
                <a:highlight>
                  <a:srgbClr val="FFFFFF"/>
                </a:highlight>
              </a:rPr>
              <a:t>function </a:t>
            </a:r>
            <a:r>
              <a:rPr lang="el" sz="1100">
                <a:solidFill>
                  <a:srgbClr val="222222"/>
                </a:solidFill>
                <a:highlight>
                  <a:srgbClr val="FFFFFF"/>
                </a:highlight>
              </a:rPr>
              <a:t>(i.e. a function that receives a table column value as input). APPLY operators </a:t>
            </a:r>
            <a:r>
              <a:rPr lang="el" sz="1100" b="1">
                <a:solidFill>
                  <a:srgbClr val="222222"/>
                </a:solidFill>
                <a:highlight>
                  <a:srgbClr val="FFFFFF"/>
                </a:highlight>
              </a:rPr>
              <a:t>are used</a:t>
            </a:r>
            <a:r>
              <a:rPr lang="el" sz="1100">
                <a:solidFill>
                  <a:srgbClr val="222222"/>
                </a:solidFill>
                <a:highlight>
                  <a:srgbClr val="FFFFFF"/>
                </a:highlight>
              </a:rPr>
              <a:t> for this purpose. </a:t>
            </a:r>
            <a:endParaRPr lang="en-US" sz="1100">
              <a:solidFill>
                <a:srgbClr val="222222"/>
              </a:solidFill>
              <a:highlight>
                <a:srgbClr val="FFFFFF"/>
              </a:highlight>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100">
              <a:solidFill>
                <a:srgbClr val="222222"/>
              </a:solidFill>
              <a:highlight>
                <a:srgbClr val="FFFFFF"/>
              </a:highlight>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100">
              <a:solidFill>
                <a:srgbClr val="222222"/>
              </a:solidFill>
              <a:highlight>
                <a:srgbClr val="FFFFFF"/>
              </a:highlight>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100">
              <a:solidFill>
                <a:srgbClr val="222222"/>
              </a:solidFill>
              <a:highlight>
                <a:srgbClr val="FFFFFF"/>
              </a:highlight>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a:solidFill>
                  <a:srgbClr val="222222"/>
                </a:solidFill>
                <a:highlight>
                  <a:srgbClr val="FFFFFF"/>
                </a:highlight>
              </a:rPr>
              <a:t>Change titles for </a:t>
            </a:r>
            <a:r>
              <a:rPr lang="en-US" sz="1100" err="1">
                <a:solidFill>
                  <a:srgbClr val="222222"/>
                </a:solidFill>
                <a:highlight>
                  <a:srgbClr val="FFFFFF"/>
                </a:highlight>
              </a:rPr>
              <a:t>Complie</a:t>
            </a:r>
            <a:r>
              <a:rPr lang="en-US" sz="1100">
                <a:solidFill>
                  <a:srgbClr val="222222"/>
                </a:solidFill>
                <a:highlight>
                  <a:srgbClr val="FFFFFF"/>
                </a:highlight>
              </a:rPr>
              <a:t> PL/SQL Away</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100">
              <a:solidFill>
                <a:srgbClr val="222222"/>
              </a:solidFill>
              <a:highlight>
                <a:srgbClr val="FFFFFF"/>
              </a:highlight>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GB"/>
              <a:t>The present research thus sets out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GB"/>
              <a:t>1. to completely compile PL/SQL functions f away, transforming them into regular SQL queries </a:t>
            </a:r>
            <a:r>
              <a:rPr lang="en-GB" err="1"/>
              <a:t>Qf</a:t>
            </a:r>
            <a:r>
              <a:rPr lang="en-GB"/>
              <a:t>. The PL/SQL functions may feature iteration—in fact any control flow is acceptable. If f indeed contained iteration, </a:t>
            </a:r>
            <a:r>
              <a:rPr lang="en-GB" err="1"/>
              <a:t>Qf</a:t>
            </a:r>
            <a:r>
              <a:rPr lang="en-GB"/>
              <a:t> will employ a recursive common table expression (CTE, WITH RECURSIVE) to express this in pure SQL. No changes to the underlying DBMS are required (although modest local changes can provide another boost, see Section 3).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GB"/>
              <a:t>2. We study and quantify the run time impact of this compilation approach and the benefit of getting rid of </a:t>
            </a:r>
            <a:r>
              <a:rPr lang="en-GB" err="1"/>
              <a:t>Q→f</a:t>
            </a:r>
            <a:r>
              <a:rPr lang="en-GB"/>
              <a:t> and </a:t>
            </a:r>
            <a:r>
              <a:rPr lang="en-GB" err="1"/>
              <a:t>f→Qi</a:t>
            </a:r>
            <a:r>
              <a:rPr lang="en-GB"/>
              <a:t> context switches, in particular.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GB"/>
              <a:t>3. As a by-product, the approach enables in-database programming support for DBMSs like SQLite3 that previously lacked any PL/SQL support at all</a:t>
            </a:r>
            <a:endParaRPr lang="en-US" sz="1100">
              <a:solidFill>
                <a:srgbClr val="222222"/>
              </a:solidFill>
              <a:highlight>
                <a:srgbClr val="FFFFFF"/>
              </a:highlight>
            </a:endParaRPr>
          </a:p>
        </p:txBody>
      </p:sp>
    </p:spTree>
    <p:extLst>
      <p:ext uri="{BB962C8B-B14F-4D97-AF65-F5344CB8AC3E}">
        <p14:creationId xmlns:p14="http://schemas.microsoft.com/office/powerpoint/2010/main" val="763043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023572802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023572802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Having stated</a:t>
            </a:r>
            <a:r>
              <a:rPr lang="en-US" baseline="0"/>
              <a:t> the reasons that lead to this study, or experiment if you prefer, we move on to section 2 where I am going to describe the steps taken for the conversion of an imperative (in this case PL/SQL) to Pure SQL.</a:t>
            </a:r>
          </a:p>
          <a:p>
            <a:pPr marL="0" lvl="0" indent="0" algn="l" rtl="0">
              <a:spcBef>
                <a:spcPts val="0"/>
              </a:spcBef>
              <a:spcAft>
                <a:spcPts val="0"/>
              </a:spcAft>
              <a:buNone/>
            </a:pPr>
            <a:endParaRPr lang="en-US" baseline="0"/>
          </a:p>
          <a:p>
            <a:pPr marL="0" lvl="0" indent="0" algn="l" rtl="0">
              <a:spcBef>
                <a:spcPts val="0"/>
              </a:spcBef>
              <a:spcAft>
                <a:spcPts val="0"/>
              </a:spcAft>
              <a:buNone/>
            </a:pPr>
            <a:r>
              <a:rPr lang="en-US" baseline="0"/>
              <a:t>The overall conversion involves 4 steps, as shown in the diagram.</a:t>
            </a:r>
          </a:p>
          <a:p>
            <a:pPr marL="0" lvl="0" indent="0" algn="l" rtl="0">
              <a:spcBef>
                <a:spcPts val="0"/>
              </a:spcBef>
              <a:spcAft>
                <a:spcPts val="0"/>
              </a:spcAft>
              <a:buNone/>
            </a:pPr>
            <a:endParaRPr lang="en-US" baseline="0"/>
          </a:p>
          <a:p>
            <a:pPr marL="0" lvl="0" indent="0" algn="l" rtl="0">
              <a:spcBef>
                <a:spcPts val="0"/>
              </a:spcBef>
              <a:spcAft>
                <a:spcPts val="0"/>
              </a:spcAft>
              <a:buNone/>
            </a:pPr>
            <a:r>
              <a:rPr lang="en-US" baseline="0"/>
              <a:t>The 1</a:t>
            </a:r>
            <a:r>
              <a:rPr lang="en-US" baseline="30000"/>
              <a:t>st</a:t>
            </a:r>
            <a:r>
              <a:rPr lang="en-US" baseline="0"/>
              <a:t> one makes use of GOTO expressions and labels to simulate the iterations that exist in the code,</a:t>
            </a:r>
          </a:p>
          <a:p>
            <a:pPr marL="0" lvl="0" indent="0" algn="l" rtl="0">
              <a:spcBef>
                <a:spcPts val="0"/>
              </a:spcBef>
              <a:spcAft>
                <a:spcPts val="0"/>
              </a:spcAft>
              <a:buNone/>
            </a:pPr>
            <a:r>
              <a:rPr lang="en-US" baseline="0"/>
              <a:t>the 2</a:t>
            </a:r>
            <a:r>
              <a:rPr lang="en-US" baseline="30000"/>
              <a:t>nd</a:t>
            </a:r>
            <a:r>
              <a:rPr lang="en-US" baseline="0"/>
              <a:t> and 3</a:t>
            </a:r>
            <a:r>
              <a:rPr lang="en-US" baseline="30000"/>
              <a:t>rd</a:t>
            </a:r>
            <a:r>
              <a:rPr lang="en-US" baseline="0"/>
              <a:t> ones use recursive techniques, </a:t>
            </a:r>
          </a:p>
          <a:p>
            <a:pPr marL="0" lvl="0" indent="0" algn="l" rtl="0">
              <a:spcBef>
                <a:spcPts val="0"/>
              </a:spcBef>
              <a:spcAft>
                <a:spcPts val="0"/>
              </a:spcAft>
              <a:buNone/>
            </a:pPr>
            <a:r>
              <a:rPr lang="en-US" baseline="0"/>
              <a:t>and the final one replaces recursion with Common Table Expressions (CTEs).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023572802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023572802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This</a:t>
            </a:r>
            <a:r>
              <a:rPr lang="en-US" baseline="0"/>
              <a:t> is step 1 applied on the walk example function.</a:t>
            </a:r>
          </a:p>
          <a:p>
            <a:pPr marL="0" lvl="0" indent="0" algn="l" rtl="0">
              <a:spcBef>
                <a:spcPts val="0"/>
              </a:spcBef>
              <a:spcAft>
                <a:spcPts val="0"/>
              </a:spcAft>
              <a:buNone/>
            </a:pPr>
            <a:r>
              <a:rPr lang="en-US" baseline="0"/>
              <a:t>Step 1 is actually a conversion to the Static Single Assignment form.</a:t>
            </a:r>
          </a:p>
          <a:p>
            <a:pPr marL="0" lvl="0" indent="0" algn="l" rtl="0">
              <a:spcBef>
                <a:spcPts val="0"/>
              </a:spcBef>
              <a:spcAft>
                <a:spcPts val="0"/>
              </a:spcAft>
              <a:buNone/>
            </a:pPr>
            <a:endParaRPr lang="en-US" baseline="0"/>
          </a:p>
          <a:p>
            <a:pPr marL="0" lvl="0" indent="0" algn="l" rtl="0">
              <a:spcBef>
                <a:spcPts val="0"/>
              </a:spcBef>
              <a:spcAft>
                <a:spcPts val="0"/>
              </a:spcAft>
              <a:buNone/>
            </a:pPr>
            <a:r>
              <a:rPr lang="en-US" baseline="0"/>
              <a:t>We can see that for each variable there is only a single assignment statement (as the name of the form implies),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aseline="0"/>
              <a:t>And auxiliary variables are being used to achieve that;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aseline="0"/>
              <a:t>e.g. reward1 and reward2, are completely different variables and have only one assignment statement each.</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aseline="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aseline="0"/>
              <a:t>Additionally, notice that the symbol </a:t>
            </a:r>
            <a:r>
              <a:rPr lang="el-GR" baseline="0"/>
              <a:t>φ</a:t>
            </a:r>
            <a:r>
              <a:rPr lang="en-US" baseline="0"/>
              <a:t> is used to mark the variables whose value changes by more than one control flows, and that some variables get their values from embedded queries.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aseline="0"/>
              <a:t>For example, about the </a:t>
            </a:r>
            <a:r>
              <a:rPr lang="el-GR" baseline="0"/>
              <a:t>φ</a:t>
            </a:r>
            <a:r>
              <a:rPr lang="en-US" baseline="0"/>
              <a:t> notation, take reward1:</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aseline="0"/>
              <a:t>if control flow reaches L1 from L0, reward1 becomes 0, else if control flow is from L2 reward1 takes the value of reward2.</a:t>
            </a:r>
          </a:p>
          <a:p>
            <a:pPr marL="0" lvl="0" indent="0" algn="l" rtl="0">
              <a:spcBef>
                <a:spcPts val="0"/>
              </a:spcBef>
              <a:spcAft>
                <a:spcPts val="0"/>
              </a:spcAft>
              <a:buNone/>
            </a:pPr>
            <a:r>
              <a:rPr lang="en-US" baseline="0"/>
              <a:t>Now, about the subqueries mentioned before, the notation Qi[var1, var2, …, </a:t>
            </a:r>
            <a:r>
              <a:rPr lang="en-US" baseline="0" err="1"/>
              <a:t>varN</a:t>
            </a:r>
            <a:r>
              <a:rPr lang="en-US" baseline="0"/>
              <a:t>] is used to refer to a subquery with a single-value result.</a:t>
            </a:r>
          </a:p>
          <a:p>
            <a:pPr marL="0" lvl="0" indent="0" algn="l" rtl="0">
              <a:spcBef>
                <a:spcPts val="0"/>
              </a:spcBef>
              <a:spcAft>
                <a:spcPts val="0"/>
              </a:spcAft>
              <a:buNone/>
            </a:pPr>
            <a:r>
              <a:rPr lang="en-US" baseline="0"/>
              <a:t>(There is no chance of the query returning more than one value. It is guaranteed by the conversion from the initial code, in where all the variables are also scalar.)</a:t>
            </a:r>
          </a:p>
          <a:p>
            <a:pPr marL="0" lvl="0" indent="0" algn="l" rtl="0">
              <a:spcBef>
                <a:spcPts val="0"/>
              </a:spcBef>
              <a:spcAft>
                <a:spcPts val="0"/>
              </a:spcAft>
              <a:buNone/>
            </a:pPr>
            <a:endParaRPr lang="en-US" baseline="0"/>
          </a:p>
          <a:p>
            <a:pPr marL="0" lvl="0" indent="0" algn="l" rtl="0">
              <a:spcBef>
                <a:spcPts val="0"/>
              </a:spcBef>
              <a:spcAft>
                <a:spcPts val="0"/>
              </a:spcAft>
              <a:buNone/>
            </a:pPr>
            <a:r>
              <a:rPr lang="en-US" baseline="0"/>
              <a:t>Leaving the single assignment to the side and focusing on the iterations, we can see that the aforementioned replacement of iteration control structures (such as LOOP, FOREACH, WHILE, </a:t>
            </a:r>
            <a:r>
              <a:rPr lang="en-US" baseline="0" err="1"/>
              <a:t>etc</a:t>
            </a:r>
            <a:r>
              <a:rPr lang="en-US" baseline="0"/>
              <a:t>) with GOTO expressions and labels as well.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20456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35032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62112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extLst>
      <p:ext uri="{BB962C8B-B14F-4D97-AF65-F5344CB8AC3E}">
        <p14:creationId xmlns:p14="http://schemas.microsoft.com/office/powerpoint/2010/main" val="771274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l"/>
              <a:t>‹#›</a:t>
            </a:fld>
            <a:endParaRPr/>
          </a:p>
        </p:txBody>
      </p:sp>
    </p:spTree>
    <p:extLst>
      <p:ext uri="{BB962C8B-B14F-4D97-AF65-F5344CB8AC3E}">
        <p14:creationId xmlns:p14="http://schemas.microsoft.com/office/powerpoint/2010/main" val="2334020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55247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10667"/>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4267">
                <a:solidFill>
                  <a:schemeClr val="tx1">
                    <a:tint val="75000"/>
                  </a:schemeClr>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275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37205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2850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57017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40384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00520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27440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2133">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608346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1143000" y="2018804"/>
            <a:ext cx="6858000" cy="613667"/>
          </a:xfrm>
          <a:prstGeom prst="rect">
            <a:avLst/>
          </a:prstGeom>
        </p:spPr>
        <p:txBody>
          <a:bodyPr spcFirstLastPara="1" wrap="square" lIns="91425" tIns="91425" rIns="91425" bIns="91425" anchor="b" anchorCtr="0">
            <a:noAutofit/>
          </a:bodyPr>
          <a:lstStyle/>
          <a:p>
            <a:pPr marL="0" lvl="0" indent="0">
              <a:lnSpc>
                <a:spcPct val="100000"/>
              </a:lnSpc>
              <a:spcBef>
                <a:spcPts val="0"/>
              </a:spcBef>
              <a:buClr>
                <a:srgbClr val="000000"/>
              </a:buClr>
              <a:buFont typeface="Arial"/>
              <a:buNone/>
            </a:pPr>
            <a:r>
              <a:rPr lang="el" sz="4000" b="1" dirty="0">
                <a:solidFill>
                  <a:schemeClr val="tx2">
                    <a:lumMod val="75000"/>
                  </a:schemeClr>
                </a:solidFill>
                <a:effectLst>
                  <a:outerShdw blurRad="38100" dist="38100" dir="2700000" algn="tl">
                    <a:srgbClr val="000000">
                      <a:alpha val="43137"/>
                    </a:srgbClr>
                  </a:outerShdw>
                </a:effectLst>
                <a:latin typeface="Constantia" pitchFamily="18" charset="0"/>
                <a:sym typeface="Arial"/>
              </a:rPr>
              <a:t>Compiling PL/SQL Away</a:t>
            </a:r>
            <a:endParaRPr lang="en-US" sz="4000" b="1" dirty="0">
              <a:solidFill>
                <a:schemeClr val="tx2">
                  <a:lumMod val="75000"/>
                </a:schemeClr>
              </a:solidFill>
              <a:effectLst>
                <a:outerShdw blurRad="38100" dist="38100" dir="2700000" algn="tl">
                  <a:srgbClr val="000000">
                    <a:alpha val="43137"/>
                  </a:srgbClr>
                </a:outerShdw>
              </a:effectLst>
              <a:latin typeface="Constantia" pitchFamily="18" charset="0"/>
              <a:sym typeface="Arial"/>
            </a:endParaRPr>
          </a:p>
        </p:txBody>
      </p:sp>
      <p:sp>
        <p:nvSpPr>
          <p:cNvPr id="63" name="Google Shape;63;p13"/>
          <p:cNvSpPr txBox="1">
            <a:spLocks noGrp="1"/>
          </p:cNvSpPr>
          <p:nvPr>
            <p:ph type="subTitle" idx="1"/>
          </p:nvPr>
        </p:nvSpPr>
        <p:spPr>
          <a:xfrm>
            <a:off x="1594757" y="3185349"/>
            <a:ext cx="5954487" cy="1398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l" sz="1800" dirty="0" smtClean="0"/>
              <a:t>Christian </a:t>
            </a:r>
            <a:r>
              <a:rPr lang="el" sz="1800" dirty="0"/>
              <a:t>Duta, Denis Hirn, </a:t>
            </a:r>
            <a:r>
              <a:rPr lang="el" sz="1800" dirty="0" smtClean="0"/>
              <a:t>Torsten Grust</a:t>
            </a:r>
            <a:endParaRPr lang="en-US" sz="1800" dirty="0" smtClean="0"/>
          </a:p>
          <a:p>
            <a:pPr marL="0" lvl="0" indent="0" rtl="0">
              <a:spcBef>
                <a:spcPts val="0"/>
              </a:spcBef>
              <a:spcAft>
                <a:spcPts val="0"/>
              </a:spcAft>
              <a:buNone/>
            </a:pPr>
            <a:r>
              <a:rPr lang="en-US" sz="1800" dirty="0" smtClean="0"/>
              <a:t>2019</a:t>
            </a:r>
            <a:endParaRPr sz="1800" dirty="0"/>
          </a:p>
          <a:p>
            <a:pPr marL="0" lvl="0" indent="0" rtl="0">
              <a:spcBef>
                <a:spcPts val="0"/>
              </a:spcBef>
              <a:spcAft>
                <a:spcPts val="0"/>
              </a:spcAft>
              <a:buNone/>
            </a:pPr>
            <a:endParaRPr lang="en-US" sz="2000" dirty="0" smtClean="0"/>
          </a:p>
          <a:p>
            <a:pPr marL="0" lvl="0" indent="0" rtl="0">
              <a:spcBef>
                <a:spcPts val="0"/>
              </a:spcBef>
              <a:spcAft>
                <a:spcPts val="0"/>
              </a:spcAft>
              <a:buNone/>
            </a:pPr>
            <a:endParaRPr lang="en-US" sz="2000" dirty="0"/>
          </a:p>
          <a:p>
            <a:pPr marL="0" lvl="0" indent="0" rtl="0">
              <a:spcBef>
                <a:spcPts val="0"/>
              </a:spcBef>
              <a:spcAft>
                <a:spcPts val="0"/>
              </a:spcAft>
              <a:buNone/>
            </a:pPr>
            <a:r>
              <a:rPr lang="el" sz="1600" dirty="0">
                <a:solidFill>
                  <a:schemeClr val="tx2">
                    <a:lumMod val="75000"/>
                  </a:schemeClr>
                </a:solidFill>
                <a:effectLst>
                  <a:outerShdw blurRad="38100" dist="38100" dir="2700000" algn="tl">
                    <a:srgbClr val="000000">
                      <a:alpha val="43137"/>
                    </a:srgbClr>
                  </a:outerShdw>
                </a:effectLst>
                <a:latin typeface="Constantia" pitchFamily="18" charset="0"/>
                <a:ea typeface="+mj-ea"/>
                <a:cs typeface="+mj-cs"/>
                <a:sym typeface="Arial"/>
              </a:rPr>
              <a:t>Stavroulla Koumou</a:t>
            </a:r>
            <a:r>
              <a:rPr lang="en-US" sz="1600" dirty="0">
                <a:solidFill>
                  <a:schemeClr val="tx2">
                    <a:lumMod val="75000"/>
                  </a:schemeClr>
                </a:solidFill>
                <a:effectLst>
                  <a:outerShdw blurRad="38100" dist="38100" dir="2700000" algn="tl">
                    <a:srgbClr val="000000">
                      <a:alpha val="43137"/>
                    </a:srgbClr>
                  </a:outerShdw>
                </a:effectLst>
                <a:latin typeface="Constantia" pitchFamily="18" charset="0"/>
                <a:ea typeface="+mj-ea"/>
                <a:cs typeface="+mj-cs"/>
                <a:sym typeface="Arial"/>
              </a:rPr>
              <a:t>, </a:t>
            </a:r>
            <a:r>
              <a:rPr lang="el" sz="1600" dirty="0">
                <a:solidFill>
                  <a:schemeClr val="tx2">
                    <a:lumMod val="75000"/>
                  </a:schemeClr>
                </a:solidFill>
                <a:effectLst>
                  <a:outerShdw blurRad="38100" dist="38100" dir="2700000" algn="tl">
                    <a:srgbClr val="000000">
                      <a:alpha val="43137"/>
                    </a:srgbClr>
                  </a:outerShdw>
                </a:effectLst>
                <a:latin typeface="Constantia" pitchFamily="18" charset="0"/>
                <a:ea typeface="+mj-ea"/>
                <a:cs typeface="+mj-cs"/>
                <a:sym typeface="Arial"/>
              </a:rPr>
              <a:t>Stavros Georgiou</a:t>
            </a:r>
            <a:endParaRPr sz="1600" dirty="0">
              <a:solidFill>
                <a:schemeClr val="tx2">
                  <a:lumMod val="75000"/>
                </a:schemeClr>
              </a:solidFill>
              <a:effectLst>
                <a:outerShdw blurRad="38100" dist="38100" dir="2700000" algn="tl">
                  <a:srgbClr val="000000">
                    <a:alpha val="43137"/>
                  </a:srgbClr>
                </a:outerShdw>
              </a:effectLst>
              <a:latin typeface="Constantia" pitchFamily="18" charset="0"/>
              <a:ea typeface="+mj-ea"/>
              <a:cs typeface="+mj-cs"/>
              <a:sym typeface="Arial"/>
            </a:endParaRPr>
          </a:p>
        </p:txBody>
      </p:sp>
      <p:pic>
        <p:nvPicPr>
          <p:cNvPr id="2" name="Picture 2" descr="A close up of a logo&#10;&#10;Description generated with high confidence">
            <a:extLst>
              <a:ext uri="{FF2B5EF4-FFF2-40B4-BE49-F238E27FC236}">
                <a16:creationId xmlns:a16="http://schemas.microsoft.com/office/drawing/2014/main" xmlns="" id="{B99A9AAD-6048-4A1B-81E5-818C91BAB30B}"/>
              </a:ext>
            </a:extLst>
          </p:cNvPr>
          <p:cNvPicPr>
            <a:picLocks noChangeAspect="1"/>
          </p:cNvPicPr>
          <p:nvPr/>
        </p:nvPicPr>
        <p:blipFill>
          <a:blip r:embed="rId3"/>
          <a:stretch>
            <a:fillRect/>
          </a:stretch>
        </p:blipFill>
        <p:spPr>
          <a:xfrm>
            <a:off x="82749" y="37505"/>
            <a:ext cx="2066925" cy="800100"/>
          </a:xfrm>
          <a:prstGeom prst="rect">
            <a:avLst/>
          </a:prstGeom>
        </p:spPr>
      </p:pic>
      <p:sp>
        <p:nvSpPr>
          <p:cNvPr id="7" name="Rectangle 6"/>
          <p:cNvSpPr/>
          <p:nvPr/>
        </p:nvSpPr>
        <p:spPr>
          <a:xfrm>
            <a:off x="0" y="1286171"/>
            <a:ext cx="9144000" cy="523220"/>
          </a:xfrm>
          <a:prstGeom prst="rect">
            <a:avLst/>
          </a:prstGeom>
        </p:spPr>
        <p:txBody>
          <a:bodyPr wrap="square">
            <a:spAutoFit/>
          </a:bodyPr>
          <a:lstStyle/>
          <a:p>
            <a:pPr algn="ctr"/>
            <a:r>
              <a:rPr lang="en-US" sz="2400" b="1" dirty="0">
                <a:solidFill>
                  <a:schemeClr val="tx2">
                    <a:lumMod val="75000"/>
                  </a:schemeClr>
                </a:solidFill>
                <a:effectLst>
                  <a:outerShdw blurRad="38100" dist="38100" dir="2700000" algn="tl">
                    <a:srgbClr val="000000">
                      <a:alpha val="43137"/>
                    </a:srgbClr>
                  </a:outerShdw>
                </a:effectLst>
                <a:latin typeface="Constantia" pitchFamily="18" charset="0"/>
                <a:ea typeface="+mj-ea"/>
                <a:cs typeface="+mj-cs"/>
              </a:rPr>
              <a:t>EPL646: Advanced Topics in Databases</a:t>
            </a:r>
            <a:r>
              <a:rPr lang="en-US" sz="2800" b="1" dirty="0">
                <a:solidFill>
                  <a:schemeClr val="tx2">
                    <a:lumMod val="75000"/>
                  </a:schemeClr>
                </a:solidFill>
                <a:effectLst>
                  <a:outerShdw blurRad="38100" dist="38100" dir="2700000" algn="tl">
                    <a:srgbClr val="000000">
                      <a:alpha val="43137"/>
                    </a:srgbClr>
                  </a:outerShdw>
                </a:effectLst>
                <a:latin typeface="Constantia" pitchFamily="18" charset="0"/>
                <a:ea typeface="+mj-ea"/>
                <a:cs typeface="+mj-cs"/>
              </a:rPr>
              <a:t> </a:t>
            </a:r>
          </a:p>
        </p:txBody>
      </p:sp>
      <p:sp>
        <p:nvSpPr>
          <p:cNvPr id="6" name="Footer Placeholder 8">
            <a:extLst>
              <a:ext uri="{FF2B5EF4-FFF2-40B4-BE49-F238E27FC236}">
                <a16:creationId xmlns="" xmlns:a16="http://schemas.microsoft.com/office/drawing/2014/main" xmlns:lc="http://schemas.openxmlformats.org/drawingml/2006/lockedCanvas" id="{E0F24252-FF26-4082-BCBC-D3FA1E11A63A}"/>
              </a:ext>
            </a:extLst>
          </p:cNvPr>
          <p:cNvSpPr>
            <a:spLocks noGrp="1"/>
          </p:cNvSpPr>
          <p:nvPr/>
        </p:nvSpPr>
        <p:spPr>
          <a:xfrm>
            <a:off x="3026563" y="4703556"/>
            <a:ext cx="3090874" cy="272638"/>
          </a:xfrm>
          <a:prstGeom prst="rect">
            <a:avLst/>
          </a:prstGeom>
        </p:spPr>
        <p:txBody>
          <a:bodyPr vert="horz" lIns="91440" tIns="45720" rIns="91440" bIns="45720" rtlCol="0" anchor="ctr"/>
          <a:lstStyle>
            <a:defPPr>
              <a:defRPr lang="el-G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Constantia" pitchFamily="18" charset="0"/>
              </a:rPr>
              <a:t>https://</a:t>
            </a:r>
            <a:r>
              <a:rPr lang="en-GB" dirty="0" smtClean="0">
                <a:latin typeface="Constantia" pitchFamily="18" charset="0"/>
              </a:rPr>
              <a:t>www.cs.ucy.ac.cy/courses/EPL646</a:t>
            </a:r>
            <a:endParaRPr lang="el-GR" dirty="0">
              <a:latin typeface="Constant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screenshot of a cell phone&#10;&#10;Description automatically generated">
            <a:extLst>
              <a:ext uri="{FF2B5EF4-FFF2-40B4-BE49-F238E27FC236}">
                <a16:creationId xmlns:a16="http://schemas.microsoft.com/office/drawing/2014/main" xmlns="" id="{34F436FF-223C-9D4E-9469-562B669E8E6E}"/>
              </a:ext>
            </a:extLst>
          </p:cNvPr>
          <p:cNvPicPr>
            <a:picLocks noChangeAspect="1"/>
          </p:cNvPicPr>
          <p:nvPr/>
        </p:nvPicPr>
        <p:blipFill>
          <a:blip r:embed="rId3"/>
          <a:stretch>
            <a:fillRect/>
          </a:stretch>
        </p:blipFill>
        <p:spPr>
          <a:xfrm>
            <a:off x="336742" y="944374"/>
            <a:ext cx="3926501" cy="3605970"/>
          </a:xfrm>
          <a:prstGeom prst="rect">
            <a:avLst/>
          </a:prstGeom>
        </p:spPr>
      </p:pic>
      <p:sp>
        <p:nvSpPr>
          <p:cNvPr id="18" name="TextBox 17">
            <a:extLst>
              <a:ext uri="{FF2B5EF4-FFF2-40B4-BE49-F238E27FC236}">
                <a16:creationId xmlns:a16="http://schemas.microsoft.com/office/drawing/2014/main" xmlns="" id="{EB8B41AA-2C13-E746-8C75-5328F3495BB2}"/>
              </a:ext>
            </a:extLst>
          </p:cNvPr>
          <p:cNvSpPr txBox="1"/>
          <p:nvPr/>
        </p:nvSpPr>
        <p:spPr>
          <a:xfrm>
            <a:off x="4132615" y="2989010"/>
            <a:ext cx="4987636" cy="2092881"/>
          </a:xfrm>
          <a:prstGeom prst="rect">
            <a:avLst/>
          </a:prstGeom>
          <a:noFill/>
        </p:spPr>
        <p:txBody>
          <a:bodyPr wrap="square" rtlCol="0">
            <a:spAutoFit/>
          </a:bodyPr>
          <a:lstStyle/>
          <a:p>
            <a:pPr lvl="0"/>
            <a:r>
              <a:rPr lang="en-GB" sz="1800" b="1" dirty="0" smtClean="0">
                <a:latin typeface="+mn-lt"/>
                <a:sym typeface="Wingdings" panose="05000000000000000000" pitchFamily="2" charset="2"/>
              </a:rPr>
              <a:t>   </a:t>
            </a:r>
            <a:r>
              <a:rPr lang="en-GB" sz="1800" b="1" dirty="0">
                <a:latin typeface="+mn-lt"/>
              </a:rPr>
              <a:t>Administrative Normal Form (ANF)</a:t>
            </a:r>
          </a:p>
          <a:p>
            <a:pPr marL="457200" lvl="0" indent="-311150" algn="just">
              <a:buSzPts val="1300"/>
              <a:buChar char="-"/>
            </a:pPr>
            <a:r>
              <a:rPr lang="en-GB" sz="1600" i="1" dirty="0">
                <a:latin typeface="+mn-lt"/>
              </a:rPr>
              <a:t>&lt;label&gt; </a:t>
            </a:r>
            <a:r>
              <a:rPr lang="en-GB" sz="1600" dirty="0">
                <a:latin typeface="+mn-lt"/>
              </a:rPr>
              <a:t>translated into LETREC functions; </a:t>
            </a:r>
            <a:r>
              <a:rPr lang="en-GB" sz="1600" i="1" dirty="0">
                <a:latin typeface="+mn-lt"/>
              </a:rPr>
              <a:t>&lt;label&gt;-</a:t>
            </a:r>
            <a:r>
              <a:rPr lang="en-GB" sz="1600" dirty="0">
                <a:latin typeface="+mn-lt"/>
              </a:rPr>
              <a:t>governed statements enclosed in corresponding LETREC function body; </a:t>
            </a:r>
            <a:r>
              <a:rPr lang="en-GB" sz="1600" i="1" dirty="0">
                <a:latin typeface="+mn-lt"/>
              </a:rPr>
              <a:t>lambda lifting</a:t>
            </a:r>
            <a:r>
              <a:rPr lang="en-GB" sz="1600" dirty="0">
                <a:latin typeface="+mn-lt"/>
              </a:rPr>
              <a:t>*; </a:t>
            </a:r>
            <a:r>
              <a:rPr lang="en-GB" sz="1600" i="1" dirty="0">
                <a:latin typeface="+mn-lt"/>
              </a:rPr>
              <a:t>tail recursion</a:t>
            </a:r>
            <a:r>
              <a:rPr lang="en-GB" sz="1600" dirty="0">
                <a:latin typeface="+mn-lt"/>
              </a:rPr>
              <a:t>*</a:t>
            </a:r>
          </a:p>
          <a:p>
            <a:pPr marL="457200" lvl="0" indent="-317500">
              <a:buSzPts val="1400"/>
              <a:buChar char="-"/>
            </a:pPr>
            <a:r>
              <a:rPr lang="en-GB" sz="1600" dirty="0">
                <a:latin typeface="+mn-lt"/>
              </a:rPr>
              <a:t>GOTO </a:t>
            </a:r>
            <a:r>
              <a:rPr lang="en-GB" sz="1600" i="1" dirty="0">
                <a:latin typeface="+mn-lt"/>
              </a:rPr>
              <a:t>&lt;label&gt; </a:t>
            </a:r>
            <a:r>
              <a:rPr lang="en-GB" sz="1600" dirty="0">
                <a:latin typeface="+mn-lt"/>
              </a:rPr>
              <a:t>statements replaced by calls to corresponding LETREC functions; calls provide next value for </a:t>
            </a:r>
            <a:r>
              <a:rPr lang="el-GR" sz="1600" i="1" dirty="0">
                <a:latin typeface="+mn-lt"/>
              </a:rPr>
              <a:t>φ</a:t>
            </a:r>
            <a:r>
              <a:rPr lang="el-GR" sz="1600" dirty="0">
                <a:latin typeface="+mn-lt"/>
              </a:rPr>
              <a:t>-</a:t>
            </a:r>
            <a:r>
              <a:rPr lang="en-GB" sz="1600" dirty="0">
                <a:latin typeface="+mn-lt"/>
              </a:rPr>
              <a:t>bound</a:t>
            </a:r>
            <a:r>
              <a:rPr lang="en-GB" sz="1600" i="1" dirty="0">
                <a:latin typeface="+mn-lt"/>
              </a:rPr>
              <a:t> </a:t>
            </a:r>
            <a:r>
              <a:rPr lang="en-GB" sz="1600" dirty="0">
                <a:latin typeface="+mn-lt"/>
              </a:rPr>
              <a:t>variables</a:t>
            </a:r>
          </a:p>
        </p:txBody>
      </p:sp>
      <p:pic>
        <p:nvPicPr>
          <p:cNvPr id="6" name="Picture 5" descr="A screenshot of a cell phone&#10;&#10;Description automatically generated">
            <a:extLst>
              <a:ext uri="{FF2B5EF4-FFF2-40B4-BE49-F238E27FC236}">
                <a16:creationId xmlns:a16="http://schemas.microsoft.com/office/drawing/2014/main" xmlns="" id="{F672B97D-8D75-4744-9764-7797553D3F13}"/>
              </a:ext>
            </a:extLst>
          </p:cNvPr>
          <p:cNvPicPr>
            <a:picLocks noChangeAspect="1"/>
          </p:cNvPicPr>
          <p:nvPr/>
        </p:nvPicPr>
        <p:blipFill>
          <a:blip r:embed="rId4"/>
          <a:stretch>
            <a:fillRect/>
          </a:stretch>
        </p:blipFill>
        <p:spPr>
          <a:xfrm>
            <a:off x="5317524" y="190636"/>
            <a:ext cx="3042705" cy="2815792"/>
          </a:xfrm>
          <a:prstGeom prst="rect">
            <a:avLst/>
          </a:prstGeom>
        </p:spPr>
      </p:pic>
      <p:sp>
        <p:nvSpPr>
          <p:cNvPr id="7" name="Title 6">
            <a:extLst>
              <a:ext uri="{FF2B5EF4-FFF2-40B4-BE49-F238E27FC236}">
                <a16:creationId xmlns:a16="http://schemas.microsoft.com/office/drawing/2014/main" xmlns="" id="{42D43F06-824E-C941-BFA1-5F3F6C533C04}"/>
              </a:ext>
            </a:extLst>
          </p:cNvPr>
          <p:cNvSpPr>
            <a:spLocks noGrp="1"/>
          </p:cNvSpPr>
          <p:nvPr>
            <p:ph type="title"/>
          </p:nvPr>
        </p:nvSpPr>
        <p:spPr>
          <a:xfrm>
            <a:off x="381478" y="138962"/>
            <a:ext cx="8520600" cy="831300"/>
          </a:xfrm>
        </p:spPr>
        <p:txBody>
          <a:bodyPr/>
          <a:lstStyle/>
          <a:p>
            <a:r>
              <a:rPr lang="en-US" sz="4000" b="1" dirty="0">
                <a:latin typeface="+mn-lt"/>
              </a:rPr>
              <a:t>Transformation </a:t>
            </a:r>
            <a:r>
              <a:rPr lang="en-US" sz="4000" b="1" dirty="0" smtClean="0">
                <a:latin typeface="+mn-lt"/>
              </a:rPr>
              <a:t>[ii]</a:t>
            </a:r>
            <a:endParaRPr lang="el-GR" sz="4000" b="1" dirty="0">
              <a:latin typeface="+mn-lt"/>
            </a:endParaRPr>
          </a:p>
        </p:txBody>
      </p:sp>
      <p:sp>
        <p:nvSpPr>
          <p:cNvPr id="9" name="TextBox 8"/>
          <p:cNvSpPr txBox="1"/>
          <p:nvPr/>
        </p:nvSpPr>
        <p:spPr>
          <a:xfrm>
            <a:off x="7556804" y="2593471"/>
            <a:ext cx="803425" cy="307777"/>
          </a:xfrm>
          <a:prstGeom prst="rect">
            <a:avLst/>
          </a:prstGeom>
          <a:noFill/>
        </p:spPr>
        <p:txBody>
          <a:bodyPr wrap="none" rtlCol="0">
            <a:spAutoFit/>
          </a:bodyPr>
          <a:lstStyle/>
          <a:p>
            <a:r>
              <a:rPr lang="en-US" dirty="0"/>
              <a:t>STEP 1</a:t>
            </a:r>
            <a:endParaRPr lang="el-GR" dirty="0"/>
          </a:p>
        </p:txBody>
      </p:sp>
      <p:sp>
        <p:nvSpPr>
          <p:cNvPr id="10" name="TextBox 9"/>
          <p:cNvSpPr txBox="1"/>
          <p:nvPr/>
        </p:nvSpPr>
        <p:spPr>
          <a:xfrm>
            <a:off x="3329190" y="4607143"/>
            <a:ext cx="803425" cy="307777"/>
          </a:xfrm>
          <a:prstGeom prst="rect">
            <a:avLst/>
          </a:prstGeom>
          <a:noFill/>
        </p:spPr>
        <p:txBody>
          <a:bodyPr wrap="none" rtlCol="0">
            <a:spAutoFit/>
          </a:bodyPr>
          <a:lstStyle/>
          <a:p>
            <a:r>
              <a:rPr lang="en-US" dirty="0"/>
              <a:t>STEP 2</a:t>
            </a:r>
            <a:endParaRPr lang="el-G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l" smtClean="0"/>
              <a:t>10</a:t>
            </a:fld>
            <a:endParaRPr lang="el"/>
          </a:p>
        </p:txBody>
      </p:sp>
    </p:spTree>
    <p:extLst>
      <p:ext uri="{BB962C8B-B14F-4D97-AF65-F5344CB8AC3E}">
        <p14:creationId xmlns:p14="http://schemas.microsoft.com/office/powerpoint/2010/main" val="4216205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xmlns="" id="{826901C9-DF09-BF48-9A49-60D92F3B0851}"/>
              </a:ext>
            </a:extLst>
          </p:cNvPr>
          <p:cNvSpPr>
            <a:spLocks noGrp="1"/>
          </p:cNvSpPr>
          <p:nvPr>
            <p:ph type="title"/>
          </p:nvPr>
        </p:nvSpPr>
        <p:spPr>
          <a:xfrm>
            <a:off x="381478" y="138962"/>
            <a:ext cx="8520600" cy="831300"/>
          </a:xfrm>
        </p:spPr>
        <p:txBody>
          <a:bodyPr/>
          <a:lstStyle/>
          <a:p>
            <a:r>
              <a:rPr lang="en-US" sz="4000" b="1" dirty="0">
                <a:latin typeface="+mn-lt"/>
              </a:rPr>
              <a:t>Transformation </a:t>
            </a:r>
            <a:r>
              <a:rPr lang="en-US" sz="4000" b="1" dirty="0" smtClean="0">
                <a:latin typeface="+mn-lt"/>
              </a:rPr>
              <a:t>[iii]</a:t>
            </a:r>
            <a:endParaRPr lang="el-GR" sz="4000" b="1" dirty="0">
              <a:latin typeface="+mn-lt"/>
            </a:endParaRPr>
          </a:p>
        </p:txBody>
      </p:sp>
      <p:pic>
        <p:nvPicPr>
          <p:cNvPr id="6" name="Picture 5">
            <a:extLst>
              <a:ext uri="{FF2B5EF4-FFF2-40B4-BE49-F238E27FC236}">
                <a16:creationId xmlns:a16="http://schemas.microsoft.com/office/drawing/2014/main" xmlns="" id="{923DC99D-66C7-EC45-8361-440AEC18AE44}"/>
              </a:ext>
            </a:extLst>
          </p:cNvPr>
          <p:cNvPicPr>
            <a:picLocks noChangeAspect="1"/>
          </p:cNvPicPr>
          <p:nvPr/>
        </p:nvPicPr>
        <p:blipFill>
          <a:blip r:embed="rId3"/>
          <a:stretch>
            <a:fillRect/>
          </a:stretch>
        </p:blipFill>
        <p:spPr>
          <a:xfrm>
            <a:off x="517714" y="901237"/>
            <a:ext cx="3543647" cy="3871441"/>
          </a:xfrm>
          <a:prstGeom prst="rect">
            <a:avLst/>
          </a:prstGeom>
        </p:spPr>
      </p:pic>
      <p:sp>
        <p:nvSpPr>
          <p:cNvPr id="7" name="TextBox 6">
            <a:extLst>
              <a:ext uri="{FF2B5EF4-FFF2-40B4-BE49-F238E27FC236}">
                <a16:creationId xmlns:a16="http://schemas.microsoft.com/office/drawing/2014/main" xmlns="" id="{7753361F-234E-904A-963B-2030CF0A58F8}"/>
              </a:ext>
            </a:extLst>
          </p:cNvPr>
          <p:cNvSpPr txBox="1"/>
          <p:nvPr/>
        </p:nvSpPr>
        <p:spPr>
          <a:xfrm>
            <a:off x="4168240" y="2990022"/>
            <a:ext cx="4975760" cy="2092881"/>
          </a:xfrm>
          <a:prstGeom prst="rect">
            <a:avLst/>
          </a:prstGeom>
          <a:noFill/>
        </p:spPr>
        <p:txBody>
          <a:bodyPr wrap="square" rtlCol="0">
            <a:spAutoFit/>
          </a:bodyPr>
          <a:lstStyle/>
          <a:p>
            <a:pPr lvl="0"/>
            <a:r>
              <a:rPr lang="en-GB" sz="1800" b="1" dirty="0">
                <a:latin typeface="+mn-lt"/>
                <a:sym typeface="Wingdings" panose="05000000000000000000" pitchFamily="2" charset="2"/>
              </a:rPr>
              <a:t> </a:t>
            </a:r>
            <a:r>
              <a:rPr lang="en-GB" sz="1800" b="1" dirty="0">
                <a:latin typeface="+mn-lt"/>
              </a:rPr>
              <a:t>SQL User Defined Function (SQL UDF)</a:t>
            </a:r>
          </a:p>
          <a:p>
            <a:pPr marL="457200" lvl="0" indent="-311150" algn="just">
              <a:buSzPts val="1300"/>
              <a:buChar char="-"/>
            </a:pPr>
            <a:r>
              <a:rPr lang="en-GB" sz="1600" dirty="0">
                <a:latin typeface="+mn-lt"/>
              </a:rPr>
              <a:t>LETREC functions translated into single recursive UDF with CASE-WHEN statements</a:t>
            </a:r>
          </a:p>
          <a:p>
            <a:pPr marL="457200" lvl="0" indent="-311150" algn="just">
              <a:buSzPts val="1300"/>
              <a:buChar char="-"/>
            </a:pPr>
            <a:r>
              <a:rPr lang="en-GB" sz="1600" dirty="0">
                <a:latin typeface="+mn-lt"/>
              </a:rPr>
              <a:t>Iterative control flow simulated with the use of flag variable(s) and recursive calls</a:t>
            </a:r>
          </a:p>
          <a:p>
            <a:pPr marL="457200" lvl="0" indent="-311150" algn="just">
              <a:buSzPts val="1300"/>
              <a:buChar char="-"/>
            </a:pPr>
            <a:r>
              <a:rPr lang="en-GB" sz="1600" dirty="0">
                <a:latin typeface="+mn-lt"/>
              </a:rPr>
              <a:t>Value assignment replaced by chained SELECT statements.</a:t>
            </a:r>
          </a:p>
          <a:p>
            <a:pPr marL="146050" lvl="0" algn="just">
              <a:buSzPts val="1300"/>
            </a:pPr>
            <a:r>
              <a:rPr lang="en-GB" sz="1600" dirty="0">
                <a:latin typeface="+mn-lt"/>
                <a:sym typeface="Wingdings" panose="05000000000000000000" pitchFamily="2" charset="2"/>
              </a:rPr>
              <a:t>[UDF recursion not universally supported]</a:t>
            </a:r>
            <a:endParaRPr lang="en-GB" sz="1600" dirty="0">
              <a:latin typeface="+mn-lt"/>
            </a:endParaRPr>
          </a:p>
        </p:txBody>
      </p:sp>
      <p:pic>
        <p:nvPicPr>
          <p:cNvPr id="5" name="Picture 4" descr="A screenshot of a cell phone&#10;&#10;Description automatically generated">
            <a:extLst>
              <a:ext uri="{FF2B5EF4-FFF2-40B4-BE49-F238E27FC236}">
                <a16:creationId xmlns:a16="http://schemas.microsoft.com/office/drawing/2014/main" xmlns="" id="{34F436FF-223C-9D4E-9469-562B669E8E6E}"/>
              </a:ext>
            </a:extLst>
          </p:cNvPr>
          <p:cNvPicPr>
            <a:picLocks noChangeAspect="1"/>
          </p:cNvPicPr>
          <p:nvPr/>
        </p:nvPicPr>
        <p:blipFill>
          <a:blip r:embed="rId4"/>
          <a:stretch>
            <a:fillRect/>
          </a:stretch>
        </p:blipFill>
        <p:spPr>
          <a:xfrm>
            <a:off x="5073829" y="125376"/>
            <a:ext cx="3179519" cy="2919968"/>
          </a:xfrm>
          <a:prstGeom prst="rect">
            <a:avLst/>
          </a:prstGeom>
        </p:spPr>
      </p:pic>
      <p:sp>
        <p:nvSpPr>
          <p:cNvPr id="8" name="TextBox 7"/>
          <p:cNvSpPr txBox="1"/>
          <p:nvPr/>
        </p:nvSpPr>
        <p:spPr>
          <a:xfrm>
            <a:off x="7461705" y="2614772"/>
            <a:ext cx="803425" cy="307777"/>
          </a:xfrm>
          <a:prstGeom prst="rect">
            <a:avLst/>
          </a:prstGeom>
          <a:noFill/>
        </p:spPr>
        <p:txBody>
          <a:bodyPr wrap="none" rtlCol="0">
            <a:spAutoFit/>
          </a:bodyPr>
          <a:lstStyle/>
          <a:p>
            <a:r>
              <a:rPr lang="en-US" dirty="0"/>
              <a:t>STEP 2</a:t>
            </a:r>
            <a:endParaRPr lang="el-GR" dirty="0"/>
          </a:p>
        </p:txBody>
      </p:sp>
      <p:sp>
        <p:nvSpPr>
          <p:cNvPr id="9" name="TextBox 8"/>
          <p:cNvSpPr txBox="1"/>
          <p:nvPr/>
        </p:nvSpPr>
        <p:spPr>
          <a:xfrm>
            <a:off x="3101246" y="4705657"/>
            <a:ext cx="803425" cy="307777"/>
          </a:xfrm>
          <a:prstGeom prst="rect">
            <a:avLst/>
          </a:prstGeom>
          <a:noFill/>
        </p:spPr>
        <p:txBody>
          <a:bodyPr wrap="none" rtlCol="0">
            <a:spAutoFit/>
          </a:bodyPr>
          <a:lstStyle/>
          <a:p>
            <a:r>
              <a:rPr lang="en-US"/>
              <a:t>STEP 3</a:t>
            </a:r>
            <a:endParaRPr lang="el-G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l" smtClean="0"/>
              <a:t>11</a:t>
            </a:fld>
            <a:endParaRPr lang="el"/>
          </a:p>
        </p:txBody>
      </p:sp>
    </p:spTree>
    <p:extLst>
      <p:ext uri="{BB962C8B-B14F-4D97-AF65-F5344CB8AC3E}">
        <p14:creationId xmlns:p14="http://schemas.microsoft.com/office/powerpoint/2010/main" val="15613495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3" name="Picture 12" descr="A screenshot of a cell phone&#10;&#10;Description automatically generated">
            <a:extLst>
              <a:ext uri="{FF2B5EF4-FFF2-40B4-BE49-F238E27FC236}">
                <a16:creationId xmlns:a16="http://schemas.microsoft.com/office/drawing/2014/main" xmlns="" id="{7A644E32-5C1C-D24A-BEEE-6C7A0FE0F0CA}"/>
              </a:ext>
            </a:extLst>
          </p:cNvPr>
          <p:cNvPicPr>
            <a:picLocks noChangeAspect="1"/>
          </p:cNvPicPr>
          <p:nvPr/>
        </p:nvPicPr>
        <p:blipFill>
          <a:blip r:embed="rId3"/>
          <a:stretch>
            <a:fillRect/>
          </a:stretch>
        </p:blipFill>
        <p:spPr>
          <a:xfrm>
            <a:off x="332201" y="831274"/>
            <a:ext cx="3937496" cy="2180767"/>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xmlns="" id="{2B677526-0711-6340-9E7D-246640187064}"/>
              </a:ext>
            </a:extLst>
          </p:cNvPr>
          <p:cNvPicPr>
            <a:picLocks noChangeAspect="1"/>
          </p:cNvPicPr>
          <p:nvPr/>
        </p:nvPicPr>
        <p:blipFill>
          <a:blip r:embed="rId4"/>
          <a:stretch>
            <a:fillRect/>
          </a:stretch>
        </p:blipFill>
        <p:spPr>
          <a:xfrm>
            <a:off x="4903077" y="688770"/>
            <a:ext cx="3847328" cy="3527559"/>
          </a:xfrm>
          <a:prstGeom prst="rect">
            <a:avLst/>
          </a:prstGeom>
        </p:spPr>
      </p:pic>
      <p:sp>
        <p:nvSpPr>
          <p:cNvPr id="29" name="Title 6">
            <a:extLst>
              <a:ext uri="{FF2B5EF4-FFF2-40B4-BE49-F238E27FC236}">
                <a16:creationId xmlns:a16="http://schemas.microsoft.com/office/drawing/2014/main" xmlns="" id="{42D43F06-824E-C941-BFA1-5F3F6C533C04}"/>
              </a:ext>
            </a:extLst>
          </p:cNvPr>
          <p:cNvSpPr>
            <a:spLocks noGrp="1"/>
          </p:cNvSpPr>
          <p:nvPr>
            <p:ph type="title"/>
          </p:nvPr>
        </p:nvSpPr>
        <p:spPr>
          <a:xfrm>
            <a:off x="381478" y="91462"/>
            <a:ext cx="8520600" cy="831300"/>
          </a:xfrm>
        </p:spPr>
        <p:txBody>
          <a:bodyPr/>
          <a:lstStyle/>
          <a:p>
            <a:r>
              <a:rPr lang="en-US" sz="4000" b="1" dirty="0">
                <a:latin typeface="+mn-lt"/>
              </a:rPr>
              <a:t>Transformation </a:t>
            </a:r>
            <a:r>
              <a:rPr lang="en-US" sz="4000" b="1" dirty="0" smtClean="0">
                <a:latin typeface="+mn-lt"/>
              </a:rPr>
              <a:t>[iv]</a:t>
            </a:r>
            <a:endParaRPr lang="el-GR" sz="4000" b="1" dirty="0">
              <a:latin typeface="+mn-lt"/>
            </a:endParaRPr>
          </a:p>
        </p:txBody>
      </p:sp>
      <p:sp>
        <p:nvSpPr>
          <p:cNvPr id="32" name="TextBox 31">
            <a:extLst>
              <a:ext uri="{FF2B5EF4-FFF2-40B4-BE49-F238E27FC236}">
                <a16:creationId xmlns:a16="http://schemas.microsoft.com/office/drawing/2014/main" xmlns="" id="{2523C31A-0A56-8A48-B769-31A890C4700E}"/>
              </a:ext>
            </a:extLst>
          </p:cNvPr>
          <p:cNvSpPr txBox="1"/>
          <p:nvPr/>
        </p:nvSpPr>
        <p:spPr>
          <a:xfrm>
            <a:off x="106879" y="2984770"/>
            <a:ext cx="4796198" cy="2123658"/>
          </a:xfrm>
          <a:prstGeom prst="rect">
            <a:avLst/>
          </a:prstGeom>
          <a:noFill/>
        </p:spPr>
        <p:txBody>
          <a:bodyPr wrap="square" rtlCol="0">
            <a:spAutoFit/>
          </a:bodyPr>
          <a:lstStyle/>
          <a:p>
            <a:pPr lvl="0"/>
            <a:r>
              <a:rPr lang="en-US" sz="2000" b="1" dirty="0">
                <a:latin typeface="+mn-lt"/>
              </a:rPr>
              <a:t>(Pure) SQL Common Table Expression</a:t>
            </a:r>
          </a:p>
          <a:p>
            <a:pPr marL="457200" lvl="0" indent="-311150" algn="just">
              <a:buSzPts val="1300"/>
              <a:buChar char="-"/>
            </a:pPr>
            <a:r>
              <a:rPr lang="en-US" sz="1600" dirty="0">
                <a:latin typeface="+mn-lt"/>
              </a:rPr>
              <a:t>CTE recursion used to replace UDF recursion</a:t>
            </a:r>
          </a:p>
          <a:p>
            <a:pPr marL="457200" lvl="0" indent="-311150" algn="just">
              <a:buSzPts val="1300"/>
              <a:buChar char="-"/>
            </a:pPr>
            <a:r>
              <a:rPr lang="en-US" sz="1600" dirty="0">
                <a:latin typeface="+mn-lt"/>
              </a:rPr>
              <a:t>UDF modified so that recursive call’s arguments are returned in a ROW instead</a:t>
            </a:r>
          </a:p>
          <a:p>
            <a:pPr marL="457200" lvl="0" indent="-311150" algn="just">
              <a:buSzPts val="1300"/>
              <a:buChar char="-"/>
            </a:pPr>
            <a:r>
              <a:rPr lang="en-US" sz="1600" dirty="0">
                <a:latin typeface="+mn-lt"/>
              </a:rPr>
              <a:t>Recursion carried out by CTE (by calling the adapted UDF and managing the returned ROW-results) instead of UDF</a:t>
            </a:r>
          </a:p>
          <a:p>
            <a:pPr marL="146050" lvl="0">
              <a:buSzPts val="1300"/>
            </a:pPr>
            <a:r>
              <a:rPr lang="en-US" sz="1600" dirty="0">
                <a:latin typeface="+mn-lt"/>
                <a:sym typeface="Wingdings" panose="05000000000000000000" pitchFamily="2" charset="2"/>
              </a:rPr>
              <a:t>[CTEs universally supported]</a:t>
            </a:r>
            <a:endParaRPr lang="en-GB" sz="1600" dirty="0">
              <a:latin typeface="+mn-lt"/>
            </a:endParaRPr>
          </a:p>
        </p:txBody>
      </p:sp>
      <p:sp>
        <p:nvSpPr>
          <p:cNvPr id="6" name="TextBox 5"/>
          <p:cNvSpPr txBox="1"/>
          <p:nvPr/>
        </p:nvSpPr>
        <p:spPr>
          <a:xfrm>
            <a:off x="3436640" y="2435021"/>
            <a:ext cx="843501" cy="307777"/>
          </a:xfrm>
          <a:prstGeom prst="rect">
            <a:avLst/>
          </a:prstGeom>
          <a:noFill/>
        </p:spPr>
        <p:txBody>
          <a:bodyPr wrap="none" rtlCol="0">
            <a:spAutoFit/>
          </a:bodyPr>
          <a:lstStyle/>
          <a:p>
            <a:r>
              <a:rPr lang="en-US"/>
              <a:t>STEP 4i</a:t>
            </a:r>
            <a:endParaRPr lang="el-GR"/>
          </a:p>
        </p:txBody>
      </p:sp>
      <p:sp>
        <p:nvSpPr>
          <p:cNvPr id="7" name="TextBox 6"/>
          <p:cNvSpPr txBox="1"/>
          <p:nvPr/>
        </p:nvSpPr>
        <p:spPr>
          <a:xfrm>
            <a:off x="7590551" y="4216329"/>
            <a:ext cx="883575" cy="307777"/>
          </a:xfrm>
          <a:prstGeom prst="rect">
            <a:avLst/>
          </a:prstGeom>
          <a:noFill/>
        </p:spPr>
        <p:txBody>
          <a:bodyPr wrap="none" rtlCol="0">
            <a:spAutoFit/>
          </a:bodyPr>
          <a:lstStyle/>
          <a:p>
            <a:r>
              <a:rPr lang="en-US"/>
              <a:t>STEP 4ii</a:t>
            </a:r>
            <a:endParaRPr lang="el-G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l" smtClean="0"/>
              <a:t>12</a:t>
            </a:fld>
            <a:endParaRPr lang="el"/>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433433"/>
            <a:ext cx="8520600" cy="8313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1600"/>
              </a:spcAft>
              <a:buNone/>
            </a:pPr>
            <a:r>
              <a:rPr lang="el" sz="4000" b="1" dirty="0" smtClean="0">
                <a:solidFill>
                  <a:srgbClr val="000000"/>
                </a:solidFill>
                <a:latin typeface="+mn-lt"/>
              </a:rPr>
              <a:t>ONCE </a:t>
            </a:r>
            <a:r>
              <a:rPr lang="el" sz="4000" b="1" dirty="0">
                <a:solidFill>
                  <a:srgbClr val="000000"/>
                </a:solidFill>
                <a:latin typeface="+mn-lt"/>
              </a:rPr>
              <a:t>PL/SQL IS GONE </a:t>
            </a:r>
            <a:r>
              <a:rPr lang="en-US" sz="4000" b="1" dirty="0" smtClean="0">
                <a:solidFill>
                  <a:srgbClr val="000000"/>
                </a:solidFill>
                <a:latin typeface="+mn-lt"/>
              </a:rPr>
              <a:t>[</a:t>
            </a:r>
            <a:r>
              <a:rPr lang="en-US" sz="4000" b="1" dirty="0" err="1" smtClean="0">
                <a:solidFill>
                  <a:srgbClr val="000000"/>
                </a:solidFill>
                <a:latin typeface="+mn-lt"/>
              </a:rPr>
              <a:t>i</a:t>
            </a:r>
            <a:r>
              <a:rPr lang="en-US" sz="4000" b="1" dirty="0" smtClean="0">
                <a:solidFill>
                  <a:srgbClr val="000000"/>
                </a:solidFill>
                <a:latin typeface="+mn-lt"/>
              </a:rPr>
              <a:t>]</a:t>
            </a:r>
            <a:endParaRPr sz="4000" b="1" dirty="0">
              <a:solidFill>
                <a:srgbClr val="000000"/>
              </a:solidFill>
              <a:latin typeface="+mn-lt"/>
            </a:endParaRPr>
          </a:p>
        </p:txBody>
      </p:sp>
      <p:sp>
        <p:nvSpPr>
          <p:cNvPr id="114" name="Google Shape;114;p21"/>
          <p:cNvSpPr txBox="1">
            <a:spLocks noGrp="1"/>
          </p:cNvSpPr>
          <p:nvPr>
            <p:ph type="body" idx="1"/>
          </p:nvPr>
        </p:nvSpPr>
        <p:spPr>
          <a:xfrm>
            <a:off x="269168" y="1205746"/>
            <a:ext cx="3596979"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 sz="3200" b="1" i="1" dirty="0"/>
              <a:t>Context switching overhead</a:t>
            </a:r>
            <a:endParaRPr lang="en-US" sz="3200" b="1" i="1" dirty="0"/>
          </a:p>
          <a:p>
            <a:pPr marL="0" lvl="0" indent="0" algn="l" rtl="0">
              <a:spcBef>
                <a:spcPts val="0"/>
              </a:spcBef>
              <a:spcAft>
                <a:spcPts val="0"/>
              </a:spcAft>
              <a:buNone/>
            </a:pPr>
            <a:endParaRPr lang="en-US" sz="3200" b="1" i="1" dirty="0"/>
          </a:p>
          <a:p>
            <a:pPr marL="0" lvl="0" indent="0" algn="l" rtl="0">
              <a:spcBef>
                <a:spcPts val="0"/>
              </a:spcBef>
              <a:spcAft>
                <a:spcPts val="0"/>
              </a:spcAft>
              <a:buNone/>
            </a:pPr>
            <a:endParaRPr lang="en-US" sz="300" dirty="0">
              <a:sym typeface="Wingdings" panose="05000000000000000000" pitchFamily="2" charset="2"/>
            </a:endParaRPr>
          </a:p>
          <a:p>
            <a:pPr marL="285750" lvl="0" indent="-285750" algn="l" rtl="0">
              <a:spcBef>
                <a:spcPts val="0"/>
              </a:spcBef>
              <a:spcAft>
                <a:spcPts val="0"/>
              </a:spcAft>
              <a:buFont typeface="Wingdings" pitchFamily="2" charset="2"/>
              <a:buChar char="à"/>
            </a:pPr>
            <a:r>
              <a:rPr lang="en-US" sz="1600" dirty="0">
                <a:sym typeface="Wingdings" panose="05000000000000000000" pitchFamily="2" charset="2"/>
              </a:rPr>
              <a:t>Overhead = Exec Start + Exec End</a:t>
            </a:r>
          </a:p>
          <a:p>
            <a:pPr marL="285750" lvl="0" indent="-285750">
              <a:buFont typeface="Wingdings" pitchFamily="2" charset="2"/>
              <a:buChar char="à"/>
            </a:pPr>
            <a:r>
              <a:rPr lang="en-US" sz="1600" dirty="0"/>
              <a:t>Functions with only </a:t>
            </a:r>
            <a:r>
              <a:rPr lang="en-US" sz="1600" i="1" dirty="0"/>
              <a:t>s</a:t>
            </a:r>
            <a:r>
              <a:rPr lang="en-US" sz="1600" dirty="0"/>
              <a:t>imple</a:t>
            </a:r>
            <a:r>
              <a:rPr lang="en-US" sz="1600" i="1" dirty="0"/>
              <a:t> expressions</a:t>
            </a:r>
            <a:r>
              <a:rPr lang="en-US" sz="1600" dirty="0"/>
              <a:t>/no queries (Fibonacci) not expected to benefit from the compilation; overhead already zero</a:t>
            </a:r>
          </a:p>
          <a:p>
            <a:pPr marL="285750" lvl="0" indent="-285750" algn="l" rtl="0">
              <a:spcBef>
                <a:spcPts val="0"/>
              </a:spcBef>
              <a:spcAft>
                <a:spcPts val="0"/>
              </a:spcAft>
              <a:buFont typeface="Wingdings" pitchFamily="2" charset="2"/>
              <a:buChar char="à"/>
            </a:pPr>
            <a:endParaRPr lang="en-US" sz="1600" dirty="0">
              <a:sym typeface="Wingdings" panose="05000000000000000000" pitchFamily="2" charset="2"/>
            </a:endParaRPr>
          </a:p>
          <a:p>
            <a:pPr marL="285750" lvl="0" indent="-285750" algn="l" rtl="0">
              <a:spcBef>
                <a:spcPts val="0"/>
              </a:spcBef>
              <a:spcAft>
                <a:spcPts val="0"/>
              </a:spcAft>
              <a:buFont typeface="Wingdings" pitchFamily="2" charset="2"/>
              <a:buChar char="à"/>
            </a:pPr>
            <a:endParaRPr lang="en-US" sz="1600" dirty="0">
              <a:sym typeface="Wingdings" panose="05000000000000000000" pitchFamily="2" charset="2"/>
            </a:endParaRPr>
          </a:p>
        </p:txBody>
      </p:sp>
      <p:pic>
        <p:nvPicPr>
          <p:cNvPr id="6" name="Picture 5">
            <a:extLst>
              <a:ext uri="{FF2B5EF4-FFF2-40B4-BE49-F238E27FC236}">
                <a16:creationId xmlns:a16="http://schemas.microsoft.com/office/drawing/2014/main" xmlns="" id="{F4CC3968-BDCE-A24C-BBBE-E70090390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369" y="1205746"/>
            <a:ext cx="4353463" cy="2225437"/>
          </a:xfrm>
          <a:prstGeom prst="rect">
            <a:avLst/>
          </a:prstGeom>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l" smtClean="0"/>
              <a:t>13</a:t>
            </a:fld>
            <a:endParaRPr lang="el"/>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14;p21">
            <a:extLst>
              <a:ext uri="{FF2B5EF4-FFF2-40B4-BE49-F238E27FC236}">
                <a16:creationId xmlns:a16="http://schemas.microsoft.com/office/drawing/2014/main" xmlns="" id="{2B2C3C94-EFE4-A244-BA88-86BF42D8DB4C}"/>
              </a:ext>
            </a:extLst>
          </p:cNvPr>
          <p:cNvSpPr txBox="1">
            <a:spLocks noGrp="1"/>
          </p:cNvSpPr>
          <p:nvPr>
            <p:ph type="body" idx="1"/>
          </p:nvPr>
        </p:nvSpPr>
        <p:spPr>
          <a:xfrm>
            <a:off x="269168" y="1253246"/>
            <a:ext cx="4528463" cy="3354000"/>
          </a:xfrm>
          <a:prstGeom prst="rect">
            <a:avLst/>
          </a:prstGeom>
        </p:spPr>
        <p:txBody>
          <a:bodyPr spcFirstLastPara="1" wrap="square" lIns="91425" tIns="91425" rIns="91425" bIns="91425" anchor="t" anchorCtr="0">
            <a:noAutofit/>
          </a:bodyPr>
          <a:lstStyle/>
          <a:p>
            <a:pPr marL="0" indent="0">
              <a:buNone/>
            </a:pPr>
            <a:r>
              <a:rPr lang="en-US" sz="2400" b="1" i="1" dirty="0"/>
              <a:t>Iterative PL/SQL vs. Recursive SQL</a:t>
            </a:r>
          </a:p>
          <a:p>
            <a:pPr marL="0" indent="0">
              <a:buNone/>
            </a:pPr>
            <a:endParaRPr lang="en-US" sz="2400" b="1" i="1" dirty="0"/>
          </a:p>
          <a:p>
            <a:pPr marL="285750" lvl="0" indent="-285750" algn="l" rtl="0">
              <a:spcBef>
                <a:spcPts val="0"/>
              </a:spcBef>
              <a:spcAft>
                <a:spcPts val="0"/>
              </a:spcAft>
              <a:buFont typeface="Wingdings" pitchFamily="2" charset="2"/>
              <a:buChar char="à"/>
            </a:pPr>
            <a:r>
              <a:rPr lang="en-US" sz="2000" dirty="0"/>
              <a:t>Expected speed-up &lt;= Real speed-up</a:t>
            </a:r>
          </a:p>
          <a:p>
            <a:pPr marL="285750" lvl="0" indent="-285750" algn="l" rtl="0">
              <a:spcBef>
                <a:spcPts val="0"/>
              </a:spcBef>
              <a:spcAft>
                <a:spcPts val="0"/>
              </a:spcAft>
              <a:buFont typeface="Wingdings" pitchFamily="2" charset="2"/>
              <a:buChar char="à"/>
            </a:pPr>
            <a:r>
              <a:rPr lang="en-US" sz="2000" dirty="0"/>
              <a:t>Evaluation of pure SQL undercuts interpretation of PL/SQL statements</a:t>
            </a:r>
          </a:p>
          <a:p>
            <a:pPr marL="0" lvl="0" indent="0" algn="l" rtl="0">
              <a:spcBef>
                <a:spcPts val="0"/>
              </a:spcBef>
              <a:spcAft>
                <a:spcPts val="0"/>
              </a:spcAft>
              <a:buNone/>
            </a:pPr>
            <a:endParaRPr lang="en-US" sz="2000" dirty="0"/>
          </a:p>
        </p:txBody>
      </p:sp>
      <p:pic>
        <p:nvPicPr>
          <p:cNvPr id="8" name="Picture 7">
            <a:extLst>
              <a:ext uri="{FF2B5EF4-FFF2-40B4-BE49-F238E27FC236}">
                <a16:creationId xmlns:a16="http://schemas.microsoft.com/office/drawing/2014/main" xmlns="" id="{B4D49F6C-1329-F248-A360-ECF4975E9772}"/>
              </a:ext>
            </a:extLst>
          </p:cNvPr>
          <p:cNvPicPr>
            <a:picLocks noChangeAspect="1"/>
          </p:cNvPicPr>
          <p:nvPr/>
        </p:nvPicPr>
        <p:blipFill rotWithShape="1">
          <a:blip r:embed="rId2">
            <a:extLst>
              <a:ext uri="{28A0092B-C50C-407E-A947-70E740481C1C}">
                <a14:useLocalDpi xmlns:a14="http://schemas.microsoft.com/office/drawing/2010/main" val="0"/>
              </a:ext>
            </a:extLst>
          </a:blip>
          <a:srcRect b="2902"/>
          <a:stretch/>
        </p:blipFill>
        <p:spPr>
          <a:xfrm>
            <a:off x="4959448" y="967833"/>
            <a:ext cx="3872852" cy="3142481"/>
          </a:xfrm>
          <a:prstGeom prst="rect">
            <a:avLst/>
          </a:prstGeom>
        </p:spPr>
      </p:pic>
      <p:sp>
        <p:nvSpPr>
          <p:cNvPr id="6" name="Google Shape;113;p21"/>
          <p:cNvSpPr txBox="1">
            <a:spLocks noGrp="1"/>
          </p:cNvSpPr>
          <p:nvPr>
            <p:ph type="title"/>
          </p:nvPr>
        </p:nvSpPr>
        <p:spPr>
          <a:xfrm>
            <a:off x="311700" y="433433"/>
            <a:ext cx="8520600" cy="8313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1600"/>
              </a:spcAft>
              <a:buNone/>
            </a:pPr>
            <a:r>
              <a:rPr lang="el" sz="4000" b="1" dirty="0" smtClean="0">
                <a:solidFill>
                  <a:srgbClr val="000000"/>
                </a:solidFill>
                <a:latin typeface="+mn-lt"/>
              </a:rPr>
              <a:t>ONCE </a:t>
            </a:r>
            <a:r>
              <a:rPr lang="el" sz="4000" b="1" dirty="0">
                <a:solidFill>
                  <a:srgbClr val="000000"/>
                </a:solidFill>
                <a:latin typeface="+mn-lt"/>
              </a:rPr>
              <a:t>PL/SQL IS </a:t>
            </a:r>
            <a:r>
              <a:rPr lang="el" sz="4000" b="1">
                <a:solidFill>
                  <a:srgbClr val="000000"/>
                </a:solidFill>
                <a:latin typeface="+mn-lt"/>
              </a:rPr>
              <a:t>GONE </a:t>
            </a:r>
            <a:r>
              <a:rPr lang="en-US" sz="4000" b="1" smtClean="0">
                <a:solidFill>
                  <a:srgbClr val="000000"/>
                </a:solidFill>
                <a:latin typeface="+mn-lt"/>
              </a:rPr>
              <a:t>[ii]</a:t>
            </a:r>
            <a:endParaRPr sz="4000" b="1" dirty="0">
              <a:solidFill>
                <a:srgbClr val="000000"/>
              </a:solidFill>
              <a:latin typeface="+mn-l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l" smtClean="0"/>
              <a:t>14</a:t>
            </a:fld>
            <a:endParaRPr lang="el"/>
          </a:p>
        </p:txBody>
      </p:sp>
    </p:spTree>
    <p:extLst>
      <p:ext uri="{BB962C8B-B14F-4D97-AF65-F5344CB8AC3E}">
        <p14:creationId xmlns:p14="http://schemas.microsoft.com/office/powerpoint/2010/main" val="17450299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8583" y="1720381"/>
            <a:ext cx="6184628" cy="2622063"/>
          </a:xfrm>
          <a:prstGeom prst="rect">
            <a:avLst/>
          </a:prstGeom>
        </p:spPr>
      </p:pic>
      <p:sp>
        <p:nvSpPr>
          <p:cNvPr id="120" name="Google Shape;120;p22"/>
          <p:cNvSpPr txBox="1">
            <a:spLocks noGrp="1"/>
          </p:cNvSpPr>
          <p:nvPr>
            <p:ph type="body" idx="1"/>
          </p:nvPr>
        </p:nvSpPr>
        <p:spPr>
          <a:xfrm>
            <a:off x="114478" y="983852"/>
            <a:ext cx="7556981" cy="427779"/>
          </a:xfrm>
          <a:prstGeom prst="rect">
            <a:avLst/>
          </a:prstGeom>
        </p:spPr>
        <p:txBody>
          <a:bodyPr spcFirstLastPara="1" wrap="square" lIns="91425" tIns="91425" rIns="91425" bIns="91425" anchor="t" anchorCtr="0">
            <a:noAutofit/>
          </a:bodyPr>
          <a:lstStyle/>
          <a:p>
            <a:pPr marL="0" lvl="0" indent="0" algn="l" rtl="0">
              <a:spcAft>
                <a:spcPts val="0"/>
              </a:spcAft>
              <a:buClr>
                <a:schemeClr val="dk1"/>
              </a:buClr>
              <a:buSzPts val="1100"/>
              <a:buFont typeface="Arial"/>
              <a:buNone/>
            </a:pPr>
            <a:r>
              <a:rPr lang="el" sz="2000" b="1" i="1" dirty="0"/>
              <a:t>Scaling the number of </a:t>
            </a:r>
            <a:r>
              <a:rPr lang="el" sz="2000" b="1" i="1" dirty="0" smtClean="0"/>
              <a:t>context</a:t>
            </a:r>
            <a:r>
              <a:rPr lang="en-US" sz="2000" b="1" i="1" dirty="0" smtClean="0"/>
              <a:t> </a:t>
            </a:r>
            <a:r>
              <a:rPr lang="el" sz="2000" b="1" i="1" dirty="0" smtClean="0"/>
              <a:t>switches</a:t>
            </a:r>
            <a:r>
              <a:rPr lang="en-US" sz="2000" b="1" i="1" dirty="0" smtClean="0"/>
              <a:t> </a:t>
            </a:r>
            <a:r>
              <a:rPr lang="en-US" sz="2000" b="1" i="1" dirty="0"/>
              <a:t>+ </a:t>
            </a:r>
            <a:r>
              <a:rPr lang="el" sz="2000" b="1" i="1" dirty="0"/>
              <a:t>Beyond </a:t>
            </a:r>
            <a:r>
              <a:rPr lang="el" sz="2000" b="1" i="1" dirty="0" smtClean="0"/>
              <a:t>PostgreSQL</a:t>
            </a:r>
            <a:endParaRPr lang="en-US" sz="2000" b="1" i="1" dirty="0" smtClean="0"/>
          </a:p>
        </p:txBody>
      </p:sp>
      <p:sp>
        <p:nvSpPr>
          <p:cNvPr id="3" name="TextBox 2"/>
          <p:cNvSpPr txBox="1"/>
          <p:nvPr/>
        </p:nvSpPr>
        <p:spPr>
          <a:xfrm>
            <a:off x="130628" y="1316632"/>
            <a:ext cx="3348840" cy="3908762"/>
          </a:xfrm>
          <a:prstGeom prst="rect">
            <a:avLst/>
          </a:prstGeom>
          <a:noFill/>
        </p:spPr>
        <p:txBody>
          <a:bodyPr wrap="square" rtlCol="0">
            <a:spAutoFit/>
          </a:bodyPr>
          <a:lstStyle/>
          <a:p>
            <a:pPr lvl="0">
              <a:buClr>
                <a:schemeClr val="dk1"/>
              </a:buClr>
              <a:buSzPts val="1100"/>
            </a:pPr>
            <a:endParaRPr lang="en-US" sz="500" b="1" i="1" dirty="0">
              <a:latin typeface="+mn-lt"/>
            </a:endParaRPr>
          </a:p>
          <a:p>
            <a:pPr marL="285750" indent="-285750">
              <a:buSzPts val="1100"/>
              <a:buFont typeface="Arial" panose="020B0604020202020204" pitchFamily="34" charset="0"/>
              <a:buChar char="•"/>
            </a:pPr>
            <a:r>
              <a:rPr lang="en-US" sz="1800" dirty="0">
                <a:latin typeface="+mn-lt"/>
                <a:sym typeface="Wingdings" panose="05000000000000000000" pitchFamily="2" charset="2"/>
              </a:rPr>
              <a:t>Increase # of iterations and function calls: </a:t>
            </a:r>
            <a:endParaRPr lang="en-US" sz="1800" dirty="0" smtClean="0">
              <a:latin typeface="+mn-lt"/>
              <a:sym typeface="Wingdings" panose="05000000000000000000" pitchFamily="2" charset="2"/>
            </a:endParaRPr>
          </a:p>
          <a:p>
            <a:pPr>
              <a:buSzPts val="1100"/>
            </a:pPr>
            <a:r>
              <a:rPr lang="en-US" sz="1800" dirty="0" smtClean="0">
                <a:latin typeface="+mn-lt"/>
                <a:sym typeface="Wingdings" panose="05000000000000000000" pitchFamily="2" charset="2"/>
              </a:rPr>
              <a:t>       </a:t>
            </a:r>
            <a:r>
              <a:rPr lang="en-US" sz="1600" dirty="0" smtClean="0">
                <a:latin typeface="+mn-lt"/>
                <a:sym typeface="Wingdings" panose="05000000000000000000" pitchFamily="2" charset="2"/>
              </a:rPr>
              <a:t>Increase  </a:t>
            </a:r>
            <a:r>
              <a:rPr lang="en-US" sz="1600" dirty="0">
                <a:latin typeface="+mn-lt"/>
                <a:sym typeface="Wingdings" panose="05000000000000000000" pitchFamily="2" charset="2"/>
              </a:rPr>
              <a:t># of context switches</a:t>
            </a:r>
          </a:p>
          <a:p>
            <a:pPr marL="742950" lvl="1" indent="-285750">
              <a:spcBef>
                <a:spcPts val="600"/>
              </a:spcBef>
              <a:buSzPts val="1100"/>
              <a:buFont typeface="Arial" panose="020B0604020202020204" pitchFamily="34" charset="0"/>
              <a:buChar char="•"/>
            </a:pPr>
            <a:endParaRPr lang="en-US" sz="1600" dirty="0">
              <a:latin typeface="+mn-lt"/>
              <a:sym typeface="Wingdings" panose="05000000000000000000" pitchFamily="2" charset="2"/>
            </a:endParaRPr>
          </a:p>
          <a:p>
            <a:pPr marL="285750" indent="-285750">
              <a:buSzPts val="1100"/>
              <a:buFont typeface="Arial" panose="020B0604020202020204" pitchFamily="34" charset="0"/>
              <a:buChar char="•"/>
            </a:pPr>
            <a:r>
              <a:rPr lang="en-US" sz="1800" dirty="0">
                <a:latin typeface="+mn-lt"/>
                <a:sym typeface="Wingdings" panose="05000000000000000000" pitchFamily="2" charset="2"/>
              </a:rPr>
              <a:t>For  small  # of context switches</a:t>
            </a:r>
          </a:p>
          <a:p>
            <a:pPr marL="285750" indent="-285750">
              <a:buSzPts val="1100"/>
              <a:buFont typeface="Arial" panose="020B0604020202020204" pitchFamily="34" charset="0"/>
              <a:buChar char="•"/>
            </a:pPr>
            <a:r>
              <a:rPr lang="en-US" sz="1800" dirty="0">
                <a:latin typeface="+mn-lt"/>
                <a:sym typeface="Wingdings" panose="05000000000000000000" pitchFamily="2" charset="2"/>
              </a:rPr>
              <a:t>PL/SQL  interpreted   faster  than compiled </a:t>
            </a:r>
            <a:r>
              <a:rPr lang="en-US" sz="1800" dirty="0">
                <a:latin typeface="+mn-lt"/>
              </a:rPr>
              <a:t>(compilation overhead)</a:t>
            </a:r>
          </a:p>
          <a:p>
            <a:pPr marL="285750" indent="-285750">
              <a:buSzPts val="1100"/>
              <a:buFont typeface="Arial" panose="020B0604020202020204" pitchFamily="34" charset="0"/>
              <a:buChar char="•"/>
            </a:pPr>
            <a:r>
              <a:rPr lang="en-US" sz="1800" dirty="0">
                <a:latin typeface="+mn-lt"/>
              </a:rPr>
              <a:t>Applies to other imperative languages as well</a:t>
            </a:r>
          </a:p>
          <a:p>
            <a:pPr marL="171450" lvl="0" indent="-171450">
              <a:buClr>
                <a:schemeClr val="dk1"/>
              </a:buClr>
              <a:buSzPts val="1100"/>
              <a:buFont typeface="Arial" panose="020B0604020202020204" pitchFamily="34" charset="0"/>
              <a:buChar char="•"/>
            </a:pPr>
            <a:endParaRPr lang="en-US" sz="800" i="1" dirty="0">
              <a:latin typeface="+mn-lt"/>
            </a:endParaRPr>
          </a:p>
          <a:p>
            <a:pPr marL="285750" lvl="0" indent="-285750">
              <a:buSzPts val="1100"/>
              <a:buFontTx/>
              <a:buChar char="-"/>
            </a:pPr>
            <a:endParaRPr lang="en-US" sz="1800" dirty="0">
              <a:latin typeface="+mn-lt"/>
            </a:endParaRPr>
          </a:p>
          <a:p>
            <a:pPr marL="285750" indent="-285750">
              <a:buFont typeface="Arial" panose="020B0604020202020204" pitchFamily="34" charset="0"/>
              <a:buChar char="•"/>
            </a:pPr>
            <a:endParaRPr lang="el-GR" sz="1600" dirty="0">
              <a:latin typeface="+mn-lt"/>
            </a:endParaRPr>
          </a:p>
        </p:txBody>
      </p:sp>
      <p:sp>
        <p:nvSpPr>
          <p:cNvPr id="7" name="Google Shape;113;p21"/>
          <p:cNvSpPr txBox="1">
            <a:spLocks noGrp="1"/>
          </p:cNvSpPr>
          <p:nvPr>
            <p:ph type="title"/>
          </p:nvPr>
        </p:nvSpPr>
        <p:spPr>
          <a:xfrm>
            <a:off x="228575" y="362183"/>
            <a:ext cx="8520600" cy="8313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1600"/>
              </a:spcAft>
              <a:buNone/>
            </a:pPr>
            <a:r>
              <a:rPr lang="el" sz="4000" b="1" dirty="0" smtClean="0">
                <a:solidFill>
                  <a:srgbClr val="000000"/>
                </a:solidFill>
                <a:latin typeface="+mn-lt"/>
              </a:rPr>
              <a:t>ONCE </a:t>
            </a:r>
            <a:r>
              <a:rPr lang="el" sz="4000" b="1" dirty="0">
                <a:solidFill>
                  <a:srgbClr val="000000"/>
                </a:solidFill>
                <a:latin typeface="+mn-lt"/>
              </a:rPr>
              <a:t>PL/SQL IS GONE </a:t>
            </a:r>
            <a:r>
              <a:rPr lang="en-US" sz="4000" b="1" dirty="0" smtClean="0">
                <a:solidFill>
                  <a:srgbClr val="000000"/>
                </a:solidFill>
                <a:latin typeface="+mn-lt"/>
              </a:rPr>
              <a:t>[iii]</a:t>
            </a:r>
            <a:endParaRPr sz="4000" b="1" dirty="0">
              <a:solidFill>
                <a:srgbClr val="000000"/>
              </a:solidFill>
              <a:latin typeface="+mn-lt"/>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l" smtClean="0"/>
              <a:t>15</a:t>
            </a:fld>
            <a:endParaRPr lang="el"/>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991299"/>
            <a:ext cx="8520600" cy="3354000"/>
          </a:xfrm>
        </p:spPr>
        <p:txBody>
          <a:bodyPr/>
          <a:lstStyle/>
          <a:p>
            <a:pPr marL="0" lvl="0" indent="0">
              <a:buSzPts val="1100"/>
              <a:buNone/>
            </a:pPr>
            <a:r>
              <a:rPr lang="el" sz="2000" b="1" i="1" dirty="0"/>
              <a:t>When WITH RECURSIVE does too much. Exploiting tail Recursion</a:t>
            </a:r>
            <a:endParaRPr lang="en-US" sz="2000" b="1" i="1" dirty="0"/>
          </a:p>
          <a:p>
            <a:pPr marL="0" lvl="0" indent="0">
              <a:buSzPts val="1100"/>
              <a:buNone/>
            </a:pPr>
            <a:endParaRPr lang="en-US" sz="600" b="1" i="1" dirty="0"/>
          </a:p>
          <a:p>
            <a:pPr marL="0" lvl="0" indent="0">
              <a:buSzPts val="1100"/>
              <a:buNone/>
            </a:pPr>
            <a:endParaRPr lang="en-US" sz="400" b="1" i="1" dirty="0"/>
          </a:p>
          <a:p>
            <a:pPr marL="0" lvl="0" indent="0">
              <a:buSzPts val="1100"/>
              <a:buNone/>
            </a:pPr>
            <a:r>
              <a:rPr lang="en-US" sz="1800" dirty="0"/>
              <a:t>Tail recursion needs no stack frames (last statement in function), but CTE needs stack (uses  current recursion level’s arguments after the recursive call returns)</a:t>
            </a:r>
          </a:p>
          <a:p>
            <a:pPr marL="0" lvl="0" indent="0">
              <a:buSzPts val="1100"/>
              <a:buNone/>
            </a:pPr>
            <a:endParaRPr lang="en-US" sz="400" dirty="0">
              <a:sym typeface="Wingdings" panose="05000000000000000000" pitchFamily="2" charset="2"/>
            </a:endParaRPr>
          </a:p>
          <a:p>
            <a:pPr marL="0" lvl="0" indent="0">
              <a:buSzPts val="1100"/>
              <a:buNone/>
            </a:pPr>
            <a:r>
              <a:rPr lang="en-US" sz="1800" dirty="0">
                <a:sym typeface="Wingdings" panose="05000000000000000000" pitchFamily="2" charset="2"/>
              </a:rPr>
              <a:t> WITH TAIL RECURSIVE (proposed)  </a:t>
            </a:r>
            <a:r>
              <a:rPr lang="en-US" sz="1800" i="1" dirty="0">
                <a:sym typeface="Wingdings" panose="05000000000000000000" pitchFamily="2" charset="2"/>
              </a:rPr>
              <a:t>WITH ITERATE* </a:t>
            </a:r>
            <a:r>
              <a:rPr lang="en-US" sz="1800" dirty="0">
                <a:sym typeface="Wingdings" panose="05000000000000000000" pitchFamily="2" charset="2"/>
              </a:rPr>
              <a:t>(PostgreSQL)</a:t>
            </a:r>
          </a:p>
          <a:p>
            <a:pPr marL="0" lvl="0" indent="0">
              <a:buSzPts val="1100"/>
              <a:buNone/>
            </a:pPr>
            <a:endParaRPr lang="en-US" sz="600" dirty="0"/>
          </a:p>
          <a:p>
            <a:pPr marL="0" lvl="0" indent="0">
              <a:buSzPts val="1100"/>
              <a:buNone/>
            </a:pPr>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896" y="2604824"/>
            <a:ext cx="4217436" cy="1828800"/>
          </a:xfrm>
          <a:prstGeom prst="rect">
            <a:avLst/>
          </a:prstGeom>
        </p:spPr>
      </p:pic>
      <p:sp>
        <p:nvSpPr>
          <p:cNvPr id="5" name="TextBox 4"/>
          <p:cNvSpPr txBox="1"/>
          <p:nvPr/>
        </p:nvSpPr>
        <p:spPr>
          <a:xfrm>
            <a:off x="4694755" y="2802248"/>
            <a:ext cx="4247231" cy="1600438"/>
          </a:xfrm>
          <a:prstGeom prst="rect">
            <a:avLst/>
          </a:prstGeom>
          <a:noFill/>
        </p:spPr>
        <p:txBody>
          <a:bodyPr wrap="square" rtlCol="0">
            <a:spAutoFit/>
          </a:bodyPr>
          <a:lstStyle/>
          <a:p>
            <a:r>
              <a:rPr lang="en-US" dirty="0">
                <a:latin typeface="+mn-lt"/>
              </a:rPr>
              <a:t>WITH RECURSIVE:</a:t>
            </a:r>
          </a:p>
          <a:p>
            <a:r>
              <a:rPr lang="en-US" dirty="0">
                <a:latin typeface="+mn-lt"/>
              </a:rPr>
              <a:t>Dramatic increase of buffer page writes (i.e. too much stack memory used), because of increased amount of arguments kept in memory as recursive calls # increases</a:t>
            </a:r>
          </a:p>
          <a:p>
            <a:endParaRPr lang="en-US" dirty="0">
              <a:latin typeface="+mn-lt"/>
            </a:endParaRPr>
          </a:p>
          <a:p>
            <a:r>
              <a:rPr lang="en-US" dirty="0">
                <a:latin typeface="+mn-lt"/>
              </a:rPr>
              <a:t>WITH ITERATE:</a:t>
            </a:r>
          </a:p>
          <a:p>
            <a:r>
              <a:rPr lang="en-US" dirty="0">
                <a:latin typeface="+mn-lt"/>
              </a:rPr>
              <a:t>Memory usage does not  change (much)</a:t>
            </a:r>
            <a:endParaRPr lang="el-GR" dirty="0">
              <a:latin typeface="+mn-lt"/>
            </a:endParaRPr>
          </a:p>
        </p:txBody>
      </p:sp>
      <p:sp>
        <p:nvSpPr>
          <p:cNvPr id="7" name="Google Shape;113;p21"/>
          <p:cNvSpPr txBox="1">
            <a:spLocks noGrp="1"/>
          </p:cNvSpPr>
          <p:nvPr>
            <p:ph type="title"/>
          </p:nvPr>
        </p:nvSpPr>
        <p:spPr>
          <a:xfrm>
            <a:off x="228575" y="362183"/>
            <a:ext cx="8520600" cy="8313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1600"/>
              </a:spcAft>
              <a:buNone/>
            </a:pPr>
            <a:r>
              <a:rPr lang="el" sz="4000" b="1" dirty="0" smtClean="0">
                <a:solidFill>
                  <a:srgbClr val="000000"/>
                </a:solidFill>
                <a:latin typeface="+mn-lt"/>
              </a:rPr>
              <a:t>ONCE </a:t>
            </a:r>
            <a:r>
              <a:rPr lang="el" sz="4000" b="1" dirty="0">
                <a:solidFill>
                  <a:srgbClr val="000000"/>
                </a:solidFill>
                <a:latin typeface="+mn-lt"/>
              </a:rPr>
              <a:t>PL/SQL IS GONE </a:t>
            </a:r>
            <a:r>
              <a:rPr lang="en-US" sz="4000" b="1" dirty="0" smtClean="0">
                <a:solidFill>
                  <a:srgbClr val="000000"/>
                </a:solidFill>
                <a:latin typeface="+mn-lt"/>
              </a:rPr>
              <a:t>[iv]</a:t>
            </a:r>
            <a:endParaRPr sz="4000" b="1" dirty="0">
              <a:solidFill>
                <a:srgbClr val="000000"/>
              </a:solidFill>
              <a:latin typeface="+mn-l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l" smtClean="0"/>
              <a:t>16</a:t>
            </a:fld>
            <a:endParaRPr lang="el"/>
          </a:p>
        </p:txBody>
      </p:sp>
    </p:spTree>
    <p:extLst>
      <p:ext uri="{BB962C8B-B14F-4D97-AF65-F5344CB8AC3E}">
        <p14:creationId xmlns:p14="http://schemas.microsoft.com/office/powerpoint/2010/main" val="18217235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468452"/>
            <a:ext cx="8520600" cy="8313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1600"/>
              </a:spcAft>
              <a:buNone/>
            </a:pPr>
            <a:r>
              <a:rPr lang="el" sz="4000" b="1" dirty="0" smtClean="0">
                <a:solidFill>
                  <a:srgbClr val="000000"/>
                </a:solidFill>
                <a:latin typeface="+mn-lt"/>
              </a:rPr>
              <a:t>(TOO </a:t>
            </a:r>
            <a:r>
              <a:rPr lang="el" sz="4000" b="1" dirty="0">
                <a:solidFill>
                  <a:srgbClr val="000000"/>
                </a:solidFill>
                <a:latin typeface="+mn-lt"/>
              </a:rPr>
              <a:t>EARLY FOR) </a:t>
            </a:r>
            <a:r>
              <a:rPr lang="el" sz="4000" b="1" dirty="0" smtClean="0">
                <a:solidFill>
                  <a:srgbClr val="000000"/>
                </a:solidFill>
                <a:latin typeface="+mn-lt"/>
              </a:rPr>
              <a:t>CONCLUSIONS</a:t>
            </a:r>
            <a:r>
              <a:rPr lang="en-US" sz="4000" b="1" dirty="0" smtClean="0">
                <a:solidFill>
                  <a:srgbClr val="000000"/>
                </a:solidFill>
                <a:latin typeface="+mn-lt"/>
              </a:rPr>
              <a:t> [</a:t>
            </a:r>
            <a:r>
              <a:rPr lang="en-US" sz="4000" b="1" dirty="0" err="1">
                <a:solidFill>
                  <a:srgbClr val="000000"/>
                </a:solidFill>
                <a:latin typeface="+mn-lt"/>
              </a:rPr>
              <a:t>i</a:t>
            </a:r>
            <a:r>
              <a:rPr lang="en-US" sz="4000" b="1" dirty="0" smtClean="0">
                <a:solidFill>
                  <a:srgbClr val="000000"/>
                </a:solidFill>
                <a:latin typeface="+mn-lt"/>
              </a:rPr>
              <a:t>]</a:t>
            </a:r>
            <a:endParaRPr sz="4000" b="1" dirty="0">
              <a:solidFill>
                <a:srgbClr val="000000"/>
              </a:solidFill>
              <a:latin typeface="+mn-lt"/>
            </a:endParaRPr>
          </a:p>
        </p:txBody>
      </p:sp>
      <p:sp>
        <p:nvSpPr>
          <p:cNvPr id="126" name="Google Shape;126;p23"/>
          <p:cNvSpPr txBox="1">
            <a:spLocks noGrp="1"/>
          </p:cNvSpPr>
          <p:nvPr>
            <p:ph type="body" idx="1"/>
          </p:nvPr>
        </p:nvSpPr>
        <p:spPr>
          <a:xfrm>
            <a:off x="311699" y="933674"/>
            <a:ext cx="8361245" cy="33540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buNone/>
            </a:pPr>
            <a:r>
              <a:rPr lang="el" sz="2400" b="1" i="1" u="sng" dirty="0"/>
              <a:t>Current coverage of PL/SQL</a:t>
            </a:r>
            <a:endParaRPr lang="en-US" sz="2400" i="1" u="sng" dirty="0"/>
          </a:p>
          <a:p>
            <a:pPr marL="285750" indent="-285750">
              <a:lnSpc>
                <a:spcPct val="100000"/>
              </a:lnSpc>
              <a:buFont typeface="Arial" panose="020B0604020202020204" pitchFamily="34" charset="0"/>
              <a:buChar char="•"/>
            </a:pPr>
            <a:r>
              <a:rPr lang="en-US" sz="2000" dirty="0"/>
              <a:t>No restrictions on control flow of PL/SQL functions</a:t>
            </a:r>
          </a:p>
          <a:p>
            <a:pPr marL="285750" indent="-285750">
              <a:lnSpc>
                <a:spcPct val="100000"/>
              </a:lnSpc>
              <a:buFont typeface="Arial" panose="020B0604020202020204" pitchFamily="34" charset="0"/>
              <a:buChar char="•"/>
            </a:pPr>
            <a:r>
              <a:rPr lang="en-US" sz="2000" dirty="0"/>
              <a:t>Exceptions difficult to detect (cannot branch predict), but exception handling is manageable (with GOTOs)</a:t>
            </a:r>
          </a:p>
          <a:p>
            <a:pPr marL="285750" indent="-285750">
              <a:lnSpc>
                <a:spcPct val="100000"/>
              </a:lnSpc>
              <a:buFont typeface="Arial" panose="020B0604020202020204" pitchFamily="34" charset="0"/>
              <a:buChar char="•"/>
            </a:pPr>
            <a:r>
              <a:rPr lang="en-US" sz="2000" dirty="0"/>
              <a:t>Non-atomic data types supported as long as the DB supports their storing the, in table cells</a:t>
            </a:r>
          </a:p>
          <a:p>
            <a:pPr marL="285750" indent="-285750">
              <a:lnSpc>
                <a:spcPct val="100000"/>
              </a:lnSpc>
              <a:buFont typeface="Arial" panose="020B0604020202020204" pitchFamily="34" charset="0"/>
              <a:buChar char="•"/>
            </a:pPr>
            <a:r>
              <a:rPr lang="en-US" sz="2000" dirty="0"/>
              <a:t>Positional array updates translated into whole array replacement</a:t>
            </a:r>
          </a:p>
          <a:p>
            <a:pPr marL="285750" indent="-285750">
              <a:lnSpc>
                <a:spcPct val="100000"/>
              </a:lnSpc>
              <a:buFont typeface="Arial" panose="020B0604020202020204" pitchFamily="34" charset="0"/>
              <a:buChar char="•"/>
            </a:pPr>
            <a:r>
              <a:rPr lang="en-US" sz="2000" dirty="0"/>
              <a:t>Dynamic SQL cannot be compiled to SQL</a:t>
            </a:r>
          </a:p>
          <a:p>
            <a:pPr marL="285750" indent="-285750">
              <a:lnSpc>
                <a:spcPct val="100000"/>
              </a:lnSpc>
              <a:buFont typeface="Arial" panose="020B0604020202020204" pitchFamily="34" charset="0"/>
              <a:buChar char="•"/>
            </a:pPr>
            <a:r>
              <a:rPr lang="en-US" sz="2000" dirty="0"/>
              <a:t>Return types can be record-sets (instead of scalar variables)</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l" smtClean="0"/>
              <a:t>17</a:t>
            </a:fld>
            <a:endParaRPr lang="el"/>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27;p23">
            <a:extLst>
              <a:ext uri="{FF2B5EF4-FFF2-40B4-BE49-F238E27FC236}">
                <a16:creationId xmlns:a16="http://schemas.microsoft.com/office/drawing/2014/main" xmlns="" id="{2F5F80A0-6F58-1C40-BACC-E7DF8FE49E9F}"/>
              </a:ext>
            </a:extLst>
          </p:cNvPr>
          <p:cNvSpPr txBox="1">
            <a:spLocks/>
          </p:cNvSpPr>
          <p:nvPr/>
        </p:nvSpPr>
        <p:spPr>
          <a:xfrm>
            <a:off x="311699" y="914003"/>
            <a:ext cx="8453609" cy="335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1pPr>
            <a:lvl2pPr marL="914400" marR="0" lvl="1"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2pPr>
            <a:lvl3pPr marL="1371600" marR="0" lvl="2"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5pPr>
            <a:lvl6pPr marL="2743200" marR="0" lvl="5"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6pPr>
            <a:lvl7pPr marL="3200400" marR="0" lvl="6"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7pPr>
            <a:lvl8pPr marL="3657600" marR="0" lvl="7"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8pPr>
            <a:lvl9pPr marL="4114800" marR="0" lvl="8" indent="-304800" algn="l" rtl="0">
              <a:lnSpc>
                <a:spcPct val="115000"/>
              </a:lnSpc>
              <a:spcBef>
                <a:spcPts val="1600"/>
              </a:spcBef>
              <a:spcAft>
                <a:spcPts val="160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9pPr>
          </a:lstStyle>
          <a:p>
            <a:pPr marL="0" indent="0">
              <a:lnSpc>
                <a:spcPct val="200000"/>
              </a:lnSpc>
              <a:buFont typeface="Open Sans"/>
              <a:buNone/>
            </a:pPr>
            <a:r>
              <a:rPr lang="el" sz="2400" b="1" i="1" u="heavy" kern="1200" dirty="0">
                <a:solidFill>
                  <a:schemeClr val="tx1"/>
                </a:solidFill>
                <a:latin typeface="+mn-lt"/>
                <a:ea typeface="+mn-ea"/>
                <a:cs typeface="+mn-cs"/>
              </a:rPr>
              <a:t>Directions waiting to be explored</a:t>
            </a:r>
            <a:endParaRPr lang="en-US" sz="2400" b="1" i="1" u="heavy" kern="1200" dirty="0">
              <a:solidFill>
                <a:schemeClr val="tx1"/>
              </a:solidFill>
              <a:latin typeface="+mn-lt"/>
              <a:ea typeface="+mn-ea"/>
              <a:cs typeface="+mn-cs"/>
            </a:endParaRPr>
          </a:p>
          <a:p>
            <a:pPr marL="285750" indent="-285750">
              <a:buFont typeface="Arial" panose="020B0604020202020204" pitchFamily="34" charset="0"/>
              <a:buChar char="•"/>
            </a:pPr>
            <a:r>
              <a:rPr lang="en-US" sz="2000" dirty="0">
                <a:latin typeface="+mn-lt"/>
              </a:rPr>
              <a:t>Merge of CTEs with the queries they call</a:t>
            </a:r>
          </a:p>
          <a:p>
            <a:pPr marL="285750" indent="-285750">
              <a:buFont typeface="Arial" panose="020B0604020202020204" pitchFamily="34" charset="0"/>
              <a:buChar char="•"/>
            </a:pPr>
            <a:r>
              <a:rPr lang="en-US" sz="2000" dirty="0">
                <a:latin typeface="+mn-lt"/>
              </a:rPr>
              <a:t>Use of partitioning and parallelism for further optimization</a:t>
            </a:r>
          </a:p>
          <a:p>
            <a:pPr marL="285750" indent="-285750">
              <a:buFont typeface="Arial" panose="020B0604020202020204" pitchFamily="34" charset="0"/>
              <a:buChar char="•"/>
            </a:pPr>
            <a:r>
              <a:rPr lang="en-US" sz="2000" dirty="0">
                <a:latin typeface="+mn-lt"/>
              </a:rPr>
              <a:t>Multi-ROW input to CTE (instead of just one) for generating all necessary results in single CTE call</a:t>
            </a:r>
          </a:p>
          <a:p>
            <a:pPr marL="285750" indent="-285750">
              <a:buFont typeface="Arial" panose="020B0604020202020204" pitchFamily="34" charset="0"/>
              <a:buChar char="•"/>
            </a:pPr>
            <a:r>
              <a:rPr lang="en-US" sz="2000" dirty="0">
                <a:latin typeface="+mn-lt"/>
              </a:rPr>
              <a:t>Experimental analysis of accuracy of query evaluation costs by DBMSs</a:t>
            </a:r>
          </a:p>
          <a:p>
            <a:pPr marL="285750" indent="-285750">
              <a:buFont typeface="Arial" panose="020B0604020202020204" pitchFamily="34" charset="0"/>
              <a:buChar char="•"/>
            </a:pPr>
            <a:r>
              <a:rPr lang="en-US" sz="2000" dirty="0">
                <a:latin typeface="+mn-lt"/>
              </a:rPr>
              <a:t>Experimental analysis of impact of proposed compilation technique with other imperative languages</a:t>
            </a:r>
          </a:p>
        </p:txBody>
      </p:sp>
      <p:sp>
        <p:nvSpPr>
          <p:cNvPr id="7" name="Google Shape;125;p23"/>
          <p:cNvSpPr txBox="1">
            <a:spLocks/>
          </p:cNvSpPr>
          <p:nvPr/>
        </p:nvSpPr>
        <p:spPr>
          <a:xfrm>
            <a:off x="311700" y="468452"/>
            <a:ext cx="8520600" cy="831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1pPr>
            <a:lvl2pPr marR="0" lvl="1"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2pPr>
            <a:lvl3pPr marR="0" lvl="2"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3pPr>
            <a:lvl4pPr marR="0" lvl="3"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4pPr>
            <a:lvl5pPr marR="0" lvl="4"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5pPr>
            <a:lvl6pPr marR="0" lvl="5"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6pPr>
            <a:lvl7pPr marR="0" lvl="6"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7pPr>
            <a:lvl8pPr marR="0" lvl="7"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8pPr>
            <a:lvl9pPr marR="0" lvl="8"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9pPr>
          </a:lstStyle>
          <a:p>
            <a:pPr>
              <a:lnSpc>
                <a:spcPct val="115000"/>
              </a:lnSpc>
              <a:spcAft>
                <a:spcPts val="1600"/>
              </a:spcAft>
            </a:pPr>
            <a:r>
              <a:rPr lang="en-US" sz="4000" b="1" dirty="0" smtClean="0">
                <a:solidFill>
                  <a:srgbClr val="000000"/>
                </a:solidFill>
                <a:latin typeface="+mn-lt"/>
              </a:rPr>
              <a:t>(</a:t>
            </a:r>
            <a:r>
              <a:rPr lang="en-US" sz="4000" b="1" dirty="0">
                <a:solidFill>
                  <a:srgbClr val="000000"/>
                </a:solidFill>
                <a:latin typeface="+mn-lt"/>
              </a:rPr>
              <a:t>TOO EARLY FOR) </a:t>
            </a:r>
            <a:r>
              <a:rPr lang="en-US" sz="4000" b="1" dirty="0" smtClean="0">
                <a:solidFill>
                  <a:srgbClr val="000000"/>
                </a:solidFill>
                <a:latin typeface="+mn-lt"/>
              </a:rPr>
              <a:t>CONCLUSIONS [ii]</a:t>
            </a:r>
            <a:endParaRPr lang="en-US" sz="4000" b="1" dirty="0">
              <a:solidFill>
                <a:srgbClr val="000000"/>
              </a:solidFill>
              <a:latin typeface="+mn-l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l" smtClean="0"/>
              <a:t>18</a:t>
            </a:fld>
            <a:endParaRPr lang="el"/>
          </a:p>
        </p:txBody>
      </p:sp>
    </p:spTree>
    <p:extLst>
      <p:ext uri="{BB962C8B-B14F-4D97-AF65-F5344CB8AC3E}">
        <p14:creationId xmlns:p14="http://schemas.microsoft.com/office/powerpoint/2010/main" val="27043226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4" name="Google Shape;134;p24"/>
          <p:cNvSpPr txBox="1">
            <a:spLocks noGrp="1"/>
          </p:cNvSpPr>
          <p:nvPr>
            <p:ph type="title"/>
          </p:nvPr>
        </p:nvSpPr>
        <p:spPr>
          <a:xfrm>
            <a:off x="295934" y="426287"/>
            <a:ext cx="8520600" cy="8313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1600"/>
              </a:spcAft>
              <a:buNone/>
            </a:pPr>
            <a:r>
              <a:rPr lang="el" sz="4000" b="1" i="1" dirty="0" smtClean="0">
                <a:solidFill>
                  <a:srgbClr val="000000"/>
                </a:solidFill>
                <a:latin typeface="+mn-lt"/>
              </a:rPr>
              <a:t>(PAPER</a:t>
            </a:r>
            <a:r>
              <a:rPr lang="el" sz="4000" b="1" i="1" dirty="0">
                <a:solidFill>
                  <a:srgbClr val="000000"/>
                </a:solidFill>
                <a:latin typeface="+mn-lt"/>
              </a:rPr>
              <a:t>) </a:t>
            </a:r>
            <a:r>
              <a:rPr lang="el" sz="4000" b="1" dirty="0" smtClean="0">
                <a:solidFill>
                  <a:srgbClr val="000000"/>
                </a:solidFill>
                <a:latin typeface="+mn-lt"/>
              </a:rPr>
              <a:t>REFERENCES</a:t>
            </a:r>
            <a:r>
              <a:rPr lang="en-US" sz="4000" b="1" dirty="0" smtClean="0">
                <a:solidFill>
                  <a:srgbClr val="000000"/>
                </a:solidFill>
                <a:latin typeface="+mn-lt"/>
              </a:rPr>
              <a:t> [</a:t>
            </a:r>
            <a:r>
              <a:rPr lang="en-US" sz="4000" b="1" dirty="0" err="1" smtClean="0">
                <a:solidFill>
                  <a:srgbClr val="000000"/>
                </a:solidFill>
                <a:latin typeface="+mn-lt"/>
              </a:rPr>
              <a:t>i</a:t>
            </a:r>
            <a:r>
              <a:rPr lang="en-US" sz="4000" b="1" dirty="0" smtClean="0">
                <a:solidFill>
                  <a:srgbClr val="000000"/>
                </a:solidFill>
                <a:latin typeface="+mn-lt"/>
              </a:rPr>
              <a:t>]</a:t>
            </a:r>
            <a:endParaRPr sz="4000" b="1" dirty="0">
              <a:solidFill>
                <a:srgbClr val="000000"/>
              </a:solidFill>
              <a:latin typeface="+mn-lt"/>
            </a:endParaRPr>
          </a:p>
        </p:txBody>
      </p:sp>
      <p:sp>
        <p:nvSpPr>
          <p:cNvPr id="132" name="Google Shape;132;p24"/>
          <p:cNvSpPr txBox="1">
            <a:spLocks noGrp="1"/>
          </p:cNvSpPr>
          <p:nvPr>
            <p:ph type="body" idx="1"/>
          </p:nvPr>
        </p:nvSpPr>
        <p:spPr>
          <a:xfrm>
            <a:off x="311699" y="940000"/>
            <a:ext cx="8388955"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l" sz="1800" dirty="0"/>
              <a:t>[1] B. Alpern, M. Wegman, and F. Zadeck. Detecting</a:t>
            </a:r>
            <a:r>
              <a:rPr lang="en-US" sz="1800" dirty="0"/>
              <a:t> </a:t>
            </a:r>
            <a:r>
              <a:rPr lang="el" sz="1800" dirty="0"/>
              <a:t>Equality of Values in Programs. In Proc. POPL, San</a:t>
            </a:r>
            <a:r>
              <a:rPr lang="en-US" sz="1800" dirty="0"/>
              <a:t> </a:t>
            </a:r>
            <a:r>
              <a:rPr lang="el" sz="1800" dirty="0"/>
              <a:t>Diego, CA, USA, 1988.</a:t>
            </a:r>
            <a:endParaRPr sz="1800" dirty="0"/>
          </a:p>
          <a:p>
            <a:pPr marL="0" lvl="0" indent="0" algn="l" rtl="0">
              <a:spcBef>
                <a:spcPts val="0"/>
              </a:spcBef>
              <a:spcAft>
                <a:spcPts val="0"/>
              </a:spcAft>
              <a:buClr>
                <a:schemeClr val="dk1"/>
              </a:buClr>
              <a:buSzPts val="1100"/>
              <a:buFont typeface="Arial"/>
              <a:buNone/>
            </a:pPr>
            <a:r>
              <a:rPr lang="el" sz="1800" dirty="0"/>
              <a:t>[2] A. Appel. SSA is Functional Programming. ACM</a:t>
            </a:r>
            <a:r>
              <a:rPr lang="en-US" sz="1800" dirty="0"/>
              <a:t> </a:t>
            </a:r>
            <a:r>
              <a:rPr lang="el" sz="1800" dirty="0"/>
              <a:t>SIGPLAN Notices, 33(4), 1998.</a:t>
            </a:r>
            <a:endParaRPr sz="1800" dirty="0"/>
          </a:p>
          <a:p>
            <a:pPr marL="0" lvl="0" indent="0" algn="l" rtl="0">
              <a:spcBef>
                <a:spcPts val="0"/>
              </a:spcBef>
              <a:spcAft>
                <a:spcPts val="0"/>
              </a:spcAft>
              <a:buClr>
                <a:schemeClr val="dk1"/>
              </a:buClr>
              <a:buSzPts val="1100"/>
              <a:buFont typeface="Arial"/>
              <a:buNone/>
            </a:pPr>
            <a:r>
              <a:rPr lang="el" sz="1800" dirty="0"/>
              <a:t>[3] M. Chakravarty, G. Keller, and P. Zadarnowski. A</a:t>
            </a:r>
            <a:r>
              <a:rPr lang="en-US" sz="1800" dirty="0"/>
              <a:t> </a:t>
            </a:r>
            <a:r>
              <a:rPr lang="el" sz="1800" dirty="0"/>
              <a:t>Functional Perspective on SSA Optimisation</a:t>
            </a:r>
            <a:r>
              <a:rPr lang="en-US" sz="1800" dirty="0"/>
              <a:t> </a:t>
            </a:r>
            <a:r>
              <a:rPr lang="el" sz="1800" dirty="0"/>
              <a:t>Algorithms. Electronic Notes in Theoretical Computer</a:t>
            </a:r>
            <a:r>
              <a:rPr lang="en-US" sz="1800" dirty="0"/>
              <a:t> </a:t>
            </a:r>
            <a:r>
              <a:rPr lang="el" sz="1800" dirty="0"/>
              <a:t>Science, 82(2), 2004.</a:t>
            </a:r>
            <a:endParaRPr sz="1800" dirty="0"/>
          </a:p>
          <a:p>
            <a:pPr marL="0" lvl="0" indent="0" algn="l" rtl="0">
              <a:spcBef>
                <a:spcPts val="0"/>
              </a:spcBef>
              <a:spcAft>
                <a:spcPts val="0"/>
              </a:spcAft>
              <a:buClr>
                <a:schemeClr val="dk1"/>
              </a:buClr>
              <a:buSzPts val="1100"/>
              <a:buFont typeface="Arial"/>
              <a:buNone/>
            </a:pPr>
            <a:r>
              <a:rPr lang="el" sz="1800" dirty="0"/>
              <a:t>[4] W. Cook and B. Wiedermann. Remote Batch</a:t>
            </a:r>
            <a:r>
              <a:rPr lang="en-US" sz="1800" dirty="0"/>
              <a:t> </a:t>
            </a:r>
            <a:r>
              <a:rPr lang="el" sz="1800" dirty="0"/>
              <a:t>Invocation for SQL Databases. In Proc. DBPL,</a:t>
            </a:r>
            <a:endParaRPr sz="1800" dirty="0"/>
          </a:p>
          <a:p>
            <a:pPr marL="0" lvl="0" indent="0" algn="l" rtl="0">
              <a:spcBef>
                <a:spcPts val="0"/>
              </a:spcBef>
              <a:spcAft>
                <a:spcPts val="0"/>
              </a:spcAft>
              <a:buClr>
                <a:schemeClr val="dk1"/>
              </a:buClr>
              <a:buSzPts val="1100"/>
              <a:buFont typeface="Arial"/>
              <a:buNone/>
            </a:pPr>
            <a:r>
              <a:rPr lang="el" sz="1800" dirty="0"/>
              <a:t>Seattle, WA, USA, 2011.</a:t>
            </a:r>
            <a:endParaRPr sz="1800" dirty="0"/>
          </a:p>
          <a:p>
            <a:pPr marL="0" lvl="0" indent="0" algn="l" rtl="0">
              <a:spcBef>
                <a:spcPts val="0"/>
              </a:spcBef>
              <a:spcAft>
                <a:spcPts val="0"/>
              </a:spcAft>
              <a:buClr>
                <a:schemeClr val="dk1"/>
              </a:buClr>
              <a:buSzPts val="1100"/>
              <a:buFont typeface="Arial"/>
              <a:buNone/>
            </a:pPr>
            <a:r>
              <a:rPr lang="el" sz="1800" dirty="0"/>
              <a:t>[5] R. Cytron, J. Ferrante, B. Rosen, M. Wegman, and</a:t>
            </a:r>
            <a:r>
              <a:rPr lang="en-US" sz="1800" dirty="0"/>
              <a:t> </a:t>
            </a:r>
            <a:r>
              <a:rPr lang="el" sz="1800" dirty="0"/>
              <a:t>F. Zadeck. Efficiently Computing Static Single</a:t>
            </a:r>
            <a:r>
              <a:rPr lang="en-US" sz="1800" dirty="0"/>
              <a:t> </a:t>
            </a:r>
            <a:r>
              <a:rPr lang="el" sz="1800" dirty="0"/>
              <a:t>Assignment Form and the Control Dependence Graph.</a:t>
            </a:r>
            <a:r>
              <a:rPr lang="en-US" sz="1800" dirty="0"/>
              <a:t> </a:t>
            </a:r>
            <a:r>
              <a:rPr lang="el" sz="1800" dirty="0"/>
              <a:t>ACM TOPLAS, 13(4), 1991.</a:t>
            </a:r>
            <a:endParaRPr sz="1800" dirty="0"/>
          </a:p>
          <a:p>
            <a:pPr marL="0" lvl="0" indent="0" algn="l" rtl="0">
              <a:spcBef>
                <a:spcPts val="0"/>
              </a:spcBef>
              <a:spcAft>
                <a:spcPts val="0"/>
              </a:spcAft>
              <a:buClr>
                <a:schemeClr val="dk1"/>
              </a:buClr>
              <a:buSzPts val="1100"/>
              <a:buFont typeface="Arial"/>
              <a:buNone/>
            </a:pPr>
            <a:r>
              <a:rPr lang="el" sz="1800" dirty="0"/>
              <a:t>[6] C. Galindo-Legaria and M. Joshi. Orthogonal</a:t>
            </a:r>
            <a:r>
              <a:rPr lang="en-US" sz="1800" dirty="0"/>
              <a:t> </a:t>
            </a:r>
            <a:r>
              <a:rPr lang="el" sz="1800" dirty="0"/>
              <a:t>Optimization of Subqueries and Aggregation. In Proc.</a:t>
            </a:r>
            <a:r>
              <a:rPr lang="en-US" sz="1800" dirty="0"/>
              <a:t> </a:t>
            </a:r>
            <a:r>
              <a:rPr lang="el" sz="1800" dirty="0"/>
              <a:t>SIGMOD, Santa Barbara, CA, USA, 2001.</a:t>
            </a:r>
            <a:endParaRPr sz="1800" dirty="0"/>
          </a:p>
          <a:p>
            <a:pPr marL="0" lvl="0" indent="0" algn="l" rtl="0">
              <a:spcBef>
                <a:spcPts val="0"/>
              </a:spcBef>
              <a:spcAft>
                <a:spcPts val="0"/>
              </a:spcAft>
              <a:buClr>
                <a:schemeClr val="dk1"/>
              </a:buClr>
              <a:buSzPts val="1100"/>
              <a:buFont typeface="Arial"/>
              <a:buNone/>
            </a:pPr>
            <a:r>
              <a:rPr lang="el" sz="1800" dirty="0"/>
              <a:t>[7] T. Grust, N. Schweinsberg, and A. Ulrich. Functions</a:t>
            </a:r>
            <a:r>
              <a:rPr lang="en-US" sz="1800" dirty="0"/>
              <a:t> </a:t>
            </a:r>
            <a:r>
              <a:rPr lang="el" sz="1800" dirty="0"/>
              <a:t>are Data Too (Defunctionalization for PL/SQL). In</a:t>
            </a:r>
            <a:r>
              <a:rPr lang="en-US" sz="1800" dirty="0"/>
              <a:t> </a:t>
            </a:r>
            <a:r>
              <a:rPr lang="el" sz="1800" dirty="0"/>
              <a:t>Proc. VLDB, Riva del Garda, Italy, 2013.</a:t>
            </a:r>
            <a:endParaRPr sz="1800" dirty="0"/>
          </a:p>
          <a:p>
            <a:pPr marL="0" lvl="0" indent="0" algn="l" rtl="0">
              <a:spcBef>
                <a:spcPts val="0"/>
              </a:spcBef>
              <a:spcAft>
                <a:spcPts val="1600"/>
              </a:spcAft>
              <a:buNone/>
            </a:pPr>
            <a:endParaRPr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l" smtClean="0"/>
              <a:t>19</a:t>
            </a:fld>
            <a:endParaRPr lang="el"/>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l" b="1" dirty="0">
                <a:latin typeface="+mn-lt"/>
              </a:rPr>
              <a:t>Contents</a:t>
            </a:r>
            <a:endParaRPr b="1" dirty="0">
              <a:latin typeface="+mn-lt"/>
            </a:endParaRPr>
          </a:p>
        </p:txBody>
      </p:sp>
      <p:sp>
        <p:nvSpPr>
          <p:cNvPr id="70" name="Google Shape;70;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l" dirty="0"/>
              <a:t>ABSTRACT</a:t>
            </a:r>
            <a:endParaRPr dirty="0"/>
          </a:p>
          <a:p>
            <a:pPr marL="457200" lvl="0" indent="-342900" algn="l" rtl="0">
              <a:lnSpc>
                <a:spcPct val="100000"/>
              </a:lnSpc>
              <a:spcBef>
                <a:spcPts val="0"/>
              </a:spcBef>
              <a:spcAft>
                <a:spcPts val="0"/>
              </a:spcAft>
              <a:buSzPts val="1800"/>
              <a:buAutoNum type="arabicPeriod"/>
            </a:pPr>
            <a:r>
              <a:rPr lang="el" dirty="0"/>
              <a:t>NOW IS NOT A GOOD TIME TO INTERRUPT ME</a:t>
            </a:r>
            <a:endParaRPr dirty="0"/>
          </a:p>
          <a:p>
            <a:pPr marL="457200" lvl="0" indent="-342900" algn="l" rtl="0">
              <a:spcBef>
                <a:spcPts val="0"/>
              </a:spcBef>
              <a:spcAft>
                <a:spcPts val="0"/>
              </a:spcAft>
              <a:buSzPts val="1800"/>
              <a:buAutoNum type="arabicPeriod"/>
            </a:pPr>
            <a:r>
              <a:rPr lang="el" dirty="0"/>
              <a:t>COMPILING PL/SQL AWAY</a:t>
            </a:r>
            <a:endParaRPr dirty="0"/>
          </a:p>
          <a:p>
            <a:pPr marL="457200" lvl="0" indent="-342900" algn="l" rtl="0">
              <a:spcBef>
                <a:spcPts val="0"/>
              </a:spcBef>
              <a:spcAft>
                <a:spcPts val="0"/>
              </a:spcAft>
              <a:buSzPts val="1800"/>
              <a:buAutoNum type="arabicPeriod"/>
            </a:pPr>
            <a:r>
              <a:rPr lang="el" dirty="0"/>
              <a:t>ONCE PL/SQL IS GONE</a:t>
            </a:r>
            <a:endParaRPr dirty="0"/>
          </a:p>
          <a:p>
            <a:pPr marL="457200" lvl="0" indent="-342900" algn="l" rtl="0">
              <a:spcBef>
                <a:spcPts val="0"/>
              </a:spcBef>
              <a:spcAft>
                <a:spcPts val="0"/>
              </a:spcAft>
              <a:buSzPts val="1800"/>
              <a:buAutoNum type="arabicPeriod"/>
            </a:pPr>
            <a:r>
              <a:rPr lang="el" dirty="0"/>
              <a:t>(TOO EARLY FOR) CONCLUSIONS</a:t>
            </a:r>
            <a:endParaRPr dirty="0"/>
          </a:p>
          <a:p>
            <a:pPr marL="457200" lvl="0" indent="-342900" algn="l" rtl="0">
              <a:spcBef>
                <a:spcPts val="0"/>
              </a:spcBef>
              <a:spcAft>
                <a:spcPts val="0"/>
              </a:spcAft>
              <a:buSzPts val="1800"/>
              <a:buAutoNum type="arabicPeriod"/>
            </a:pPr>
            <a:r>
              <a:rPr lang="el" i="1" dirty="0"/>
              <a:t>(PAPER)</a:t>
            </a:r>
            <a:r>
              <a:rPr lang="el" dirty="0"/>
              <a:t> REFERENCES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l" smtClean="0"/>
              <a:t>2</a:t>
            </a:fld>
            <a:endParaRPr lang="el"/>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34;p24">
            <a:extLst>
              <a:ext uri="{FF2B5EF4-FFF2-40B4-BE49-F238E27FC236}">
                <a16:creationId xmlns:a16="http://schemas.microsoft.com/office/drawing/2014/main" xmlns="" id="{8CE05A7A-1AED-E740-9E65-A227BC5A5311}"/>
              </a:ext>
            </a:extLst>
          </p:cNvPr>
          <p:cNvSpPr txBox="1">
            <a:spLocks noGrp="1"/>
          </p:cNvSpPr>
          <p:nvPr>
            <p:ph type="title"/>
          </p:nvPr>
        </p:nvSpPr>
        <p:spPr>
          <a:xfrm>
            <a:off x="311700" y="473585"/>
            <a:ext cx="8520600" cy="8313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1600"/>
              </a:spcAft>
              <a:buNone/>
            </a:pPr>
            <a:r>
              <a:rPr lang="el" sz="4000" b="1" i="1" dirty="0" smtClean="0">
                <a:solidFill>
                  <a:srgbClr val="000000"/>
                </a:solidFill>
                <a:latin typeface="+mn-lt"/>
              </a:rPr>
              <a:t>(</a:t>
            </a:r>
            <a:r>
              <a:rPr lang="el" sz="4000" b="1" i="1" dirty="0">
                <a:solidFill>
                  <a:srgbClr val="000000"/>
                </a:solidFill>
                <a:latin typeface="+mn-lt"/>
              </a:rPr>
              <a:t>PAPER) </a:t>
            </a:r>
            <a:r>
              <a:rPr lang="el" sz="4000" b="1" dirty="0" smtClean="0">
                <a:solidFill>
                  <a:srgbClr val="000000"/>
                </a:solidFill>
                <a:latin typeface="+mn-lt"/>
              </a:rPr>
              <a:t>REFERENCES</a:t>
            </a:r>
            <a:r>
              <a:rPr lang="en-US" sz="4000" b="1" dirty="0" smtClean="0">
                <a:solidFill>
                  <a:srgbClr val="000000"/>
                </a:solidFill>
                <a:latin typeface="+mn-lt"/>
              </a:rPr>
              <a:t> [ii]</a:t>
            </a:r>
            <a:endParaRPr sz="4000" b="1" dirty="0">
              <a:solidFill>
                <a:srgbClr val="000000"/>
              </a:solidFill>
              <a:latin typeface="+mn-lt"/>
            </a:endParaRPr>
          </a:p>
        </p:txBody>
      </p:sp>
      <p:sp>
        <p:nvSpPr>
          <p:cNvPr id="6" name="Google Shape;132;p24">
            <a:extLst>
              <a:ext uri="{FF2B5EF4-FFF2-40B4-BE49-F238E27FC236}">
                <a16:creationId xmlns:a16="http://schemas.microsoft.com/office/drawing/2014/main" xmlns="" id="{DFC7849B-7376-C545-8950-D4B4604A821A}"/>
              </a:ext>
            </a:extLst>
          </p:cNvPr>
          <p:cNvSpPr txBox="1">
            <a:spLocks noGrp="1"/>
          </p:cNvSpPr>
          <p:nvPr>
            <p:ph type="body" idx="1"/>
          </p:nvPr>
        </p:nvSpPr>
        <p:spPr>
          <a:xfrm>
            <a:off x="311700" y="1003064"/>
            <a:ext cx="8333536" cy="3416400"/>
          </a:xfrm>
          <a:prstGeom prst="rect">
            <a:avLst/>
          </a:prstGeom>
        </p:spPr>
        <p:txBody>
          <a:bodyPr spcFirstLastPara="1" wrap="square" lIns="91425" tIns="91425" rIns="91425" bIns="91425" anchor="t" anchorCtr="0">
            <a:noAutofit/>
          </a:bodyPr>
          <a:lstStyle/>
          <a:p>
            <a:pPr marL="0" lvl="0" indent="0">
              <a:buSzPts val="1100"/>
              <a:buNone/>
            </a:pPr>
            <a:r>
              <a:rPr lang="en-GB" sz="1800" dirty="0"/>
              <a:t>[8] R. </a:t>
            </a:r>
            <a:r>
              <a:rPr lang="en-GB" sz="1800" dirty="0" err="1"/>
              <a:t>Guravannavar</a:t>
            </a:r>
            <a:r>
              <a:rPr lang="en-GB" sz="1800" dirty="0"/>
              <a:t> and S. </a:t>
            </a:r>
            <a:r>
              <a:rPr lang="en-GB" sz="1800" dirty="0" err="1"/>
              <a:t>Sudarshan</a:t>
            </a:r>
            <a:r>
              <a:rPr lang="en-GB" sz="1800" dirty="0"/>
              <a:t>. Rewriting Procedures for Batched Bindings. Proc. VLDB, 1(1), 2008.</a:t>
            </a:r>
          </a:p>
          <a:p>
            <a:pPr marL="0" lvl="0" indent="0">
              <a:buSzPts val="1100"/>
              <a:buNone/>
            </a:pPr>
            <a:r>
              <a:rPr lang="en-GB" sz="1800" dirty="0"/>
              <a:t>[9] B. </a:t>
            </a:r>
            <a:r>
              <a:rPr lang="en-GB" sz="1800" dirty="0" err="1"/>
              <a:t>Ozar</a:t>
            </a:r>
            <a:r>
              <a:rPr lang="en-GB" sz="1800" dirty="0"/>
              <a:t>. </a:t>
            </a:r>
            <a:r>
              <a:rPr lang="en-GB" sz="1800" dirty="0" err="1"/>
              <a:t>Froid</a:t>
            </a:r>
            <a:r>
              <a:rPr lang="en-GB" sz="1800" dirty="0"/>
              <a:t>: How SQL Server 2019 Might Fix the Scalar Functions Problem. www.brentozar.com, 2018.</a:t>
            </a:r>
          </a:p>
          <a:p>
            <a:pPr marL="0" lvl="0" indent="0">
              <a:buSzPts val="1100"/>
              <a:buNone/>
            </a:pPr>
            <a:r>
              <a:rPr lang="en-GB" sz="1800" dirty="0"/>
              <a:t>[10] L. Passing, M. Then, N. </a:t>
            </a:r>
            <a:r>
              <a:rPr lang="en-GB" sz="1800" dirty="0" err="1"/>
              <a:t>Hubig</a:t>
            </a:r>
            <a:r>
              <a:rPr lang="en-GB" sz="1800" dirty="0"/>
              <a:t>, H. Lang, M. </a:t>
            </a:r>
            <a:r>
              <a:rPr lang="en-GB" sz="1800" dirty="0" err="1"/>
              <a:t>Schreier</a:t>
            </a:r>
            <a:r>
              <a:rPr lang="en-GB" sz="1800" dirty="0"/>
              <a:t>, S. </a:t>
            </a:r>
            <a:r>
              <a:rPr lang="en-GB" sz="1800" dirty="0" err="1"/>
              <a:t>Günnemann</a:t>
            </a:r>
            <a:r>
              <a:rPr lang="en-GB" sz="1800" dirty="0"/>
              <a:t>, A. Kemper, and T. Neumann. SQL-and Operator-Centric Data Analytics in Relational Main-Memory Databases. In Proc. EDBT, Venice, Italy, 2017.</a:t>
            </a:r>
          </a:p>
          <a:p>
            <a:pPr marL="0" lvl="0" indent="0">
              <a:buSzPts val="1100"/>
              <a:buNone/>
            </a:pPr>
            <a:r>
              <a:rPr lang="en-GB" sz="1800" dirty="0"/>
              <a:t>[11] K. Ramachandra, K. Park, K. </a:t>
            </a:r>
            <a:r>
              <a:rPr lang="en-GB" sz="1800" dirty="0" err="1"/>
              <a:t>Emani</a:t>
            </a:r>
            <a:r>
              <a:rPr lang="en-GB" sz="1800" dirty="0"/>
              <a:t>, A. Halverson, C. Galindo-</a:t>
            </a:r>
            <a:r>
              <a:rPr lang="en-GB" sz="1800" dirty="0" err="1"/>
              <a:t>Legaria</a:t>
            </a:r>
            <a:r>
              <a:rPr lang="en-GB" sz="1800" dirty="0"/>
              <a:t>, and C. Cunningham. </a:t>
            </a:r>
            <a:r>
              <a:rPr lang="en-GB" sz="1800" dirty="0" err="1"/>
              <a:t>Froid</a:t>
            </a:r>
            <a:r>
              <a:rPr lang="en-GB" sz="1800" dirty="0"/>
              <a:t>: Optimization of Imperative Programs in a Relational Database. Proc. VLDB, 11(4), 2018.</a:t>
            </a:r>
          </a:p>
          <a:p>
            <a:pPr marL="0" lvl="0" indent="0">
              <a:buSzPts val="1100"/>
              <a:buNone/>
            </a:pPr>
            <a:r>
              <a:rPr lang="en-GB" sz="1800" dirty="0"/>
              <a:t>[12] J. Reynolds. Definitional Interpreters for Higher-Order Programming Languages. Higher-Order and Symbolic Computation, 11, 1998.</a:t>
            </a:r>
          </a:p>
          <a:p>
            <a:pPr marL="0" lvl="0" indent="0">
              <a:buSzPts val="1100"/>
              <a:buNone/>
            </a:pPr>
            <a:r>
              <a:rPr lang="en-GB" sz="1800" dirty="0"/>
              <a:t>[13] SQL:1999. Database Languages–SQL–Part 2: Foundation. ISO/IEC 9075-2:1999.</a:t>
            </a:r>
          </a:p>
          <a:p>
            <a:pPr marL="0" lvl="0" indent="0">
              <a:buNone/>
            </a:pPr>
            <a:endParaRPr lang="en-GB"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l" smtClean="0"/>
              <a:t>20</a:t>
            </a:fld>
            <a:endParaRPr lang="el"/>
          </a:p>
        </p:txBody>
      </p:sp>
    </p:spTree>
    <p:extLst>
      <p:ext uri="{BB962C8B-B14F-4D97-AF65-F5344CB8AC3E}">
        <p14:creationId xmlns:p14="http://schemas.microsoft.com/office/powerpoint/2010/main" val="1971250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29217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l" sz="4000" b="1" dirty="0">
                <a:solidFill>
                  <a:srgbClr val="000000"/>
                </a:solidFill>
                <a:latin typeface="+mn-lt"/>
              </a:rPr>
              <a:t>ABSTRACT</a:t>
            </a:r>
            <a:endParaRPr sz="4000" b="1" dirty="0">
              <a:solidFill>
                <a:srgbClr val="000000"/>
              </a:solidFill>
              <a:latin typeface="+mn-lt"/>
            </a:endParaRPr>
          </a:p>
        </p:txBody>
      </p:sp>
      <p:sp>
        <p:nvSpPr>
          <p:cNvPr id="76" name="Google Shape;76;p15"/>
          <p:cNvSpPr txBox="1">
            <a:spLocks noGrp="1"/>
          </p:cNvSpPr>
          <p:nvPr>
            <p:ph type="body" idx="1"/>
          </p:nvPr>
        </p:nvSpPr>
        <p:spPr>
          <a:xfrm>
            <a:off x="311700" y="1075800"/>
            <a:ext cx="8520600" cy="3354000"/>
          </a:xfrm>
          <a:prstGeom prst="rect">
            <a:avLst/>
          </a:prstGeom>
        </p:spPr>
        <p:txBody>
          <a:bodyPr spcFirstLastPara="1" wrap="square" lIns="91425" tIns="91425" rIns="91425" bIns="91425" anchor="t" anchorCtr="0">
            <a:noAutofit/>
          </a:bodyPr>
          <a:lstStyle/>
          <a:p>
            <a:r>
              <a:rPr lang="en-GB" dirty="0"/>
              <a:t>"PL/SQL functions are slow"</a:t>
            </a:r>
          </a:p>
          <a:p>
            <a:pPr marL="0" lvl="0" indent="0" algn="l" rtl="0">
              <a:spcBef>
                <a:spcPts val="0"/>
              </a:spcBef>
              <a:spcAft>
                <a:spcPts val="0"/>
              </a:spcAft>
              <a:buNone/>
            </a:pPr>
            <a:endParaRPr lang="en-US" dirty="0"/>
          </a:p>
          <a:p>
            <a:pPr marL="0" lvl="0" indent="0" algn="l" rtl="0">
              <a:spcBef>
                <a:spcPts val="0"/>
              </a:spcBef>
              <a:spcAft>
                <a:spcPts val="0"/>
              </a:spcAft>
              <a:buNone/>
            </a:pPr>
            <a:r>
              <a:rPr lang="el" dirty="0"/>
              <a:t>GOAL:  literally compiling PL/SQL away;</a:t>
            </a:r>
            <a:endParaRPr dirty="0"/>
          </a:p>
          <a:p>
            <a:pPr marL="0" lvl="0" indent="457200" algn="l" rtl="0">
              <a:spcBef>
                <a:spcPts val="1600"/>
              </a:spcBef>
              <a:spcAft>
                <a:spcPts val="0"/>
              </a:spcAft>
              <a:buNone/>
            </a:pPr>
            <a:r>
              <a:rPr lang="el" dirty="0"/>
              <a:t>compile(</a:t>
            </a:r>
            <a:r>
              <a:rPr lang="el" u="sng" dirty="0"/>
              <a:t>SQL with embedded PL/SQL</a:t>
            </a:r>
            <a:r>
              <a:rPr lang="el" dirty="0"/>
              <a:t>) : </a:t>
            </a:r>
            <a:r>
              <a:rPr lang="el" u="sng" dirty="0"/>
              <a:t>SQL</a:t>
            </a:r>
            <a:endParaRPr dirty="0"/>
          </a:p>
          <a:p>
            <a:pPr marL="0" lvl="0" indent="0" algn="l" rtl="0">
              <a:spcBef>
                <a:spcPts val="1600"/>
              </a:spcBef>
              <a:spcAft>
                <a:spcPts val="0"/>
              </a:spcAft>
              <a:buNone/>
            </a:pPr>
            <a:endParaRPr sz="1000" dirty="0"/>
          </a:p>
          <a:p>
            <a:pPr marL="0" lvl="0" indent="0" algn="l" rtl="0">
              <a:spcBef>
                <a:spcPts val="0"/>
              </a:spcBef>
              <a:spcAft>
                <a:spcPts val="0"/>
              </a:spcAft>
              <a:buNone/>
            </a:pPr>
            <a:r>
              <a:rPr lang="el" dirty="0"/>
              <a:t>→ PL/SQL iteration replaced by SQL recursion</a:t>
            </a:r>
            <a:endParaRPr dirty="0"/>
          </a:p>
          <a:p>
            <a:pPr marL="0" lvl="0" indent="0" algn="l" rtl="0">
              <a:spcBef>
                <a:spcPts val="0"/>
              </a:spcBef>
              <a:spcAft>
                <a:spcPts val="0"/>
              </a:spcAft>
              <a:buNone/>
            </a:pPr>
            <a:r>
              <a:rPr lang="el" dirty="0"/>
              <a:t>→ no context switches</a:t>
            </a:r>
            <a:endParaRPr dirty="0"/>
          </a:p>
          <a:p>
            <a:pPr marL="0" lvl="0" indent="0" algn="l" rtl="0">
              <a:spcBef>
                <a:spcPts val="0"/>
              </a:spcBef>
              <a:spcAft>
                <a:spcPts val="0"/>
              </a:spcAft>
              <a:buNone/>
            </a:pPr>
            <a:r>
              <a:rPr lang="el" dirty="0"/>
              <a:t>→ higher performance</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l" smtClean="0"/>
              <a:t>3</a:t>
            </a:fld>
            <a:endParaRPr lang="el"/>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3054" b="3221"/>
          <a:stretch/>
        </p:blipFill>
        <p:spPr>
          <a:xfrm>
            <a:off x="311699" y="771896"/>
            <a:ext cx="3954334" cy="4041317"/>
          </a:xfrm>
          <a:prstGeom prst="rect">
            <a:avLst/>
          </a:prstGeom>
        </p:spPr>
      </p:pic>
      <p:sp>
        <p:nvSpPr>
          <p:cNvPr id="8" name="TextBox 7">
            <a:extLst>
              <a:ext uri="{FF2B5EF4-FFF2-40B4-BE49-F238E27FC236}">
                <a16:creationId xmlns:a16="http://schemas.microsoft.com/office/drawing/2014/main" xmlns="" id="{3E3BC339-4899-C74A-A0ED-F53DE5E88B7F}"/>
              </a:ext>
            </a:extLst>
          </p:cNvPr>
          <p:cNvSpPr txBox="1"/>
          <p:nvPr/>
        </p:nvSpPr>
        <p:spPr>
          <a:xfrm>
            <a:off x="4313382" y="1033326"/>
            <a:ext cx="4449140" cy="2246769"/>
          </a:xfrm>
          <a:prstGeom prst="rect">
            <a:avLst/>
          </a:prstGeom>
          <a:noFill/>
        </p:spPr>
        <p:txBody>
          <a:bodyPr wrap="square" rtlCol="0" anchor="t">
            <a:spAutoFit/>
          </a:bodyPr>
          <a:lstStyle/>
          <a:p>
            <a:pPr marL="457200" indent="-457200">
              <a:buChar char="•"/>
            </a:pPr>
            <a:r>
              <a:rPr lang="en-US" sz="2000" dirty="0">
                <a:latin typeface="+mn-lt"/>
              </a:rPr>
              <a:t>Controlling an unreliable robot to collect rewards.</a:t>
            </a:r>
          </a:p>
          <a:p>
            <a:pPr marL="457200" indent="-457200">
              <a:buChar char="•"/>
            </a:pPr>
            <a:r>
              <a:rPr lang="en-US" sz="2000" dirty="0">
                <a:latin typeface="+mn-lt"/>
              </a:rPr>
              <a:t>The function simulates the walk of a robot on a grid whose cells hold rewards.</a:t>
            </a:r>
            <a:endParaRPr lang="en-US" dirty="0">
              <a:latin typeface="+mn-lt"/>
            </a:endParaRPr>
          </a:p>
          <a:p>
            <a:pPr marL="457200" indent="-457200">
              <a:buChar char="•"/>
            </a:pPr>
            <a:r>
              <a:rPr lang="en-US" sz="2000" dirty="0">
                <a:latin typeface="+mn-lt"/>
              </a:rPr>
              <a:t>The robot follows a prescribed policy.</a:t>
            </a:r>
          </a:p>
        </p:txBody>
      </p:sp>
      <p:sp>
        <p:nvSpPr>
          <p:cNvPr id="6" name="Google Shape;93;p18">
            <a:extLst>
              <a:ext uri="{FF2B5EF4-FFF2-40B4-BE49-F238E27FC236}">
                <a16:creationId xmlns:a16="http://schemas.microsoft.com/office/drawing/2014/main" xmlns="" id="{FE551C65-CD25-354A-BAA3-977960D75084}"/>
              </a:ext>
            </a:extLst>
          </p:cNvPr>
          <p:cNvSpPr txBox="1">
            <a:spLocks/>
          </p:cNvSpPr>
          <p:nvPr/>
        </p:nvSpPr>
        <p:spPr>
          <a:xfrm>
            <a:off x="241922" y="283275"/>
            <a:ext cx="8520600" cy="831300"/>
          </a:xfrm>
          <a:prstGeom prst="rect">
            <a:avLst/>
          </a:prstGeom>
        </p:spPr>
        <p:txBody>
          <a:bodyPr spcFirstLastPara="1" vert="horz" wrap="square" lIns="91425" tIns="91425" rIns="91425" bIns="91425" rtlCol="0" anchor="b" anchorCtr="0">
            <a:noAutofit/>
          </a:bodyPr>
          <a:lstStyle>
            <a:lvl1pPr lvl="0" algn="l" defTabSz="914400" rtl="0" eaLnBrk="1" latinLnBrk="0" hangingPunct="1">
              <a:lnSpc>
                <a:spcPct val="90000"/>
              </a:lnSpc>
              <a:spcBef>
                <a:spcPts val="0"/>
              </a:spcBef>
              <a:spcAft>
                <a:spcPts val="0"/>
              </a:spcAft>
              <a:buSzPts val="4200"/>
              <a:buNone/>
              <a:defRPr sz="4400" kern="1200">
                <a:solidFill>
                  <a:schemeClr val="tx1"/>
                </a:solidFill>
                <a:latin typeface="+mj-lt"/>
                <a:ea typeface="+mj-ea"/>
                <a:cs typeface="+mj-cs"/>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pPr>
              <a:lnSpc>
                <a:spcPct val="115000"/>
              </a:lnSpc>
              <a:spcAft>
                <a:spcPts val="1600"/>
              </a:spcAft>
              <a:buClrTx/>
              <a:buFontTx/>
            </a:pPr>
            <a:r>
              <a:rPr lang="en-US" sz="4000" b="1" dirty="0" smtClean="0">
                <a:latin typeface="+mn-lt"/>
              </a:rPr>
              <a:t>ROBOT EXAMPLE [</a:t>
            </a:r>
            <a:r>
              <a:rPr lang="en-US" sz="4000" b="1" dirty="0" err="1" smtClean="0">
                <a:latin typeface="+mn-lt"/>
              </a:rPr>
              <a:t>i</a:t>
            </a:r>
            <a:r>
              <a:rPr lang="en-US" sz="4000" b="1" dirty="0" smtClean="0">
                <a:latin typeface="+mn-lt"/>
              </a:rPr>
              <a:t>]</a:t>
            </a:r>
            <a:endParaRPr lang="en-US" sz="4000" b="1" dirty="0">
              <a:solidFill>
                <a:srgbClr val="000000"/>
              </a:solidFill>
              <a:latin typeface="+mn-l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l" smtClean="0"/>
              <a:t>4</a:t>
            </a:fld>
            <a:endParaRPr lang="el"/>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5538EEC4-82B3-F243-A5A1-9E5A71B735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3857" y="160319"/>
            <a:ext cx="5879869" cy="4822862"/>
          </a:xfrm>
          <a:prstGeom prst="rect">
            <a:avLst/>
          </a:prstGeom>
        </p:spPr>
      </p:pic>
      <p:sp>
        <p:nvSpPr>
          <p:cNvPr id="5" name="Google Shape;93;p18">
            <a:extLst>
              <a:ext uri="{FF2B5EF4-FFF2-40B4-BE49-F238E27FC236}">
                <a16:creationId xmlns:a16="http://schemas.microsoft.com/office/drawing/2014/main" xmlns="" id="{FE551C65-CD25-354A-BAA3-977960D75084}"/>
              </a:ext>
            </a:extLst>
          </p:cNvPr>
          <p:cNvSpPr txBox="1">
            <a:spLocks noGrp="1"/>
          </p:cNvSpPr>
          <p:nvPr>
            <p:ph type="title"/>
          </p:nvPr>
        </p:nvSpPr>
        <p:spPr>
          <a:xfrm>
            <a:off x="86075" y="366400"/>
            <a:ext cx="8520600" cy="8313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1600"/>
              </a:spcAft>
              <a:buNone/>
            </a:pPr>
            <a:r>
              <a:rPr lang="en-US" sz="4000" b="1" dirty="0">
                <a:latin typeface="+mn-lt"/>
              </a:rPr>
              <a:t>ROBOT </a:t>
            </a:r>
            <a:r>
              <a:rPr lang="en-US" sz="4000" b="1" dirty="0" smtClean="0">
                <a:latin typeface="+mn-lt"/>
              </a:rPr>
              <a:t>EXAMPLE [ii]</a:t>
            </a:r>
            <a:endParaRPr sz="4000" b="1" dirty="0">
              <a:solidFill>
                <a:srgbClr val="000000"/>
              </a:solidFill>
              <a:latin typeface="+mn-lt"/>
            </a:endParaRPr>
          </a:p>
        </p:txBody>
      </p:sp>
      <p:sp>
        <p:nvSpPr>
          <p:cNvPr id="8" name="Google Shape;82;p16">
            <a:extLst>
              <a:ext uri="{FF2B5EF4-FFF2-40B4-BE49-F238E27FC236}">
                <a16:creationId xmlns:a16="http://schemas.microsoft.com/office/drawing/2014/main" xmlns="" id="{6F872792-EA76-6D4D-B5C1-5439D1AC5AA8}"/>
              </a:ext>
            </a:extLst>
          </p:cNvPr>
          <p:cNvSpPr txBox="1">
            <a:spLocks noGrp="1"/>
          </p:cNvSpPr>
          <p:nvPr>
            <p:ph type="body" idx="1"/>
          </p:nvPr>
        </p:nvSpPr>
        <p:spPr>
          <a:xfrm>
            <a:off x="26697" y="937052"/>
            <a:ext cx="4735313" cy="16859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 sz="1600" dirty="0"/>
              <a:t>PROBLEM: context switching overhead </a:t>
            </a:r>
            <a:endParaRPr sz="1600" dirty="0"/>
          </a:p>
          <a:p>
            <a:pPr marL="457200" lvl="0" indent="0" algn="l" rtl="0">
              <a:spcBef>
                <a:spcPts val="0"/>
              </a:spcBef>
              <a:spcAft>
                <a:spcPts val="0"/>
              </a:spcAft>
              <a:buNone/>
            </a:pPr>
            <a:r>
              <a:rPr lang="el" sz="1600" b="1" dirty="0"/>
              <a:t>[</a:t>
            </a:r>
            <a:r>
              <a:rPr lang="el" sz="1600" dirty="0"/>
              <a:t>SQL set-oriented evaluation</a:t>
            </a:r>
            <a:r>
              <a:rPr lang="el" sz="1600" b="1" dirty="0"/>
              <a:t>] ←→ [</a:t>
            </a:r>
            <a:r>
              <a:rPr lang="el" sz="1600" dirty="0"/>
              <a:t>PL/SQL </a:t>
            </a:r>
            <a:endParaRPr lang="en-US" sz="1600" dirty="0" smtClean="0"/>
          </a:p>
          <a:p>
            <a:pPr marL="457200" lvl="0" indent="0" algn="l" rtl="0">
              <a:spcBef>
                <a:spcPts val="0"/>
              </a:spcBef>
              <a:spcAft>
                <a:spcPts val="0"/>
              </a:spcAft>
              <a:buNone/>
            </a:pPr>
            <a:r>
              <a:rPr lang="en-US" sz="1600" dirty="0"/>
              <a:t>	</a:t>
            </a:r>
            <a:r>
              <a:rPr lang="el" sz="1600" dirty="0" smtClean="0"/>
              <a:t>statement-by-statement </a:t>
            </a:r>
            <a:r>
              <a:rPr lang="el" sz="1600" dirty="0"/>
              <a:t>interpretation</a:t>
            </a:r>
            <a:r>
              <a:rPr lang="el" sz="1600" b="1" dirty="0"/>
              <a:t>]</a:t>
            </a:r>
            <a:endParaRPr sz="1600" b="1" dirty="0"/>
          </a:p>
          <a:p>
            <a:pPr marL="0" lvl="0" indent="0" algn="l" rtl="0">
              <a:spcBef>
                <a:spcPts val="1000"/>
              </a:spcBef>
              <a:spcAft>
                <a:spcPts val="0"/>
              </a:spcAft>
              <a:buNone/>
            </a:pPr>
            <a:r>
              <a:rPr lang="el" sz="1600" dirty="0"/>
              <a:t>CONTEXT SWITCHES:</a:t>
            </a:r>
            <a:endParaRPr sz="1600" dirty="0"/>
          </a:p>
          <a:p>
            <a:pPr marL="457200" lvl="0" indent="-298450" algn="l" rtl="0">
              <a:spcBef>
                <a:spcPts val="0"/>
              </a:spcBef>
              <a:spcAft>
                <a:spcPts val="0"/>
              </a:spcAft>
              <a:buSzPts val="1100"/>
              <a:buChar char="●"/>
            </a:pPr>
            <a:r>
              <a:rPr lang="el" sz="1600" dirty="0"/>
              <a:t>SQL query call to PL/SQL (embedded) function</a:t>
            </a:r>
            <a:endParaRPr sz="1600" dirty="0"/>
          </a:p>
          <a:p>
            <a:pPr marL="457200" lvl="0" indent="-298450" algn="l" rtl="0">
              <a:spcBef>
                <a:spcPts val="0"/>
              </a:spcBef>
              <a:spcAft>
                <a:spcPts val="0"/>
              </a:spcAft>
              <a:buSzPts val="1100"/>
              <a:buChar char="●"/>
            </a:pPr>
            <a:r>
              <a:rPr lang="el" sz="1600" dirty="0"/>
              <a:t>SQL statement evaluation within PL/SQL function</a:t>
            </a:r>
            <a:endParaRPr sz="1600" dirty="0"/>
          </a:p>
        </p:txBody>
      </p:sp>
      <p:pic>
        <p:nvPicPr>
          <p:cNvPr id="7" name="Picture 6">
            <a:extLst>
              <a:ext uri="{FF2B5EF4-FFF2-40B4-BE49-F238E27FC236}">
                <a16:creationId xmlns:a16="http://schemas.microsoft.com/office/drawing/2014/main" xmlns="" id="{212F50BF-E51D-EC40-A8F1-4CC773647F83}"/>
              </a:ext>
            </a:extLst>
          </p:cNvPr>
          <p:cNvPicPr>
            <a:picLocks noChangeAspect="1"/>
          </p:cNvPicPr>
          <p:nvPr/>
        </p:nvPicPr>
        <p:blipFill rotWithShape="1">
          <a:blip r:embed="rId4">
            <a:extLst>
              <a:ext uri="{28A0092B-C50C-407E-A947-70E740481C1C}">
                <a14:useLocalDpi xmlns:a14="http://schemas.microsoft.com/office/drawing/2010/main" val="0"/>
              </a:ext>
            </a:extLst>
          </a:blip>
          <a:srcRect t="50129" r="3054" b="3221"/>
          <a:stretch/>
        </p:blipFill>
        <p:spPr>
          <a:xfrm>
            <a:off x="311700" y="2741718"/>
            <a:ext cx="3770107" cy="1857257"/>
          </a:xfrm>
          <a:prstGeom prst="rect">
            <a:avLst/>
          </a:prstGeom>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l" smtClean="0"/>
              <a:t>5</a:t>
            </a:fld>
            <a:endParaRPr lang="el"/>
          </a:p>
        </p:txBody>
      </p:sp>
    </p:spTree>
    <p:extLst>
      <p:ext uri="{BB962C8B-B14F-4D97-AF65-F5344CB8AC3E}">
        <p14:creationId xmlns:p14="http://schemas.microsoft.com/office/powerpoint/2010/main" val="61338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5622" y="39825"/>
            <a:ext cx="9239002" cy="827075"/>
          </a:xfrm>
          <a:prstGeom prst="rect">
            <a:avLst/>
          </a:prstGeom>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l" sz="3500" b="1" dirty="0" smtClean="0">
                <a:solidFill>
                  <a:srgbClr val="000000"/>
                </a:solidFill>
                <a:latin typeface="+mn-lt"/>
              </a:rPr>
              <a:t>NOW </a:t>
            </a:r>
            <a:r>
              <a:rPr lang="el" sz="3500" b="1" dirty="0">
                <a:solidFill>
                  <a:srgbClr val="000000"/>
                </a:solidFill>
                <a:latin typeface="+mn-lt"/>
              </a:rPr>
              <a:t>IS NOT A GOOD TIME TO INTERRUPT </a:t>
            </a:r>
            <a:r>
              <a:rPr lang="el" sz="3500" b="1" dirty="0" smtClean="0">
                <a:solidFill>
                  <a:srgbClr val="000000"/>
                </a:solidFill>
                <a:latin typeface="+mn-lt"/>
              </a:rPr>
              <a:t>ME</a:t>
            </a:r>
            <a:r>
              <a:rPr lang="en-US" sz="3500" b="1" dirty="0" smtClean="0">
                <a:solidFill>
                  <a:srgbClr val="000000"/>
                </a:solidFill>
                <a:latin typeface="+mn-lt"/>
              </a:rPr>
              <a:t> [</a:t>
            </a:r>
            <a:r>
              <a:rPr lang="en-US" sz="3500" b="1" dirty="0" err="1" smtClean="0">
                <a:solidFill>
                  <a:srgbClr val="000000"/>
                </a:solidFill>
                <a:latin typeface="+mn-lt"/>
              </a:rPr>
              <a:t>i</a:t>
            </a:r>
            <a:r>
              <a:rPr lang="en-US" sz="3500" b="1" dirty="0" smtClean="0">
                <a:solidFill>
                  <a:srgbClr val="000000"/>
                </a:solidFill>
                <a:latin typeface="+mn-lt"/>
              </a:rPr>
              <a:t>]</a:t>
            </a:r>
            <a:endParaRPr sz="3500" dirty="0">
              <a:latin typeface="+mn-lt"/>
            </a:endParaRPr>
          </a:p>
        </p:txBody>
      </p:sp>
      <p:sp>
        <p:nvSpPr>
          <p:cNvPr id="82" name="Google Shape;82;p16"/>
          <p:cNvSpPr txBox="1">
            <a:spLocks noGrp="1"/>
          </p:cNvSpPr>
          <p:nvPr>
            <p:ph type="body" idx="1"/>
          </p:nvPr>
        </p:nvSpPr>
        <p:spPr>
          <a:xfrm>
            <a:off x="311700" y="953800"/>
            <a:ext cx="8753100" cy="36252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l" sz="2400" b="1" i="1" dirty="0"/>
              <a:t>Two words on interpreters</a:t>
            </a:r>
            <a:endParaRPr lang="en-US" sz="2400" dirty="0"/>
          </a:p>
          <a:p>
            <a:pPr marL="158750" indent="0">
              <a:lnSpc>
                <a:spcPct val="115000"/>
              </a:lnSpc>
              <a:buSzPts val="1100"/>
              <a:buNone/>
            </a:pPr>
            <a:endParaRPr lang="en-US" sz="1200" dirty="0"/>
          </a:p>
          <a:p>
            <a:pPr marL="158750" indent="0">
              <a:lnSpc>
                <a:spcPct val="115000"/>
              </a:lnSpc>
              <a:buSzPts val="1100"/>
              <a:buNone/>
            </a:pPr>
            <a:r>
              <a:rPr lang="el" sz="2400" dirty="0" smtClean="0"/>
              <a:t>SQL </a:t>
            </a:r>
            <a:r>
              <a:rPr lang="el" sz="2400" dirty="0"/>
              <a:t>evaluation: </a:t>
            </a:r>
            <a:endParaRPr lang="en-US" sz="2400" dirty="0"/>
          </a:p>
          <a:p>
            <a:pPr marL="158750" indent="0">
              <a:lnSpc>
                <a:spcPct val="115000"/>
              </a:lnSpc>
              <a:buSzPts val="1100"/>
              <a:buNone/>
            </a:pPr>
            <a:r>
              <a:rPr lang="en-US" sz="2400" dirty="0" smtClean="0"/>
              <a:t>	P</a:t>
            </a:r>
            <a:r>
              <a:rPr lang="el" sz="2400" dirty="0"/>
              <a:t>redetermined paths of control != PL/SQL </a:t>
            </a:r>
            <a:r>
              <a:rPr lang="el" sz="2400" dirty="0" smtClean="0"/>
              <a:t>interpretation</a:t>
            </a:r>
            <a:r>
              <a:rPr lang="en-US" sz="2400" dirty="0" smtClean="0"/>
              <a:t>:</a:t>
            </a:r>
            <a:endParaRPr lang="en-US" sz="2400" dirty="0"/>
          </a:p>
          <a:p>
            <a:pPr marL="158750" indent="0">
              <a:lnSpc>
                <a:spcPct val="115000"/>
              </a:lnSpc>
              <a:buSzPts val="1100"/>
              <a:buNone/>
            </a:pPr>
            <a:r>
              <a:rPr lang="en-US" sz="2400" dirty="0" smtClean="0"/>
              <a:t> 	      </a:t>
            </a:r>
            <a:r>
              <a:rPr lang="en-US" sz="2400" dirty="0" smtClean="0">
                <a:sym typeface="Wingdings" panose="05000000000000000000" pitchFamily="2" charset="2"/>
              </a:rPr>
              <a:t> </a:t>
            </a:r>
            <a:r>
              <a:rPr lang="en-US" sz="2400" dirty="0" smtClean="0"/>
              <a:t>C</a:t>
            </a:r>
            <a:r>
              <a:rPr lang="el" sz="2400" dirty="0"/>
              <a:t>ontrol path depends on </a:t>
            </a:r>
            <a:r>
              <a:rPr lang="en-US" sz="2400" dirty="0" smtClean="0"/>
              <a:t>updatable </a:t>
            </a:r>
            <a:r>
              <a:rPr lang="el" sz="2400" dirty="0" smtClean="0"/>
              <a:t>variables</a:t>
            </a:r>
            <a:endParaRPr lang="en-US" sz="2400" dirty="0"/>
          </a:p>
          <a:p>
            <a:pPr marL="0" indent="0">
              <a:lnSpc>
                <a:spcPct val="100000"/>
              </a:lnSpc>
              <a:buNone/>
            </a:pPr>
            <a:endParaRPr lang="en-US" sz="2400" dirty="0"/>
          </a:p>
          <a:p>
            <a:pPr marL="0" indent="0">
              <a:lnSpc>
                <a:spcPct val="100000"/>
              </a:lnSpc>
              <a:buNone/>
            </a:pPr>
            <a:r>
              <a:rPr lang="en-US" sz="2400" dirty="0" smtClean="0"/>
              <a:t>  A</a:t>
            </a:r>
            <a:r>
              <a:rPr lang="el" sz="2400" dirty="0"/>
              <a:t>lternative to context switching: </a:t>
            </a:r>
            <a:endParaRPr lang="en-US" sz="2400" dirty="0"/>
          </a:p>
          <a:p>
            <a:pPr marL="742950" lvl="1" indent="-285750">
              <a:lnSpc>
                <a:spcPct val="100000"/>
              </a:lnSpc>
            </a:pPr>
            <a:r>
              <a:rPr lang="en-US" sz="2000" dirty="0"/>
              <a:t>I</a:t>
            </a:r>
            <a:r>
              <a:rPr lang="el" sz="2000" dirty="0"/>
              <a:t>ntermediate format compilation, common interpreter usage</a:t>
            </a:r>
            <a:endParaRPr sz="20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l" smtClean="0"/>
              <a:t>6</a:t>
            </a:fld>
            <a:endParaRPr lang="el"/>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82;p16">
            <a:extLst>
              <a:ext uri="{FF2B5EF4-FFF2-40B4-BE49-F238E27FC236}">
                <a16:creationId xmlns:a16="http://schemas.microsoft.com/office/drawing/2014/main" xmlns="" id="{8F6ED3EC-4CFC-5242-A0B0-DBB3563A4101}"/>
              </a:ext>
            </a:extLst>
          </p:cNvPr>
          <p:cNvSpPr txBox="1">
            <a:spLocks noGrp="1"/>
          </p:cNvSpPr>
          <p:nvPr>
            <p:ph type="body" idx="1"/>
          </p:nvPr>
        </p:nvSpPr>
        <p:spPr>
          <a:xfrm>
            <a:off x="311700" y="953800"/>
            <a:ext cx="8753100" cy="362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l" sz="2400" b="1" i="1" dirty="0"/>
              <a:t>Froid </a:t>
            </a:r>
            <a:r>
              <a:rPr lang="el" sz="2400" dirty="0"/>
              <a:t>(Microsoft SQL Server team)</a:t>
            </a:r>
            <a:endParaRPr sz="2400" dirty="0"/>
          </a:p>
          <a:p>
            <a:pPr marL="0" lvl="0" indent="0" algn="l" rtl="0">
              <a:spcBef>
                <a:spcPts val="0"/>
              </a:spcBef>
              <a:spcAft>
                <a:spcPts val="0"/>
              </a:spcAft>
              <a:buNone/>
            </a:pPr>
            <a:r>
              <a:rPr lang="el" sz="2400" dirty="0"/>
              <a:t>if PL/SQL function f is simple enough (loop-less control flow), compile statements into SQL, inline using </a:t>
            </a:r>
            <a:r>
              <a:rPr lang="el" sz="2400" i="1" dirty="0"/>
              <a:t>OUTER APPLY*.</a:t>
            </a:r>
            <a:endParaRPr sz="2400" dirty="0"/>
          </a:p>
          <a:p>
            <a:pPr marL="0" lvl="0" indent="0" algn="l" rtl="0">
              <a:spcBef>
                <a:spcPts val="0"/>
              </a:spcBef>
              <a:spcAft>
                <a:spcPts val="0"/>
              </a:spcAft>
              <a:buNone/>
            </a:pPr>
            <a:endParaRPr sz="2400" dirty="0"/>
          </a:p>
          <a:p>
            <a:pPr marL="0" lvl="0" indent="0" algn="l" rtl="0">
              <a:spcBef>
                <a:spcPts val="0"/>
              </a:spcBef>
              <a:spcAft>
                <a:spcPts val="0"/>
              </a:spcAft>
              <a:buNone/>
            </a:pPr>
            <a:r>
              <a:rPr lang="el" sz="2400" b="1" i="1" dirty="0"/>
              <a:t>Compile PL/SQL away </a:t>
            </a:r>
            <a:r>
              <a:rPr lang="el" sz="2400" dirty="0"/>
              <a:t>paper</a:t>
            </a:r>
            <a:endParaRPr sz="2400" dirty="0"/>
          </a:p>
          <a:p>
            <a:pPr marL="457200" marR="0" lvl="0" indent="-298450" algn="l" rtl="0">
              <a:lnSpc>
                <a:spcPct val="115000"/>
              </a:lnSpc>
              <a:spcBef>
                <a:spcPts val="0"/>
              </a:spcBef>
              <a:spcAft>
                <a:spcPts val="0"/>
              </a:spcAft>
              <a:buSzPts val="1100"/>
              <a:buChar char="●"/>
            </a:pPr>
            <a:r>
              <a:rPr lang="el" sz="2400" dirty="0"/>
              <a:t>Froid approach for every control flow</a:t>
            </a:r>
            <a:endParaRPr sz="2400" dirty="0"/>
          </a:p>
          <a:p>
            <a:pPr marL="457200" marR="0" lvl="0" indent="-298450" algn="l" rtl="0">
              <a:lnSpc>
                <a:spcPct val="115000"/>
              </a:lnSpc>
              <a:spcBef>
                <a:spcPts val="0"/>
              </a:spcBef>
              <a:spcAft>
                <a:spcPts val="0"/>
              </a:spcAft>
              <a:buSzPts val="1100"/>
              <a:buChar char="●"/>
            </a:pPr>
            <a:r>
              <a:rPr lang="el" sz="2400" dirty="0"/>
              <a:t>runtime impact/benefit study</a:t>
            </a:r>
            <a:endParaRPr sz="2400" dirty="0"/>
          </a:p>
          <a:p>
            <a:pPr marL="457200" marR="0" lvl="0" indent="-298450" algn="l" rtl="0">
              <a:lnSpc>
                <a:spcPct val="115000"/>
              </a:lnSpc>
              <a:spcBef>
                <a:spcPts val="0"/>
              </a:spcBef>
              <a:spcAft>
                <a:spcPts val="0"/>
              </a:spcAft>
              <a:buSzPts val="1100"/>
              <a:buChar char="●"/>
            </a:pPr>
            <a:r>
              <a:rPr lang="el" sz="2400" dirty="0"/>
              <a:t>solution for in-database PL/SQL programming for DBs that lack such support (e.g. SQLite3)</a:t>
            </a:r>
            <a:endParaRPr sz="2400" dirty="0"/>
          </a:p>
        </p:txBody>
      </p:sp>
      <p:sp>
        <p:nvSpPr>
          <p:cNvPr id="6" name="Google Shape;81;p16"/>
          <p:cNvSpPr txBox="1">
            <a:spLocks noGrp="1"/>
          </p:cNvSpPr>
          <p:nvPr>
            <p:ph type="title"/>
          </p:nvPr>
        </p:nvSpPr>
        <p:spPr>
          <a:xfrm>
            <a:off x="-71247" y="39825"/>
            <a:ext cx="9357752" cy="827075"/>
          </a:xfrm>
          <a:prstGeom prst="rect">
            <a:avLst/>
          </a:prstGeom>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l" sz="3500" b="1" dirty="0" smtClean="0">
                <a:solidFill>
                  <a:srgbClr val="000000"/>
                </a:solidFill>
                <a:latin typeface="+mn-lt"/>
              </a:rPr>
              <a:t>NOW </a:t>
            </a:r>
            <a:r>
              <a:rPr lang="el" sz="3500" b="1" dirty="0">
                <a:solidFill>
                  <a:srgbClr val="000000"/>
                </a:solidFill>
                <a:latin typeface="+mn-lt"/>
              </a:rPr>
              <a:t>IS NOT A GOOD TIME TO INTERRUPT </a:t>
            </a:r>
            <a:r>
              <a:rPr lang="el" sz="3500" b="1" dirty="0" smtClean="0">
                <a:solidFill>
                  <a:srgbClr val="000000"/>
                </a:solidFill>
                <a:latin typeface="+mn-lt"/>
              </a:rPr>
              <a:t>ME</a:t>
            </a:r>
            <a:r>
              <a:rPr lang="en-US" sz="3500" b="1" dirty="0">
                <a:solidFill>
                  <a:srgbClr val="000000"/>
                </a:solidFill>
                <a:latin typeface="+mn-lt"/>
              </a:rPr>
              <a:t> </a:t>
            </a:r>
            <a:r>
              <a:rPr lang="en-US" sz="3500" b="1" dirty="0" smtClean="0">
                <a:solidFill>
                  <a:srgbClr val="000000"/>
                </a:solidFill>
                <a:latin typeface="+mn-lt"/>
              </a:rPr>
              <a:t>[ii]</a:t>
            </a:r>
            <a:endParaRPr sz="3500" dirty="0">
              <a:latin typeface="+mn-l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l" smtClean="0"/>
              <a:t>7</a:t>
            </a:fld>
            <a:endParaRPr lang="el"/>
          </a:p>
        </p:txBody>
      </p:sp>
    </p:spTree>
    <p:extLst>
      <p:ext uri="{BB962C8B-B14F-4D97-AF65-F5344CB8AC3E}">
        <p14:creationId xmlns:p14="http://schemas.microsoft.com/office/powerpoint/2010/main" val="3215538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544525"/>
            <a:ext cx="8520600" cy="8313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1600"/>
              </a:spcAft>
              <a:buNone/>
            </a:pPr>
            <a:r>
              <a:rPr lang="el" sz="4000" b="1" dirty="0" smtClean="0">
                <a:latin typeface="+mn-lt"/>
              </a:rPr>
              <a:t>COMPILING </a:t>
            </a:r>
            <a:r>
              <a:rPr lang="el" sz="4000" b="1" dirty="0">
                <a:latin typeface="+mn-lt"/>
              </a:rPr>
              <a:t>PL/SQL AWAY</a:t>
            </a:r>
            <a:endParaRPr sz="4000" b="1" dirty="0">
              <a:solidFill>
                <a:srgbClr val="000000"/>
              </a:solidFill>
              <a:latin typeface="+mn-lt"/>
            </a:endParaRPr>
          </a:p>
        </p:txBody>
      </p:sp>
      <p:pic>
        <p:nvPicPr>
          <p:cNvPr id="96" name="Google Shape;96;p18"/>
          <p:cNvPicPr preferRelativeResize="0"/>
          <p:nvPr/>
        </p:nvPicPr>
        <p:blipFill>
          <a:blip r:embed="rId3">
            <a:alphaModFix/>
          </a:blip>
          <a:stretch>
            <a:fillRect/>
          </a:stretch>
        </p:blipFill>
        <p:spPr>
          <a:xfrm>
            <a:off x="1216851" y="1266780"/>
            <a:ext cx="6710297" cy="260994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l" smtClean="0"/>
              <a:t>8</a:t>
            </a:fld>
            <a:endParaRPr lang="el"/>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1" name="Picture 10" descr="A screenshot of a cell phone&#10;&#10;Description automatically generated">
            <a:extLst>
              <a:ext uri="{FF2B5EF4-FFF2-40B4-BE49-F238E27FC236}">
                <a16:creationId xmlns:a16="http://schemas.microsoft.com/office/drawing/2014/main" xmlns="" id="{F672B97D-8D75-4744-9764-7797553D3F13}"/>
              </a:ext>
            </a:extLst>
          </p:cNvPr>
          <p:cNvPicPr>
            <a:picLocks noChangeAspect="1"/>
          </p:cNvPicPr>
          <p:nvPr/>
        </p:nvPicPr>
        <p:blipFill>
          <a:blip r:embed="rId3"/>
          <a:stretch>
            <a:fillRect/>
          </a:stretch>
        </p:blipFill>
        <p:spPr>
          <a:xfrm>
            <a:off x="5298856" y="252432"/>
            <a:ext cx="3370131" cy="3118800"/>
          </a:xfrm>
          <a:prstGeom prst="rect">
            <a:avLst/>
          </a:prstGeom>
        </p:spPr>
      </p:pic>
      <p:pic>
        <p:nvPicPr>
          <p:cNvPr id="5" name="Picture 4">
            <a:extLst>
              <a:ext uri="{FF2B5EF4-FFF2-40B4-BE49-F238E27FC236}">
                <a16:creationId xmlns:a16="http://schemas.microsoft.com/office/drawing/2014/main" xmlns="" id="{5538EEC4-82B3-F243-A5A1-9E5A71B735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326" y="892116"/>
            <a:ext cx="4813140" cy="3947897"/>
          </a:xfrm>
          <a:prstGeom prst="rect">
            <a:avLst/>
          </a:prstGeom>
        </p:spPr>
      </p:pic>
      <p:sp>
        <p:nvSpPr>
          <p:cNvPr id="6" name="TextBox 5">
            <a:extLst>
              <a:ext uri="{FF2B5EF4-FFF2-40B4-BE49-F238E27FC236}">
                <a16:creationId xmlns:a16="http://schemas.microsoft.com/office/drawing/2014/main" xmlns="" id="{1AFF287D-8484-364A-B8FD-4855B33E5FD8}"/>
              </a:ext>
            </a:extLst>
          </p:cNvPr>
          <p:cNvSpPr txBox="1"/>
          <p:nvPr/>
        </p:nvSpPr>
        <p:spPr>
          <a:xfrm>
            <a:off x="5013466" y="3539561"/>
            <a:ext cx="4449140" cy="1461939"/>
          </a:xfrm>
          <a:prstGeom prst="rect">
            <a:avLst/>
          </a:prstGeom>
          <a:noFill/>
        </p:spPr>
        <p:txBody>
          <a:bodyPr wrap="square" rtlCol="0">
            <a:spAutoFit/>
          </a:bodyPr>
          <a:lstStyle/>
          <a:p>
            <a:pPr lvl="0"/>
            <a:r>
              <a:rPr lang="en-GB" sz="1800" b="1" dirty="0">
                <a:latin typeface="+mn-lt"/>
                <a:sym typeface="Symbol"/>
              </a:rPr>
              <a:t> </a:t>
            </a:r>
            <a:r>
              <a:rPr lang="en-GB" sz="1800" b="1" dirty="0">
                <a:latin typeface="+mn-lt"/>
              </a:rPr>
              <a:t>Static Single Assignment form (SSA)</a:t>
            </a:r>
          </a:p>
          <a:p>
            <a:pPr marL="457200" lvl="0" indent="-311150">
              <a:buSzPts val="1300"/>
              <a:buChar char="-"/>
            </a:pPr>
            <a:r>
              <a:rPr lang="en-GB" sz="1600" dirty="0">
                <a:latin typeface="+mn-lt"/>
              </a:rPr>
              <a:t>single variable assignment </a:t>
            </a:r>
          </a:p>
          <a:p>
            <a:pPr marL="146050" lvl="0">
              <a:buSzPts val="1300"/>
            </a:pPr>
            <a:r>
              <a:rPr lang="en-US" sz="1600" i="1" dirty="0">
                <a:latin typeface="+mn-lt"/>
              </a:rPr>
              <a:t>       </a:t>
            </a:r>
            <a:r>
              <a:rPr lang="en-US" sz="1600" dirty="0">
                <a:latin typeface="+mn-lt"/>
              </a:rPr>
              <a:t>[</a:t>
            </a:r>
            <a:r>
              <a:rPr lang="el-GR" sz="1600" i="1" dirty="0">
                <a:latin typeface="+mn-lt"/>
              </a:rPr>
              <a:t>φ</a:t>
            </a:r>
            <a:r>
              <a:rPr lang="el-GR" sz="1600" dirty="0">
                <a:latin typeface="+mn-lt"/>
              </a:rPr>
              <a:t>: </a:t>
            </a:r>
            <a:r>
              <a:rPr lang="en-GB" sz="1600" dirty="0">
                <a:latin typeface="+mn-lt"/>
              </a:rPr>
              <a:t>assignment via &gt;1 control flows]</a:t>
            </a:r>
          </a:p>
          <a:p>
            <a:pPr marL="457200" lvl="0" indent="-311150">
              <a:buSzPts val="1300"/>
              <a:buChar char="-"/>
            </a:pPr>
            <a:r>
              <a:rPr lang="en-GB" sz="1600" dirty="0">
                <a:latin typeface="+mn-lt"/>
              </a:rPr>
              <a:t>GOTO </a:t>
            </a:r>
            <a:r>
              <a:rPr lang="en-GB" sz="1600" i="1" dirty="0">
                <a:latin typeface="+mn-lt"/>
              </a:rPr>
              <a:t>&lt;label&gt; </a:t>
            </a:r>
            <a:r>
              <a:rPr lang="en-GB" sz="1600" dirty="0">
                <a:latin typeface="+mn-lt"/>
              </a:rPr>
              <a:t>in place of LOOP, EXIT,</a:t>
            </a:r>
          </a:p>
          <a:p>
            <a:pPr marL="146050" lvl="0">
              <a:buSzPts val="1300"/>
            </a:pPr>
            <a:r>
              <a:rPr lang="en-GB" sz="1600" dirty="0">
                <a:latin typeface="+mn-lt"/>
              </a:rPr>
              <a:t>        CONTINUE, FOREACH, FOR, WHILE </a:t>
            </a:r>
          </a:p>
          <a:p>
            <a:pPr marL="457200" lvl="0"/>
            <a:endParaRPr lang="en-GB" sz="700" dirty="0">
              <a:latin typeface="+mn-lt"/>
            </a:endParaRPr>
          </a:p>
        </p:txBody>
      </p:sp>
      <p:sp>
        <p:nvSpPr>
          <p:cNvPr id="8" name="Title 6">
            <a:extLst>
              <a:ext uri="{FF2B5EF4-FFF2-40B4-BE49-F238E27FC236}">
                <a16:creationId xmlns:a16="http://schemas.microsoft.com/office/drawing/2014/main" xmlns="" id="{42D43F06-824E-C941-BFA1-5F3F6C533C04}"/>
              </a:ext>
            </a:extLst>
          </p:cNvPr>
          <p:cNvSpPr txBox="1">
            <a:spLocks/>
          </p:cNvSpPr>
          <p:nvPr/>
        </p:nvSpPr>
        <p:spPr>
          <a:xfrm>
            <a:off x="381478" y="138962"/>
            <a:ext cx="8520600" cy="831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1pPr>
            <a:lvl2pPr marR="0" lvl="1"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2pPr>
            <a:lvl3pPr marR="0" lvl="2"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3pPr>
            <a:lvl4pPr marR="0" lvl="3"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4pPr>
            <a:lvl5pPr marR="0" lvl="4"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5pPr>
            <a:lvl6pPr marR="0" lvl="5"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6pPr>
            <a:lvl7pPr marR="0" lvl="6"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7pPr>
            <a:lvl8pPr marR="0" lvl="7"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8pPr>
            <a:lvl9pPr marR="0" lvl="8"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9pPr>
          </a:lstStyle>
          <a:p>
            <a:r>
              <a:rPr lang="en-US" sz="4000" b="1" dirty="0">
                <a:latin typeface="+mn-lt"/>
              </a:rPr>
              <a:t>Transformation </a:t>
            </a:r>
            <a:r>
              <a:rPr lang="en-US" sz="4000" b="1" dirty="0" smtClean="0">
                <a:latin typeface="+mn-lt"/>
              </a:rPr>
              <a:t>[</a:t>
            </a:r>
            <a:r>
              <a:rPr lang="en-US" sz="4000" b="1" dirty="0" err="1" smtClean="0">
                <a:latin typeface="+mn-lt"/>
              </a:rPr>
              <a:t>i</a:t>
            </a:r>
            <a:r>
              <a:rPr lang="en-US" sz="4000" b="1" dirty="0" smtClean="0">
                <a:latin typeface="+mn-lt"/>
              </a:rPr>
              <a:t>]</a:t>
            </a:r>
            <a:endParaRPr lang="el-GR" sz="4000" b="1" dirty="0">
              <a:latin typeface="+mn-lt"/>
            </a:endParaRPr>
          </a:p>
        </p:txBody>
      </p:sp>
      <p:sp>
        <p:nvSpPr>
          <p:cNvPr id="3" name="TextBox 2"/>
          <p:cNvSpPr txBox="1"/>
          <p:nvPr/>
        </p:nvSpPr>
        <p:spPr>
          <a:xfrm>
            <a:off x="3980857" y="4378348"/>
            <a:ext cx="803425" cy="307777"/>
          </a:xfrm>
          <a:prstGeom prst="rect">
            <a:avLst/>
          </a:prstGeom>
          <a:noFill/>
        </p:spPr>
        <p:txBody>
          <a:bodyPr wrap="none" rtlCol="0">
            <a:spAutoFit/>
          </a:bodyPr>
          <a:lstStyle/>
          <a:p>
            <a:r>
              <a:rPr lang="en-US" dirty="0"/>
              <a:t>STEP 0</a:t>
            </a:r>
            <a:endParaRPr lang="el-GR" dirty="0"/>
          </a:p>
        </p:txBody>
      </p:sp>
      <p:sp>
        <p:nvSpPr>
          <p:cNvPr id="9" name="TextBox 8"/>
          <p:cNvSpPr txBox="1"/>
          <p:nvPr/>
        </p:nvSpPr>
        <p:spPr>
          <a:xfrm>
            <a:off x="7568064" y="2768670"/>
            <a:ext cx="803425" cy="307777"/>
          </a:xfrm>
          <a:prstGeom prst="rect">
            <a:avLst/>
          </a:prstGeom>
          <a:noFill/>
        </p:spPr>
        <p:txBody>
          <a:bodyPr wrap="none" rtlCol="0">
            <a:spAutoFit/>
          </a:bodyPr>
          <a:lstStyle/>
          <a:p>
            <a:r>
              <a:rPr lang="en-US"/>
              <a:t>STEP 1</a:t>
            </a:r>
            <a:endParaRPr lang="el-G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l" smtClean="0"/>
              <a:t>9</a:t>
            </a:fld>
            <a:endParaRPr lang="el"/>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3664</Words>
  <Application>Microsoft Office PowerPoint</Application>
  <PresentationFormat>On-screen Show (16:9)</PresentationFormat>
  <Paragraphs>267</Paragraphs>
  <Slides>20</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Wingdings</vt:lpstr>
      <vt:lpstr>Calibri Light</vt:lpstr>
      <vt:lpstr>Open Sans</vt:lpstr>
      <vt:lpstr>Economica</vt:lpstr>
      <vt:lpstr>Constantia</vt:lpstr>
      <vt:lpstr>Calibri</vt:lpstr>
      <vt:lpstr>Symbol</vt:lpstr>
      <vt:lpstr>Office Theme</vt:lpstr>
      <vt:lpstr>Compiling PL/SQL Away</vt:lpstr>
      <vt:lpstr>Contents</vt:lpstr>
      <vt:lpstr>ABSTRACT</vt:lpstr>
      <vt:lpstr>PowerPoint Presentation</vt:lpstr>
      <vt:lpstr>ROBOT EXAMPLE [ii]</vt:lpstr>
      <vt:lpstr>NOW IS NOT A GOOD TIME TO INTERRUPT ME [i]</vt:lpstr>
      <vt:lpstr>NOW IS NOT A GOOD TIME TO INTERRUPT ME [ii]</vt:lpstr>
      <vt:lpstr>COMPILING PL/SQL AWAY</vt:lpstr>
      <vt:lpstr>PowerPoint Presentation</vt:lpstr>
      <vt:lpstr>Transformation [ii]</vt:lpstr>
      <vt:lpstr>Transformation [iii]</vt:lpstr>
      <vt:lpstr>Transformation [iv]</vt:lpstr>
      <vt:lpstr>ONCE PL/SQL IS GONE [i]</vt:lpstr>
      <vt:lpstr>ONCE PL/SQL IS GONE [ii]</vt:lpstr>
      <vt:lpstr>ONCE PL/SQL IS GONE [iii]</vt:lpstr>
      <vt:lpstr>ONCE PL/SQL IS GONE [iv]</vt:lpstr>
      <vt:lpstr>(TOO EARLY FOR) CONCLUSIONS [i]</vt:lpstr>
      <vt:lpstr>PowerPoint Presentation</vt:lpstr>
      <vt:lpstr>(PAPER) REFERENCES [i]</vt:lpstr>
      <vt:lpstr>(PAPER) REFERENCES [ii]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Compiling PL/SQL Away</dc:title>
  <cp:lastModifiedBy>Windows User</cp:lastModifiedBy>
  <cp:revision>8</cp:revision>
  <dcterms:modified xsi:type="dcterms:W3CDTF">2020-04-14T18:53:26Z</dcterms:modified>
</cp:coreProperties>
</file>