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2"/>
  </p:notesMasterIdLst>
  <p:sldIdLst>
    <p:sldId id="353" r:id="rId2"/>
    <p:sldId id="386" r:id="rId3"/>
    <p:sldId id="318" r:id="rId4"/>
    <p:sldId id="387" r:id="rId5"/>
    <p:sldId id="384" r:id="rId6"/>
    <p:sldId id="389" r:id="rId7"/>
    <p:sldId id="388" r:id="rId8"/>
    <p:sldId id="391" r:id="rId9"/>
    <p:sldId id="361" r:id="rId10"/>
    <p:sldId id="382" r:id="rId11"/>
    <p:sldId id="364" r:id="rId12"/>
    <p:sldId id="392" r:id="rId13"/>
    <p:sldId id="394" r:id="rId14"/>
    <p:sldId id="395" r:id="rId15"/>
    <p:sldId id="396" r:id="rId16"/>
    <p:sldId id="397" r:id="rId17"/>
    <p:sldId id="398" r:id="rId18"/>
    <p:sldId id="315" r:id="rId19"/>
    <p:sldId id="316" r:id="rId20"/>
    <p:sldId id="376" r:id="rId21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23"/>
      <p:bold r:id="rId24"/>
      <p:italic r:id="rId25"/>
      <p:boldItalic r:id="rId26"/>
    </p:embeddedFont>
    <p:embeddedFont>
      <p:font typeface="Source Code Pro Light" panose="020B0509030403020204" pitchFamily="49" charset="0"/>
      <p:regular r:id="rId27"/>
      <p:bold r:id="rId28"/>
      <p:italic r:id="rId29"/>
      <p:boldItalic r:id="rId30"/>
    </p:embeddedFont>
    <p:embeddedFont>
      <p:font typeface="Teko" panose="02000000000000000000" pitchFamily="2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3D366FD6-BEB2-E84B-8E58-94E60A69550A}">
          <p14:sldIdLst>
            <p14:sldId id="353"/>
            <p14:sldId id="386"/>
            <p14:sldId id="318"/>
            <p14:sldId id="387"/>
            <p14:sldId id="384"/>
          </p14:sldIdLst>
        </p14:section>
        <p14:section name="Overview" id="{C220A17C-FC43-EC48-BD6F-6345AEF5BBD7}">
          <p14:sldIdLst>
            <p14:sldId id="389"/>
            <p14:sldId id="388"/>
          </p14:sldIdLst>
        </p14:section>
        <p14:section name="Data Model" id="{C710C579-F0B7-4111-8213-DAF9B30EED8A}">
          <p14:sldIdLst>
            <p14:sldId id="391"/>
            <p14:sldId id="361"/>
            <p14:sldId id="382"/>
          </p14:sldIdLst>
        </p14:section>
        <p14:section name="Storage System" id="{2856DA2E-8834-4794-AC51-BEDB507CBE58}">
          <p14:sldIdLst>
            <p14:sldId id="364"/>
            <p14:sldId id="392"/>
            <p14:sldId id="394"/>
            <p14:sldId id="395"/>
            <p14:sldId id="396"/>
          </p14:sldIdLst>
        </p14:section>
        <p14:section name="Query execution &amp; Optimization" id="{7A064197-88D4-FC48-AA8A-B7AF002A4CCD}">
          <p14:sldIdLst>
            <p14:sldId id="397"/>
            <p14:sldId id="398"/>
          </p14:sldIdLst>
        </p14:section>
        <p14:section name="Related Work &amp; Conclusion" id="{9FB8FD2D-B166-4043-8E77-4CD435C017D1}">
          <p14:sldIdLst>
            <p14:sldId id="315"/>
            <p14:sldId id="316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F7C"/>
    <a:srgbClr val="4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07" autoAdjust="0"/>
    <p:restoredTop sz="93867" autoAdjust="0"/>
  </p:normalViewPr>
  <p:slideViewPr>
    <p:cSldViewPr snapToGrid="0">
      <p:cViewPr varScale="1">
        <p:scale>
          <a:sx n="142" d="100"/>
          <a:sy n="142" d="100"/>
        </p:scale>
        <p:origin x="168" y="360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38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39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3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89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15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9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80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522eb791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522eb7919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5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6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522eb791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522eb7919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2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84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4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15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11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2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4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33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0" r:id="rId4"/>
    <p:sldLayoutId id="2147483661" r:id="rId5"/>
    <p:sldLayoutId id="2147483662" r:id="rId6"/>
    <p:sldLayoutId id="2147483665" r:id="rId7"/>
    <p:sldLayoutId id="2147483666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cy.ac.cy/~dzeina/courses/epl646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cy.ac.cy/~dzeina/courses/epl64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cy.ac.cy/~dzeina/courses/epl646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cy.ac.cy/~dzeina/courses/epl646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cy.ac.cy/~dzeina/courses/epl646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s.ucy.ac.cy/~dzeina/courses/epl646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cy.ac.cy/~dzeina/courses/epl646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cy.ac.cy/~dzeina/courses/epl64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cy.ac.cy/~dzeina/courses/epl64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cy.ac.cy/~dzeina/courses/epl64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498;p23">
            <a:extLst>
              <a:ext uri="{FF2B5EF4-FFF2-40B4-BE49-F238E27FC236}">
                <a16:creationId xmlns:a16="http://schemas.microsoft.com/office/drawing/2014/main" id="{F017960A-7056-49D6-B865-7156B66CE6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2668" y="3873945"/>
            <a:ext cx="3233819" cy="342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F3F3F3"/>
                </a:solidFill>
              </a:rPr>
              <a:t>Christakis </a:t>
            </a:r>
            <a:r>
              <a:rPr lang="en-GB" sz="1400" dirty="0" err="1">
                <a:solidFill>
                  <a:srgbClr val="F3F3F3"/>
                </a:solidFill>
              </a:rPr>
              <a:t>Achilleos</a:t>
            </a:r>
            <a:endParaRPr sz="1400" b="1" dirty="0">
              <a:solidFill>
                <a:srgbClr val="F3F3F3"/>
              </a:solidFill>
            </a:endParaRPr>
          </a:p>
        </p:txBody>
      </p:sp>
      <p:sp>
        <p:nvSpPr>
          <p:cNvPr id="502" name="Google Shape;499;p23">
            <a:extLst>
              <a:ext uri="{FF2B5EF4-FFF2-40B4-BE49-F238E27FC236}">
                <a16:creationId xmlns:a16="http://schemas.microsoft.com/office/drawing/2014/main" id="{E8D5CB64-4DC5-4704-B4AC-734B8731E2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2668" y="702551"/>
            <a:ext cx="3898591" cy="647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 dirty="0" err="1"/>
              <a:t>VisualWorldDB</a:t>
            </a:r>
            <a:r>
              <a:rPr lang="en-GB" sz="5900" dirty="0"/>
              <a:t> :</a:t>
            </a:r>
            <a:endParaRPr sz="5900" dirty="0">
              <a:solidFill>
                <a:srgbClr val="F3F3F3"/>
              </a:solidFill>
            </a:endParaRPr>
          </a:p>
        </p:txBody>
      </p:sp>
      <p:sp>
        <p:nvSpPr>
          <p:cNvPr id="503" name="Google Shape;499;p23">
            <a:extLst>
              <a:ext uri="{FF2B5EF4-FFF2-40B4-BE49-F238E27FC236}">
                <a16:creationId xmlns:a16="http://schemas.microsoft.com/office/drawing/2014/main" id="{95E7C336-F37F-48AA-BD93-6E32D549E013}"/>
              </a:ext>
            </a:extLst>
          </p:cNvPr>
          <p:cNvSpPr txBox="1">
            <a:spLocks/>
          </p:cNvSpPr>
          <p:nvPr/>
        </p:nvSpPr>
        <p:spPr>
          <a:xfrm>
            <a:off x="230805" y="1080330"/>
            <a:ext cx="4302316" cy="92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 b="0" i="0" u="none" strike="noStrike" cap="none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Teko"/>
              <a:buNone/>
              <a:defRPr sz="52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GB" sz="3200" dirty="0"/>
              <a:t>A DBMS for the Visual World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162E37C-70B7-40C2-A4F2-A54F58CD15D8}"/>
              </a:ext>
            </a:extLst>
          </p:cNvPr>
          <p:cNvCxnSpPr>
            <a:cxnSpLocks/>
          </p:cNvCxnSpPr>
          <p:nvPr/>
        </p:nvCxnSpPr>
        <p:spPr>
          <a:xfrm>
            <a:off x="755009" y="1931929"/>
            <a:ext cx="317103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F915C6-8A1E-5F4E-9AD1-1D48B353E35A}"/>
              </a:ext>
            </a:extLst>
          </p:cNvPr>
          <p:cNvSpPr/>
          <p:nvPr/>
        </p:nvSpPr>
        <p:spPr>
          <a:xfrm>
            <a:off x="496102" y="3350725"/>
            <a:ext cx="3215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3F3F3"/>
              </a:buClr>
              <a:buSzPts val="7200"/>
            </a:pPr>
            <a:r>
              <a:rPr lang="en-GB" sz="28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Overview Paper 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014DC-639B-1C41-951B-ED79A45D7495}"/>
              </a:ext>
            </a:extLst>
          </p:cNvPr>
          <p:cNvSpPr txBox="1"/>
          <p:nvPr/>
        </p:nvSpPr>
        <p:spPr>
          <a:xfrm>
            <a:off x="496102" y="2170588"/>
            <a:ext cx="4685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Brandon Haynes1, Maureen Daum1, Amrita Mazumdar1, Magdalena Balazinska1, Alvin Cheung2, and Luis Ceze1 </a:t>
            </a:r>
          </a:p>
          <a:p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1Paul G. Allen School for Computer Science &amp; Engineering, </a:t>
            </a:r>
          </a:p>
          <a:p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University of Washington {</a:t>
            </a:r>
            <a:r>
              <a:rPr lang="en-GB" sz="1100" dirty="0" err="1">
                <a:solidFill>
                  <a:srgbClr val="F3F3F3"/>
                </a:solidFill>
                <a:latin typeface="Teko"/>
                <a:cs typeface="Teko"/>
                <a:sym typeface="Teko"/>
              </a:rPr>
              <a:t>bhaynes</a:t>
            </a:r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, </a:t>
            </a:r>
            <a:r>
              <a:rPr lang="en-GB" sz="1100" dirty="0" err="1">
                <a:solidFill>
                  <a:srgbClr val="F3F3F3"/>
                </a:solidFill>
                <a:latin typeface="Teko"/>
                <a:cs typeface="Teko"/>
                <a:sym typeface="Teko"/>
              </a:rPr>
              <a:t>mdaum</a:t>
            </a:r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, amrita, </a:t>
            </a:r>
            <a:r>
              <a:rPr lang="en-GB" sz="1100" dirty="0" err="1">
                <a:solidFill>
                  <a:srgbClr val="F3F3F3"/>
                </a:solidFill>
                <a:latin typeface="Teko"/>
                <a:cs typeface="Teko"/>
                <a:sym typeface="Teko"/>
              </a:rPr>
              <a:t>magda</a:t>
            </a:r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, </a:t>
            </a:r>
            <a:r>
              <a:rPr lang="en-GB" sz="1100" dirty="0" err="1">
                <a:solidFill>
                  <a:srgbClr val="F3F3F3"/>
                </a:solidFill>
                <a:latin typeface="Teko"/>
                <a:cs typeface="Teko"/>
                <a:sym typeface="Teko"/>
              </a:rPr>
              <a:t>luisceze</a:t>
            </a:r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}@</a:t>
            </a:r>
            <a:r>
              <a:rPr lang="en-GB" sz="1100" dirty="0" err="1">
                <a:solidFill>
                  <a:srgbClr val="F3F3F3"/>
                </a:solidFill>
                <a:latin typeface="Teko"/>
                <a:cs typeface="Teko"/>
                <a:sym typeface="Teko"/>
              </a:rPr>
              <a:t>cs.washington.edu</a:t>
            </a:r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 </a:t>
            </a:r>
          </a:p>
          <a:p>
            <a:r>
              <a:rPr lang="en-GB" sz="1100" dirty="0">
                <a:solidFill>
                  <a:srgbClr val="F3F3F3"/>
                </a:solidFill>
                <a:latin typeface="Teko"/>
                <a:cs typeface="Teko"/>
                <a:sym typeface="Teko"/>
              </a:rPr>
              <a:t>2Department of Electrical Engineering and Computer Sciences, University of California, Berkeley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E49560A-686F-134F-882B-BFF99597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47" y="4216782"/>
            <a:ext cx="2108200" cy="90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D1016-C727-2541-872B-DAD9261A9462}"/>
              </a:ext>
            </a:extLst>
          </p:cNvPr>
          <p:cNvSpPr txBox="1"/>
          <p:nvPr/>
        </p:nvSpPr>
        <p:spPr>
          <a:xfrm>
            <a:off x="2467491" y="4807859"/>
            <a:ext cx="41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picture containing plane, airplane, runway, white&#10;&#10;Description automatically generated">
            <a:extLst>
              <a:ext uri="{FF2B5EF4-FFF2-40B4-BE49-F238E27FC236}">
                <a16:creationId xmlns:a16="http://schemas.microsoft.com/office/drawing/2014/main" id="{28AEC0E5-0070-734B-A3FF-02827FE6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48" y="204187"/>
            <a:ext cx="4635143" cy="16563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6CFF38-E8C8-C74B-ADDB-9794F89BE7C6}"/>
              </a:ext>
            </a:extLst>
          </p:cNvPr>
          <p:cNvSpPr txBox="1"/>
          <p:nvPr/>
        </p:nvSpPr>
        <p:spPr>
          <a:xfrm>
            <a:off x="342899" y="905410"/>
            <a:ext cx="3262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The user uses a object recognition function to populate the database with objects </a:t>
            </a: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88792CC5-2BD5-BF48-9072-0655CB6061B1}"/>
              </a:ext>
            </a:extLst>
          </p:cNvPr>
          <p:cNvSpPr txBox="1">
            <a:spLocks/>
          </p:cNvSpPr>
          <p:nvPr/>
        </p:nvSpPr>
        <p:spPr>
          <a:xfrm>
            <a:off x="520089" y="2534085"/>
            <a:ext cx="4051911" cy="1704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Each inserted object has a polyhedral shape defined by one or more points </a:t>
            </a:r>
            <a:endParaRPr lang="el-GR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The object is also associated to the pixels that produced it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Objects can also have a trajectory that is defined by the movement of the points during the transitions in time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3A76BA50-53C2-804D-AA43-9650F1D9F13B}"/>
              </a:ext>
            </a:extLst>
          </p:cNvPr>
          <p:cNvSpPr txBox="1">
            <a:spLocks/>
          </p:cNvSpPr>
          <p:nvPr/>
        </p:nvSpPr>
        <p:spPr>
          <a:xfrm>
            <a:off x="4998571" y="2549671"/>
            <a:ext cx="4051911" cy="2032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All objects are associated with an arbitrary number of key/value properties</a:t>
            </a:r>
            <a:endParaRPr lang="el-GR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The database will automatically identify the most efficient way to deliver any requested video related to the cameras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Objects can also have a trajectory that is defined by the movement of the points during the transitions in time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290894-A2AA-8A43-BF99-2892C4129DB8}"/>
              </a:ext>
            </a:extLst>
          </p:cNvPr>
          <p:cNvSpPr/>
          <p:nvPr/>
        </p:nvSpPr>
        <p:spPr>
          <a:xfrm>
            <a:off x="2506370" y="4757737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024FE4-D31D-4FB8-B990-CB9CCC7F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550" y="-100072"/>
            <a:ext cx="3867300" cy="1180727"/>
          </a:xfrm>
        </p:spPr>
        <p:txBody>
          <a:bodyPr/>
          <a:lstStyle/>
          <a:p>
            <a:pPr algn="ctr"/>
            <a:r>
              <a:rPr lang="en-US" b="1" dirty="0">
                <a:latin typeface="Source Code Pro" panose="020B0604020202020204" charset="0"/>
                <a:ea typeface="Source Code Pro" panose="020B0604020202020204" charset="0"/>
              </a:rPr>
              <a:t>Storage System</a:t>
            </a:r>
            <a:endParaRPr lang="en-GB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8" name="Google Shape;1762;p43">
            <a:extLst>
              <a:ext uri="{FF2B5EF4-FFF2-40B4-BE49-F238E27FC236}">
                <a16:creationId xmlns:a16="http://schemas.microsoft.com/office/drawing/2014/main" id="{86C51B1C-D5D9-4533-8BDD-6EDA32E8858D}"/>
              </a:ext>
            </a:extLst>
          </p:cNvPr>
          <p:cNvSpPr/>
          <p:nvPr/>
        </p:nvSpPr>
        <p:spPr>
          <a:xfrm rot="16200000">
            <a:off x="1349179" y="299017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32A7A-17C5-D241-92B2-E996C76CEF3B}"/>
              </a:ext>
            </a:extLst>
          </p:cNvPr>
          <p:cNvSpPr txBox="1"/>
          <p:nvPr/>
        </p:nvSpPr>
        <p:spPr>
          <a:xfrm>
            <a:off x="332506" y="1080655"/>
            <a:ext cx="8219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Current VDBMSs treat video compression as a black box, so they either store it as raw pixels or a single compressed file.</a:t>
            </a:r>
          </a:p>
          <a:p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T</a:t>
            </a:r>
            <a:r>
              <a:rPr lang="en-GB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h</a:t>
            </a:r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e vision of our database is to extract and separate indipendant data to improve performance. </a:t>
            </a:r>
          </a:p>
          <a:p>
            <a:endParaRPr lang="en-CY" sz="1600" dirty="0">
              <a:solidFill>
                <a:srgbClr val="F3F3F3"/>
              </a:solidFill>
              <a:latin typeface="Source Code Pro Light"/>
              <a:ea typeface="Source Code Pro Light"/>
              <a:sym typeface="Source Code Pro Light"/>
            </a:endParaRPr>
          </a:p>
          <a:p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For that reason the system has been split to two parts:</a:t>
            </a:r>
          </a:p>
        </p:txBody>
      </p:sp>
      <p:sp>
        <p:nvSpPr>
          <p:cNvPr id="19" name="Google Shape;1762;p43">
            <a:extLst>
              <a:ext uri="{FF2B5EF4-FFF2-40B4-BE49-F238E27FC236}">
                <a16:creationId xmlns:a16="http://schemas.microsoft.com/office/drawing/2014/main" id="{E5FC4BAE-30B2-6745-AF5E-478CCE17D11D}"/>
              </a:ext>
            </a:extLst>
          </p:cNvPr>
          <p:cNvSpPr/>
          <p:nvPr/>
        </p:nvSpPr>
        <p:spPr>
          <a:xfrm rot="16200000">
            <a:off x="1349179" y="3440196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206B3-AA5C-FD4E-B9D3-FAF04B23F033}"/>
              </a:ext>
            </a:extLst>
          </p:cNvPr>
          <p:cNvSpPr txBox="1"/>
          <p:nvPr/>
        </p:nvSpPr>
        <p:spPr>
          <a:xfrm>
            <a:off x="1729589" y="2899239"/>
            <a:ext cx="542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Storage Manager (SM)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FC8DB8-4ADB-A94A-9A76-F21E69C2ADA2}"/>
              </a:ext>
            </a:extLst>
          </p:cNvPr>
          <p:cNvSpPr txBox="1"/>
          <p:nvPr/>
        </p:nvSpPr>
        <p:spPr>
          <a:xfrm>
            <a:off x="1729588" y="3343103"/>
            <a:ext cx="542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Video File System (VFS)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3B2E2-620B-5442-B707-C34DAD18379F}"/>
              </a:ext>
            </a:extLst>
          </p:cNvPr>
          <p:cNvSpPr/>
          <p:nvPr/>
        </p:nvSpPr>
        <p:spPr>
          <a:xfrm>
            <a:off x="2506370" y="4835723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024FE4-D31D-4FB8-B990-CB9CCC7F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550" y="-100072"/>
            <a:ext cx="3867300" cy="1180727"/>
          </a:xfrm>
        </p:spPr>
        <p:txBody>
          <a:bodyPr/>
          <a:lstStyle/>
          <a:p>
            <a:pPr algn="ctr"/>
            <a:r>
              <a:rPr lang="en-US" b="1" dirty="0">
                <a:latin typeface="Source Code Pro" panose="020B0604020202020204" charset="0"/>
                <a:ea typeface="Source Code Pro" panose="020B0604020202020204" charset="0"/>
              </a:rPr>
              <a:t>Video File System</a:t>
            </a:r>
            <a:endParaRPr lang="en-GB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32A7A-17C5-D241-92B2-E996C76CEF3B}"/>
              </a:ext>
            </a:extLst>
          </p:cNvPr>
          <p:cNvSpPr txBox="1"/>
          <p:nvPr/>
        </p:nvSpPr>
        <p:spPr>
          <a:xfrm>
            <a:off x="332506" y="1080655"/>
            <a:ext cx="8219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It exposes a POSIX-compliant file system interface through which applications read and write video data.</a:t>
            </a:r>
          </a:p>
          <a:p>
            <a:endParaRPr lang="en-CY" sz="1600" dirty="0">
              <a:solidFill>
                <a:srgbClr val="F3F3F3"/>
              </a:solidFill>
              <a:latin typeface="Source Code Pro Light"/>
              <a:ea typeface="Source Code Pro Light"/>
              <a:sym typeface="Source Code Pro Light"/>
            </a:endParaRPr>
          </a:p>
          <a:p>
            <a:r>
              <a:rPr lang="en-CY" sz="1600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It has the ability to optimize the storage, can choose compression strategies, fragment videos and reorganize pixels within frames.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A8AA1-3E5C-8448-8D12-92DF0B457D80}"/>
              </a:ext>
            </a:extLst>
          </p:cNvPr>
          <p:cNvSpPr/>
          <p:nvPr/>
        </p:nvSpPr>
        <p:spPr>
          <a:xfrm>
            <a:off x="2506370" y="4757651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024FE4-D31D-4FB8-B990-CB9CCC7F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577" y="257464"/>
            <a:ext cx="3867300" cy="477982"/>
          </a:xfrm>
        </p:spPr>
        <p:txBody>
          <a:bodyPr/>
          <a:lstStyle/>
          <a:p>
            <a:pPr algn="ctr"/>
            <a:r>
              <a:rPr lang="en-US" b="1" dirty="0">
                <a:latin typeface="Source Code Pro" panose="020B0604020202020204" charset="0"/>
                <a:ea typeface="Source Code Pro" panose="020B0604020202020204" charset="0"/>
              </a:rPr>
              <a:t>Directory Structure</a:t>
            </a:r>
            <a:endParaRPr lang="en-GB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87BCB-9F76-844C-B658-BFA87B2D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40" y="870528"/>
            <a:ext cx="5174673" cy="2571115"/>
          </a:xfrm>
          <a:prstGeom prst="rect">
            <a:avLst/>
          </a:prstGeom>
        </p:spPr>
      </p:pic>
      <p:sp>
        <p:nvSpPr>
          <p:cNvPr id="6" name="Google Shape;1187;p38">
            <a:extLst>
              <a:ext uri="{FF2B5EF4-FFF2-40B4-BE49-F238E27FC236}">
                <a16:creationId xmlns:a16="http://schemas.microsoft.com/office/drawing/2014/main" id="{53F5972A-9524-D441-9744-1B2264541C59}"/>
              </a:ext>
            </a:extLst>
          </p:cNvPr>
          <p:cNvSpPr txBox="1">
            <a:spLocks/>
          </p:cNvSpPr>
          <p:nvPr/>
        </p:nvSpPr>
        <p:spPr>
          <a:xfrm>
            <a:off x="310787" y="937490"/>
            <a:ext cx="3347753" cy="33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The VFS arranges each video under its own subdirectory.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Each subdirectory has a policy that determines the optimizations that are applied.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The directory has the materializations and the views.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The sequence of blocks are the compressed video blocks as dictated by the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F9DEA-62F6-2E47-80E2-2253E5A0A88B}"/>
              </a:ext>
            </a:extLst>
          </p:cNvPr>
          <p:cNvSpPr txBox="1"/>
          <p:nvPr/>
        </p:nvSpPr>
        <p:spPr>
          <a:xfrm>
            <a:off x="3898118" y="3703419"/>
            <a:ext cx="46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New requests generate new materializations that might be needed for future queries.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F0E33D-B33F-6C42-AFD9-5EE43B07341E}"/>
              </a:ext>
            </a:extLst>
          </p:cNvPr>
          <p:cNvSpPr/>
          <p:nvPr/>
        </p:nvSpPr>
        <p:spPr>
          <a:xfrm>
            <a:off x="2506370" y="4732147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024FE4-D31D-4FB8-B990-CB9CCC7F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577" y="257464"/>
            <a:ext cx="3867300" cy="477982"/>
          </a:xfrm>
        </p:spPr>
        <p:txBody>
          <a:bodyPr/>
          <a:lstStyle/>
          <a:p>
            <a:pPr algn="ctr"/>
            <a:r>
              <a:rPr lang="en-US" b="1" dirty="0">
                <a:latin typeface="Source Code Pro" panose="020B0604020202020204" charset="0"/>
                <a:ea typeface="Source Code Pro" panose="020B0604020202020204" charset="0"/>
              </a:rPr>
              <a:t>Storage Manager</a:t>
            </a:r>
            <a:endParaRPr lang="en-GB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B87BCB-9F76-844C-B658-BFA87B2D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8540" y="944189"/>
            <a:ext cx="5174673" cy="2423793"/>
          </a:xfrm>
          <a:prstGeom prst="rect">
            <a:avLst/>
          </a:prstGeom>
        </p:spPr>
      </p:pic>
      <p:sp>
        <p:nvSpPr>
          <p:cNvPr id="6" name="Google Shape;1187;p38">
            <a:extLst>
              <a:ext uri="{FF2B5EF4-FFF2-40B4-BE49-F238E27FC236}">
                <a16:creationId xmlns:a16="http://schemas.microsoft.com/office/drawing/2014/main" id="{53F5972A-9524-D441-9744-1B2264541C59}"/>
              </a:ext>
            </a:extLst>
          </p:cNvPr>
          <p:cNvSpPr txBox="1">
            <a:spLocks/>
          </p:cNvSpPr>
          <p:nvPr/>
        </p:nvSpPr>
        <p:spPr>
          <a:xfrm>
            <a:off x="310787" y="1384299"/>
            <a:ext cx="3347753" cy="33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Whether to jointly compress video from overlapping cameras.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What strategy to use for retrieving this kind of compressed video.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Which video to operate on when executing queries.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4C123-97DD-B14D-B11E-D3E67307B2CA}"/>
              </a:ext>
            </a:extLst>
          </p:cNvPr>
          <p:cNvSpPr txBox="1"/>
          <p:nvPr/>
        </p:nvSpPr>
        <p:spPr>
          <a:xfrm>
            <a:off x="486436" y="1010356"/>
            <a:ext cx="251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What the SM does: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6DBCB-3FD3-7B4F-8F01-EA56E802FE63}"/>
              </a:ext>
            </a:extLst>
          </p:cNvPr>
          <p:cNvSpPr txBox="1"/>
          <p:nvPr/>
        </p:nvSpPr>
        <p:spPr>
          <a:xfrm>
            <a:off x="3898118" y="3703419"/>
            <a:ext cx="4663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These results suggest that jointly compressing video data reduces compressed video for sizes by up to 60%.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C90542-3713-7D4E-9F0D-7308E8D4C850}"/>
              </a:ext>
            </a:extLst>
          </p:cNvPr>
          <p:cNvSpPr/>
          <p:nvPr/>
        </p:nvSpPr>
        <p:spPr>
          <a:xfrm>
            <a:off x="2506370" y="4719781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7;p38">
            <a:extLst>
              <a:ext uri="{FF2B5EF4-FFF2-40B4-BE49-F238E27FC236}">
                <a16:creationId xmlns:a16="http://schemas.microsoft.com/office/drawing/2014/main" id="{53F5972A-9524-D441-9744-1B2264541C59}"/>
              </a:ext>
            </a:extLst>
          </p:cNvPr>
          <p:cNvSpPr txBox="1">
            <a:spLocks/>
          </p:cNvSpPr>
          <p:nvPr/>
        </p:nvSpPr>
        <p:spPr>
          <a:xfrm>
            <a:off x="1224247" y="1498599"/>
            <a:ext cx="5903917" cy="33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The interleave method aligns and alternates rows of pixels in corresponding pairs of video frames and then depends on video compression to minimize the resulting redundancy.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The stitching method merges pairs of frames into a panorama.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4C123-97DD-B14D-B11E-D3E67307B2CA}"/>
              </a:ext>
            </a:extLst>
          </p:cNvPr>
          <p:cNvSpPr txBox="1"/>
          <p:nvPr/>
        </p:nvSpPr>
        <p:spPr>
          <a:xfrm>
            <a:off x="725426" y="864882"/>
            <a:ext cx="510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b="1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Two types of joint compression: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E7962-FD90-4245-812E-0922D63C7689}"/>
              </a:ext>
            </a:extLst>
          </p:cNvPr>
          <p:cNvSpPr/>
          <p:nvPr/>
        </p:nvSpPr>
        <p:spPr>
          <a:xfrm>
            <a:off x="2506370" y="4759911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7;p38">
            <a:extLst>
              <a:ext uri="{FF2B5EF4-FFF2-40B4-BE49-F238E27FC236}">
                <a16:creationId xmlns:a16="http://schemas.microsoft.com/office/drawing/2014/main" id="{53F5972A-9524-D441-9744-1B2264541C59}"/>
              </a:ext>
            </a:extLst>
          </p:cNvPr>
          <p:cNvSpPr txBox="1">
            <a:spLocks/>
          </p:cNvSpPr>
          <p:nvPr/>
        </p:nvSpPr>
        <p:spPr>
          <a:xfrm>
            <a:off x="1224247" y="1498599"/>
            <a:ext cx="5903917" cy="33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The basic strategy for executing queries in the DB is to translate the query into operations on each video, decompress and process each video, then combine results.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Specifically it tries to reuse the results between overlapping videos.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It targets the video part that contains only the desired object and this can reduce accuracy.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It tries to decompress the smallest amount of video data possible.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4C123-97DD-B14D-B11E-D3E67307B2CA}"/>
              </a:ext>
            </a:extLst>
          </p:cNvPr>
          <p:cNvSpPr txBox="1"/>
          <p:nvPr/>
        </p:nvSpPr>
        <p:spPr>
          <a:xfrm>
            <a:off x="725426" y="864882"/>
            <a:ext cx="510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b="1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Query optimization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52DC97-1159-9B47-8219-0B0546B0E823}"/>
              </a:ext>
            </a:extLst>
          </p:cNvPr>
          <p:cNvSpPr/>
          <p:nvPr/>
        </p:nvSpPr>
        <p:spPr>
          <a:xfrm>
            <a:off x="2506370" y="4759911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7;p38">
            <a:extLst>
              <a:ext uri="{FF2B5EF4-FFF2-40B4-BE49-F238E27FC236}">
                <a16:creationId xmlns:a16="http://schemas.microsoft.com/office/drawing/2014/main" id="{53F5972A-9524-D441-9744-1B2264541C59}"/>
              </a:ext>
            </a:extLst>
          </p:cNvPr>
          <p:cNvSpPr txBox="1">
            <a:spLocks/>
          </p:cNvSpPr>
          <p:nvPr/>
        </p:nvSpPr>
        <p:spPr>
          <a:xfrm>
            <a:off x="1224247" y="1498599"/>
            <a:ext cx="5903917" cy="333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4C123-97DD-B14D-B11E-D3E67307B2CA}"/>
              </a:ext>
            </a:extLst>
          </p:cNvPr>
          <p:cNvSpPr txBox="1"/>
          <p:nvPr/>
        </p:nvSpPr>
        <p:spPr>
          <a:xfrm>
            <a:off x="3005952" y="180355"/>
            <a:ext cx="234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b="1" dirty="0">
                <a:solidFill>
                  <a:srgbClr val="F3F3F3"/>
                </a:solidFill>
                <a:latin typeface="Source Code Pro Light"/>
                <a:ea typeface="Source Code Pro Light"/>
                <a:sym typeface="Source Code Pro Light"/>
              </a:rPr>
              <a:t>Query examples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ECEBA-38C9-2045-829E-B649A33C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16" y="684662"/>
            <a:ext cx="5444148" cy="3878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4A2D91-54D7-DD40-A9B6-E40EF7183D05}"/>
              </a:ext>
            </a:extLst>
          </p:cNvPr>
          <p:cNvSpPr/>
          <p:nvPr/>
        </p:nvSpPr>
        <p:spPr>
          <a:xfrm>
            <a:off x="2506370" y="4680192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8E7065-99F1-4A52-8197-A2E4A92DC9D9}"/>
              </a:ext>
            </a:extLst>
          </p:cNvPr>
          <p:cNvSpPr/>
          <p:nvPr/>
        </p:nvSpPr>
        <p:spPr>
          <a:xfrm>
            <a:off x="2245196" y="2015601"/>
            <a:ext cx="4112230" cy="1912301"/>
          </a:xfrm>
          <a:prstGeom prst="rect">
            <a:avLst/>
          </a:prstGeom>
          <a:solidFill>
            <a:srgbClr val="081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Google Shape;1301;p40">
            <a:extLst>
              <a:ext uri="{FF2B5EF4-FFF2-40B4-BE49-F238E27FC236}">
                <a16:creationId xmlns:a16="http://schemas.microsoft.com/office/drawing/2014/main" id="{60A403B6-5557-4EA5-BC3F-EE9FC02CB348}"/>
              </a:ext>
            </a:extLst>
          </p:cNvPr>
          <p:cNvSpPr/>
          <p:nvPr/>
        </p:nvSpPr>
        <p:spPr>
          <a:xfrm>
            <a:off x="2294626" y="1997794"/>
            <a:ext cx="4112230" cy="1941943"/>
          </a:xfrm>
          <a:custGeom>
            <a:avLst/>
            <a:gdLst/>
            <a:ahLst/>
            <a:cxnLst/>
            <a:rect l="l" t="t" r="r" b="b"/>
            <a:pathLst>
              <a:path w="45673" h="35279" extrusionOk="0">
                <a:moveTo>
                  <a:pt x="0" y="1"/>
                </a:moveTo>
                <a:lnTo>
                  <a:pt x="0" y="35279"/>
                </a:lnTo>
                <a:lnTo>
                  <a:pt x="45672" y="35279"/>
                </a:lnTo>
                <a:lnTo>
                  <a:pt x="45672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Teko" panose="020B0604020202020204" charset="0"/>
                <a:ea typeface="Source Code Pro" panose="020B0604020202020204" charset="0"/>
                <a:cs typeface="Teko" panose="020B0604020202020204" charset="0"/>
              </a:rPr>
              <a:t>VIDEO FILE SYSTEM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Space optimizations:</a:t>
            </a:r>
          </a:p>
          <a:p>
            <a:pPr lvl="8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1. Pixel reordering.</a:t>
            </a:r>
          </a:p>
          <a:p>
            <a:pPr lvl="6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2. Frequency – domain conversions.</a:t>
            </a:r>
          </a:p>
          <a:p>
            <a:pPr lvl="6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3. Incremental refinement technique</a:t>
            </a:r>
          </a:p>
          <a:p>
            <a:pPr lvl="6"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   - similar to database cracking.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  <a:cs typeface="Teko" panose="020B0604020202020204" charset="0"/>
            </a:endParaRPr>
          </a:p>
        </p:txBody>
      </p:sp>
      <p:sp>
        <p:nvSpPr>
          <p:cNvPr id="66" name="Google Shape;1294;p40">
            <a:extLst>
              <a:ext uri="{FF2B5EF4-FFF2-40B4-BE49-F238E27FC236}">
                <a16:creationId xmlns:a16="http://schemas.microsoft.com/office/drawing/2014/main" id="{F2E46A1B-141C-486E-9C53-DCE2D552F4E5}"/>
              </a:ext>
            </a:extLst>
          </p:cNvPr>
          <p:cNvSpPr/>
          <p:nvPr/>
        </p:nvSpPr>
        <p:spPr>
          <a:xfrm>
            <a:off x="1757560" y="1681889"/>
            <a:ext cx="5187444" cy="2638651"/>
          </a:xfrm>
          <a:custGeom>
            <a:avLst/>
            <a:gdLst/>
            <a:ahLst/>
            <a:cxnLst/>
            <a:rect l="l" t="t" r="r" b="b"/>
            <a:pathLst>
              <a:path w="57615" h="47936" extrusionOk="0">
                <a:moveTo>
                  <a:pt x="57174" y="334"/>
                </a:moveTo>
                <a:lnTo>
                  <a:pt x="57174" y="47602"/>
                </a:lnTo>
                <a:lnTo>
                  <a:pt x="452" y="47602"/>
                </a:lnTo>
                <a:lnTo>
                  <a:pt x="452" y="334"/>
                </a:lnTo>
                <a:close/>
                <a:moveTo>
                  <a:pt x="0" y="1"/>
                </a:moveTo>
                <a:lnTo>
                  <a:pt x="0" y="47935"/>
                </a:lnTo>
                <a:lnTo>
                  <a:pt x="57614" y="47935"/>
                </a:lnTo>
                <a:lnTo>
                  <a:pt x="57614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295;p40">
            <a:extLst>
              <a:ext uri="{FF2B5EF4-FFF2-40B4-BE49-F238E27FC236}">
                <a16:creationId xmlns:a16="http://schemas.microsoft.com/office/drawing/2014/main" id="{C6A2B240-74D8-4BDC-AB84-E84EFB2C5724}"/>
              </a:ext>
            </a:extLst>
          </p:cNvPr>
          <p:cNvSpPr/>
          <p:nvPr/>
        </p:nvSpPr>
        <p:spPr>
          <a:xfrm>
            <a:off x="1584960" y="1576368"/>
            <a:ext cx="5532643" cy="2461020"/>
          </a:xfrm>
          <a:custGeom>
            <a:avLst/>
            <a:gdLst/>
            <a:ahLst/>
            <a:cxnLst/>
            <a:rect l="l" t="t" r="r" b="b"/>
            <a:pathLst>
              <a:path w="61449" h="44709" extrusionOk="0">
                <a:moveTo>
                  <a:pt x="0" y="1"/>
                </a:moveTo>
                <a:lnTo>
                  <a:pt x="0" y="44709"/>
                </a:lnTo>
                <a:lnTo>
                  <a:pt x="453" y="44709"/>
                </a:lnTo>
                <a:lnTo>
                  <a:pt x="453" y="453"/>
                </a:lnTo>
                <a:lnTo>
                  <a:pt x="60996" y="453"/>
                </a:lnTo>
                <a:lnTo>
                  <a:pt x="60996" y="23337"/>
                </a:lnTo>
                <a:lnTo>
                  <a:pt x="59150" y="25182"/>
                </a:lnTo>
                <a:lnTo>
                  <a:pt x="59472" y="25492"/>
                </a:lnTo>
                <a:lnTo>
                  <a:pt x="61448" y="23516"/>
                </a:lnTo>
                <a:lnTo>
                  <a:pt x="61448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296;p40">
            <a:extLst>
              <a:ext uri="{FF2B5EF4-FFF2-40B4-BE49-F238E27FC236}">
                <a16:creationId xmlns:a16="http://schemas.microsoft.com/office/drawing/2014/main" id="{440700B5-7E6C-4731-B546-CB2B54A0C618}"/>
              </a:ext>
            </a:extLst>
          </p:cNvPr>
          <p:cNvSpPr/>
          <p:nvPr/>
        </p:nvSpPr>
        <p:spPr>
          <a:xfrm>
            <a:off x="1605308" y="1483341"/>
            <a:ext cx="4054336" cy="105577"/>
          </a:xfrm>
          <a:custGeom>
            <a:avLst/>
            <a:gdLst/>
            <a:ahLst/>
            <a:cxnLst/>
            <a:rect l="l" t="t" r="r" b="b"/>
            <a:pathLst>
              <a:path w="45030" h="1918" extrusionOk="0">
                <a:moveTo>
                  <a:pt x="0" y="0"/>
                </a:moveTo>
                <a:lnTo>
                  <a:pt x="0" y="1917"/>
                </a:lnTo>
                <a:lnTo>
                  <a:pt x="45030" y="1917"/>
                </a:lnTo>
                <a:lnTo>
                  <a:pt x="43125" y="0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297;p40">
            <a:extLst>
              <a:ext uri="{FF2B5EF4-FFF2-40B4-BE49-F238E27FC236}">
                <a16:creationId xmlns:a16="http://schemas.microsoft.com/office/drawing/2014/main" id="{AF5B396F-E8CE-4151-BEAB-E2F7E136A4C5}"/>
              </a:ext>
            </a:extLst>
          </p:cNvPr>
          <p:cNvSpPr/>
          <p:nvPr/>
        </p:nvSpPr>
        <p:spPr>
          <a:xfrm>
            <a:off x="6357426" y="1892933"/>
            <a:ext cx="242378" cy="148182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1" y="1"/>
                </a:moveTo>
                <a:lnTo>
                  <a:pt x="1" y="441"/>
                </a:lnTo>
                <a:lnTo>
                  <a:pt x="2251" y="441"/>
                </a:lnTo>
                <a:lnTo>
                  <a:pt x="2251" y="2691"/>
                </a:lnTo>
                <a:lnTo>
                  <a:pt x="2692" y="2691"/>
                </a:lnTo>
                <a:lnTo>
                  <a:pt x="2692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298;p40">
            <a:extLst>
              <a:ext uri="{FF2B5EF4-FFF2-40B4-BE49-F238E27FC236}">
                <a16:creationId xmlns:a16="http://schemas.microsoft.com/office/drawing/2014/main" id="{79DA048D-D2A1-4889-B73D-A24CEAD74D63}"/>
              </a:ext>
            </a:extLst>
          </p:cNvPr>
          <p:cNvSpPr/>
          <p:nvPr/>
        </p:nvSpPr>
        <p:spPr>
          <a:xfrm>
            <a:off x="6357426" y="3927902"/>
            <a:ext cx="242378" cy="148182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2251" y="0"/>
                </a:moveTo>
                <a:lnTo>
                  <a:pt x="2251" y="2251"/>
                </a:lnTo>
                <a:lnTo>
                  <a:pt x="1" y="2251"/>
                </a:lnTo>
                <a:lnTo>
                  <a:pt x="1" y="2691"/>
                </a:lnTo>
                <a:lnTo>
                  <a:pt x="2692" y="2691"/>
                </a:lnTo>
                <a:lnTo>
                  <a:pt x="2692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299;p40">
            <a:extLst>
              <a:ext uri="{FF2B5EF4-FFF2-40B4-BE49-F238E27FC236}">
                <a16:creationId xmlns:a16="http://schemas.microsoft.com/office/drawing/2014/main" id="{E6BA3EDC-2D2C-4136-8054-E6CAE1D887AB}"/>
              </a:ext>
            </a:extLst>
          </p:cNvPr>
          <p:cNvSpPr/>
          <p:nvPr/>
        </p:nvSpPr>
        <p:spPr>
          <a:xfrm>
            <a:off x="2102669" y="3927902"/>
            <a:ext cx="242378" cy="148182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1" y="0"/>
                </a:moveTo>
                <a:lnTo>
                  <a:pt x="1" y="2691"/>
                </a:lnTo>
                <a:lnTo>
                  <a:pt x="2692" y="2691"/>
                </a:lnTo>
                <a:lnTo>
                  <a:pt x="2692" y="2251"/>
                </a:lnTo>
                <a:lnTo>
                  <a:pt x="441" y="2251"/>
                </a:lnTo>
                <a:lnTo>
                  <a:pt x="44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300;p40">
            <a:extLst>
              <a:ext uri="{FF2B5EF4-FFF2-40B4-BE49-F238E27FC236}">
                <a16:creationId xmlns:a16="http://schemas.microsoft.com/office/drawing/2014/main" id="{5987BBFF-EC85-44A5-938A-EF68947E6855}"/>
              </a:ext>
            </a:extLst>
          </p:cNvPr>
          <p:cNvSpPr/>
          <p:nvPr/>
        </p:nvSpPr>
        <p:spPr>
          <a:xfrm>
            <a:off x="2102669" y="1892933"/>
            <a:ext cx="242378" cy="148182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1" y="1"/>
                </a:moveTo>
                <a:lnTo>
                  <a:pt x="1" y="2691"/>
                </a:lnTo>
                <a:lnTo>
                  <a:pt x="441" y="2691"/>
                </a:lnTo>
                <a:lnTo>
                  <a:pt x="441" y="441"/>
                </a:lnTo>
                <a:lnTo>
                  <a:pt x="2692" y="441"/>
                </a:lnTo>
                <a:lnTo>
                  <a:pt x="2692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387;p40">
            <a:extLst>
              <a:ext uri="{FF2B5EF4-FFF2-40B4-BE49-F238E27FC236}">
                <a16:creationId xmlns:a16="http://schemas.microsoft.com/office/drawing/2014/main" id="{53239858-A289-4357-8738-5F6E0B66F8E1}"/>
              </a:ext>
            </a:extLst>
          </p:cNvPr>
          <p:cNvSpPr/>
          <p:nvPr/>
        </p:nvSpPr>
        <p:spPr>
          <a:xfrm>
            <a:off x="5773370" y="1103730"/>
            <a:ext cx="2022080" cy="731515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29;p33">
            <a:extLst>
              <a:ext uri="{FF2B5EF4-FFF2-40B4-BE49-F238E27FC236}">
                <a16:creationId xmlns:a16="http://schemas.microsoft.com/office/drawing/2014/main" id="{26257542-6A3E-435E-8A40-A4B5AE921D9D}"/>
              </a:ext>
            </a:extLst>
          </p:cNvPr>
          <p:cNvSpPr txBox="1">
            <a:spLocks/>
          </p:cNvSpPr>
          <p:nvPr/>
        </p:nvSpPr>
        <p:spPr>
          <a:xfrm>
            <a:off x="1605308" y="489882"/>
            <a:ext cx="5214300" cy="42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solidFill>
                  <a:srgbClr val="F3F3F3"/>
                </a:solidFill>
                <a:latin typeface="Source Code Pro" panose="020B0604020202020204" charset="0"/>
                <a:ea typeface="Source Code Pro" panose="020B0604020202020204" charset="0"/>
              </a:rPr>
              <a:t>Future Work</a:t>
            </a:r>
            <a:endParaRPr lang="el-GR" sz="2000" b="1" dirty="0">
              <a:solidFill>
                <a:srgbClr val="F3F3F3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B0A60F-25A5-2C47-99D8-6271D115F747}"/>
              </a:ext>
            </a:extLst>
          </p:cNvPr>
          <p:cNvSpPr/>
          <p:nvPr/>
        </p:nvSpPr>
        <p:spPr>
          <a:xfrm>
            <a:off x="2347356" y="4721185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330850-C4F9-4BCF-9867-EC5861BAE3A0}"/>
              </a:ext>
            </a:extLst>
          </p:cNvPr>
          <p:cNvSpPr/>
          <p:nvPr/>
        </p:nvSpPr>
        <p:spPr>
          <a:xfrm>
            <a:off x="2294626" y="1611456"/>
            <a:ext cx="4112230" cy="1912301"/>
          </a:xfrm>
          <a:prstGeom prst="rect">
            <a:avLst/>
          </a:prstGeom>
          <a:solidFill>
            <a:srgbClr val="081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Google Shape;1340;p40">
            <a:extLst>
              <a:ext uri="{FF2B5EF4-FFF2-40B4-BE49-F238E27FC236}">
                <a16:creationId xmlns:a16="http://schemas.microsoft.com/office/drawing/2014/main" id="{A4677EA8-9A57-4C42-A35F-C040299B9B85}"/>
              </a:ext>
            </a:extLst>
          </p:cNvPr>
          <p:cNvSpPr/>
          <p:nvPr/>
        </p:nvSpPr>
        <p:spPr>
          <a:xfrm>
            <a:off x="1757560" y="1299340"/>
            <a:ext cx="5187444" cy="2599583"/>
          </a:xfrm>
          <a:custGeom>
            <a:avLst/>
            <a:gdLst/>
            <a:ahLst/>
            <a:cxnLst/>
            <a:rect l="l" t="t" r="r" b="b"/>
            <a:pathLst>
              <a:path w="57615" h="47936" extrusionOk="0">
                <a:moveTo>
                  <a:pt x="57174" y="334"/>
                </a:moveTo>
                <a:lnTo>
                  <a:pt x="57174" y="47602"/>
                </a:lnTo>
                <a:lnTo>
                  <a:pt x="452" y="47602"/>
                </a:lnTo>
                <a:lnTo>
                  <a:pt x="452" y="334"/>
                </a:lnTo>
                <a:close/>
                <a:moveTo>
                  <a:pt x="0" y="1"/>
                </a:moveTo>
                <a:lnTo>
                  <a:pt x="0" y="47935"/>
                </a:lnTo>
                <a:lnTo>
                  <a:pt x="57614" y="47935"/>
                </a:lnTo>
                <a:lnTo>
                  <a:pt x="57614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41;p40">
            <a:extLst>
              <a:ext uri="{FF2B5EF4-FFF2-40B4-BE49-F238E27FC236}">
                <a16:creationId xmlns:a16="http://schemas.microsoft.com/office/drawing/2014/main" id="{59DD391B-E42F-4673-B976-BC3F5DB875EF}"/>
              </a:ext>
            </a:extLst>
          </p:cNvPr>
          <p:cNvSpPr/>
          <p:nvPr/>
        </p:nvSpPr>
        <p:spPr>
          <a:xfrm>
            <a:off x="1584960" y="1195380"/>
            <a:ext cx="5532643" cy="2424582"/>
          </a:xfrm>
          <a:custGeom>
            <a:avLst/>
            <a:gdLst/>
            <a:ahLst/>
            <a:cxnLst/>
            <a:rect l="l" t="t" r="r" b="b"/>
            <a:pathLst>
              <a:path w="61449" h="44709" extrusionOk="0">
                <a:moveTo>
                  <a:pt x="0" y="1"/>
                </a:moveTo>
                <a:lnTo>
                  <a:pt x="0" y="44709"/>
                </a:lnTo>
                <a:lnTo>
                  <a:pt x="453" y="44709"/>
                </a:lnTo>
                <a:lnTo>
                  <a:pt x="453" y="453"/>
                </a:lnTo>
                <a:lnTo>
                  <a:pt x="60996" y="453"/>
                </a:lnTo>
                <a:lnTo>
                  <a:pt x="60996" y="23337"/>
                </a:lnTo>
                <a:lnTo>
                  <a:pt x="59150" y="25182"/>
                </a:lnTo>
                <a:lnTo>
                  <a:pt x="59472" y="25492"/>
                </a:lnTo>
                <a:lnTo>
                  <a:pt x="61448" y="23516"/>
                </a:lnTo>
                <a:lnTo>
                  <a:pt x="61448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42;p40">
            <a:extLst>
              <a:ext uri="{FF2B5EF4-FFF2-40B4-BE49-F238E27FC236}">
                <a16:creationId xmlns:a16="http://schemas.microsoft.com/office/drawing/2014/main" id="{FBB8DC91-6541-4996-AC2A-E693CAA2244B}"/>
              </a:ext>
            </a:extLst>
          </p:cNvPr>
          <p:cNvSpPr/>
          <p:nvPr/>
        </p:nvSpPr>
        <p:spPr>
          <a:xfrm>
            <a:off x="1605308" y="1103731"/>
            <a:ext cx="4054336" cy="104014"/>
          </a:xfrm>
          <a:custGeom>
            <a:avLst/>
            <a:gdLst/>
            <a:ahLst/>
            <a:cxnLst/>
            <a:rect l="l" t="t" r="r" b="b"/>
            <a:pathLst>
              <a:path w="45030" h="1918" extrusionOk="0">
                <a:moveTo>
                  <a:pt x="0" y="0"/>
                </a:moveTo>
                <a:lnTo>
                  <a:pt x="0" y="1917"/>
                </a:lnTo>
                <a:lnTo>
                  <a:pt x="45030" y="1917"/>
                </a:lnTo>
                <a:lnTo>
                  <a:pt x="43125" y="0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43;p40">
            <a:extLst>
              <a:ext uri="{FF2B5EF4-FFF2-40B4-BE49-F238E27FC236}">
                <a16:creationId xmlns:a16="http://schemas.microsoft.com/office/drawing/2014/main" id="{9EEB9824-0934-49B5-99E4-93B6F1BF8AB2}"/>
              </a:ext>
            </a:extLst>
          </p:cNvPr>
          <p:cNvSpPr/>
          <p:nvPr/>
        </p:nvSpPr>
        <p:spPr>
          <a:xfrm>
            <a:off x="6357426" y="1507259"/>
            <a:ext cx="242378" cy="145988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1" y="1"/>
                </a:moveTo>
                <a:lnTo>
                  <a:pt x="1" y="441"/>
                </a:lnTo>
                <a:lnTo>
                  <a:pt x="2251" y="441"/>
                </a:lnTo>
                <a:lnTo>
                  <a:pt x="2251" y="2691"/>
                </a:lnTo>
                <a:lnTo>
                  <a:pt x="2692" y="2691"/>
                </a:lnTo>
                <a:lnTo>
                  <a:pt x="2692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44;p40">
            <a:extLst>
              <a:ext uri="{FF2B5EF4-FFF2-40B4-BE49-F238E27FC236}">
                <a16:creationId xmlns:a16="http://schemas.microsoft.com/office/drawing/2014/main" id="{C9270D7A-841A-4129-9D21-356671453AF6}"/>
              </a:ext>
            </a:extLst>
          </p:cNvPr>
          <p:cNvSpPr/>
          <p:nvPr/>
        </p:nvSpPr>
        <p:spPr>
          <a:xfrm>
            <a:off x="6357426" y="3512098"/>
            <a:ext cx="242378" cy="145988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2251" y="0"/>
                </a:moveTo>
                <a:lnTo>
                  <a:pt x="2251" y="2251"/>
                </a:lnTo>
                <a:lnTo>
                  <a:pt x="1" y="2251"/>
                </a:lnTo>
                <a:lnTo>
                  <a:pt x="1" y="2691"/>
                </a:lnTo>
                <a:lnTo>
                  <a:pt x="2692" y="2691"/>
                </a:lnTo>
                <a:lnTo>
                  <a:pt x="2692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45;p40">
            <a:extLst>
              <a:ext uri="{FF2B5EF4-FFF2-40B4-BE49-F238E27FC236}">
                <a16:creationId xmlns:a16="http://schemas.microsoft.com/office/drawing/2014/main" id="{8A8FF153-272B-4111-A22F-BE1FF75D068F}"/>
              </a:ext>
            </a:extLst>
          </p:cNvPr>
          <p:cNvSpPr/>
          <p:nvPr/>
        </p:nvSpPr>
        <p:spPr>
          <a:xfrm>
            <a:off x="2102669" y="3512098"/>
            <a:ext cx="242378" cy="145988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1" y="0"/>
                </a:moveTo>
                <a:lnTo>
                  <a:pt x="1" y="2691"/>
                </a:lnTo>
                <a:lnTo>
                  <a:pt x="2692" y="2691"/>
                </a:lnTo>
                <a:lnTo>
                  <a:pt x="2692" y="2251"/>
                </a:lnTo>
                <a:lnTo>
                  <a:pt x="441" y="2251"/>
                </a:lnTo>
                <a:lnTo>
                  <a:pt x="44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46;p40">
            <a:extLst>
              <a:ext uri="{FF2B5EF4-FFF2-40B4-BE49-F238E27FC236}">
                <a16:creationId xmlns:a16="http://schemas.microsoft.com/office/drawing/2014/main" id="{F17A42D8-A4A7-40C0-8EEB-A21E8D1F0ECB}"/>
              </a:ext>
            </a:extLst>
          </p:cNvPr>
          <p:cNvSpPr/>
          <p:nvPr/>
        </p:nvSpPr>
        <p:spPr>
          <a:xfrm>
            <a:off x="2102669" y="1507259"/>
            <a:ext cx="242378" cy="145988"/>
          </a:xfrm>
          <a:custGeom>
            <a:avLst/>
            <a:gdLst/>
            <a:ahLst/>
            <a:cxnLst/>
            <a:rect l="l" t="t" r="r" b="b"/>
            <a:pathLst>
              <a:path w="2692" h="2692" extrusionOk="0">
                <a:moveTo>
                  <a:pt x="1" y="1"/>
                </a:moveTo>
                <a:lnTo>
                  <a:pt x="1" y="2691"/>
                </a:lnTo>
                <a:lnTo>
                  <a:pt x="441" y="2691"/>
                </a:lnTo>
                <a:lnTo>
                  <a:pt x="441" y="441"/>
                </a:lnTo>
                <a:lnTo>
                  <a:pt x="2692" y="441"/>
                </a:lnTo>
                <a:lnTo>
                  <a:pt x="2692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47;p40">
            <a:extLst>
              <a:ext uri="{FF2B5EF4-FFF2-40B4-BE49-F238E27FC236}">
                <a16:creationId xmlns:a16="http://schemas.microsoft.com/office/drawing/2014/main" id="{A4F4B8D3-9B3C-415D-AE2D-741ED0E35531}"/>
              </a:ext>
            </a:extLst>
          </p:cNvPr>
          <p:cNvSpPr/>
          <p:nvPr/>
        </p:nvSpPr>
        <p:spPr>
          <a:xfrm>
            <a:off x="2294626" y="1610567"/>
            <a:ext cx="4112230" cy="1913191"/>
          </a:xfrm>
          <a:custGeom>
            <a:avLst/>
            <a:gdLst/>
            <a:ahLst/>
            <a:cxnLst/>
            <a:rect l="l" t="t" r="r" b="b"/>
            <a:pathLst>
              <a:path w="45673" h="35279" extrusionOk="0">
                <a:moveTo>
                  <a:pt x="0" y="1"/>
                </a:moveTo>
                <a:lnTo>
                  <a:pt x="0" y="35279"/>
                </a:lnTo>
                <a:lnTo>
                  <a:pt x="45672" y="35279"/>
                </a:lnTo>
                <a:lnTo>
                  <a:pt x="45672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Teko" panose="020B0604020202020204" charset="0"/>
                <a:ea typeface="Source Code Pro" panose="020B0604020202020204" charset="0"/>
                <a:cs typeface="Teko" panose="020B0604020202020204" charset="0"/>
              </a:rPr>
              <a:t>QUERY PERFORMANCE OPTIMIZATION</a:t>
            </a: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Physical transformations</a:t>
            </a:r>
          </a:p>
          <a:p>
            <a:pPr marL="171450" lvl="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  <a:cs typeface="Teko" panose="020B060402020202020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Reorganization approaches</a:t>
            </a:r>
          </a:p>
          <a:p>
            <a:pPr>
              <a:buClr>
                <a:schemeClr val="bg1"/>
              </a:buClr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  <a:cs typeface="Teko" panose="020B0604020202020204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Indexing techniques</a:t>
            </a:r>
            <a:endParaRPr lang="en-US" sz="1200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  <a:cs typeface="Teko" panose="020B0604020202020204" charset="0"/>
            </a:endParaRPr>
          </a:p>
        </p:txBody>
      </p:sp>
      <p:sp>
        <p:nvSpPr>
          <p:cNvPr id="27" name="Google Shape;1386;p40">
            <a:extLst>
              <a:ext uri="{FF2B5EF4-FFF2-40B4-BE49-F238E27FC236}">
                <a16:creationId xmlns:a16="http://schemas.microsoft.com/office/drawing/2014/main" id="{AF72EF05-3A6A-4206-A0B5-D784FF09815D}"/>
              </a:ext>
            </a:extLst>
          </p:cNvPr>
          <p:cNvSpPr/>
          <p:nvPr/>
        </p:nvSpPr>
        <p:spPr>
          <a:xfrm rot="10800000" flipH="1">
            <a:off x="5773370" y="3598813"/>
            <a:ext cx="2022080" cy="720684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29;p33">
            <a:extLst>
              <a:ext uri="{FF2B5EF4-FFF2-40B4-BE49-F238E27FC236}">
                <a16:creationId xmlns:a16="http://schemas.microsoft.com/office/drawing/2014/main" id="{5FBEAA37-8066-4983-96BA-9207BEC2789B}"/>
              </a:ext>
            </a:extLst>
          </p:cNvPr>
          <p:cNvSpPr txBox="1">
            <a:spLocks/>
          </p:cNvSpPr>
          <p:nvPr/>
        </p:nvSpPr>
        <p:spPr>
          <a:xfrm>
            <a:off x="1730704" y="418069"/>
            <a:ext cx="5214300" cy="48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>
                <a:solidFill>
                  <a:srgbClr val="F3F3F3"/>
                </a:solidFill>
                <a:latin typeface="Source Code Pro" panose="020B0604020202020204" charset="0"/>
                <a:ea typeface="Source Code Pro" panose="020B0604020202020204" charset="0"/>
              </a:rPr>
              <a:t>Future Work</a:t>
            </a:r>
            <a:endParaRPr lang="el-GR" sz="2000" b="1" dirty="0">
              <a:solidFill>
                <a:srgbClr val="F3F3F3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6B3FC4-8FC6-E745-8A3F-7424F37EB43A}"/>
              </a:ext>
            </a:extLst>
          </p:cNvPr>
          <p:cNvSpPr/>
          <p:nvPr/>
        </p:nvSpPr>
        <p:spPr>
          <a:xfrm>
            <a:off x="2506370" y="4717282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" name="Google Shape;1812;p45"/>
          <p:cNvGrpSpPr/>
          <p:nvPr/>
        </p:nvGrpSpPr>
        <p:grpSpPr>
          <a:xfrm>
            <a:off x="1412242" y="1168989"/>
            <a:ext cx="5766908" cy="1494201"/>
            <a:chOff x="238125" y="1662850"/>
            <a:chExt cx="7137300" cy="2217100"/>
          </a:xfrm>
        </p:grpSpPr>
        <p:sp>
          <p:nvSpPr>
            <p:cNvPr id="1813" name="Google Shape;1813;p45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45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Intro</a:t>
            </a:r>
            <a:endParaRPr sz="3600" dirty="0"/>
          </a:p>
        </p:txBody>
      </p:sp>
      <p:sp>
        <p:nvSpPr>
          <p:cNvPr id="1825" name="Google Shape;1825;p45"/>
          <p:cNvSpPr txBox="1"/>
          <p:nvPr/>
        </p:nvSpPr>
        <p:spPr>
          <a:xfrm>
            <a:off x="1694013" y="1864224"/>
            <a:ext cx="5151551" cy="61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71450" indent="-1714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Rise of Visual World Applications</a:t>
            </a:r>
            <a:r>
              <a:rPr lang="el-GR" sz="105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en-US" sz="1050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71450" indent="-1714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VWAs create video data from the real world or a virtual world</a:t>
            </a:r>
            <a:r>
              <a:rPr lang="el-GR" sz="105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en-US" sz="1050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71450" indent="-1714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The video data can have many different camera angles</a:t>
            </a:r>
            <a:r>
              <a:rPr lang="el-GR" sz="1050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endParaRPr lang="en-US" sz="1050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cxnSp>
        <p:nvCxnSpPr>
          <p:cNvPr id="1828" name="Google Shape;1828;p45"/>
          <p:cNvCxnSpPr/>
          <p:nvPr/>
        </p:nvCxnSpPr>
        <p:spPr>
          <a:xfrm>
            <a:off x="-302941" y="1986137"/>
            <a:ext cx="1177200" cy="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45"/>
          <p:cNvCxnSpPr>
            <a:cxnSpLocks/>
          </p:cNvCxnSpPr>
          <p:nvPr/>
        </p:nvCxnSpPr>
        <p:spPr>
          <a:xfrm rot="10800000" flipH="1">
            <a:off x="872578" y="1724718"/>
            <a:ext cx="384300" cy="2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FF4A99-E699-418F-AD11-A55A2AAF834C}"/>
              </a:ext>
            </a:extLst>
          </p:cNvPr>
          <p:cNvSpPr/>
          <p:nvPr/>
        </p:nvSpPr>
        <p:spPr>
          <a:xfrm>
            <a:off x="1694012" y="1481503"/>
            <a:ext cx="3716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b="1" dirty="0">
                <a:solidFill>
                  <a:schemeClr val="lt1"/>
                </a:solidFill>
                <a:latin typeface="Source Code Pro" panose="020B0604020202020204" charset="0"/>
                <a:ea typeface="Source Code Pro" panose="020B0604020202020204" charset="0"/>
                <a:cs typeface="Teko"/>
                <a:sym typeface="Teko"/>
              </a:rPr>
              <a:t>Why the need for a new database?</a:t>
            </a:r>
            <a:endParaRPr lang="en-GB" b="1" dirty="0">
              <a:solidFill>
                <a:schemeClr val="lt1"/>
              </a:solidFill>
              <a:latin typeface="Source Code Pro" panose="020B0604020202020204" charset="0"/>
              <a:ea typeface="Source Code Pro" panose="020B0604020202020204" charset="0"/>
              <a:cs typeface="Teko"/>
              <a:sym typeface="Teko"/>
            </a:endParaRPr>
          </a:p>
        </p:txBody>
      </p:sp>
      <p:grpSp>
        <p:nvGrpSpPr>
          <p:cNvPr id="130" name="Google Shape;1812;p45">
            <a:extLst>
              <a:ext uri="{FF2B5EF4-FFF2-40B4-BE49-F238E27FC236}">
                <a16:creationId xmlns:a16="http://schemas.microsoft.com/office/drawing/2014/main" id="{2785D23B-CF2E-4768-98D9-8E0DF6918B29}"/>
              </a:ext>
            </a:extLst>
          </p:cNvPr>
          <p:cNvGrpSpPr/>
          <p:nvPr/>
        </p:nvGrpSpPr>
        <p:grpSpPr>
          <a:xfrm>
            <a:off x="1412242" y="2865202"/>
            <a:ext cx="5683866" cy="1618476"/>
            <a:chOff x="238125" y="1662850"/>
            <a:chExt cx="7137300" cy="2217100"/>
          </a:xfrm>
        </p:grpSpPr>
        <p:sp>
          <p:nvSpPr>
            <p:cNvPr id="131" name="Google Shape;1813;p45">
              <a:extLst>
                <a:ext uri="{FF2B5EF4-FFF2-40B4-BE49-F238E27FC236}">
                  <a16:creationId xmlns:a16="http://schemas.microsoft.com/office/drawing/2014/main" id="{B194436D-313C-48C2-ADD3-9893B7EE0E93}"/>
                </a:ext>
              </a:extLst>
            </p:cNvPr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14;p45">
              <a:extLst>
                <a:ext uri="{FF2B5EF4-FFF2-40B4-BE49-F238E27FC236}">
                  <a16:creationId xmlns:a16="http://schemas.microsoft.com/office/drawing/2014/main" id="{39614EE3-78C0-493C-A399-7F0CE972524D}"/>
                </a:ext>
              </a:extLst>
            </p:cNvPr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15;p45">
              <a:extLst>
                <a:ext uri="{FF2B5EF4-FFF2-40B4-BE49-F238E27FC236}">
                  <a16:creationId xmlns:a16="http://schemas.microsoft.com/office/drawing/2014/main" id="{48E9534A-D376-45C0-9B95-5F789A521635}"/>
                </a:ext>
              </a:extLst>
            </p:cNvPr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16;p45">
              <a:extLst>
                <a:ext uri="{FF2B5EF4-FFF2-40B4-BE49-F238E27FC236}">
                  <a16:creationId xmlns:a16="http://schemas.microsoft.com/office/drawing/2014/main" id="{A9FAA7F6-6002-4AEB-A486-70B16A0AA489}"/>
                </a:ext>
              </a:extLst>
            </p:cNvPr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17;p45">
              <a:extLst>
                <a:ext uri="{FF2B5EF4-FFF2-40B4-BE49-F238E27FC236}">
                  <a16:creationId xmlns:a16="http://schemas.microsoft.com/office/drawing/2014/main" id="{82C3DE44-EEEC-4454-92D4-E1BFEACDFC69}"/>
                </a:ext>
              </a:extLst>
            </p:cNvPr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18;p45">
              <a:extLst>
                <a:ext uri="{FF2B5EF4-FFF2-40B4-BE49-F238E27FC236}">
                  <a16:creationId xmlns:a16="http://schemas.microsoft.com/office/drawing/2014/main" id="{880448EB-1AB8-4631-904B-245DA753A8BD}"/>
                </a:ext>
              </a:extLst>
            </p:cNvPr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19;p45">
              <a:extLst>
                <a:ext uri="{FF2B5EF4-FFF2-40B4-BE49-F238E27FC236}">
                  <a16:creationId xmlns:a16="http://schemas.microsoft.com/office/drawing/2014/main" id="{3BDBCE40-6DA4-4085-90E5-3922CC79053E}"/>
                </a:ext>
              </a:extLst>
            </p:cNvPr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20;p45">
              <a:extLst>
                <a:ext uri="{FF2B5EF4-FFF2-40B4-BE49-F238E27FC236}">
                  <a16:creationId xmlns:a16="http://schemas.microsoft.com/office/drawing/2014/main" id="{CB7A0F10-8A58-415A-A6ED-6B3666823F0E}"/>
                </a:ext>
              </a:extLst>
            </p:cNvPr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21;p45">
              <a:extLst>
                <a:ext uri="{FF2B5EF4-FFF2-40B4-BE49-F238E27FC236}">
                  <a16:creationId xmlns:a16="http://schemas.microsoft.com/office/drawing/2014/main" id="{44E58CAF-9013-454C-B744-E7AC58F48DB7}"/>
                </a:ext>
              </a:extLst>
            </p:cNvPr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22;p45">
              <a:extLst>
                <a:ext uri="{FF2B5EF4-FFF2-40B4-BE49-F238E27FC236}">
                  <a16:creationId xmlns:a16="http://schemas.microsoft.com/office/drawing/2014/main" id="{94033620-6F61-430B-AC1E-11492DD74391}"/>
                </a:ext>
              </a:extLst>
            </p:cNvPr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825;p45">
            <a:extLst>
              <a:ext uri="{FF2B5EF4-FFF2-40B4-BE49-F238E27FC236}">
                <a16:creationId xmlns:a16="http://schemas.microsoft.com/office/drawing/2014/main" id="{35409A56-31CD-4DC3-9469-682FFBB2A9FE}"/>
              </a:ext>
            </a:extLst>
          </p:cNvPr>
          <p:cNvSpPr txBox="1"/>
          <p:nvPr/>
        </p:nvSpPr>
        <p:spPr>
          <a:xfrm>
            <a:off x="1694013" y="3598537"/>
            <a:ext cx="4991217" cy="73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171450" indent="-1714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Not fast enough</a:t>
            </a:r>
          </a:p>
          <a:p>
            <a:pPr marL="171450" indent="-1714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Store the data independently</a:t>
            </a:r>
          </a:p>
          <a:p>
            <a:pPr marL="171450" indent="-171450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Hard to optimize queries</a:t>
            </a:r>
            <a:endParaRPr lang="en-US" sz="1050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cxnSp>
        <p:nvCxnSpPr>
          <p:cNvPr id="142" name="Google Shape;1828;p45">
            <a:extLst>
              <a:ext uri="{FF2B5EF4-FFF2-40B4-BE49-F238E27FC236}">
                <a16:creationId xmlns:a16="http://schemas.microsoft.com/office/drawing/2014/main" id="{ED6A511F-1374-4800-B32B-BC346B818BCF}"/>
              </a:ext>
            </a:extLst>
          </p:cNvPr>
          <p:cNvCxnSpPr/>
          <p:nvPr/>
        </p:nvCxnSpPr>
        <p:spPr>
          <a:xfrm>
            <a:off x="-302941" y="3682350"/>
            <a:ext cx="1177200" cy="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831;p45">
            <a:extLst>
              <a:ext uri="{FF2B5EF4-FFF2-40B4-BE49-F238E27FC236}">
                <a16:creationId xmlns:a16="http://schemas.microsoft.com/office/drawing/2014/main" id="{B413EDE3-D6C4-4835-A2BF-B33D0F1943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2578" y="3420931"/>
            <a:ext cx="384300" cy="2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A01FAA6-D8CC-4ACA-BDE2-2777E2D7EB36}"/>
              </a:ext>
            </a:extLst>
          </p:cNvPr>
          <p:cNvSpPr/>
          <p:nvPr/>
        </p:nvSpPr>
        <p:spPr>
          <a:xfrm>
            <a:off x="1694014" y="3177716"/>
            <a:ext cx="3905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</a:pPr>
            <a:r>
              <a:rPr lang="en-US" b="1" dirty="0">
                <a:solidFill>
                  <a:schemeClr val="lt1"/>
                </a:solidFill>
                <a:latin typeface="Source Code Pro" panose="020B0604020202020204" charset="0"/>
                <a:ea typeface="Source Code Pro" panose="020B0604020202020204" charset="0"/>
                <a:cs typeface="Teko"/>
                <a:sym typeface="Teko"/>
              </a:rPr>
              <a:t>Why not use existing VDBMSs?</a:t>
            </a:r>
            <a:endParaRPr lang="en-GB" b="1" dirty="0">
              <a:solidFill>
                <a:schemeClr val="lt1"/>
              </a:solidFill>
              <a:latin typeface="Source Code Pro" panose="020B0604020202020204" charset="0"/>
              <a:ea typeface="Source Code Pro" panose="020B0604020202020204" charset="0"/>
              <a:cs typeface="Teko"/>
              <a:sym typeface="Tek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8523C1-513C-7141-A647-AC80560A286B}"/>
              </a:ext>
            </a:extLst>
          </p:cNvPr>
          <p:cNvSpPr/>
          <p:nvPr/>
        </p:nvSpPr>
        <p:spPr>
          <a:xfrm>
            <a:off x="2507198" y="4806668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1" grpId="0"/>
      <p:bldP spid="1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46"/>
          <p:cNvSpPr txBox="1">
            <a:spLocks noGrp="1"/>
          </p:cNvSpPr>
          <p:nvPr>
            <p:ph type="subTitle" idx="1"/>
          </p:nvPr>
        </p:nvSpPr>
        <p:spPr>
          <a:xfrm>
            <a:off x="1443675" y="2153346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/>
              <a:t>Questions;</a:t>
            </a:r>
            <a:endParaRPr sz="1050" dirty="0"/>
          </a:p>
        </p:txBody>
      </p:sp>
      <p:sp>
        <p:nvSpPr>
          <p:cNvPr id="1839" name="Google Shape;1839;p46"/>
          <p:cNvSpPr txBox="1">
            <a:spLocks noGrp="1"/>
          </p:cNvSpPr>
          <p:nvPr>
            <p:ph type="ctrTitle"/>
          </p:nvPr>
        </p:nvSpPr>
        <p:spPr>
          <a:xfrm>
            <a:off x="1401887" y="1209117"/>
            <a:ext cx="2471699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ource Code Pro" panose="020B0604020202020204" charset="0"/>
                <a:ea typeface="Source Code Pro" panose="020B0604020202020204" charset="0"/>
              </a:rPr>
              <a:t>Thank you</a:t>
            </a:r>
            <a:r>
              <a:rPr lang="el-GR" sz="2000" b="1" dirty="0">
                <a:latin typeface="Source Code Pro" panose="020B0604020202020204" charset="0"/>
                <a:ea typeface="Source Code Pro" panose="020B0604020202020204" charset="0"/>
              </a:rPr>
              <a:t>!</a:t>
            </a:r>
            <a:endParaRPr sz="2000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843" name="Google Shape;1843;p46"/>
          <p:cNvSpPr txBox="1">
            <a:spLocks noGrp="1"/>
          </p:cNvSpPr>
          <p:nvPr>
            <p:ph type="subTitle" idx="1"/>
          </p:nvPr>
        </p:nvSpPr>
        <p:spPr>
          <a:xfrm>
            <a:off x="6170486" y="3601090"/>
            <a:ext cx="2856300" cy="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cachil01@ucy.ac.cy</a:t>
            </a:r>
            <a:endParaRPr dirty="0"/>
          </a:p>
        </p:txBody>
      </p:sp>
      <p:sp>
        <p:nvSpPr>
          <p:cNvPr id="1846" name="Google Shape;1846;p46"/>
          <p:cNvSpPr/>
          <p:nvPr/>
        </p:nvSpPr>
        <p:spPr>
          <a:xfrm rot="5400000">
            <a:off x="1223630" y="424953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6"/>
          <p:cNvSpPr/>
          <p:nvPr/>
        </p:nvSpPr>
        <p:spPr>
          <a:xfrm>
            <a:off x="3283627" y="1216161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6"/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9" name="Google Shape;1849;p46"/>
          <p:cNvCxnSpPr/>
          <p:nvPr/>
        </p:nvCxnSpPr>
        <p:spPr>
          <a:xfrm rot="10800000">
            <a:off x="1356300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1" name="Google Shape;1851;p46"/>
          <p:cNvSpPr/>
          <p:nvPr/>
        </p:nvSpPr>
        <p:spPr>
          <a:xfrm rot="5400000">
            <a:off x="5094009" y="3703445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4314475" y="10261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370;p62">
            <a:extLst>
              <a:ext uri="{FF2B5EF4-FFF2-40B4-BE49-F238E27FC236}">
                <a16:creationId xmlns:a16="http://schemas.microsoft.com/office/drawing/2014/main" id="{603664A0-5418-493C-B8B6-68FDA82D15ED}"/>
              </a:ext>
            </a:extLst>
          </p:cNvPr>
          <p:cNvSpPr/>
          <p:nvPr/>
        </p:nvSpPr>
        <p:spPr>
          <a:xfrm>
            <a:off x="2387966" y="2568213"/>
            <a:ext cx="583118" cy="552803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797" y="2111"/>
                </a:moveTo>
                <a:cubicBezTo>
                  <a:pt x="6175" y="2111"/>
                  <a:pt x="6459" y="2426"/>
                  <a:pt x="6459" y="2773"/>
                </a:cubicBezTo>
                <a:cubicBezTo>
                  <a:pt x="6459" y="3151"/>
                  <a:pt x="6175" y="3466"/>
                  <a:pt x="5797" y="3466"/>
                </a:cubicBezTo>
                <a:cubicBezTo>
                  <a:pt x="5388" y="3466"/>
                  <a:pt x="5104" y="3151"/>
                  <a:pt x="5104" y="2773"/>
                </a:cubicBezTo>
                <a:cubicBezTo>
                  <a:pt x="5104" y="2426"/>
                  <a:pt x="5419" y="2111"/>
                  <a:pt x="5797" y="2111"/>
                </a:cubicBezTo>
                <a:close/>
                <a:moveTo>
                  <a:pt x="6112" y="4159"/>
                </a:moveTo>
                <a:cubicBezTo>
                  <a:pt x="6648" y="4159"/>
                  <a:pt x="7120" y="4631"/>
                  <a:pt x="7120" y="5198"/>
                </a:cubicBezTo>
                <a:lnTo>
                  <a:pt x="7120" y="5545"/>
                </a:lnTo>
                <a:lnTo>
                  <a:pt x="4379" y="5545"/>
                </a:lnTo>
                <a:lnTo>
                  <a:pt x="4379" y="5198"/>
                </a:lnTo>
                <a:cubicBezTo>
                  <a:pt x="4411" y="4600"/>
                  <a:pt x="4884" y="4159"/>
                  <a:pt x="5419" y="4159"/>
                </a:cubicBezTo>
                <a:close/>
                <a:moveTo>
                  <a:pt x="10586" y="662"/>
                </a:moveTo>
                <a:cubicBezTo>
                  <a:pt x="10775" y="662"/>
                  <a:pt x="10932" y="819"/>
                  <a:pt x="10932" y="1008"/>
                </a:cubicBezTo>
                <a:lnTo>
                  <a:pt x="10932" y="5860"/>
                </a:lnTo>
                <a:lnTo>
                  <a:pt x="10996" y="5860"/>
                </a:lnTo>
                <a:cubicBezTo>
                  <a:pt x="10996" y="6049"/>
                  <a:pt x="10838" y="6207"/>
                  <a:pt x="10617" y="6207"/>
                </a:cubicBezTo>
                <a:lnTo>
                  <a:pt x="9483" y="6207"/>
                </a:lnTo>
                <a:cubicBezTo>
                  <a:pt x="9326" y="5829"/>
                  <a:pt x="8979" y="5545"/>
                  <a:pt x="8507" y="5545"/>
                </a:cubicBezTo>
                <a:lnTo>
                  <a:pt x="7845" y="5545"/>
                </a:lnTo>
                <a:lnTo>
                  <a:pt x="7845" y="5198"/>
                </a:lnTo>
                <a:cubicBezTo>
                  <a:pt x="7845" y="4505"/>
                  <a:pt x="7435" y="3938"/>
                  <a:pt x="6837" y="3655"/>
                </a:cubicBezTo>
                <a:cubicBezTo>
                  <a:pt x="7057" y="3403"/>
                  <a:pt x="7152" y="3151"/>
                  <a:pt x="7152" y="2773"/>
                </a:cubicBezTo>
                <a:cubicBezTo>
                  <a:pt x="7152" y="2048"/>
                  <a:pt x="6522" y="1418"/>
                  <a:pt x="5797" y="1418"/>
                </a:cubicBezTo>
                <a:cubicBezTo>
                  <a:pt x="5041" y="1418"/>
                  <a:pt x="4411" y="2048"/>
                  <a:pt x="4411" y="2773"/>
                </a:cubicBezTo>
                <a:cubicBezTo>
                  <a:pt x="4411" y="3088"/>
                  <a:pt x="4537" y="3403"/>
                  <a:pt x="4726" y="3655"/>
                </a:cubicBezTo>
                <a:cubicBezTo>
                  <a:pt x="4127" y="3938"/>
                  <a:pt x="3749" y="4505"/>
                  <a:pt x="3749" y="5198"/>
                </a:cubicBezTo>
                <a:lnTo>
                  <a:pt x="3749" y="5545"/>
                </a:lnTo>
                <a:lnTo>
                  <a:pt x="3056" y="5545"/>
                </a:lnTo>
                <a:cubicBezTo>
                  <a:pt x="2647" y="5545"/>
                  <a:pt x="2237" y="5829"/>
                  <a:pt x="2080" y="6207"/>
                </a:cubicBezTo>
                <a:lnTo>
                  <a:pt x="977" y="6207"/>
                </a:lnTo>
                <a:cubicBezTo>
                  <a:pt x="788" y="6207"/>
                  <a:pt x="630" y="6049"/>
                  <a:pt x="630" y="5860"/>
                </a:cubicBezTo>
                <a:lnTo>
                  <a:pt x="630" y="1008"/>
                </a:lnTo>
                <a:cubicBezTo>
                  <a:pt x="630" y="819"/>
                  <a:pt x="788" y="662"/>
                  <a:pt x="977" y="662"/>
                </a:cubicBezTo>
                <a:close/>
                <a:moveTo>
                  <a:pt x="8538" y="6175"/>
                </a:moveTo>
                <a:cubicBezTo>
                  <a:pt x="8759" y="6175"/>
                  <a:pt x="8916" y="6333"/>
                  <a:pt x="8916" y="6522"/>
                </a:cubicBezTo>
                <a:cubicBezTo>
                  <a:pt x="8853" y="6711"/>
                  <a:pt x="8696" y="6868"/>
                  <a:pt x="8538" y="6868"/>
                </a:cubicBezTo>
                <a:lnTo>
                  <a:pt x="3088" y="6868"/>
                </a:lnTo>
                <a:cubicBezTo>
                  <a:pt x="2867" y="6868"/>
                  <a:pt x="2710" y="6711"/>
                  <a:pt x="2710" y="6522"/>
                </a:cubicBezTo>
                <a:cubicBezTo>
                  <a:pt x="2710" y="6333"/>
                  <a:pt x="2867" y="6175"/>
                  <a:pt x="3088" y="6175"/>
                </a:cubicBezTo>
                <a:close/>
                <a:moveTo>
                  <a:pt x="8160" y="7593"/>
                </a:moveTo>
                <a:lnTo>
                  <a:pt x="7561" y="11027"/>
                </a:lnTo>
                <a:lnTo>
                  <a:pt x="4033" y="11027"/>
                </a:lnTo>
                <a:lnTo>
                  <a:pt x="3466" y="7593"/>
                </a:lnTo>
                <a:close/>
                <a:moveTo>
                  <a:pt x="1008" y="0"/>
                </a:moveTo>
                <a:cubicBezTo>
                  <a:pt x="473" y="0"/>
                  <a:pt x="0" y="473"/>
                  <a:pt x="0" y="1008"/>
                </a:cubicBezTo>
                <a:lnTo>
                  <a:pt x="0" y="5860"/>
                </a:lnTo>
                <a:cubicBezTo>
                  <a:pt x="0" y="6396"/>
                  <a:pt x="473" y="6868"/>
                  <a:pt x="1008" y="6868"/>
                </a:cubicBezTo>
                <a:lnTo>
                  <a:pt x="2111" y="6868"/>
                </a:lnTo>
                <a:cubicBezTo>
                  <a:pt x="2237" y="7183"/>
                  <a:pt x="2489" y="7435"/>
                  <a:pt x="2804" y="7498"/>
                </a:cubicBezTo>
                <a:lnTo>
                  <a:pt x="3434" y="11373"/>
                </a:lnTo>
                <a:cubicBezTo>
                  <a:pt x="3466" y="11531"/>
                  <a:pt x="3592" y="11657"/>
                  <a:pt x="3781" y="11657"/>
                </a:cubicBezTo>
                <a:lnTo>
                  <a:pt x="7877" y="11657"/>
                </a:lnTo>
                <a:cubicBezTo>
                  <a:pt x="8034" y="11657"/>
                  <a:pt x="8192" y="11531"/>
                  <a:pt x="8223" y="11373"/>
                </a:cubicBezTo>
                <a:lnTo>
                  <a:pt x="8853" y="7498"/>
                </a:lnTo>
                <a:cubicBezTo>
                  <a:pt x="9168" y="7435"/>
                  <a:pt x="9420" y="7183"/>
                  <a:pt x="9546" y="6868"/>
                </a:cubicBezTo>
                <a:lnTo>
                  <a:pt x="10680" y="6868"/>
                </a:lnTo>
                <a:cubicBezTo>
                  <a:pt x="11216" y="6868"/>
                  <a:pt x="11689" y="6396"/>
                  <a:pt x="11689" y="5860"/>
                </a:cubicBezTo>
                <a:lnTo>
                  <a:pt x="11689" y="1008"/>
                </a:lnTo>
                <a:cubicBezTo>
                  <a:pt x="11657" y="473"/>
                  <a:pt x="11185" y="0"/>
                  <a:pt x="106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5093;p53">
            <a:extLst>
              <a:ext uri="{FF2B5EF4-FFF2-40B4-BE49-F238E27FC236}">
                <a16:creationId xmlns:a16="http://schemas.microsoft.com/office/drawing/2014/main" id="{98C13343-CBE3-4651-B793-D42FD6298245}"/>
              </a:ext>
            </a:extLst>
          </p:cNvPr>
          <p:cNvGrpSpPr/>
          <p:nvPr/>
        </p:nvGrpSpPr>
        <p:grpSpPr>
          <a:xfrm>
            <a:off x="5618100" y="3690098"/>
            <a:ext cx="230698" cy="148703"/>
            <a:chOff x="1492675" y="1520750"/>
            <a:chExt cx="481825" cy="310575"/>
          </a:xfrm>
          <a:solidFill>
            <a:schemeClr val="bg1"/>
          </a:solidFill>
        </p:grpSpPr>
        <p:sp>
          <p:nvSpPr>
            <p:cNvPr id="19" name="Google Shape;5094;p53">
              <a:extLst>
                <a:ext uri="{FF2B5EF4-FFF2-40B4-BE49-F238E27FC236}">
                  <a16:creationId xmlns:a16="http://schemas.microsoft.com/office/drawing/2014/main" id="{C0B5EC37-C5CD-4BDA-BC5D-0E3DEF4C0FEB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095;p53">
              <a:extLst>
                <a:ext uri="{FF2B5EF4-FFF2-40B4-BE49-F238E27FC236}">
                  <a16:creationId xmlns:a16="http://schemas.microsoft.com/office/drawing/2014/main" id="{A8201C5F-78E9-4DC6-B429-92D1024F91E3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EC3F4E-1ABB-A543-A893-10DFA22B3E4F}"/>
              </a:ext>
            </a:extLst>
          </p:cNvPr>
          <p:cNvSpPr/>
          <p:nvPr/>
        </p:nvSpPr>
        <p:spPr>
          <a:xfrm>
            <a:off x="2506370" y="4728086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606;p27">
            <a:extLst>
              <a:ext uri="{FF2B5EF4-FFF2-40B4-BE49-F238E27FC236}">
                <a16:creationId xmlns:a16="http://schemas.microsoft.com/office/drawing/2014/main" id="{774D7AB7-6818-4BC7-B5DA-2973EE723437}"/>
              </a:ext>
            </a:extLst>
          </p:cNvPr>
          <p:cNvSpPr txBox="1">
            <a:spLocks/>
          </p:cNvSpPr>
          <p:nvPr/>
        </p:nvSpPr>
        <p:spPr>
          <a:xfrm>
            <a:off x="1535192" y="224860"/>
            <a:ext cx="5214300" cy="61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000" b="1" dirty="0" err="1">
                <a:solidFill>
                  <a:srgbClr val="F3F3F3"/>
                </a:solidFill>
                <a:latin typeface="Source Code Pro" panose="020B0604020202020204" charset="0"/>
                <a:ea typeface="Source Code Pro" panose="020B0604020202020204" charset="0"/>
              </a:rPr>
              <a:t>VisualWorldDB</a:t>
            </a:r>
            <a:endParaRPr lang="el-GR" sz="2000" b="1" dirty="0">
              <a:solidFill>
                <a:srgbClr val="F3F3F3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93" name="Google Shape;1839;p46">
            <a:extLst>
              <a:ext uri="{FF2B5EF4-FFF2-40B4-BE49-F238E27FC236}">
                <a16:creationId xmlns:a16="http://schemas.microsoft.com/office/drawing/2014/main" id="{5622C319-DB84-4870-8C46-14AE8AD19D43}"/>
              </a:ext>
            </a:extLst>
          </p:cNvPr>
          <p:cNvSpPr txBox="1">
            <a:spLocks/>
          </p:cNvSpPr>
          <p:nvPr/>
        </p:nvSpPr>
        <p:spPr>
          <a:xfrm>
            <a:off x="2117344" y="1103730"/>
            <a:ext cx="23037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r"/>
            <a:r>
              <a:rPr lang="en-US" sz="1600" b="1" dirty="0">
                <a:latin typeface="Source Code Pro" panose="020B0604020202020204" charset="0"/>
                <a:ea typeface="Source Code Pro" panose="020B0604020202020204" charset="0"/>
              </a:rPr>
              <a:t>Multi-video Applications</a:t>
            </a:r>
            <a:endParaRPr lang="en-GB" sz="1600" b="1" dirty="0"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DAF92A-2036-40C2-A951-7C6AC705AF49}"/>
              </a:ext>
            </a:extLst>
          </p:cNvPr>
          <p:cNvGrpSpPr/>
          <p:nvPr/>
        </p:nvGrpSpPr>
        <p:grpSpPr>
          <a:xfrm>
            <a:off x="1951680" y="1429614"/>
            <a:ext cx="2635764" cy="2285444"/>
            <a:chOff x="1951680" y="1429614"/>
            <a:chExt cx="2635764" cy="2285444"/>
          </a:xfrm>
        </p:grpSpPr>
        <p:sp>
          <p:nvSpPr>
            <p:cNvPr id="94" name="Google Shape;1847;p46">
              <a:extLst>
                <a:ext uri="{FF2B5EF4-FFF2-40B4-BE49-F238E27FC236}">
                  <a16:creationId xmlns:a16="http://schemas.microsoft.com/office/drawing/2014/main" id="{416059F9-8D3D-4473-AE34-580E43906B14}"/>
                </a:ext>
              </a:extLst>
            </p:cNvPr>
            <p:cNvSpPr/>
            <p:nvPr/>
          </p:nvSpPr>
          <p:spPr>
            <a:xfrm>
              <a:off x="3879007" y="1429614"/>
              <a:ext cx="582517" cy="344692"/>
            </a:xfrm>
            <a:custGeom>
              <a:avLst/>
              <a:gdLst/>
              <a:ahLst/>
              <a:cxnLst/>
              <a:rect l="l" t="t" r="r" b="b"/>
              <a:pathLst>
                <a:path w="12597" h="7454" extrusionOk="0">
                  <a:moveTo>
                    <a:pt x="0" y="0"/>
                  </a:moveTo>
                  <a:lnTo>
                    <a:pt x="0" y="191"/>
                  </a:lnTo>
                  <a:lnTo>
                    <a:pt x="9287" y="191"/>
                  </a:lnTo>
                  <a:lnTo>
                    <a:pt x="12395" y="3310"/>
                  </a:lnTo>
                  <a:lnTo>
                    <a:pt x="12395" y="7453"/>
                  </a:lnTo>
                  <a:lnTo>
                    <a:pt x="12597" y="7453"/>
                  </a:lnTo>
                  <a:lnTo>
                    <a:pt x="12597" y="322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48;p46">
              <a:extLst>
                <a:ext uri="{FF2B5EF4-FFF2-40B4-BE49-F238E27FC236}">
                  <a16:creationId xmlns:a16="http://schemas.microsoft.com/office/drawing/2014/main" id="{883575C8-6C9C-4AE7-A963-38DE85ECF76E}"/>
                </a:ext>
              </a:extLst>
            </p:cNvPr>
            <p:cNvSpPr/>
            <p:nvPr/>
          </p:nvSpPr>
          <p:spPr>
            <a:xfrm flipH="1">
              <a:off x="3879582" y="3370366"/>
              <a:ext cx="583118" cy="344692"/>
            </a:xfrm>
            <a:custGeom>
              <a:avLst/>
              <a:gdLst/>
              <a:ahLst/>
              <a:cxnLst/>
              <a:rect l="l" t="t" r="r" b="b"/>
              <a:pathLst>
                <a:path w="12610" h="7454" extrusionOk="0">
                  <a:moveTo>
                    <a:pt x="1" y="1"/>
                  </a:moveTo>
                  <a:lnTo>
                    <a:pt x="1" y="4215"/>
                  </a:lnTo>
                  <a:lnTo>
                    <a:pt x="3227" y="7454"/>
                  </a:lnTo>
                  <a:lnTo>
                    <a:pt x="12609" y="7454"/>
                  </a:lnTo>
                  <a:lnTo>
                    <a:pt x="12609" y="7251"/>
                  </a:lnTo>
                  <a:lnTo>
                    <a:pt x="3311" y="7251"/>
                  </a:lnTo>
                  <a:lnTo>
                    <a:pt x="203" y="413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" name="Google Shape;1849;p46">
              <a:extLst>
                <a:ext uri="{FF2B5EF4-FFF2-40B4-BE49-F238E27FC236}">
                  <a16:creationId xmlns:a16="http://schemas.microsoft.com/office/drawing/2014/main" id="{F9AF6B37-6BBA-4488-A007-1F83E3A65EDC}"/>
                </a:ext>
              </a:extLst>
            </p:cNvPr>
            <p:cNvCxnSpPr/>
            <p:nvPr/>
          </p:nvCxnSpPr>
          <p:spPr>
            <a:xfrm rot="10800000">
              <a:off x="1951680" y="1887000"/>
              <a:ext cx="0" cy="1369500"/>
            </a:xfrm>
            <a:prstGeom prst="straightConnector1">
              <a:avLst/>
            </a:prstGeom>
            <a:noFill/>
            <a:ln w="9525" cap="flat" cmpd="sng">
              <a:solidFill>
                <a:srgbClr val="11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1850;p46">
              <a:extLst>
                <a:ext uri="{FF2B5EF4-FFF2-40B4-BE49-F238E27FC236}">
                  <a16:creationId xmlns:a16="http://schemas.microsoft.com/office/drawing/2014/main" id="{7A552B3B-4F02-4594-ABE0-853C768D025B}"/>
                </a:ext>
              </a:extLst>
            </p:cNvPr>
            <p:cNvSpPr/>
            <p:nvPr/>
          </p:nvSpPr>
          <p:spPr>
            <a:xfrm rot="-5400000">
              <a:off x="4452089" y="2509385"/>
              <a:ext cx="144800" cy="125911"/>
            </a:xfrm>
            <a:custGeom>
              <a:avLst/>
              <a:gdLst/>
              <a:ahLst/>
              <a:cxnLst/>
              <a:rect l="l" t="t" r="r" b="b"/>
              <a:pathLst>
                <a:path w="4561" h="3966" extrusionOk="0">
                  <a:moveTo>
                    <a:pt x="0" y="1"/>
                  </a:moveTo>
                  <a:lnTo>
                    <a:pt x="2286" y="3965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187;p38">
            <a:extLst>
              <a:ext uri="{FF2B5EF4-FFF2-40B4-BE49-F238E27FC236}">
                <a16:creationId xmlns:a16="http://schemas.microsoft.com/office/drawing/2014/main" id="{99DAB3B4-A82B-4BC0-89E6-4D7292E98914}"/>
              </a:ext>
            </a:extLst>
          </p:cNvPr>
          <p:cNvSpPr txBox="1">
            <a:spLocks/>
          </p:cNvSpPr>
          <p:nvPr/>
        </p:nvSpPr>
        <p:spPr>
          <a:xfrm>
            <a:off x="2123055" y="2086953"/>
            <a:ext cx="2338467" cy="159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3F3F3"/>
                </a:solidFill>
              </a:rPr>
              <a:t>Multi-perspective video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3F3F3"/>
                </a:solidFill>
              </a:rPr>
              <a:t>Combine videos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3F3F3"/>
                </a:solidFill>
              </a:rPr>
              <a:t>Optimize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3F3F3"/>
                </a:solidFill>
              </a:rPr>
              <a:t>Store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F995C5-FF2A-4C11-8ECE-A713EC8C8F13}"/>
              </a:ext>
            </a:extLst>
          </p:cNvPr>
          <p:cNvGrpSpPr/>
          <p:nvPr/>
        </p:nvGrpSpPr>
        <p:grpSpPr>
          <a:xfrm>
            <a:off x="5353513" y="1790167"/>
            <a:ext cx="745430" cy="1558377"/>
            <a:chOff x="4833140" y="1830940"/>
            <a:chExt cx="745430" cy="1558377"/>
          </a:xfrm>
          <a:solidFill>
            <a:schemeClr val="bg1"/>
          </a:solidFill>
        </p:grpSpPr>
        <p:grpSp>
          <p:nvGrpSpPr>
            <p:cNvPr id="106" name="Google Shape;9277;p62">
              <a:extLst>
                <a:ext uri="{FF2B5EF4-FFF2-40B4-BE49-F238E27FC236}">
                  <a16:creationId xmlns:a16="http://schemas.microsoft.com/office/drawing/2014/main" id="{16C43DE3-D129-42DB-B734-1FCE5DF7C723}"/>
                </a:ext>
              </a:extLst>
            </p:cNvPr>
            <p:cNvGrpSpPr/>
            <p:nvPr/>
          </p:nvGrpSpPr>
          <p:grpSpPr>
            <a:xfrm>
              <a:off x="4833140" y="1830940"/>
              <a:ext cx="745430" cy="740810"/>
              <a:chOff x="-2777700" y="2049775"/>
              <a:chExt cx="287325" cy="291475"/>
            </a:xfrm>
            <a:grpFill/>
          </p:grpSpPr>
          <p:sp>
            <p:nvSpPr>
              <p:cNvPr id="107" name="Google Shape;9278;p62">
                <a:extLst>
                  <a:ext uri="{FF2B5EF4-FFF2-40B4-BE49-F238E27FC236}">
                    <a16:creationId xmlns:a16="http://schemas.microsoft.com/office/drawing/2014/main" id="{2C4464E1-95AD-4410-B5B6-31FD617E10A0}"/>
                  </a:ext>
                </a:extLst>
              </p:cNvPr>
              <p:cNvSpPr/>
              <p:nvPr/>
            </p:nvSpPr>
            <p:spPr>
              <a:xfrm>
                <a:off x="-2777700" y="2049775"/>
                <a:ext cx="287325" cy="291475"/>
              </a:xfrm>
              <a:custGeom>
                <a:avLst/>
                <a:gdLst/>
                <a:ahLst/>
                <a:cxnLst/>
                <a:rect l="l" t="t" r="r" b="b"/>
                <a:pathLst>
                  <a:path w="11493" h="11659" extrusionOk="0">
                    <a:moveTo>
                      <a:pt x="7121" y="662"/>
                    </a:moveTo>
                    <a:cubicBezTo>
                      <a:pt x="7341" y="662"/>
                      <a:pt x="7499" y="820"/>
                      <a:pt x="7499" y="1040"/>
                    </a:cubicBezTo>
                    <a:cubicBezTo>
                      <a:pt x="7499" y="1230"/>
                      <a:pt x="7341" y="1387"/>
                      <a:pt x="7121" y="1387"/>
                    </a:cubicBezTo>
                    <a:lnTo>
                      <a:pt x="4380" y="1387"/>
                    </a:lnTo>
                    <a:cubicBezTo>
                      <a:pt x="4191" y="1387"/>
                      <a:pt x="4033" y="1230"/>
                      <a:pt x="4033" y="1040"/>
                    </a:cubicBezTo>
                    <a:cubicBezTo>
                      <a:pt x="4033" y="820"/>
                      <a:pt x="4191" y="662"/>
                      <a:pt x="4380" y="662"/>
                    </a:cubicBezTo>
                    <a:close/>
                    <a:moveTo>
                      <a:pt x="6774" y="2049"/>
                    </a:moveTo>
                    <a:lnTo>
                      <a:pt x="6774" y="4285"/>
                    </a:lnTo>
                    <a:cubicBezTo>
                      <a:pt x="6774" y="4412"/>
                      <a:pt x="6774" y="4443"/>
                      <a:pt x="7499" y="5514"/>
                    </a:cubicBezTo>
                    <a:lnTo>
                      <a:pt x="3970" y="5514"/>
                    </a:lnTo>
                    <a:cubicBezTo>
                      <a:pt x="4758" y="4412"/>
                      <a:pt x="4726" y="4443"/>
                      <a:pt x="4726" y="4348"/>
                    </a:cubicBezTo>
                    <a:lnTo>
                      <a:pt x="4726" y="2049"/>
                    </a:lnTo>
                    <a:close/>
                    <a:moveTo>
                      <a:pt x="8003" y="6176"/>
                    </a:moveTo>
                    <a:cubicBezTo>
                      <a:pt x="8696" y="7215"/>
                      <a:pt x="9578" y="8507"/>
                      <a:pt x="10177" y="9389"/>
                    </a:cubicBezTo>
                    <a:cubicBezTo>
                      <a:pt x="10649" y="10082"/>
                      <a:pt x="10177" y="10996"/>
                      <a:pt x="9294" y="10996"/>
                    </a:cubicBezTo>
                    <a:lnTo>
                      <a:pt x="2206" y="10996"/>
                    </a:lnTo>
                    <a:cubicBezTo>
                      <a:pt x="1387" y="10996"/>
                      <a:pt x="914" y="10051"/>
                      <a:pt x="1387" y="9389"/>
                    </a:cubicBezTo>
                    <a:cubicBezTo>
                      <a:pt x="1859" y="8665"/>
                      <a:pt x="2804" y="7341"/>
                      <a:pt x="3561" y="6176"/>
                    </a:cubicBezTo>
                    <a:close/>
                    <a:moveTo>
                      <a:pt x="4380" y="1"/>
                    </a:moveTo>
                    <a:cubicBezTo>
                      <a:pt x="3813" y="1"/>
                      <a:pt x="3340" y="473"/>
                      <a:pt x="3340" y="1040"/>
                    </a:cubicBezTo>
                    <a:cubicBezTo>
                      <a:pt x="3340" y="1513"/>
                      <a:pt x="3655" y="1860"/>
                      <a:pt x="4065" y="2017"/>
                    </a:cubicBezTo>
                    <a:lnTo>
                      <a:pt x="4065" y="4222"/>
                    </a:lnTo>
                    <a:cubicBezTo>
                      <a:pt x="3718" y="4790"/>
                      <a:pt x="1198" y="8413"/>
                      <a:pt x="788" y="8980"/>
                    </a:cubicBezTo>
                    <a:cubicBezTo>
                      <a:pt x="1" y="10114"/>
                      <a:pt x="820" y="11658"/>
                      <a:pt x="2206" y="11658"/>
                    </a:cubicBezTo>
                    <a:lnTo>
                      <a:pt x="9294" y="11658"/>
                    </a:lnTo>
                    <a:cubicBezTo>
                      <a:pt x="9308" y="11658"/>
                      <a:pt x="9322" y="11658"/>
                      <a:pt x="9335" y="11658"/>
                    </a:cubicBezTo>
                    <a:cubicBezTo>
                      <a:pt x="10697" y="11658"/>
                      <a:pt x="11492" y="10103"/>
                      <a:pt x="10712" y="9011"/>
                    </a:cubicBezTo>
                    <a:cubicBezTo>
                      <a:pt x="10271" y="8444"/>
                      <a:pt x="7845" y="4853"/>
                      <a:pt x="7499" y="4254"/>
                    </a:cubicBezTo>
                    <a:lnTo>
                      <a:pt x="7499" y="1986"/>
                    </a:lnTo>
                    <a:cubicBezTo>
                      <a:pt x="7877" y="1828"/>
                      <a:pt x="8160" y="1450"/>
                      <a:pt x="8160" y="1040"/>
                    </a:cubicBezTo>
                    <a:cubicBezTo>
                      <a:pt x="8160" y="473"/>
                      <a:pt x="7688" y="1"/>
                      <a:pt x="71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279;p62">
                <a:extLst>
                  <a:ext uri="{FF2B5EF4-FFF2-40B4-BE49-F238E27FC236}">
                    <a16:creationId xmlns:a16="http://schemas.microsoft.com/office/drawing/2014/main" id="{0AAAB11B-1461-4BC4-9493-D5AE0B8DDF6F}"/>
                  </a:ext>
                </a:extLst>
              </p:cNvPr>
              <p:cNvSpPr/>
              <p:nvPr/>
            </p:nvSpPr>
            <p:spPr>
              <a:xfrm>
                <a:off x="-2694200" y="2221475"/>
                <a:ext cx="693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742" extrusionOk="0">
                    <a:moveTo>
                      <a:pt x="1386" y="694"/>
                    </a:moveTo>
                    <a:cubicBezTo>
                      <a:pt x="1733" y="694"/>
                      <a:pt x="2048" y="1009"/>
                      <a:pt x="2048" y="1356"/>
                    </a:cubicBezTo>
                    <a:cubicBezTo>
                      <a:pt x="2048" y="1765"/>
                      <a:pt x="1764" y="2049"/>
                      <a:pt x="1386" y="2049"/>
                    </a:cubicBezTo>
                    <a:cubicBezTo>
                      <a:pt x="1008" y="2049"/>
                      <a:pt x="725" y="1702"/>
                      <a:pt x="725" y="1356"/>
                    </a:cubicBezTo>
                    <a:cubicBezTo>
                      <a:pt x="725" y="978"/>
                      <a:pt x="1040" y="694"/>
                      <a:pt x="1386" y="694"/>
                    </a:cubicBezTo>
                    <a:close/>
                    <a:moveTo>
                      <a:pt x="1386" y="1"/>
                    </a:moveTo>
                    <a:cubicBezTo>
                      <a:pt x="630" y="1"/>
                      <a:pt x="0" y="631"/>
                      <a:pt x="0" y="1356"/>
                    </a:cubicBezTo>
                    <a:cubicBezTo>
                      <a:pt x="0" y="2112"/>
                      <a:pt x="630" y="2742"/>
                      <a:pt x="1386" y="2742"/>
                    </a:cubicBezTo>
                    <a:cubicBezTo>
                      <a:pt x="2142" y="2742"/>
                      <a:pt x="2772" y="2112"/>
                      <a:pt x="2772" y="1356"/>
                    </a:cubicBezTo>
                    <a:cubicBezTo>
                      <a:pt x="2772" y="631"/>
                      <a:pt x="2142" y="1"/>
                      <a:pt x="13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280;p62">
                <a:extLst>
                  <a:ext uri="{FF2B5EF4-FFF2-40B4-BE49-F238E27FC236}">
                    <a16:creationId xmlns:a16="http://schemas.microsoft.com/office/drawing/2014/main" id="{A7DBC263-F4DD-4998-9DA4-2ABFE89EEC54}"/>
                  </a:ext>
                </a:extLst>
              </p:cNvPr>
              <p:cNvSpPr/>
              <p:nvPr/>
            </p:nvSpPr>
            <p:spPr>
              <a:xfrm>
                <a:off x="-2608350" y="225535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694"/>
                    </a:moveTo>
                    <a:cubicBezTo>
                      <a:pt x="1229" y="694"/>
                      <a:pt x="1386" y="851"/>
                      <a:pt x="1386" y="1040"/>
                    </a:cubicBezTo>
                    <a:cubicBezTo>
                      <a:pt x="1386" y="1229"/>
                      <a:pt x="1229" y="1387"/>
                      <a:pt x="1040" y="1387"/>
                    </a:cubicBezTo>
                    <a:cubicBezTo>
                      <a:pt x="819" y="1387"/>
                      <a:pt x="693" y="1229"/>
                      <a:pt x="693" y="1040"/>
                    </a:cubicBezTo>
                    <a:cubicBezTo>
                      <a:pt x="693" y="851"/>
                      <a:pt x="819" y="694"/>
                      <a:pt x="1040" y="694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5" y="2048"/>
                      <a:pt x="2048" y="1576"/>
                      <a:pt x="2048" y="1040"/>
                    </a:cubicBez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9482;p62">
              <a:extLst>
                <a:ext uri="{FF2B5EF4-FFF2-40B4-BE49-F238E27FC236}">
                  <a16:creationId xmlns:a16="http://schemas.microsoft.com/office/drawing/2014/main" id="{4E93AE8A-D5C1-4E9D-850C-90736C4C0B07}"/>
                </a:ext>
              </a:extLst>
            </p:cNvPr>
            <p:cNvGrpSpPr/>
            <p:nvPr/>
          </p:nvGrpSpPr>
          <p:grpSpPr>
            <a:xfrm rot="10800000">
              <a:off x="4833140" y="2648507"/>
              <a:ext cx="745430" cy="740810"/>
              <a:chOff x="-2668225" y="3239075"/>
              <a:chExt cx="288300" cy="291450"/>
            </a:xfrm>
            <a:grpFill/>
          </p:grpSpPr>
          <p:sp>
            <p:nvSpPr>
              <p:cNvPr id="111" name="Google Shape;9483;p62">
                <a:extLst>
                  <a:ext uri="{FF2B5EF4-FFF2-40B4-BE49-F238E27FC236}">
                    <a16:creationId xmlns:a16="http://schemas.microsoft.com/office/drawing/2014/main" id="{5D947398-5A93-48C5-9025-58478E3617E0}"/>
                  </a:ext>
                </a:extLst>
              </p:cNvPr>
              <p:cNvSpPr/>
              <p:nvPr/>
            </p:nvSpPr>
            <p:spPr>
              <a:xfrm>
                <a:off x="-2592600" y="3239075"/>
                <a:ext cx="137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2049" extrusionOk="0">
                    <a:moveTo>
                      <a:pt x="1355" y="1"/>
                    </a:moveTo>
                    <a:cubicBezTo>
                      <a:pt x="0" y="1"/>
                      <a:pt x="11" y="2049"/>
                      <a:pt x="1386" y="2049"/>
                    </a:cubicBezTo>
                    <a:lnTo>
                      <a:pt x="4127" y="2049"/>
                    </a:lnTo>
                    <a:cubicBezTo>
                      <a:pt x="5482" y="2049"/>
                      <a:pt x="5514" y="1"/>
                      <a:pt x="4127" y="1"/>
                    </a:cubicBezTo>
                    <a:lnTo>
                      <a:pt x="1386" y="1"/>
                    </a:lnTo>
                    <a:cubicBezTo>
                      <a:pt x="1376" y="1"/>
                      <a:pt x="1366" y="1"/>
                      <a:pt x="13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484;p62">
                <a:extLst>
                  <a:ext uri="{FF2B5EF4-FFF2-40B4-BE49-F238E27FC236}">
                    <a16:creationId xmlns:a16="http://schemas.microsoft.com/office/drawing/2014/main" id="{44D22970-E355-4971-BB6A-6694A7B4C526}"/>
                  </a:ext>
                </a:extLst>
              </p:cNvPr>
              <p:cNvSpPr/>
              <p:nvPr/>
            </p:nvSpPr>
            <p:spPr>
              <a:xfrm>
                <a:off x="-2587875" y="3307875"/>
                <a:ext cx="1292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2794" extrusionOk="0">
                    <a:moveTo>
                      <a:pt x="1235" y="1"/>
                    </a:moveTo>
                    <a:cubicBezTo>
                      <a:pt x="1002" y="1"/>
                      <a:pt x="977" y="13"/>
                      <a:pt x="882" y="53"/>
                    </a:cubicBezTo>
                    <a:lnTo>
                      <a:pt x="882" y="1502"/>
                    </a:lnTo>
                    <a:cubicBezTo>
                      <a:pt x="788" y="1628"/>
                      <a:pt x="599" y="1943"/>
                      <a:pt x="0" y="2794"/>
                    </a:cubicBezTo>
                    <a:lnTo>
                      <a:pt x="5167" y="2794"/>
                    </a:lnTo>
                    <a:cubicBezTo>
                      <a:pt x="4568" y="1912"/>
                      <a:pt x="4379" y="1597"/>
                      <a:pt x="4316" y="1471"/>
                    </a:cubicBezTo>
                    <a:lnTo>
                      <a:pt x="4316" y="22"/>
                    </a:lnTo>
                    <a:lnTo>
                      <a:pt x="3938" y="22"/>
                    </a:lnTo>
                    <a:cubicBezTo>
                      <a:pt x="2228" y="22"/>
                      <a:pt x="1547" y="1"/>
                      <a:pt x="12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485;p62">
                <a:extLst>
                  <a:ext uri="{FF2B5EF4-FFF2-40B4-BE49-F238E27FC236}">
                    <a16:creationId xmlns:a16="http://schemas.microsoft.com/office/drawing/2014/main" id="{F4E555CC-8ADB-4F6D-8F2A-914A06578964}"/>
                  </a:ext>
                </a:extLst>
              </p:cNvPr>
              <p:cNvSpPr/>
              <p:nvPr/>
            </p:nvSpPr>
            <p:spPr>
              <a:xfrm>
                <a:off x="-2566625" y="3427325"/>
                <a:ext cx="3312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4" extrusionOk="0">
                    <a:moveTo>
                      <a:pt x="662" y="1"/>
                    </a:moveTo>
                    <a:cubicBezTo>
                      <a:pt x="253" y="1"/>
                      <a:pt x="1" y="316"/>
                      <a:pt x="1" y="662"/>
                    </a:cubicBezTo>
                    <a:cubicBezTo>
                      <a:pt x="1" y="1009"/>
                      <a:pt x="316" y="1324"/>
                      <a:pt x="662" y="1324"/>
                    </a:cubicBezTo>
                    <a:cubicBezTo>
                      <a:pt x="1041" y="1324"/>
                      <a:pt x="1324" y="1009"/>
                      <a:pt x="1324" y="662"/>
                    </a:cubicBezTo>
                    <a:cubicBezTo>
                      <a:pt x="1324" y="316"/>
                      <a:pt x="1041" y="1"/>
                      <a:pt x="6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486;p62">
                <a:extLst>
                  <a:ext uri="{FF2B5EF4-FFF2-40B4-BE49-F238E27FC236}">
                    <a16:creationId xmlns:a16="http://schemas.microsoft.com/office/drawing/2014/main" id="{3C37AC09-757F-41EE-A5EB-36D33EE3B81F}"/>
                  </a:ext>
                </a:extLst>
              </p:cNvPr>
              <p:cNvSpPr/>
              <p:nvPr/>
            </p:nvSpPr>
            <p:spPr>
              <a:xfrm>
                <a:off x="-2481550" y="34612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8"/>
                      <a:pt x="158" y="725"/>
                      <a:pt x="378" y="725"/>
                    </a:cubicBezTo>
                    <a:cubicBezTo>
                      <a:pt x="567" y="725"/>
                      <a:pt x="725" y="568"/>
                      <a:pt x="725" y="378"/>
                    </a:cubicBezTo>
                    <a:cubicBezTo>
                      <a:pt x="725" y="158"/>
                      <a:pt x="536" y="0"/>
                      <a:pt x="3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487;p62">
                <a:extLst>
                  <a:ext uri="{FF2B5EF4-FFF2-40B4-BE49-F238E27FC236}">
                    <a16:creationId xmlns:a16="http://schemas.microsoft.com/office/drawing/2014/main" id="{2C187ABD-F058-4D36-8801-1A1D7B1F9B90}"/>
                  </a:ext>
                </a:extLst>
              </p:cNvPr>
              <p:cNvSpPr/>
              <p:nvPr/>
            </p:nvSpPr>
            <p:spPr>
              <a:xfrm>
                <a:off x="-2668225" y="3393475"/>
                <a:ext cx="288300" cy="137050"/>
              </a:xfrm>
              <a:custGeom>
                <a:avLst/>
                <a:gdLst/>
                <a:ahLst/>
                <a:cxnLst/>
                <a:rect l="l" t="t" r="r" b="b"/>
                <a:pathLst>
                  <a:path w="11532" h="5482" extrusionOk="0">
                    <a:moveTo>
                      <a:pt x="4726" y="630"/>
                    </a:moveTo>
                    <a:cubicBezTo>
                      <a:pt x="5483" y="630"/>
                      <a:pt x="6113" y="1260"/>
                      <a:pt x="6113" y="2016"/>
                    </a:cubicBezTo>
                    <a:cubicBezTo>
                      <a:pt x="6113" y="2804"/>
                      <a:pt x="5514" y="3403"/>
                      <a:pt x="4726" y="3403"/>
                    </a:cubicBezTo>
                    <a:cubicBezTo>
                      <a:pt x="3970" y="3403"/>
                      <a:pt x="3340" y="2772"/>
                      <a:pt x="3340" y="2016"/>
                    </a:cubicBezTo>
                    <a:cubicBezTo>
                      <a:pt x="3340" y="1260"/>
                      <a:pt x="3970" y="630"/>
                      <a:pt x="4726" y="630"/>
                    </a:cubicBezTo>
                    <a:close/>
                    <a:moveTo>
                      <a:pt x="7845" y="2048"/>
                    </a:moveTo>
                    <a:cubicBezTo>
                      <a:pt x="8381" y="2048"/>
                      <a:pt x="8854" y="2520"/>
                      <a:pt x="8854" y="3087"/>
                    </a:cubicBezTo>
                    <a:cubicBezTo>
                      <a:pt x="8854" y="3623"/>
                      <a:pt x="8381" y="4096"/>
                      <a:pt x="7845" y="4096"/>
                    </a:cubicBezTo>
                    <a:cubicBezTo>
                      <a:pt x="7278" y="4096"/>
                      <a:pt x="6806" y="3623"/>
                      <a:pt x="6806" y="3087"/>
                    </a:cubicBezTo>
                    <a:cubicBezTo>
                      <a:pt x="6806" y="2520"/>
                      <a:pt x="7278" y="2048"/>
                      <a:pt x="7845" y="2048"/>
                    </a:cubicBezTo>
                    <a:close/>
                    <a:moveTo>
                      <a:pt x="2710" y="0"/>
                    </a:moveTo>
                    <a:cubicBezTo>
                      <a:pt x="2238" y="693"/>
                      <a:pt x="1607" y="1575"/>
                      <a:pt x="788" y="2804"/>
                    </a:cubicBezTo>
                    <a:cubicBezTo>
                      <a:pt x="1" y="3938"/>
                      <a:pt x="820" y="5482"/>
                      <a:pt x="2206" y="5482"/>
                    </a:cubicBezTo>
                    <a:lnTo>
                      <a:pt x="9295" y="5482"/>
                    </a:lnTo>
                    <a:cubicBezTo>
                      <a:pt x="10712" y="5482"/>
                      <a:pt x="11532" y="3938"/>
                      <a:pt x="10744" y="2804"/>
                    </a:cubicBezTo>
                    <a:cubicBezTo>
                      <a:pt x="9925" y="1575"/>
                      <a:pt x="9295" y="693"/>
                      <a:pt x="88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BF537E0E-F701-4E8E-912C-6676BFA32B9D}"/>
              </a:ext>
            </a:extLst>
          </p:cNvPr>
          <p:cNvSpPr/>
          <p:nvPr/>
        </p:nvSpPr>
        <p:spPr>
          <a:xfrm>
            <a:off x="6146849" y="2226558"/>
            <a:ext cx="388620" cy="708660"/>
          </a:xfrm>
          <a:prstGeom prst="rightBrace">
            <a:avLst/>
          </a:prstGeom>
          <a:ln w="28575">
            <a:solidFill>
              <a:srgbClr val="4D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ontent Placeholder 11">
            <a:extLst>
              <a:ext uri="{FF2B5EF4-FFF2-40B4-BE49-F238E27FC236}">
                <a16:creationId xmlns:a16="http://schemas.microsoft.com/office/drawing/2014/main" id="{3004B65E-DCF1-4AC0-8A37-59A5B6637E88}"/>
              </a:ext>
            </a:extLst>
          </p:cNvPr>
          <p:cNvSpPr txBox="1">
            <a:spLocks/>
          </p:cNvSpPr>
          <p:nvPr/>
        </p:nvSpPr>
        <p:spPr>
          <a:xfrm>
            <a:off x="6535469" y="2316277"/>
            <a:ext cx="1895466" cy="55530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Single Multidimensional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1D517-E991-064C-B9E7-035E298BC0E0}"/>
              </a:ext>
            </a:extLst>
          </p:cNvPr>
          <p:cNvSpPr/>
          <p:nvPr/>
        </p:nvSpPr>
        <p:spPr>
          <a:xfrm>
            <a:off x="2355414" y="4686364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7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02" grpId="0"/>
      <p:bldP spid="117" grpId="0" animBg="1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13E4-3E0E-894E-99AE-1D81EEBF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500" y="285075"/>
            <a:ext cx="6447000" cy="946200"/>
          </a:xfrm>
        </p:spPr>
        <p:txBody>
          <a:bodyPr/>
          <a:lstStyle/>
          <a:p>
            <a:r>
              <a:rPr lang="en-CY" sz="3600" dirty="0"/>
              <a:t>Visual World Applications</a:t>
            </a:r>
          </a:p>
        </p:txBody>
      </p:sp>
      <p:sp>
        <p:nvSpPr>
          <p:cNvPr id="7" name="Google Shape;1187;p38">
            <a:extLst>
              <a:ext uri="{FF2B5EF4-FFF2-40B4-BE49-F238E27FC236}">
                <a16:creationId xmlns:a16="http://schemas.microsoft.com/office/drawing/2014/main" id="{82EB12D4-E181-DD44-BF0A-822FD2F88CF8}"/>
              </a:ext>
            </a:extLst>
          </p:cNvPr>
          <p:cNvSpPr txBox="1">
            <a:spLocks/>
          </p:cNvSpPr>
          <p:nvPr/>
        </p:nvSpPr>
        <p:spPr>
          <a:xfrm>
            <a:off x="1502268" y="1231275"/>
            <a:ext cx="4881753" cy="362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Drone Analytics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Civil Engineering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Surveillance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Autonomous Driving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Intelligent Infrastructure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Retail analytics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3F3F3"/>
                </a:solidFill>
              </a:rPr>
              <a:t>Unstructured Stitching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AD3BAE-7D38-FB4E-9D19-25BA4E38D307}"/>
              </a:ext>
            </a:extLst>
          </p:cNvPr>
          <p:cNvSpPr/>
          <p:nvPr/>
        </p:nvSpPr>
        <p:spPr>
          <a:xfrm>
            <a:off x="2506370" y="4704536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87;p38">
            <a:extLst>
              <a:ext uri="{FF2B5EF4-FFF2-40B4-BE49-F238E27FC236}">
                <a16:creationId xmlns:a16="http://schemas.microsoft.com/office/drawing/2014/main" id="{00E1E314-CD3B-4F48-AA52-B7554D3096AA}"/>
              </a:ext>
            </a:extLst>
          </p:cNvPr>
          <p:cNvSpPr txBox="1">
            <a:spLocks/>
          </p:cNvSpPr>
          <p:nvPr/>
        </p:nvSpPr>
        <p:spPr>
          <a:xfrm>
            <a:off x="847288" y="1231275"/>
            <a:ext cx="5536733" cy="362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Users need to model worlds with multiple video streams originating from different points in space.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3F3F3"/>
                </a:solidFill>
              </a:rPr>
              <a:t>It allows for the generation of high-level objects and can assign properties to these objects such as trajectory and orientation.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090B8D-1842-7F48-867D-3B5F87C6E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288" y="696286"/>
            <a:ext cx="6948212" cy="534989"/>
          </a:xfrm>
        </p:spPr>
        <p:txBody>
          <a:bodyPr/>
          <a:lstStyle/>
          <a:p>
            <a:r>
              <a:rPr lang="en-CY" dirty="0"/>
              <a:t>VisualWorldDB creates a queryable multidimentional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5B9A9A-2A36-A44D-8A8D-9749350BA328}"/>
              </a:ext>
            </a:extLst>
          </p:cNvPr>
          <p:cNvSpPr/>
          <p:nvPr/>
        </p:nvSpPr>
        <p:spPr>
          <a:xfrm>
            <a:off x="2506370" y="4704536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1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DB0-088C-B547-BC1E-A36C97595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732" y="536894"/>
            <a:ext cx="6153894" cy="693603"/>
          </a:xfrm>
        </p:spPr>
        <p:txBody>
          <a:bodyPr/>
          <a:lstStyle/>
          <a:p>
            <a:r>
              <a:rPr lang="en-CY" dirty="0"/>
              <a:t>Proposed Architecture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5F99A-ABAD-2D4F-A563-7F477A69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9" y="1230497"/>
            <a:ext cx="6811861" cy="33104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F80DA6-058F-2843-B97D-26C726DBE7F9}"/>
              </a:ext>
            </a:extLst>
          </p:cNvPr>
          <p:cNvSpPr/>
          <p:nvPr/>
        </p:nvSpPr>
        <p:spPr>
          <a:xfrm>
            <a:off x="2506370" y="4757650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11">
            <a:extLst>
              <a:ext uri="{FF2B5EF4-FFF2-40B4-BE49-F238E27FC236}">
                <a16:creationId xmlns:a16="http://schemas.microsoft.com/office/drawing/2014/main" id="{33BDD514-EF48-4916-AE1C-97D927793CD0}"/>
              </a:ext>
            </a:extLst>
          </p:cNvPr>
          <p:cNvSpPr txBox="1">
            <a:spLocks/>
          </p:cNvSpPr>
          <p:nvPr/>
        </p:nvSpPr>
        <p:spPr>
          <a:xfrm>
            <a:off x="3580290" y="1812313"/>
            <a:ext cx="2487681" cy="28892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Video File System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Storage Manager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7" name="Content Placeholder 11">
            <a:extLst>
              <a:ext uri="{FF2B5EF4-FFF2-40B4-BE49-F238E27FC236}">
                <a16:creationId xmlns:a16="http://schemas.microsoft.com/office/drawing/2014/main" id="{97D65F2D-9422-4B11-B80E-22DC0A237016}"/>
              </a:ext>
            </a:extLst>
          </p:cNvPr>
          <p:cNvSpPr txBox="1">
            <a:spLocks/>
          </p:cNvSpPr>
          <p:nvPr/>
        </p:nvSpPr>
        <p:spPr>
          <a:xfrm>
            <a:off x="3455448" y="1344618"/>
            <a:ext cx="2629705" cy="46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600" b="1" u="sng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Storage System</a:t>
            </a:r>
          </a:p>
        </p:txBody>
      </p:sp>
      <p:sp>
        <p:nvSpPr>
          <p:cNvPr id="729" name="Google Shape;729;p33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3F3F3"/>
                </a:solidFill>
                <a:latin typeface="Source Code Pro" panose="020B0604020202020204" charset="0"/>
                <a:ea typeface="Source Code Pro" panose="020B0604020202020204" charset="0"/>
              </a:rPr>
              <a:t>Important Components</a:t>
            </a:r>
            <a:endParaRPr sz="2000" b="1" dirty="0">
              <a:solidFill>
                <a:srgbClr val="F3F3F3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28" name="Google Shape;9688;p63">
            <a:extLst>
              <a:ext uri="{FF2B5EF4-FFF2-40B4-BE49-F238E27FC236}">
                <a16:creationId xmlns:a16="http://schemas.microsoft.com/office/drawing/2014/main" id="{64F764F5-A334-4C60-A2BE-949F68C210B0}"/>
              </a:ext>
            </a:extLst>
          </p:cNvPr>
          <p:cNvGrpSpPr/>
          <p:nvPr/>
        </p:nvGrpSpPr>
        <p:grpSpPr>
          <a:xfrm>
            <a:off x="7040264" y="3428254"/>
            <a:ext cx="980485" cy="948811"/>
            <a:chOff x="1049375" y="2318350"/>
            <a:chExt cx="298525" cy="295400"/>
          </a:xfrm>
          <a:solidFill>
            <a:schemeClr val="bg1"/>
          </a:solidFill>
        </p:grpSpPr>
        <p:sp>
          <p:nvSpPr>
            <p:cNvPr id="29" name="Google Shape;9689;p63">
              <a:extLst>
                <a:ext uri="{FF2B5EF4-FFF2-40B4-BE49-F238E27FC236}">
                  <a16:creationId xmlns:a16="http://schemas.microsoft.com/office/drawing/2014/main" id="{75384A1A-952F-4AC1-88D3-838CF150A501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90;p63">
              <a:extLst>
                <a:ext uri="{FF2B5EF4-FFF2-40B4-BE49-F238E27FC236}">
                  <a16:creationId xmlns:a16="http://schemas.microsoft.com/office/drawing/2014/main" id="{A9642478-F35D-45FB-8E86-F17208100EE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91;p63">
              <a:extLst>
                <a:ext uri="{FF2B5EF4-FFF2-40B4-BE49-F238E27FC236}">
                  <a16:creationId xmlns:a16="http://schemas.microsoft.com/office/drawing/2014/main" id="{B97B276B-DEAD-4086-AE43-426BB2621C26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692;p63">
              <a:extLst>
                <a:ext uri="{FF2B5EF4-FFF2-40B4-BE49-F238E27FC236}">
                  <a16:creationId xmlns:a16="http://schemas.microsoft.com/office/drawing/2014/main" id="{61FDD08B-95A2-4595-A43B-7FE6411CE8B9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1803022A-BE10-4AC9-85C0-22EC2CD7B281}"/>
              </a:ext>
            </a:extLst>
          </p:cNvPr>
          <p:cNvSpPr txBox="1">
            <a:spLocks/>
          </p:cNvSpPr>
          <p:nvPr/>
        </p:nvSpPr>
        <p:spPr>
          <a:xfrm>
            <a:off x="1076389" y="1812313"/>
            <a:ext cx="2195317" cy="1704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Pixel</a:t>
            </a:r>
            <a:endParaRPr lang="el-GR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Point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Camera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Object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Property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1200" b="1" dirty="0">
              <a:solidFill>
                <a:schemeClr val="bg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CDE61225-007C-4F97-9CFD-E675247A83D3}"/>
              </a:ext>
            </a:extLst>
          </p:cNvPr>
          <p:cNvSpPr txBox="1">
            <a:spLocks/>
          </p:cNvSpPr>
          <p:nvPr/>
        </p:nvSpPr>
        <p:spPr>
          <a:xfrm>
            <a:off x="1076390" y="1344618"/>
            <a:ext cx="2048555" cy="46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600" b="1" u="sng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Data Model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A9EEA0-90B5-4260-B8AB-C7ACFE7045E6}"/>
              </a:ext>
            </a:extLst>
          </p:cNvPr>
          <p:cNvCxnSpPr>
            <a:cxnSpLocks/>
          </p:cNvCxnSpPr>
          <p:nvPr/>
        </p:nvCxnSpPr>
        <p:spPr>
          <a:xfrm>
            <a:off x="3459479" y="1280160"/>
            <a:ext cx="0" cy="21717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11">
            <a:extLst>
              <a:ext uri="{FF2B5EF4-FFF2-40B4-BE49-F238E27FC236}">
                <a16:creationId xmlns:a16="http://schemas.microsoft.com/office/drawing/2014/main" id="{B209D153-09A3-4417-A07D-4BE8B0522530}"/>
              </a:ext>
            </a:extLst>
          </p:cNvPr>
          <p:cNvSpPr txBox="1">
            <a:spLocks/>
          </p:cNvSpPr>
          <p:nvPr/>
        </p:nvSpPr>
        <p:spPr>
          <a:xfrm>
            <a:off x="6209998" y="1812313"/>
            <a:ext cx="2760113" cy="1170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Decrease video size necessary for query execution.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</a:rPr>
              <a:t>Reduce accuracy loss.</a:t>
            </a:r>
          </a:p>
        </p:txBody>
      </p: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37E5EDC1-FBE2-4BDC-9523-4DF0D12A0F65}"/>
              </a:ext>
            </a:extLst>
          </p:cNvPr>
          <p:cNvSpPr txBox="1">
            <a:spLocks/>
          </p:cNvSpPr>
          <p:nvPr/>
        </p:nvSpPr>
        <p:spPr>
          <a:xfrm>
            <a:off x="6209999" y="1344618"/>
            <a:ext cx="2048555" cy="460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sz="1600" b="1" u="sng" dirty="0">
                <a:solidFill>
                  <a:schemeClr val="bg1"/>
                </a:solidFill>
                <a:latin typeface="Source Code Pro" panose="020B0604020202020204" charset="0"/>
                <a:ea typeface="Source Code Pro" panose="020B0604020202020204" charset="0"/>
                <a:cs typeface="Teko" panose="020B0604020202020204" charset="0"/>
              </a:rPr>
              <a:t>Query Optimizer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8B69E2-4A3D-4CBE-B934-927C1F0A055D}"/>
              </a:ext>
            </a:extLst>
          </p:cNvPr>
          <p:cNvCxnSpPr>
            <a:cxnSpLocks/>
          </p:cNvCxnSpPr>
          <p:nvPr/>
        </p:nvCxnSpPr>
        <p:spPr>
          <a:xfrm>
            <a:off x="6081121" y="1280160"/>
            <a:ext cx="0" cy="21717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099706B-EBF1-8D40-86DC-3F36E5E23F92}"/>
              </a:ext>
            </a:extLst>
          </p:cNvPr>
          <p:cNvSpPr/>
          <p:nvPr/>
        </p:nvSpPr>
        <p:spPr>
          <a:xfrm>
            <a:off x="2506370" y="4709160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38" grpId="0"/>
      <p:bldP spid="39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DB0-088C-B547-BC1E-A36C97595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732" y="536894"/>
            <a:ext cx="6153894" cy="693603"/>
          </a:xfrm>
        </p:spPr>
        <p:txBody>
          <a:bodyPr/>
          <a:lstStyle/>
          <a:p>
            <a:r>
              <a:rPr lang="en-CY" dirty="0"/>
              <a:t>Data Model Overview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93A5B2-D7B9-C44F-B5A5-659E9C0A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" y="1230497"/>
            <a:ext cx="7211794" cy="3376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6B875D-2C1E-7D4C-B4D0-03E5FE1727E9}"/>
              </a:ext>
            </a:extLst>
          </p:cNvPr>
          <p:cNvSpPr/>
          <p:nvPr/>
        </p:nvSpPr>
        <p:spPr>
          <a:xfrm>
            <a:off x="2506370" y="4712827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9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45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dirty="0">
                <a:latin typeface="Source Code Pro" panose="020B0604020202020204" charset="0"/>
                <a:ea typeface="Source Code Pro" panose="020B0604020202020204" charset="0"/>
              </a:rPr>
              <a:t>Example World</a:t>
            </a:r>
            <a:endParaRPr sz="2000" dirty="0"/>
          </a:p>
        </p:txBody>
      </p:sp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1886ADF9-ECED-5B4F-908B-018FBA0B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94" y="1010952"/>
            <a:ext cx="6172902" cy="37634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8EE771-731F-C041-94E3-AEAFBD9A5A35}"/>
              </a:ext>
            </a:extLst>
          </p:cNvPr>
          <p:cNvSpPr/>
          <p:nvPr/>
        </p:nvSpPr>
        <p:spPr>
          <a:xfrm>
            <a:off x="2506370" y="4774384"/>
            <a:ext cx="41312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https://www.cs.ucy.ac.cy/~dzeina/courses/epl646/</a:t>
            </a:r>
            <a:endParaRPr lang="en-C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1102</Words>
  <Application>Microsoft Macintosh PowerPoint</Application>
  <PresentationFormat>On-screen Show (16:9)</PresentationFormat>
  <Paragraphs>127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Wingdings</vt:lpstr>
      <vt:lpstr>Source Code Pro Light</vt:lpstr>
      <vt:lpstr>Teko</vt:lpstr>
      <vt:lpstr>Source Code Pro</vt:lpstr>
      <vt:lpstr>Pitch Deck Template</vt:lpstr>
      <vt:lpstr>VisualWorldDB :</vt:lpstr>
      <vt:lpstr>Intro</vt:lpstr>
      <vt:lpstr>PowerPoint Presentation</vt:lpstr>
      <vt:lpstr>Visual World Applications</vt:lpstr>
      <vt:lpstr>VisualWorldDB creates a queryable multidimentional object</vt:lpstr>
      <vt:lpstr>Proposed Architecture</vt:lpstr>
      <vt:lpstr>Important Components</vt:lpstr>
      <vt:lpstr>Data Model Overview</vt:lpstr>
      <vt:lpstr>Example World</vt:lpstr>
      <vt:lpstr>PowerPoint Presentation</vt:lpstr>
      <vt:lpstr>Storage System</vt:lpstr>
      <vt:lpstr>Video File System</vt:lpstr>
      <vt:lpstr>Directory Structure</vt:lpstr>
      <vt:lpstr>Storage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VisualWorldDB :</dc:title>
  <dc:creator>Christakis Achilleos</dc:creator>
  <cp:lastModifiedBy>Christakis Achilleos</cp:lastModifiedBy>
  <cp:revision>17</cp:revision>
  <dcterms:created xsi:type="dcterms:W3CDTF">2020-03-11T11:14:21Z</dcterms:created>
  <dcterms:modified xsi:type="dcterms:W3CDTF">2020-04-15T15:55:33Z</dcterms:modified>
</cp:coreProperties>
</file>