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9" r:id="rId2"/>
    <p:sldId id="266" r:id="rId3"/>
    <p:sldId id="270" r:id="rId4"/>
    <p:sldId id="340" r:id="rId5"/>
    <p:sldId id="271" r:id="rId6"/>
    <p:sldId id="339" r:id="rId7"/>
    <p:sldId id="341" r:id="rId8"/>
    <p:sldId id="276" r:id="rId9"/>
    <p:sldId id="342" r:id="rId10"/>
    <p:sldId id="343" r:id="rId11"/>
    <p:sldId id="278" r:id="rId12"/>
    <p:sldId id="279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7" r:id="rId26"/>
    <p:sldId id="269" r:id="rId27"/>
  </p:sldIdLst>
  <p:sldSz cx="9144000" cy="5143500" type="screen16x9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52B042"/>
    <a:srgbClr val="336699"/>
    <a:srgbClr val="0000FF"/>
    <a:srgbClr val="7373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92E4C4-902C-4728-96D4-A98B1BD08185}" v="85" dt="2020-04-13T16:14:40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216" autoAdjust="0"/>
    <p:restoredTop sz="79197" autoAdjust="0"/>
  </p:normalViewPr>
  <p:slideViewPr>
    <p:cSldViewPr>
      <p:cViewPr varScale="1">
        <p:scale>
          <a:sx n="96" d="100"/>
          <a:sy n="96" d="100"/>
        </p:scale>
        <p:origin x="-1085" y="-72"/>
      </p:cViewPr>
      <p:guideLst>
        <p:guide orient="horz" pos="2160"/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48" y="74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3005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DCDF1-0134-4420-82F4-018263756886}" type="datetimeFigureOut">
              <a:rPr lang="en-GB" smtClean="0"/>
              <a:pPr/>
              <a:t>14/04/2020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13148-9928-4BF7-BFE3-32B9C7CDA3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90420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3493E-183B-43F9-A6C5-D2D2AC232D3D}" type="slidenum">
              <a:rPr lang="el-GR" smtClean="0"/>
              <a:pPr/>
              <a:t>1</a:t>
            </a:fld>
            <a:endParaRPr lang="el-GR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University of Cyprus</a:t>
            </a:r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4204053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249342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dirty="0" err="1"/>
              <a:t>Api</a:t>
            </a:r>
            <a:r>
              <a:rPr lang="x-none" dirty="0"/>
              <a:t> and cell Execution Engine: </a:t>
            </a:r>
          </a:p>
          <a:p>
            <a:pPr marL="285750" indent="-285750">
              <a:buAutoNum type="romanLcParenBoth"/>
            </a:pPr>
            <a:r>
              <a:rPr lang="en-GB" dirty="0"/>
              <a:t>new dataset versions to be uploaded or linked from URLs,</a:t>
            </a:r>
            <a:endParaRPr lang="x-none" dirty="0"/>
          </a:p>
          <a:p>
            <a:pPr marL="285750" indent="-285750">
              <a:buAutoNum type="romanLcParenBoth"/>
            </a:pPr>
            <a:r>
              <a:rPr lang="en-GB" dirty="0"/>
              <a:t>new dataset versions to be defined declaratively as views,</a:t>
            </a:r>
            <a:endParaRPr lang="x-none" dirty="0"/>
          </a:p>
          <a:p>
            <a:pPr marL="285750" indent="-285750">
              <a:buAutoNum type="romanLcParenBoth"/>
            </a:pPr>
            <a:r>
              <a:rPr lang="en-GB" dirty="0"/>
              <a:t>existing dataset versions to be queried, and </a:t>
            </a:r>
            <a:endParaRPr lang="x-none" dirty="0"/>
          </a:p>
          <a:p>
            <a:pPr marL="285750" indent="-285750">
              <a:buAutoNum type="romanLcParenBoth"/>
            </a:pPr>
            <a:r>
              <a:rPr lang="en-GB" dirty="0"/>
              <a:t>the caveats of existing dataset versions to be </a:t>
            </a:r>
            <a:r>
              <a:rPr lang="en-GB" dirty="0" err="1"/>
              <a:t>analyzed</a:t>
            </a:r>
            <a:r>
              <a:rPr lang="en-GB" dirty="0"/>
              <a:t>.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130862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34762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dirty="0"/>
              <a:t>Challenge when a new cell is added or a new dataset is loaded into Vizier.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98157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89981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4448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2022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45566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Enforcing in-order execution: We needed a state representation that could be correctly, efficiently checkpointed to allow replay from any point in the notebook. A typical REPL’s state is a complex graph of mutable objects that can be checkpointed completely or efficiently, but not both simultaneously. 2. Workflow-style execution: We needed a state representation that permits at least coarse-grained dependency analysis between cells. Operations in a REPL can have arbitrary side effects, making dependency analysis challenging. 3. Fine-grained provenance: To support </a:t>
            </a:r>
            <a:r>
              <a:rPr lang="en-GB" dirty="0" err="1"/>
              <a:t>provenancebased</a:t>
            </a:r>
            <a:r>
              <a:rPr lang="en-GB" dirty="0"/>
              <a:t> features of Vizier like caveats, we wanted a state representation that supported declarative state transformations. A typical REPL for an imperative language like Python makes such analysis challenging. 4. Big data support: We needed a state representation that could manage large, structured datasets. This criterion is met by Python REPLs, which offer limited support for large, in-memory datasets through libraries like NumPy and Pandas. </a:t>
            </a:r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579762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Notes to presenter: 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Description of what you learned in your own words on one side.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Include information about the topic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Details about the topic will also be helpful here.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Tell the story of your learning experience.  Just like a story there should always be a beginning, middle and an end.</a:t>
            </a:r>
          </a:p>
          <a:p>
            <a:r>
              <a:rPr lang="en-US" b="0" i="1" dirty="0">
                <a:latin typeface="Segoe UI" panose="020B0502040204020203" pitchFamily="34" charset="0"/>
                <a:cs typeface="Segoe UI" panose="020B0502040204020203" pitchFamily="34" charset="0"/>
              </a:rPr>
              <a:t>On the other side, you can add a graphic that provides evidence of what you learned.</a:t>
            </a:r>
          </a:p>
          <a:p>
            <a:endParaRPr lang="en-US" dirty="0"/>
          </a:p>
          <a:p>
            <a:r>
              <a:rPr lang="en-US" dirty="0"/>
              <a:t>Feel free to use more than one slide to reflect upon your process.  It also helps to add some video of your process.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079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13148-9928-4BF7-BFE3-32B9C7CDA3C5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54470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x-none" b="1" dirty="0"/>
              <a:t>Workflow Dependencies: Form a coarse-grained view of which cells depend on other cells and are used to manage cell execution order.</a:t>
            </a:r>
          </a:p>
          <a:p>
            <a:r>
              <a:rPr lang="x-none" b="1" i="1" dirty="0">
                <a:latin typeface="Segoe UI" panose="020B0502040204020203" pitchFamily="34" charset="0"/>
                <a:cs typeface="Segoe UI" panose="020B0502040204020203" pitchFamily="34" charset="0"/>
              </a:rPr>
              <a:t>Dataflow Dependencies: Provide a fine-grained view of how a dataset version was derived and are used </a:t>
            </a:r>
            <a:r>
              <a:rPr lang="x-none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primarly</a:t>
            </a:r>
            <a:r>
              <a:rPr lang="x-none" b="1" i="1" dirty="0">
                <a:latin typeface="Segoe UI" panose="020B0502040204020203" pitchFamily="34" charset="0"/>
                <a:cs typeface="Segoe UI" panose="020B0502040204020203" pitchFamily="34" charset="0"/>
              </a:rPr>
              <a:t> for propagating caveats </a:t>
            </a:r>
            <a:endParaRPr lang="en-US" b="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7035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D79418-37EB-4378-AD22-89DBB000B0D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89498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4B41F-49E2-4638-9606-4876D6B9E99C}" type="datetime1">
              <a:rPr lang="el-GR" smtClean="0"/>
              <a:pPr/>
              <a:t>14/4/2020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E1D9A-7923-4CC7-A58C-9CAD1954A89A}" type="datetime1">
              <a:rPr lang="el-GR" smtClean="0"/>
              <a:pPr/>
              <a:t>14/4/2020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084A-1050-49A0-82D2-E43BD73B42D9}" type="datetime1">
              <a:rPr lang="el-GR" smtClean="0"/>
              <a:pPr/>
              <a:t>14/4/2020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DC48-EE14-4D06-B135-FB2C6CE98506}" type="datetime1">
              <a:rPr lang="el-GR" smtClean="0"/>
              <a:pPr/>
              <a:t>14/4/2020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  <p:pic>
        <p:nvPicPr>
          <p:cNvPr id="7" name="Picture 6" descr="http://www.ucy.ac.cy/branding/documents/logo/DepartmentsAndUnitsLogo/FacultyOfPureAndAppliedSciences/ComputerScience/Department_of_Computer_Science_en.jpg">
            <a:extLst>
              <a:ext uri="{FF2B5EF4-FFF2-40B4-BE49-F238E27FC236}">
                <a16:creationId xmlns="" xmlns:a16="http://schemas.microsoft.com/office/drawing/2014/main" id="{8FAEDB12-2D44-4D93-9058-2C01763841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7BF42-8B8C-4410-887A-BA5F653C7B59}" type="datetime1">
              <a:rPr lang="el-GR" smtClean="0"/>
              <a:pPr/>
              <a:t>14/4/2020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823F-CB75-4FA3-B241-8B9AA31BEAE0}" type="datetime1">
              <a:rPr lang="el-GR" smtClean="0"/>
              <a:pPr/>
              <a:t>14/4/2020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B675-2691-4A70-8158-9F3EDE5CE893}" type="datetime1">
              <a:rPr lang="el-GR" smtClean="0"/>
              <a:pPr/>
              <a:t>14/4/2020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76664-C004-4926-A4D0-4352E9E9CF89}" type="datetime1">
              <a:rPr lang="el-GR" smtClean="0"/>
              <a:pPr/>
              <a:t>14/4/2020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274D9-C7C8-42AB-994F-F11F31D4E17F}" type="datetime1">
              <a:rPr lang="el-GR" smtClean="0"/>
              <a:pPr/>
              <a:t>14/4/2020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5B093-6EB2-4F3E-84CB-EF221316F979}" type="datetime1">
              <a:rPr lang="el-GR" smtClean="0"/>
              <a:pPr/>
              <a:t>14/4/2020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572-91C5-4EF6-964A-051DFC501F37}" type="datetime1">
              <a:rPr lang="el-GR" smtClean="0"/>
              <a:pPr/>
              <a:t>14/4/2020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επεξεργασία του τίτλου</a:t>
            </a:r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Κάντε κλικ για να επεξεργαστείτε τα στυλ κειμένου του υποδείγματος</a:t>
            </a:r>
          </a:p>
          <a:p>
            <a:pPr lvl="1"/>
            <a:r>
              <a:rPr lang="el-GR"/>
              <a:t>Δεύτερου επιπέδου</a:t>
            </a:r>
          </a:p>
          <a:p>
            <a:pPr lvl="2"/>
            <a:r>
              <a:rPr lang="el-GR"/>
              <a:t>Τρίτου επιπέδου</a:t>
            </a:r>
          </a:p>
          <a:p>
            <a:pPr lvl="3"/>
            <a:r>
              <a:rPr lang="el-GR"/>
              <a:t>Τέταρτου επιπέδου</a:t>
            </a:r>
          </a:p>
          <a:p>
            <a:pPr lvl="4"/>
            <a:r>
              <a:rPr lang="el-GR"/>
              <a:t>Πέμπτου επιπέδου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E96A4-874F-4AF4-A0BA-1F18879FA212}" type="datetime1">
              <a:rPr lang="el-GR" smtClean="0"/>
              <a:pPr/>
              <a:t>14/4/2020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D1C4-C2D9-4231-9FB2-B2D9D97AA41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idrdb.org/cidr2020/papers/p13-brachmann-cidr20.pdf" TargetMode="External"/><Relationship Id="rId4" Type="http://schemas.openxmlformats.org/officeDocument/2006/relationships/hyperlink" Target="mailto:ahadji40@cs.ucy.ac.cy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8" name="Picture 8" descr="http://www.ucy.ac.cy/branding/documents/logo/DepartmentsAndUnitsLogo/FacultyOfPureAndAppliedSciences/ComputerScience/Department_of_Computer_Science_e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"/>
            <a:ext cx="2071670" cy="797530"/>
          </a:xfrm>
          <a:prstGeom prst="rect">
            <a:avLst/>
          </a:prstGeom>
          <a:noFill/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596" y="4011910"/>
            <a:ext cx="6250809" cy="648072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By:</a:t>
            </a:r>
            <a:r>
              <a:rPr lang="x-none" sz="1600" b="1" err="1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Loizos</a:t>
            </a:r>
            <a:r>
              <a:rPr lang="x-none" sz="1600" b="1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 </a:t>
            </a:r>
            <a:r>
              <a:rPr lang="x-none" sz="1600" b="1" smtClean="0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Loizou(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Constantia" pitchFamily="18" charset="0"/>
                <a:hlinkClick r:id="rId4"/>
              </a:rPr>
              <a:t>lloizo04@cs.ucy.ac.cy</a:t>
            </a:r>
            <a:r>
              <a:rPr lang="x-none" sz="1600" b="1" smtClean="0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) </a:t>
            </a:r>
            <a:r>
              <a:rPr lang="x-none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&amp;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 </a:t>
            </a:r>
            <a:endParaRPr lang="x-none" sz="1600" b="1" dirty="0">
              <a:solidFill>
                <a:schemeClr val="tx2">
                  <a:lumMod val="50000"/>
                </a:schemeClr>
              </a:solidFill>
              <a:latin typeface="Constantia" pitchFamily="18" charset="0"/>
            </a:endParaRPr>
          </a:p>
          <a:p>
            <a:r>
              <a:rPr lang="x-none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Andreas Hadjigeorgiou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(</a:t>
            </a:r>
            <a:r>
              <a:rPr lang="x-none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  <a:hlinkClick r:id="rId4"/>
              </a:rPr>
              <a:t>ahadji40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  <a:hlinkClick r:id="rId4"/>
              </a:rPr>
              <a:t>@</a:t>
            </a:r>
            <a:r>
              <a:rPr lang="x-none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  <a:hlinkClick r:id="rId4"/>
              </a:rPr>
              <a:t>cs.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  <a:hlinkClick r:id="rId4"/>
              </a:rPr>
              <a:t>ucy.ac.cy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Constantia" pitchFamily="18" charset="0"/>
              </a:rPr>
              <a:t>)</a:t>
            </a:r>
            <a:endParaRPr lang="x-none" sz="1600" b="1" dirty="0">
              <a:solidFill>
                <a:schemeClr val="tx2">
                  <a:lumMod val="50000"/>
                </a:schemeClr>
              </a:solidFill>
              <a:latin typeface="Constantia" pitchFamily="18" charset="0"/>
            </a:endParaRPr>
          </a:p>
          <a:p>
            <a:endParaRPr lang="x-none" sz="1600" b="1" dirty="0">
              <a:solidFill>
                <a:schemeClr val="tx2">
                  <a:lumMod val="50000"/>
                </a:schemeClr>
              </a:solidFill>
              <a:latin typeface="Constantia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E0F24252-FF26-4082-BCBC-D3FA1E11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8469"/>
            <a:ext cx="3090874" cy="272638"/>
          </a:xfrm>
        </p:spPr>
        <p:txBody>
          <a:bodyPr/>
          <a:lstStyle/>
          <a:p>
            <a:r>
              <a:rPr lang="en-GB" dirty="0">
                <a:latin typeface="Constantia" pitchFamily="18" charset="0"/>
              </a:rPr>
              <a:t>https://www2.cs.ucy.ac.cy/courses/EPL646</a:t>
            </a:r>
            <a:endParaRPr lang="el-GR" dirty="0">
              <a:latin typeface="Constantia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>
                <a:latin typeface="Constantia" pitchFamily="18" charset="0"/>
              </a:rPr>
              <a:pPr/>
              <a:t>1</a:t>
            </a:fld>
            <a:endParaRPr lang="el-GR" dirty="0">
              <a:latin typeface="Constantia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449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+mj-ea"/>
                <a:cs typeface="+mj-cs"/>
              </a:rPr>
              <a:t>EPL646: Advanced Topics in Databases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+mj-ea"/>
                <a:cs typeface="+mj-cs"/>
              </a:rPr>
              <a:t> 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85720" y="2656532"/>
            <a:ext cx="8572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 </a:t>
            </a:r>
            <a:r>
              <a:rPr lang="x-none" dirty="0">
                <a:hlinkClick r:id="rId5"/>
              </a:rPr>
              <a:t>Your notebook is not crumby enough, </a:t>
            </a:r>
            <a:r>
              <a:rPr lang="x-none" dirty="0" err="1">
                <a:hlinkClick r:id="rId5"/>
              </a:rPr>
              <a:t>REPLace</a:t>
            </a:r>
            <a:r>
              <a:rPr lang="x-none" dirty="0">
                <a:hlinkClick r:id="rId5"/>
              </a:rPr>
              <a:t> it</a:t>
            </a:r>
            <a:r>
              <a:rPr lang="en-US" dirty="0"/>
              <a:t>, </a:t>
            </a:r>
            <a:r>
              <a:rPr lang="x-none" dirty="0"/>
              <a:t>Michael </a:t>
            </a:r>
            <a:r>
              <a:rPr lang="x-none" dirty="0" err="1"/>
              <a:t>Brachmann</a:t>
            </a:r>
            <a:r>
              <a:rPr lang="x-none" dirty="0"/>
              <a:t>, William </a:t>
            </a:r>
            <a:r>
              <a:rPr lang="x-none" dirty="0" err="1"/>
              <a:t>Spoth</a:t>
            </a:r>
            <a:r>
              <a:rPr lang="x-none" dirty="0"/>
              <a:t>, Oliver Kennedy, Boris </a:t>
            </a:r>
            <a:r>
              <a:rPr lang="x-none" dirty="0" err="1"/>
              <a:t>Glavic</a:t>
            </a:r>
            <a:r>
              <a:rPr lang="x-none" dirty="0"/>
              <a:t>, Heiko Mueller, Sonia Castelo, Carlos Bautista, Juliana Freire.</a:t>
            </a:r>
          </a:p>
          <a:p>
            <a:pPr algn="just"/>
            <a:r>
              <a:rPr lang="x-none" dirty="0"/>
              <a:t>http://cidrdb.org/cidr2020/papers/p13-brachmann-cidr20.pdf</a:t>
            </a:r>
            <a:endParaRPr lang="en-US" dirty="0">
              <a:solidFill>
                <a:srgbClr val="0000FF"/>
              </a:solidFill>
              <a:latin typeface="Constantia" pitchFamily="18" charset="0"/>
            </a:endParaRPr>
          </a:p>
        </p:txBody>
      </p:sp>
      <p:sp>
        <p:nvSpPr>
          <p:cNvPr id="61442" name="AutoShape 2" descr="Image result for logo ucy cs department"/>
          <p:cNvSpPr>
            <a:spLocks noChangeAspect="1" noChangeArrowheads="1"/>
          </p:cNvSpPr>
          <p:nvPr/>
        </p:nvSpPr>
        <p:spPr bwMode="auto">
          <a:xfrm>
            <a:off x="155574" y="-136526"/>
            <a:ext cx="850887" cy="850887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l-GR"/>
          </a:p>
        </p:txBody>
      </p: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683411" y="1287330"/>
            <a:ext cx="7972452" cy="1224861"/>
          </a:xfrm>
        </p:spPr>
        <p:txBody>
          <a:bodyPr>
            <a:normAutofit/>
          </a:bodyPr>
          <a:lstStyle/>
          <a:p>
            <a:r>
              <a:rPr lang="x-none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Your notebook is not crumby enough, </a:t>
            </a:r>
            <a:r>
              <a:rPr lang="x-none" sz="3600" b="1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REPLace</a:t>
            </a:r>
            <a:r>
              <a:rPr lang="x-none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</a:rPr>
              <a:t> it</a:t>
            </a:r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74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3FCA8B-9FDA-44BF-9963-602B3100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Vizier’s Version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2DE35D-D251-4B71-98D1-0163E2C0C5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x-none" dirty="0"/>
              <a:t>Vizier is versioning:</a:t>
            </a:r>
          </a:p>
          <a:p>
            <a:pPr marL="514350" indent="-514350">
              <a:buAutoNum type="arabicPeriod"/>
            </a:pPr>
            <a:r>
              <a:rPr lang="x-none" dirty="0"/>
              <a:t>The notebook </a:t>
            </a:r>
          </a:p>
          <a:p>
            <a:pPr marL="514350" indent="-514350">
              <a:buAutoNum type="arabicPeriod"/>
            </a:pPr>
            <a:r>
              <a:rPr lang="x-none" dirty="0"/>
              <a:t>The states </a:t>
            </a:r>
          </a:p>
          <a:p>
            <a:pPr marL="514350" indent="-514350">
              <a:buAutoNum type="arabicPeriod"/>
            </a:pPr>
            <a:r>
              <a:rPr lang="x-none" dirty="0"/>
              <a:t>The cells </a:t>
            </a:r>
          </a:p>
          <a:p>
            <a:pPr marL="0" indent="0">
              <a:buNone/>
            </a:pPr>
            <a:endParaRPr lang="x-none" dirty="0"/>
          </a:p>
          <a:p>
            <a:pPr marL="0" indent="0">
              <a:buNone/>
            </a:pPr>
            <a:r>
              <a:rPr lang="x-none" dirty="0"/>
              <a:t>Note: Figure 4 illustrates the branching version history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511635EF-7F08-4AAD-811C-8F4FFF603F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2" y="1347614"/>
            <a:ext cx="3956246" cy="269415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D7B9658-E84A-4E79-89A1-F5473FAF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C3AE70-C7E3-4ED6-9FB7-37391C99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10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36045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Vizier’s Dependency Model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21722FA5-112F-4172-9868-4AAEA28F9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6" y="3308425"/>
            <a:ext cx="7787208" cy="13715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x-none" dirty="0"/>
              <a:t>Vizier manages two graphs of dependencies:</a:t>
            </a:r>
          </a:p>
          <a:p>
            <a:pPr marL="514350" indent="-514350">
              <a:buAutoNum type="arabicPeriod"/>
            </a:pPr>
            <a:r>
              <a:rPr lang="x-none" dirty="0"/>
              <a:t>Workflow dependencies</a:t>
            </a:r>
          </a:p>
          <a:p>
            <a:pPr marL="514350" indent="-514350">
              <a:buAutoNum type="arabicPeriod"/>
            </a:pPr>
            <a:r>
              <a:rPr lang="x-none" dirty="0"/>
              <a:t>Dataflow dependencies </a:t>
            </a:r>
          </a:p>
          <a:p>
            <a:endParaRPr lang="x-non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="" xmlns:a16="http://schemas.microsoft.com/office/drawing/2014/main" id="{CB10B815-0C64-4BDA-A1E4-2FC626EEF5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15616" y="1198530"/>
            <a:ext cx="6768752" cy="20882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6485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Vizier’s Execution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299" y="1752655"/>
            <a:ext cx="8511026" cy="3076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sz="2700" dirty="0"/>
              <a:t>As we mentioned before Vizier has two core components :</a:t>
            </a:r>
          </a:p>
          <a:p>
            <a:pPr marL="514350" indent="-514350">
              <a:buAutoNum type="arabicPeriod"/>
            </a:pPr>
            <a:r>
              <a:rPr lang="x-none" sz="2700" dirty="0"/>
              <a:t>Workflow manager</a:t>
            </a:r>
          </a:p>
          <a:p>
            <a:pPr marL="514350" indent="-514350">
              <a:buAutoNum type="arabicPeriod"/>
            </a:pPr>
            <a:r>
              <a:rPr lang="x-none" sz="2700" dirty="0"/>
              <a:t>Dataflow manager</a:t>
            </a:r>
            <a:endParaRPr lang="en-US" sz="2700" dirty="0"/>
          </a:p>
        </p:txBody>
      </p:sp>
    </p:spTree>
    <p:extLst>
      <p:ext uri="{BB962C8B-B14F-4D97-AF65-F5344CB8AC3E}">
        <p14:creationId xmlns="" xmlns:p14="http://schemas.microsoft.com/office/powerpoint/2010/main" val="420839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Workflow Manager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299" y="1275606"/>
            <a:ext cx="5682845" cy="3553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sz="2700" dirty="0"/>
              <a:t>Workflow manager is responsible for:</a:t>
            </a:r>
          </a:p>
          <a:p>
            <a:pPr marL="514350" indent="-514350">
              <a:buAutoNum type="arabicPeriod"/>
            </a:pPr>
            <a:r>
              <a:rPr lang="x-none" sz="2700" dirty="0"/>
              <a:t>Managing Cells</a:t>
            </a:r>
          </a:p>
          <a:p>
            <a:pPr marL="514350" indent="-514350">
              <a:buAutoNum type="arabicPeriod"/>
            </a:pPr>
            <a:r>
              <a:rPr lang="x-none" sz="2700" dirty="0"/>
              <a:t>Inter-Cell Dependencies</a:t>
            </a:r>
          </a:p>
          <a:p>
            <a:pPr marL="514350" indent="-514350">
              <a:buAutoNum type="arabicPeriod"/>
            </a:pPr>
            <a:r>
              <a:rPr lang="x-none" sz="2700" dirty="0"/>
              <a:t>Scheduling Workflow Cell Execution</a:t>
            </a:r>
          </a:p>
          <a:p>
            <a:pPr marL="514350" indent="-514350">
              <a:buAutoNum type="arabicPeriod"/>
            </a:pPr>
            <a:r>
              <a:rPr lang="x-none" sz="2700" dirty="0"/>
              <a:t>The </a:t>
            </a:r>
            <a:r>
              <a:rPr lang="x-none" sz="2700"/>
              <a:t>version </a:t>
            </a:r>
            <a:r>
              <a:rPr lang="x-none" sz="2700" smtClean="0"/>
              <a:t>history</a:t>
            </a:r>
            <a:endParaRPr lang="x-none" sz="27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D921331-4659-4E58-B4B7-3F990BF0F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1514408"/>
            <a:ext cx="3132091" cy="807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7D9215D-588A-478D-9B9C-08ECE5207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573" y="2534575"/>
            <a:ext cx="3109229" cy="16917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938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22921C-B0B1-4BBF-B266-FFD9D840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Dataflow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468BAD-90FC-4631-81E6-1BADDB3BE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7715200" cy="3394472"/>
          </a:xfrm>
        </p:spPr>
        <p:txBody>
          <a:bodyPr/>
          <a:lstStyle/>
          <a:p>
            <a:pPr marL="0" indent="0">
              <a:buNone/>
            </a:pPr>
            <a:r>
              <a:rPr lang="x-none" dirty="0"/>
              <a:t>Dataflow Manager is responsible for:</a:t>
            </a:r>
          </a:p>
          <a:p>
            <a:pPr marL="514350" indent="-514350">
              <a:buAutoNum type="arabicPeriod"/>
            </a:pPr>
            <a:r>
              <a:rPr lang="x-none" dirty="0"/>
              <a:t>S</a:t>
            </a:r>
            <a:r>
              <a:rPr lang="en-GB" dirty="0" err="1"/>
              <a:t>toring</a:t>
            </a:r>
            <a:r>
              <a:rPr lang="en-GB" dirty="0"/>
              <a:t> and mediating access to </a:t>
            </a:r>
            <a:r>
              <a:rPr lang="en-GB" dirty="0" err="1"/>
              <a:t>dat</a:t>
            </a:r>
            <a:r>
              <a:rPr lang="x-none" dirty="0"/>
              <a:t>a</a:t>
            </a:r>
            <a:r>
              <a:rPr lang="en-GB" dirty="0"/>
              <a:t>set</a:t>
            </a:r>
            <a:r>
              <a:rPr lang="x-none" dirty="0"/>
              <a:t> </a:t>
            </a:r>
            <a:r>
              <a:rPr lang="en-GB" dirty="0"/>
              <a:t>versions</a:t>
            </a:r>
            <a:endParaRPr lang="x-none" dirty="0"/>
          </a:p>
          <a:p>
            <a:pPr marL="514350" indent="-514350">
              <a:buAutoNum type="arabicPeriod"/>
            </a:pPr>
            <a:r>
              <a:rPr lang="x-none" dirty="0"/>
              <a:t>P</a:t>
            </a:r>
            <a:r>
              <a:rPr lang="en-GB" dirty="0" err="1"/>
              <a:t>ropagating</a:t>
            </a:r>
            <a:r>
              <a:rPr lang="en-GB" dirty="0"/>
              <a:t> caveats</a:t>
            </a:r>
            <a:endParaRPr lang="x-none" dirty="0"/>
          </a:p>
          <a:p>
            <a:pPr marL="514350" indent="-514350">
              <a:buAutoNum type="arabicPeriod"/>
            </a:pPr>
            <a:r>
              <a:rPr lang="x-none" dirty="0"/>
              <a:t>F</a:t>
            </a:r>
            <a:r>
              <a:rPr lang="en-GB" dirty="0" err="1"/>
              <a:t>ine</a:t>
            </a:r>
            <a:r>
              <a:rPr lang="en-GB" dirty="0"/>
              <a:t>-grained provenance analysis</a:t>
            </a:r>
            <a:endParaRPr lang="x-none" dirty="0"/>
          </a:p>
          <a:p>
            <a:pPr marL="0" indent="0">
              <a:buNone/>
            </a:pP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4A47BB-FC0E-4582-9C3C-BBA625AB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DB416E-28A6-4CEE-90AC-B678B5C9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14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40990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FA04D4-C191-4E34-96DB-0A91A21E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Vizier’s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414D04-070A-4499-8B97-1518C010F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dirty="0"/>
              <a:t>Vizier User’s Interface consist of four main views:</a:t>
            </a:r>
          </a:p>
          <a:p>
            <a:pPr marL="514350" indent="-514350">
              <a:buNone/>
            </a:pPr>
            <a:r>
              <a:rPr lang="en-GB" dirty="0" smtClean="0"/>
              <a:t>1. The </a:t>
            </a:r>
            <a:r>
              <a:rPr lang="en-GB" dirty="0"/>
              <a:t>Notebook </a:t>
            </a:r>
            <a:r>
              <a:rPr lang="en-GB" dirty="0" smtClean="0"/>
              <a:t>view</a:t>
            </a:r>
            <a:endParaRPr lang="x-none" dirty="0"/>
          </a:p>
          <a:p>
            <a:pPr marL="514350" indent="-514350">
              <a:buNone/>
            </a:pPr>
            <a:r>
              <a:rPr lang="en-GB" dirty="0" smtClean="0"/>
              <a:t>2. The </a:t>
            </a:r>
            <a:r>
              <a:rPr lang="en-GB" dirty="0"/>
              <a:t>Spreadsheet </a:t>
            </a:r>
            <a:r>
              <a:rPr lang="en-GB" dirty="0" smtClean="0"/>
              <a:t>view</a:t>
            </a:r>
            <a:endParaRPr lang="x-none" dirty="0"/>
          </a:p>
          <a:p>
            <a:pPr marL="514350" indent="-514350">
              <a:buNone/>
            </a:pPr>
            <a:r>
              <a:rPr lang="en-GB" dirty="0" smtClean="0"/>
              <a:t>3. The </a:t>
            </a:r>
            <a:r>
              <a:rPr lang="en-GB" dirty="0"/>
              <a:t>Caveat </a:t>
            </a:r>
            <a:r>
              <a:rPr lang="en-GB" dirty="0" smtClean="0"/>
              <a:t>view</a:t>
            </a:r>
            <a:endParaRPr lang="x-none" dirty="0"/>
          </a:p>
          <a:p>
            <a:pPr marL="514350" indent="-514350">
              <a:buNone/>
            </a:pPr>
            <a:r>
              <a:rPr lang="el-GR" dirty="0" smtClean="0"/>
              <a:t>4.</a:t>
            </a:r>
            <a:r>
              <a:rPr lang="en-GB" dirty="0" smtClean="0"/>
              <a:t> </a:t>
            </a:r>
            <a:r>
              <a:rPr lang="en-GB" dirty="0"/>
              <a:t>The History </a:t>
            </a:r>
            <a:r>
              <a:rPr lang="en-GB" dirty="0" smtClean="0"/>
              <a:t>view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4CFA74-247C-4BD7-9B5E-C633BBD0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https://www.cs.ucy.ac.cy/courses/EPL646</a:t>
            </a:r>
            <a:endParaRPr lang="el-G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20A3E1-BD06-4786-A25F-FF2A2521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15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8414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FA04D4-C191-4E34-96DB-0A91A21E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Vizier’s User Interface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4CFA74-247C-4BD7-9B5E-C633BBD0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https://www.cs.ucy.ac.cy/courses/EPL646</a:t>
            </a:r>
            <a:endParaRPr lang="el-G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F20A3E1-BD06-4786-A25F-FF2A2521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16</a:t>
            </a:fld>
            <a:endParaRPr lang="el-GR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4AFAC22-93EE-4E16-9B88-C60587CBC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0" y="862364"/>
            <a:ext cx="4236720" cy="19102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368FFE0-5DE5-4EDF-A8D4-775951418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938" y="987574"/>
            <a:ext cx="4777062" cy="1584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6C78323-67A2-4C9F-80F5-65E43807A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35" y="2883496"/>
            <a:ext cx="4224104" cy="1973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855B8AC-9388-4F73-8AC9-8D177787C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2872587"/>
            <a:ext cx="4648948" cy="171538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29478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51B4E6-697B-4580-A90A-0B8A5FA6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Spreadsheet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0CF56C-49CF-4304-A9AE-1656892E0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3394472"/>
          </a:xfrm>
        </p:spPr>
        <p:txBody>
          <a:bodyPr>
            <a:normAutofit fontScale="85000" lnSpcReduction="10000"/>
          </a:bodyPr>
          <a:lstStyle/>
          <a:p>
            <a:r>
              <a:rPr lang="x-none" dirty="0"/>
              <a:t>Spreadsheet edits must be reflected in the notebook</a:t>
            </a:r>
          </a:p>
          <a:p>
            <a:r>
              <a:rPr lang="x-none" dirty="0"/>
              <a:t>Vizier Supports a range of cell types based on a language for spreadsheet-style operations called </a:t>
            </a:r>
            <a:r>
              <a:rPr lang="x-none" dirty="0" err="1"/>
              <a:t>Vizual</a:t>
            </a:r>
            <a:r>
              <a:rPr lang="x-none" dirty="0"/>
              <a:t> </a:t>
            </a:r>
          </a:p>
          <a:p>
            <a:r>
              <a:rPr lang="x-none" dirty="0" err="1"/>
              <a:t>Vizual</a:t>
            </a:r>
            <a:r>
              <a:rPr lang="x-none" dirty="0"/>
              <a:t> is responsible to model user actions on a spreadsheet</a:t>
            </a:r>
          </a:p>
          <a:p>
            <a:r>
              <a:rPr lang="x-none" dirty="0"/>
              <a:t>Challenges Viziers had to overcome was:</a:t>
            </a:r>
          </a:p>
          <a:p>
            <a:pPr marL="0" indent="0">
              <a:buNone/>
            </a:pPr>
            <a:r>
              <a:rPr lang="x-none" dirty="0"/>
              <a:t>	1. Data types in Spreadsheets</a:t>
            </a:r>
          </a:p>
          <a:p>
            <a:pPr marL="0" indent="0">
              <a:buNone/>
            </a:pPr>
            <a:r>
              <a:rPr lang="x-none" dirty="0"/>
              <a:t>	2. Declarative Updates</a:t>
            </a:r>
          </a:p>
          <a:p>
            <a:pPr marL="0" indent="0">
              <a:buNone/>
            </a:pPr>
            <a:r>
              <a:rPr lang="x-none" dirty="0"/>
              <a:t>	3. Row Identity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12E8EE-5CAF-40BE-8052-33DD726C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A2FDD1C-B309-4DBA-B287-9DA12C73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17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267955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AEB96B-8285-4EEF-BC02-C1730566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Spreadsheet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845045-0E3C-40B1-BC25-9E997DF5D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43528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x-none" dirty="0"/>
              <a:t>Vizier’s datasets are using a stronger relational data model than the lightweight interface used by typical spreadsheets.</a:t>
            </a:r>
          </a:p>
          <a:p>
            <a:pPr marL="514350" indent="-514350">
              <a:buAutoNum type="arabicPeriod"/>
            </a:pPr>
            <a:r>
              <a:rPr lang="x-none" dirty="0"/>
              <a:t>Vizier assumes that user’s actions are intentional for that reason it allows column types to be escalated so that the newly entered value to represented as-is.</a:t>
            </a:r>
          </a:p>
          <a:p>
            <a:pPr marL="514350" indent="-514350">
              <a:buAutoNum type="arabicPeriod"/>
            </a:pPr>
            <a:r>
              <a:rPr lang="x-none" dirty="0"/>
              <a:t>Vizier relies on the column type to resolve the ambiguity that is occurring in the spreadsheets.</a:t>
            </a:r>
          </a:p>
          <a:p>
            <a:pPr marL="514350" indent="-514350">
              <a:buAutoNum type="arabicPeriod"/>
            </a:pP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678D1BC-158F-459F-9987-1491100F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28A0D5-E33A-4F0E-8C1B-FAB27358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18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771130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6E2D68-0A53-4DEE-9099-8DBFFE49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Declarative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9A67D0-3DC0-4E60-8697-F4847F8D2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3826768" cy="33944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x-none" dirty="0"/>
              <a:t>Vizier has build a technique called </a:t>
            </a:r>
            <a:r>
              <a:rPr lang="x-none" dirty="0" err="1">
                <a:solidFill>
                  <a:srgbClr val="FF0000"/>
                </a:solidFill>
              </a:rPr>
              <a:t>reenactment</a:t>
            </a:r>
            <a:r>
              <a:rPr lang="x-none" dirty="0"/>
              <a:t> which translates sequences of DML operations into equivalent queries. This technique was built to preserve the versioning in Vizier. </a:t>
            </a:r>
          </a:p>
          <a:p>
            <a:pPr marL="0" indent="0">
              <a:buNone/>
            </a:pPr>
            <a:r>
              <a:rPr lang="x-none" dirty="0"/>
              <a:t>The user’s actions in the spreadsheet are added as </a:t>
            </a:r>
            <a:r>
              <a:rPr lang="x-none" dirty="0" err="1"/>
              <a:t>vizual</a:t>
            </a:r>
            <a:r>
              <a:rPr lang="x-none" dirty="0"/>
              <a:t> cells to the notebook. And these </a:t>
            </a:r>
            <a:r>
              <a:rPr lang="x-none" dirty="0" err="1"/>
              <a:t>vizual</a:t>
            </a:r>
            <a:r>
              <a:rPr lang="x-none" dirty="0"/>
              <a:t> operations are translated automatically into SQL DDL/DML expressions.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B9E5221-FED3-473F-AEE8-9F6A893F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F0864E-999A-444E-84F1-31AEF9FF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19</a:t>
            </a:fld>
            <a:endParaRPr lang="el-GR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C6EA768-4BEE-4A99-AFEC-A632AD569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1235869"/>
            <a:ext cx="3600400" cy="29200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9249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 dirty="0" err="1"/>
              <a:t>Vizie</a:t>
            </a:r>
            <a:r>
              <a:rPr lang="en-US" dirty="0"/>
              <a:t>r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371" y="1752655"/>
            <a:ext cx="4796632" cy="2699487"/>
          </a:xfrm>
        </p:spPr>
        <p:txBody>
          <a:bodyPr>
            <a:normAutofit fontScale="70000" lnSpcReduction="20000"/>
          </a:bodyPr>
          <a:lstStyle/>
          <a:p>
            <a:r>
              <a:rPr lang="x-none" dirty="0"/>
              <a:t>Vizier is an open-source tool that helps analyst to build and refine data pipelines.</a:t>
            </a:r>
          </a:p>
          <a:p>
            <a:r>
              <a:rPr lang="x-none" dirty="0"/>
              <a:t>It combines the flexibility of notebooks with the easy-to-use data manipulation interface of spreadsheets.</a:t>
            </a:r>
          </a:p>
          <a:p>
            <a:r>
              <a:rPr lang="x-none" dirty="0"/>
              <a:t>Advanced provenance tracking for both data and computational steps.</a:t>
            </a:r>
          </a:p>
          <a:p>
            <a:r>
              <a:rPr lang="x-none" dirty="0"/>
              <a:t>Exposes potential issues with data refer to as data caveats.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 descr="A close up of text on a wooden surface&#10;&#10;Description automatically generated">
            <a:extLst>
              <a:ext uri="{FF2B5EF4-FFF2-40B4-BE49-F238E27FC236}">
                <a16:creationId xmlns="" xmlns:a16="http://schemas.microsoft.com/office/drawing/2014/main" id="{99D58C04-B31F-4A56-BD4C-EC5D8E087B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1752655"/>
            <a:ext cx="2232248" cy="2331263"/>
          </a:xfrm>
        </p:spPr>
      </p:pic>
    </p:spTree>
    <p:extLst>
      <p:ext uri="{BB962C8B-B14F-4D97-AF65-F5344CB8AC3E}">
        <p14:creationId xmlns="" xmlns:p14="http://schemas.microsoft.com/office/powerpoint/2010/main" val="27954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C80A1C-040C-4200-B907-40EB0E50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Row Identity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9E22079-BC48-4EBD-AEAB-7DCB0B3B3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579296" cy="339447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x-none" dirty="0"/>
              <a:t>Vizier in order t</a:t>
            </a:r>
            <a:r>
              <a:rPr lang="en-GB" dirty="0"/>
              <a:t>o deal with such updates and to be able to represent unordered relational data as a spreadsheet</a:t>
            </a:r>
            <a:r>
              <a:rPr lang="x-none" dirty="0"/>
              <a:t>, it </a:t>
            </a:r>
            <a:r>
              <a:rPr lang="en-GB" dirty="0"/>
              <a:t>need</a:t>
            </a:r>
            <a:r>
              <a:rPr lang="x-none" dirty="0"/>
              <a:t>ed</a:t>
            </a:r>
            <a:r>
              <a:rPr lang="en-GB" dirty="0"/>
              <a:t> to maintain a mapping between rows and their positions in the spreadsheet. Since </a:t>
            </a:r>
            <a:r>
              <a:rPr lang="x-none" dirty="0"/>
              <a:t>Vizier</a:t>
            </a:r>
            <a:r>
              <a:rPr lang="en-GB" dirty="0"/>
              <a:t> record</a:t>
            </a:r>
            <a:r>
              <a:rPr lang="x-none" dirty="0"/>
              <a:t>ed</a:t>
            </a:r>
            <a:r>
              <a:rPr lang="en-GB" dirty="0"/>
              <a:t> both the position of a row and a unique stable identifier for it, </a:t>
            </a:r>
            <a:r>
              <a:rPr lang="x-none" dirty="0"/>
              <a:t>Vizier</a:t>
            </a:r>
            <a:r>
              <a:rPr lang="en-GB" dirty="0"/>
              <a:t> can ensure that a </a:t>
            </a:r>
            <a:r>
              <a:rPr lang="en-GB" dirty="0" err="1"/>
              <a:t>Vizual</a:t>
            </a:r>
            <a:r>
              <a:rPr lang="en-GB" dirty="0"/>
              <a:t> operation always applies to the same cell. </a:t>
            </a:r>
            <a:endParaRPr lang="x-none" dirty="0"/>
          </a:p>
          <a:p>
            <a:pPr marL="0" indent="0">
              <a:buNone/>
            </a:pPr>
            <a:r>
              <a:rPr lang="en-GB" dirty="0"/>
              <a:t>For </a:t>
            </a:r>
            <a:r>
              <a:rPr lang="en-GB" b="1" dirty="0"/>
              <a:t>derived data</a:t>
            </a:r>
            <a:r>
              <a:rPr lang="en-GB" dirty="0"/>
              <a:t>, Vizier uses a row identity model based on </a:t>
            </a:r>
            <a:r>
              <a:rPr lang="en-GB" dirty="0" err="1"/>
              <a:t>GProM’s</a:t>
            </a:r>
            <a:r>
              <a:rPr lang="en-GB" dirty="0"/>
              <a:t> encoding of provenance. </a:t>
            </a:r>
            <a:endParaRPr lang="x-none" dirty="0"/>
          </a:p>
          <a:p>
            <a:pPr marL="0" indent="0">
              <a:buNone/>
            </a:pPr>
            <a:r>
              <a:rPr lang="en-GB" b="1" dirty="0"/>
              <a:t>Derived rows</a:t>
            </a:r>
            <a:r>
              <a:rPr lang="en-GB" dirty="0"/>
              <a:t>, such as those produced by declaratively specified table updates, are identified as follows: </a:t>
            </a:r>
            <a:endParaRPr lang="x-none" dirty="0"/>
          </a:p>
          <a:p>
            <a:pPr marL="514350" indent="-514350">
              <a:buAutoNum type="arabicPeriod"/>
            </a:pPr>
            <a:r>
              <a:rPr lang="en-GB" dirty="0"/>
              <a:t>Rows in the output of a projection or selection use the identifier of the source row that produced them</a:t>
            </a:r>
            <a:endParaRPr lang="x-none" dirty="0"/>
          </a:p>
          <a:p>
            <a:pPr marL="514350" indent="-514350">
              <a:buAutoNum type="arabicPeriod"/>
            </a:pPr>
            <a:r>
              <a:rPr lang="en-GB" dirty="0"/>
              <a:t>Rows in the output of a UNION ALL are identified by the identifier of the source row and an identifier marking which side of the union the row came from </a:t>
            </a:r>
            <a:endParaRPr lang="x-none" dirty="0"/>
          </a:p>
          <a:p>
            <a:pPr marL="514350" indent="-514350">
              <a:buAutoNum type="arabicPeriod"/>
            </a:pPr>
            <a:r>
              <a:rPr lang="en-GB" dirty="0"/>
              <a:t>Rows in the output of a cross product or join are identified by combining identifiers from the source rows that produced them into a single identifier </a:t>
            </a:r>
            <a:endParaRPr lang="x-none" dirty="0"/>
          </a:p>
          <a:p>
            <a:pPr marL="514350" indent="-514350">
              <a:buAutoNum type="arabicPeriod"/>
            </a:pPr>
            <a:r>
              <a:rPr lang="en-GB" dirty="0"/>
              <a:t>Rows in the output of an aggregate are identified by each row’s group-by attribute values.</a:t>
            </a:r>
            <a:endParaRPr lang="x-none" dirty="0"/>
          </a:p>
          <a:p>
            <a:pPr marL="0" indent="0">
              <a:buNone/>
            </a:pPr>
            <a:r>
              <a:rPr lang="x-none" b="1" dirty="0"/>
              <a:t>B</a:t>
            </a:r>
            <a:r>
              <a:rPr lang="en-GB" b="1" dirty="0" err="1"/>
              <a:t>ase</a:t>
            </a:r>
            <a:r>
              <a:rPr lang="en-GB" b="1" dirty="0"/>
              <a:t> case</a:t>
            </a:r>
            <a:r>
              <a:rPr lang="en-GB" dirty="0"/>
              <a:t>: datasets loaded into Vizier or created through the workflow API. We considered three approaches for identifying rows in raw data: order-, hash-, and key-based. None of. Our prototype implementation combines the first two </a:t>
            </a:r>
            <a:r>
              <a:rPr lang="x-none" dirty="0"/>
              <a:t>ordering and hashing to</a:t>
            </a:r>
            <a:r>
              <a:rPr lang="en-GB" dirty="0"/>
              <a:t> preserve associativity and commutativity during optimization, union-handedness is recorded during parsing </a:t>
            </a:r>
            <a:r>
              <a:rPr lang="en-GB" dirty="0" err="1"/>
              <a:t>proaches</a:t>
            </a:r>
            <a:r>
              <a:rPr lang="en-GB" dirty="0"/>
              <a:t>: deriving identifiers from both sequence and hash code. </a:t>
            </a:r>
            <a:endParaRPr lang="x-none" dirty="0"/>
          </a:p>
          <a:p>
            <a:pPr marL="0" indent="0">
              <a:buNone/>
            </a:pPr>
            <a:endParaRPr lang="x-none" dirty="0"/>
          </a:p>
          <a:p>
            <a:pPr marL="0" indent="0">
              <a:buNone/>
            </a:pP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5961E2-5FCB-41B6-A9F6-FEB6EA85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8BECBA-3C91-46A4-ABBC-E05A5A625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20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015234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070054-028E-4F93-9C5F-F44E3F98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Caveat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AC3994-81A7-4C61-BF86-73A3FDFE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502322-CC0D-4219-A9D4-43900D7C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21</a:t>
            </a:fld>
            <a:endParaRPr lang="el-GR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5270FF8A-E173-4015-8A50-B3DA09089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435280" cy="3394472"/>
          </a:xfrm>
        </p:spPr>
        <p:txBody>
          <a:bodyPr>
            <a:normAutofit/>
          </a:bodyPr>
          <a:lstStyle/>
          <a:p>
            <a:r>
              <a:rPr lang="en-US" dirty="0"/>
              <a:t>An annotation that applied on a cell or a row of the dataset</a:t>
            </a:r>
          </a:p>
          <a:p>
            <a:r>
              <a:rPr lang="en-US" dirty="0"/>
              <a:t>Indicates that a cell value or a row is potentially suspect or uncertain</a:t>
            </a:r>
          </a:p>
          <a:p>
            <a:r>
              <a:rPr lang="en-US" dirty="0"/>
              <a:t>Consist of a human readable description</a:t>
            </a:r>
          </a:p>
          <a:p>
            <a:r>
              <a:rPr lang="en-US" dirty="0"/>
              <a:t>Originally introduced as uncertain values</a:t>
            </a:r>
          </a:p>
        </p:txBody>
      </p:sp>
    </p:spTree>
    <p:extLst>
      <p:ext uri="{BB962C8B-B14F-4D97-AF65-F5344CB8AC3E}">
        <p14:creationId xmlns="" xmlns:p14="http://schemas.microsoft.com/office/powerpoint/2010/main" val="2795104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954B04-5A21-4D55-ACCE-C01188A5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Caveats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FF918A6-ED2C-4593-9BD6-E3FD1F23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0C052C-FDFA-4DE5-B6EE-40B03847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22</a:t>
            </a:fld>
            <a:endParaRPr lang="el-GR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BBA9BD5-4EA9-4E5F-B507-EEA7AE410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435280" cy="3394472"/>
          </a:xfrm>
        </p:spPr>
        <p:txBody>
          <a:bodyPr>
            <a:normAutofit/>
          </a:bodyPr>
          <a:lstStyle/>
          <a:p>
            <a:r>
              <a:rPr lang="en-US" dirty="0"/>
              <a:t>Management of caveats is one of the core functionalities of Vizier.</a:t>
            </a:r>
          </a:p>
          <a:p>
            <a:r>
              <a:rPr lang="en-US" dirty="0"/>
              <a:t>Vizier steps for managing caveats</a:t>
            </a:r>
          </a:p>
          <a:p>
            <a:pPr lvl="1"/>
            <a:r>
              <a:rPr lang="en-US" dirty="0"/>
              <a:t>Applying Caveats</a:t>
            </a:r>
          </a:p>
          <a:p>
            <a:pPr lvl="1"/>
            <a:r>
              <a:rPr lang="en-US" dirty="0"/>
              <a:t>Propagating Caveats</a:t>
            </a:r>
          </a:p>
        </p:txBody>
      </p:sp>
    </p:spTree>
    <p:extLst>
      <p:ext uri="{BB962C8B-B14F-4D97-AF65-F5344CB8AC3E}">
        <p14:creationId xmlns="" xmlns:p14="http://schemas.microsoft.com/office/powerpoint/2010/main" val="721161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59BBAB-436B-4104-B057-BE7A7D2F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Data Caveats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3F29ADF-3D10-4C46-916D-B92173C5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5E6B4F2-8BF5-4EE3-9674-03968508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23</a:t>
            </a:fld>
            <a:endParaRPr lang="el-GR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C78BEA5-4D3B-4419-B7F4-6A6745823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435280" cy="3394472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Vizier expose a function from the dataflow layer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Caveats applied when a dataset is uploaded. </a:t>
            </a:r>
          </a:p>
          <a:p>
            <a:pPr>
              <a:buFontTx/>
              <a:buChar char="-"/>
            </a:pPr>
            <a:r>
              <a:rPr lang="en-US" dirty="0"/>
              <a:t>Use of caveats to annotate data</a:t>
            </a:r>
          </a:p>
          <a:p>
            <a:pPr lvl="1">
              <a:buFontTx/>
              <a:buChar char="-"/>
            </a:pPr>
            <a:r>
              <a:rPr lang="en-US" dirty="0"/>
              <a:t>String Parsing</a:t>
            </a:r>
          </a:p>
          <a:p>
            <a:pPr lvl="1">
              <a:buFontTx/>
              <a:buChar char="-"/>
            </a:pPr>
            <a:r>
              <a:rPr lang="en-US" dirty="0"/>
              <a:t>CSV Parsing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40515AC-7613-4D0E-9401-5F24D4E2AD65}"/>
              </a:ext>
            </a:extLst>
          </p:cNvPr>
          <p:cNvSpPr txBox="1"/>
          <p:nvPr/>
        </p:nvSpPr>
        <p:spPr>
          <a:xfrm>
            <a:off x="755576" y="163564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caveat</a:t>
            </a:r>
            <a:r>
              <a:rPr lang="en-US" b="1" dirty="0"/>
              <a:t>(id, value, message)</a:t>
            </a:r>
            <a:endParaRPr lang="x-none" b="1" dirty="0"/>
          </a:p>
        </p:txBody>
      </p:sp>
    </p:spTree>
    <p:extLst>
      <p:ext uri="{BB962C8B-B14F-4D97-AF65-F5344CB8AC3E}">
        <p14:creationId xmlns="" xmlns:p14="http://schemas.microsoft.com/office/powerpoint/2010/main" val="520727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ED1567-23FA-48CC-A54E-B54F5388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Propagating Caveats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BD9AE8-4564-42EE-AB5B-448B134B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A662DB-5BF3-4583-96E0-74BB6F2C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24</a:t>
            </a:fld>
            <a:endParaRPr lang="el-GR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F4E8278C-0EA2-4AC7-A759-80FEB4FD1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435280" cy="3394472"/>
          </a:xfrm>
        </p:spPr>
        <p:txBody>
          <a:bodyPr>
            <a:normAutofit/>
          </a:bodyPr>
          <a:lstStyle/>
          <a:p>
            <a:r>
              <a:rPr lang="en-US" dirty="0"/>
              <a:t>General annotation management systems let the user decide how an annotation propagate.</a:t>
            </a:r>
          </a:p>
          <a:p>
            <a:endParaRPr lang="en-US" dirty="0"/>
          </a:p>
          <a:p>
            <a:r>
              <a:rPr lang="en-US" dirty="0"/>
              <a:t>Vizier propagate caveats only if the value affect the output</a:t>
            </a:r>
          </a:p>
        </p:txBody>
      </p:sp>
    </p:spTree>
    <p:extLst>
      <p:ext uri="{BB962C8B-B14F-4D97-AF65-F5344CB8AC3E}">
        <p14:creationId xmlns="" xmlns:p14="http://schemas.microsoft.com/office/powerpoint/2010/main" val="389134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ED1567-23FA-48CC-A54E-B54F5388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Propagating Caveats</a:t>
            </a: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BD9AE8-4564-42EE-AB5B-448B134B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A662DB-5BF3-4583-96E0-74BB6F2C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25</a:t>
            </a:fld>
            <a:endParaRPr lang="el-GR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F4E8278C-0EA2-4AC7-A759-80FEB4FD1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435280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Vizier splits propagation of caveats into two parts for limiting overhead</a:t>
            </a:r>
          </a:p>
          <a:p>
            <a:endParaRPr lang="en-US" dirty="0" smtClean="0"/>
          </a:p>
          <a:p>
            <a:r>
              <a:rPr lang="en-US" dirty="0" smtClean="0"/>
              <a:t>Instrumenting Queries</a:t>
            </a:r>
          </a:p>
          <a:p>
            <a:r>
              <a:rPr lang="en-US" dirty="0" smtClean="0"/>
              <a:t>Computing Caveat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9134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Thank you !!</a:t>
            </a:r>
            <a:endParaRPr lang="en-US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="" xmlns:a16="http://schemas.microsoft.com/office/drawing/2014/main" id="{4DF530D5-2350-4855-8772-752E086A4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828" y="1419622"/>
            <a:ext cx="3096343" cy="30963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9641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Limitation of Existing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371" y="1347615"/>
            <a:ext cx="8483260" cy="310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x-none" dirty="0"/>
              <a:t>Most existing tools are </a:t>
            </a:r>
            <a:r>
              <a:rPr lang="x-none" dirty="0" err="1"/>
              <a:t>REPLs</a:t>
            </a:r>
            <a:r>
              <a:rPr lang="x-none" dirty="0"/>
              <a:t>-based notebooks but this models leads to limitations with:</a:t>
            </a:r>
          </a:p>
          <a:p>
            <a:r>
              <a:rPr lang="x-none" dirty="0"/>
              <a:t>Reproducibility</a:t>
            </a:r>
          </a:p>
          <a:p>
            <a:r>
              <a:rPr lang="x-none" dirty="0"/>
              <a:t>Direct Manipulation</a:t>
            </a:r>
          </a:p>
          <a:p>
            <a:r>
              <a:rPr lang="x-none" dirty="0"/>
              <a:t>Versioning and Sharing</a:t>
            </a:r>
          </a:p>
          <a:p>
            <a:r>
              <a:rPr lang="x-none" dirty="0"/>
              <a:t>Uncertainty and Error Tracking</a:t>
            </a:r>
          </a:p>
        </p:txBody>
      </p:sp>
    </p:spTree>
    <p:extLst>
      <p:ext uri="{BB962C8B-B14F-4D97-AF65-F5344CB8AC3E}">
        <p14:creationId xmlns="" xmlns:p14="http://schemas.microsoft.com/office/powerpoint/2010/main" val="238035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7A27FA-626D-4BCA-BFC6-0B3B367F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x-none" dirty="0"/>
              <a:t>Problem of </a:t>
            </a:r>
            <a:r>
              <a:rPr lang="x-none" dirty="0" err="1"/>
              <a:t>REPLs</a:t>
            </a:r>
            <a:r>
              <a:rPr lang="x-none" dirty="0"/>
              <a:t>-based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40F3C3-BA4A-4806-9D96-32C402B0F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003232" cy="3394472"/>
          </a:xfrm>
        </p:spPr>
        <p:txBody>
          <a:bodyPr>
            <a:normAutofit/>
          </a:bodyPr>
          <a:lstStyle/>
          <a:p>
            <a:r>
              <a:rPr lang="x-none" smtClean="0"/>
              <a:t>The REPL-based notebooks </a:t>
            </a:r>
            <a:r>
              <a:rPr lang="x-none" smtClean="0"/>
              <a:t>are </a:t>
            </a:r>
            <a:r>
              <a:rPr lang="x-none" smtClean="0"/>
              <a:t>stateful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Every state managed by the REPL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AF69E1-6EC9-4337-9E3E-919055778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B102CD0-22EC-4C7F-B159-BD1181D5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4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161222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x-none"/>
              <a:t>Trail of Breadcrumbs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5840F3C3-BA4A-4806-9D96-32C402B0F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003232" cy="3394472"/>
          </a:xfrm>
        </p:spPr>
        <p:txBody>
          <a:bodyPr>
            <a:normAutofit/>
          </a:bodyPr>
          <a:lstStyle/>
          <a:p>
            <a:r>
              <a:rPr lang="en-US" dirty="0" smtClean="0"/>
              <a:t>Common use of notebooks</a:t>
            </a:r>
          </a:p>
          <a:p>
            <a:r>
              <a:rPr lang="en-US" dirty="0" smtClean="0">
                <a:solidFill>
                  <a:srgbClr val="52B042"/>
                </a:solidFill>
              </a:rPr>
              <a:t>Pros </a:t>
            </a:r>
          </a:p>
          <a:p>
            <a:pPr lvl="1"/>
            <a:r>
              <a:rPr lang="en-US" dirty="0" smtClean="0"/>
              <a:t>Produce new data</a:t>
            </a:r>
          </a:p>
          <a:p>
            <a:pPr lvl="1"/>
            <a:r>
              <a:rPr lang="en-US" dirty="0" smtClean="0"/>
              <a:t>Intermediate states</a:t>
            </a:r>
          </a:p>
          <a:p>
            <a:pPr lvl="1"/>
            <a:r>
              <a:rPr lang="en-US" dirty="0" smtClean="0"/>
              <a:t>Other usage of notebook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Cons</a:t>
            </a:r>
          </a:p>
          <a:p>
            <a:pPr lvl="1"/>
            <a:r>
              <a:rPr lang="en-US" dirty="0" smtClean="0"/>
              <a:t>Manual work from </a:t>
            </a:r>
            <a:r>
              <a:rPr lang="en-US" dirty="0" smtClean="0"/>
              <a:t>user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3012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121429-3830-418D-AAF9-2BCDE68D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Vizier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6EBECD-C031-4C37-A607-D0FFBA0DF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US" dirty="0" smtClean="0"/>
              <a:t>Designed to e</a:t>
            </a:r>
            <a:r>
              <a:rPr lang="x-none" smtClean="0"/>
              <a:t>ncourage </a:t>
            </a:r>
            <a:r>
              <a:rPr lang="x-none" smtClean="0"/>
              <a:t>reproducibility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Don’t use REPL’s model</a:t>
            </a:r>
            <a:endParaRPr lang="x-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D31F79C-E82F-4E6E-8442-621D2964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6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20733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C50C25-350F-45FA-A82C-1E2FE713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Requirements Designing Vizier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9FF487-D826-4F31-9509-0F6EF7B7B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834880" cy="3394472"/>
          </a:xfrm>
        </p:spPr>
        <p:txBody>
          <a:bodyPr/>
          <a:lstStyle/>
          <a:p>
            <a:r>
              <a:rPr lang="x-none" dirty="0"/>
              <a:t>Enforcing in-order execution.</a:t>
            </a:r>
          </a:p>
          <a:p>
            <a:r>
              <a:rPr lang="x-none" dirty="0"/>
              <a:t>Workflow-style execution.</a:t>
            </a:r>
          </a:p>
          <a:p>
            <a:r>
              <a:rPr lang="x-none" dirty="0"/>
              <a:t>Fine-grained provenance.</a:t>
            </a:r>
          </a:p>
          <a:p>
            <a:r>
              <a:rPr lang="x-none" dirty="0"/>
              <a:t>Big data support.</a:t>
            </a:r>
          </a:p>
        </p:txBody>
      </p:sp>
      <p:pic>
        <p:nvPicPr>
          <p:cNvPr id="8" name="Content Placeholder 7" descr="A picture containing text, newspaper&#10;&#10;Description automatically generated">
            <a:extLst>
              <a:ext uri="{FF2B5EF4-FFF2-40B4-BE49-F238E27FC236}">
                <a16:creationId xmlns="" xmlns:a16="http://schemas.microsoft.com/office/drawing/2014/main" id="{336C826E-581A-4976-AEC2-78F2D12763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921" y="1271646"/>
            <a:ext cx="3035300" cy="2084045"/>
          </a:xfrm>
        </p:spPr>
      </p:pic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D90818E-9DDD-4AE6-B522-79CAC0D7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B8D36D1-9588-4BC4-99D4-01185D65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7</a:t>
            </a:fld>
            <a:endParaRPr lang="el-GR"/>
          </a:p>
        </p:txBody>
      </p:sp>
    </p:spTree>
    <p:extLst>
      <p:ext uri="{BB962C8B-B14F-4D97-AF65-F5344CB8AC3E}">
        <p14:creationId xmlns="" xmlns:p14="http://schemas.microsoft.com/office/powerpoint/2010/main" val="368323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371" y="205979"/>
            <a:ext cx="8356429" cy="857250"/>
          </a:xfrm>
        </p:spPr>
        <p:txBody>
          <a:bodyPr>
            <a:normAutofit/>
          </a:bodyPr>
          <a:lstStyle/>
          <a:p>
            <a:r>
              <a:rPr lang="x-none" dirty="0"/>
              <a:t>Vizier Notebook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0371" y="1203599"/>
            <a:ext cx="8356429" cy="324854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Similar to other notebooks, </a:t>
            </a:r>
            <a:r>
              <a:rPr lang="x-none" sz="2400" smtClean="0"/>
              <a:t>Jupyter </a:t>
            </a:r>
            <a:r>
              <a:rPr lang="x-none" sz="2400" dirty="0"/>
              <a:t>and Apache </a:t>
            </a:r>
            <a:r>
              <a:rPr lang="x-none" sz="2400"/>
              <a:t>Zeppelin</a:t>
            </a:r>
            <a:r>
              <a:rPr lang="x-none" sz="2400" smtClean="0"/>
              <a:t>.</a:t>
            </a:r>
            <a:endParaRPr lang="en-US" sz="2400" dirty="0" smtClean="0"/>
          </a:p>
          <a:p>
            <a:endParaRPr lang="x-none" sz="2400" dirty="0"/>
          </a:p>
          <a:p>
            <a:r>
              <a:rPr lang="x-none" sz="2400" dirty="0"/>
              <a:t>An analytics workflow is broken down into individual steps called </a:t>
            </a:r>
            <a:r>
              <a:rPr lang="x-none" sz="2400" b="1"/>
              <a:t>Cells</a:t>
            </a:r>
            <a:r>
              <a:rPr lang="x-none" sz="2400" smtClean="0"/>
              <a:t>.</a:t>
            </a:r>
            <a:endParaRPr lang="en-US" sz="2400" dirty="0" smtClean="0"/>
          </a:p>
          <a:p>
            <a:endParaRPr lang="x-none" sz="2400" dirty="0"/>
          </a:p>
          <a:p>
            <a:r>
              <a:rPr lang="en-US" sz="2400" dirty="0" smtClean="0"/>
              <a:t>In order workflow cells</a:t>
            </a:r>
          </a:p>
          <a:p>
            <a:endParaRPr lang="x-none" sz="2400" dirty="0"/>
          </a:p>
          <a:p>
            <a:r>
              <a:rPr lang="x-none" sz="2400" smtClean="0"/>
              <a:t>Vizier’s </a:t>
            </a:r>
            <a:r>
              <a:rPr lang="x-none" sz="2400" dirty="0"/>
              <a:t>two core components : Workflow &amp; Dataflow manager</a:t>
            </a:r>
          </a:p>
          <a:p>
            <a:pPr marL="0" indent="0">
              <a:buNone/>
            </a:pPr>
            <a:endParaRPr lang="x-none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77210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1D4A28-D0CE-4C60-90B7-A0473BB2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Workflow &amp; Dataflow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F1E794-3C7D-4261-ABE8-31AC18697E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x-none" b="1"/>
              <a:t>Workflow </a:t>
            </a:r>
            <a:r>
              <a:rPr lang="x-none" b="1" smtClean="0"/>
              <a:t>Cells</a:t>
            </a:r>
            <a:endParaRPr lang="en-US" b="1" dirty="0" smtClean="0"/>
          </a:p>
          <a:p>
            <a:pPr marL="0" indent="0" algn="ctr">
              <a:buNone/>
            </a:pPr>
            <a:endParaRPr lang="x-none" b="1" dirty="0"/>
          </a:p>
          <a:p>
            <a:pPr marL="514350" indent="-514350">
              <a:buNone/>
            </a:pPr>
            <a:r>
              <a:rPr lang="en-GB" dirty="0" smtClean="0"/>
              <a:t>1. Read dataset</a:t>
            </a:r>
          </a:p>
          <a:p>
            <a:pPr marL="514350" indent="-514350">
              <a:buAutoNum type="arabicPeriod"/>
            </a:pPr>
            <a:endParaRPr lang="x-none" dirty="0"/>
          </a:p>
          <a:p>
            <a:pPr marL="0" indent="0">
              <a:buNone/>
            </a:pPr>
            <a:r>
              <a:rPr lang="x-none" dirty="0"/>
              <a:t>2. </a:t>
            </a:r>
            <a:r>
              <a:rPr lang="en-GB" dirty="0"/>
              <a:t>Checkpoint </a:t>
            </a:r>
            <a:r>
              <a:rPr lang="en-GB" dirty="0" smtClean="0"/>
              <a:t>dataset</a:t>
            </a:r>
          </a:p>
          <a:p>
            <a:pPr marL="0" indent="0">
              <a:buNone/>
            </a:pPr>
            <a:endParaRPr lang="x-none" dirty="0"/>
          </a:p>
          <a:p>
            <a:pPr marL="0" indent="0">
              <a:buNone/>
            </a:pPr>
            <a:r>
              <a:rPr lang="x-none" dirty="0"/>
              <a:t>3. </a:t>
            </a:r>
            <a:r>
              <a:rPr lang="en-GB" dirty="0"/>
              <a:t>Create </a:t>
            </a:r>
            <a:r>
              <a:rPr lang="en-GB" dirty="0" smtClean="0"/>
              <a:t>dataset</a:t>
            </a:r>
            <a:endParaRPr lang="x-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8436973-3BE8-4674-918D-745A578CB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91000" y="1200151"/>
            <a:ext cx="4495800" cy="33944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x-none" b="1" dirty="0"/>
              <a:t>Dataflow Cells</a:t>
            </a:r>
          </a:p>
          <a:p>
            <a:pPr marL="514350" indent="-514350">
              <a:buNone/>
            </a:pPr>
            <a:r>
              <a:rPr lang="en-US" dirty="0" smtClean="0"/>
              <a:t>1. Compiled to SQL queries</a:t>
            </a:r>
          </a:p>
          <a:p>
            <a:pPr marL="514350" indent="-514350">
              <a:buNone/>
            </a:pPr>
            <a:endParaRPr lang="x-none" dirty="0"/>
          </a:p>
          <a:p>
            <a:pPr marL="0" indent="0">
              <a:buNone/>
            </a:pPr>
            <a:r>
              <a:rPr lang="x-none" dirty="0"/>
              <a:t>2</a:t>
            </a:r>
            <a:r>
              <a:rPr lang="x-none"/>
              <a:t>. </a:t>
            </a:r>
            <a:r>
              <a:rPr lang="en-GB" dirty="0" smtClean="0"/>
              <a:t>Views</a:t>
            </a:r>
            <a:endParaRPr lang="x-none" dirty="0"/>
          </a:p>
          <a:p>
            <a:pPr marL="0" indent="0">
              <a:buNone/>
            </a:pPr>
            <a:endParaRPr lang="x-none" dirty="0"/>
          </a:p>
          <a:p>
            <a:pPr marL="0" indent="0">
              <a:buNone/>
            </a:pPr>
            <a:endParaRPr lang="x-none" dirty="0"/>
          </a:p>
          <a:p>
            <a:pPr marL="0" indent="0">
              <a:buNone/>
            </a:pPr>
            <a:endParaRPr lang="x-non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242B5B-7F5E-4390-B546-9DE152EC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https://www.cs.ucy.ac.cy/courses/EPL646</a:t>
            </a:r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0EA3B1-0575-42AE-8CD9-3E2A358E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D1C4-C2D9-4231-9FB2-B2D9D97AA41D}" type="slidenum">
              <a:rPr lang="el-GR" smtClean="0"/>
              <a:pPr/>
              <a:t>9</a:t>
            </a:fld>
            <a:endParaRPr lang="el-GR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903F1C7-5818-46C5-B5B6-00914D9C9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409950"/>
            <a:ext cx="3078747" cy="10135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3927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10111</TotalTime>
  <Words>1704</Words>
  <Application>Microsoft Office PowerPoint</Application>
  <PresentationFormat>On-screen Show (16:9)</PresentationFormat>
  <Paragraphs>235</Paragraphs>
  <Slides>26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Θέμα του Office</vt:lpstr>
      <vt:lpstr>Your notebook is not crumby enough, REPLace it</vt:lpstr>
      <vt:lpstr>Vizier Overview</vt:lpstr>
      <vt:lpstr>Limitation of Existing Tools</vt:lpstr>
      <vt:lpstr>Problem of REPLs-based Notebooks</vt:lpstr>
      <vt:lpstr>Trail of Breadcrumbs</vt:lpstr>
      <vt:lpstr>Vizier Design</vt:lpstr>
      <vt:lpstr>Requirements Designing Vizier</vt:lpstr>
      <vt:lpstr>Vizier Notebook</vt:lpstr>
      <vt:lpstr>Workflow &amp; Dataflow </vt:lpstr>
      <vt:lpstr>Vizier’s Version Models</vt:lpstr>
      <vt:lpstr>Vizier’s Dependency Model</vt:lpstr>
      <vt:lpstr>Vizier’s Execution Model</vt:lpstr>
      <vt:lpstr>Workflow Manager</vt:lpstr>
      <vt:lpstr>Dataflow Manager</vt:lpstr>
      <vt:lpstr>Vizier’s User Interface</vt:lpstr>
      <vt:lpstr>Vizier’s User Interface</vt:lpstr>
      <vt:lpstr>Spreadsheet Operations</vt:lpstr>
      <vt:lpstr>Spreadsheet Data Types</vt:lpstr>
      <vt:lpstr>Declarative Updates</vt:lpstr>
      <vt:lpstr>Row Identity</vt:lpstr>
      <vt:lpstr>Caveat</vt:lpstr>
      <vt:lpstr>Managing Caveats</vt:lpstr>
      <vt:lpstr>Applying Data Caveats</vt:lpstr>
      <vt:lpstr>Propagating Caveats</vt:lpstr>
      <vt:lpstr>Propagating Caveats</vt:lpstr>
      <vt:lpstr>Thank you !!</vt:lpstr>
    </vt:vector>
  </TitlesOfParts>
  <Manager>Advanced Topics in Databases</Manager>
  <Company>Dept. of Computer Science, University of Cyprus</Company>
  <LinksUpToDate>false</LinksUpToDate>
  <SharedDoc>false</SharedDoc>
  <HyperlinkBase>https://www2.cs.ucy.ac.cy/~dzeina/courses/epl646/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Looking Back to Look Forward</dc:title>
  <dc:subject/>
  <dc:creator>Maria Maslioukova</dc:creator>
  <cp:keywords/>
  <dc:description/>
  <cp:lastModifiedBy>Loizos Loizou</cp:lastModifiedBy>
  <cp:revision>791</cp:revision>
  <dcterms:created xsi:type="dcterms:W3CDTF">2017-11-21T13:30:34Z</dcterms:created>
  <dcterms:modified xsi:type="dcterms:W3CDTF">2020-04-14T12:17:50Z</dcterms:modified>
  <cp:category>Student Presentations</cp:category>
</cp:coreProperties>
</file>