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4"/>
  </p:notesMasterIdLst>
  <p:sldIdLst>
    <p:sldId id="256" r:id="rId2"/>
    <p:sldId id="270" r:id="rId3"/>
    <p:sldId id="271" r:id="rId4"/>
    <p:sldId id="272" r:id="rId5"/>
    <p:sldId id="273" r:id="rId6"/>
    <p:sldId id="274" r:id="rId7"/>
    <p:sldId id="275" r:id="rId8"/>
    <p:sldId id="276" r:id="rId9"/>
    <p:sldId id="277" r:id="rId10"/>
    <p:sldId id="278" r:id="rId11"/>
    <p:sldId id="279" r:id="rId12"/>
    <p:sldId id="259" r:id="rId13"/>
    <p:sldId id="262" r:id="rId14"/>
    <p:sldId id="260" r:id="rId15"/>
    <p:sldId id="261" r:id="rId16"/>
    <p:sldId id="263" r:id="rId17"/>
    <p:sldId id="264" r:id="rId18"/>
    <p:sldId id="265" r:id="rId19"/>
    <p:sldId id="266" r:id="rId20"/>
    <p:sldId id="267" r:id="rId21"/>
    <p:sldId id="268"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86986" autoAdjust="0"/>
  </p:normalViewPr>
  <p:slideViewPr>
    <p:cSldViewPr snapToGrid="0">
      <p:cViewPr varScale="1">
        <p:scale>
          <a:sx n="108" d="100"/>
          <a:sy n="108" d="100"/>
        </p:scale>
        <p:origin x="989" y="12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A088E5-AE1A-4C24-8331-DC98E080AC8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56D4EAC-0331-498E-8252-3DA3FE66F8B2}">
      <dgm:prSet/>
      <dgm:spPr/>
      <dgm:t>
        <a:bodyPr/>
        <a:lstStyle/>
        <a:p>
          <a:pPr rtl="0"/>
          <a:r>
            <a:rPr lang="en-US" dirty="0"/>
            <a:t>More API calls result in more accurate representation of the travel times throughout the city</a:t>
          </a:r>
        </a:p>
      </dgm:t>
    </dgm:pt>
    <dgm:pt modelId="{623CBC85-40D5-41AA-85D3-D4C9BB3C594B}" type="parTrans" cxnId="{76985C39-9F2A-4B20-BD7F-99BB6718BC57}">
      <dgm:prSet/>
      <dgm:spPr/>
      <dgm:t>
        <a:bodyPr/>
        <a:lstStyle/>
        <a:p>
          <a:endParaRPr lang="en-US"/>
        </a:p>
      </dgm:t>
    </dgm:pt>
    <dgm:pt modelId="{1795F59E-59F7-4942-B8B6-E383E0D4356D}" type="sibTrans" cxnId="{76985C39-9F2A-4B20-BD7F-99BB6718BC57}">
      <dgm:prSet/>
      <dgm:spPr/>
      <dgm:t>
        <a:bodyPr/>
        <a:lstStyle/>
        <a:p>
          <a:endParaRPr lang="en-US"/>
        </a:p>
      </dgm:t>
    </dgm:pt>
    <dgm:pt modelId="{0BBB6760-63EB-4D3A-A7CB-CFE966AE9952}">
      <dgm:prSet/>
      <dgm:spPr/>
      <dgm:t>
        <a:bodyPr/>
        <a:lstStyle/>
        <a:p>
          <a:pPr rtl="0"/>
          <a:r>
            <a:rPr lang="en-US"/>
            <a:t>More API calls result in a higher cost for data acquisition</a:t>
          </a:r>
        </a:p>
      </dgm:t>
    </dgm:pt>
    <dgm:pt modelId="{606E1952-919A-4D5D-9BE8-58CFA2CC0BCD}" type="parTrans" cxnId="{B9BF997C-40AD-4569-9164-5E5FE747787C}">
      <dgm:prSet/>
      <dgm:spPr/>
      <dgm:t>
        <a:bodyPr/>
        <a:lstStyle/>
        <a:p>
          <a:endParaRPr lang="en-US"/>
        </a:p>
      </dgm:t>
    </dgm:pt>
    <dgm:pt modelId="{483010C3-39C6-4871-BB3B-7F515F76B628}" type="sibTrans" cxnId="{B9BF997C-40AD-4569-9164-5E5FE747787C}">
      <dgm:prSet/>
      <dgm:spPr/>
      <dgm:t>
        <a:bodyPr/>
        <a:lstStyle/>
        <a:p>
          <a:endParaRPr lang="en-US"/>
        </a:p>
      </dgm:t>
    </dgm:pt>
    <dgm:pt modelId="{A3895CA9-E240-46CB-A464-E104252A2FE1}" type="pres">
      <dgm:prSet presAssocID="{73A088E5-AE1A-4C24-8331-DC98E080AC8A}" presName="linear" presStyleCnt="0">
        <dgm:presLayoutVars>
          <dgm:animLvl val="lvl"/>
          <dgm:resizeHandles val="exact"/>
        </dgm:presLayoutVars>
      </dgm:prSet>
      <dgm:spPr/>
    </dgm:pt>
    <dgm:pt modelId="{E085F277-D208-47CF-85C9-F117F110E9D6}" type="pres">
      <dgm:prSet presAssocID="{056D4EAC-0331-498E-8252-3DA3FE66F8B2}" presName="parentText" presStyleLbl="node1" presStyleIdx="0" presStyleCnt="2">
        <dgm:presLayoutVars>
          <dgm:chMax val="0"/>
          <dgm:bulletEnabled val="1"/>
        </dgm:presLayoutVars>
      </dgm:prSet>
      <dgm:spPr/>
    </dgm:pt>
    <dgm:pt modelId="{8DA56E97-00D4-49A3-BE82-321E7B791B29}" type="pres">
      <dgm:prSet presAssocID="{1795F59E-59F7-4942-B8B6-E383E0D4356D}" presName="spacer" presStyleCnt="0"/>
      <dgm:spPr/>
    </dgm:pt>
    <dgm:pt modelId="{11115F91-2D5D-483B-AF81-73BD98CD535F}" type="pres">
      <dgm:prSet presAssocID="{0BBB6760-63EB-4D3A-A7CB-CFE966AE9952}" presName="parentText" presStyleLbl="node1" presStyleIdx="1" presStyleCnt="2">
        <dgm:presLayoutVars>
          <dgm:chMax val="0"/>
          <dgm:bulletEnabled val="1"/>
        </dgm:presLayoutVars>
      </dgm:prSet>
      <dgm:spPr/>
    </dgm:pt>
  </dgm:ptLst>
  <dgm:cxnLst>
    <dgm:cxn modelId="{76985C39-9F2A-4B20-BD7F-99BB6718BC57}" srcId="{73A088E5-AE1A-4C24-8331-DC98E080AC8A}" destId="{056D4EAC-0331-498E-8252-3DA3FE66F8B2}" srcOrd="0" destOrd="0" parTransId="{623CBC85-40D5-41AA-85D3-D4C9BB3C594B}" sibTransId="{1795F59E-59F7-4942-B8B6-E383E0D4356D}"/>
    <dgm:cxn modelId="{3DA96C3D-30C4-4AB5-8B96-D65574B45152}" type="presOf" srcId="{056D4EAC-0331-498E-8252-3DA3FE66F8B2}" destId="{E085F277-D208-47CF-85C9-F117F110E9D6}" srcOrd="0" destOrd="0" presId="urn:microsoft.com/office/officeart/2005/8/layout/vList2"/>
    <dgm:cxn modelId="{B9BF997C-40AD-4569-9164-5E5FE747787C}" srcId="{73A088E5-AE1A-4C24-8331-DC98E080AC8A}" destId="{0BBB6760-63EB-4D3A-A7CB-CFE966AE9952}" srcOrd="1" destOrd="0" parTransId="{606E1952-919A-4D5D-9BE8-58CFA2CC0BCD}" sibTransId="{483010C3-39C6-4871-BB3B-7F515F76B628}"/>
    <dgm:cxn modelId="{12EF3B84-CA20-434E-947D-C8C805BBF635}" type="presOf" srcId="{0BBB6760-63EB-4D3A-A7CB-CFE966AE9952}" destId="{11115F91-2D5D-483B-AF81-73BD98CD535F}" srcOrd="0" destOrd="0" presId="urn:microsoft.com/office/officeart/2005/8/layout/vList2"/>
    <dgm:cxn modelId="{AA797EE6-400C-4B4B-8486-8F35E112ECD6}" type="presOf" srcId="{73A088E5-AE1A-4C24-8331-DC98E080AC8A}" destId="{A3895CA9-E240-46CB-A464-E104252A2FE1}" srcOrd="0" destOrd="0" presId="urn:microsoft.com/office/officeart/2005/8/layout/vList2"/>
    <dgm:cxn modelId="{C6B9F1C7-33B5-440E-96D0-9F3B65B24934}" type="presParOf" srcId="{A3895CA9-E240-46CB-A464-E104252A2FE1}" destId="{E085F277-D208-47CF-85C9-F117F110E9D6}" srcOrd="0" destOrd="0" presId="urn:microsoft.com/office/officeart/2005/8/layout/vList2"/>
    <dgm:cxn modelId="{C3E1E92A-9C4C-4149-8DAA-9460E1C1C5C6}" type="presParOf" srcId="{A3895CA9-E240-46CB-A464-E104252A2FE1}" destId="{8DA56E97-00D4-49A3-BE82-321E7B791B29}" srcOrd="1" destOrd="0" presId="urn:microsoft.com/office/officeart/2005/8/layout/vList2"/>
    <dgm:cxn modelId="{9DD78017-D352-435A-9A60-C514B9E2885D}" type="presParOf" srcId="{A3895CA9-E240-46CB-A464-E104252A2FE1}" destId="{11115F91-2D5D-483B-AF81-73BD98CD535F}"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8A7F71-FD99-475F-9013-5F71F75C402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DFC9615-2485-499E-9B41-B44912E10652}">
      <dgm:prSet/>
      <dgm:spPr/>
      <dgm:t>
        <a:bodyPr/>
        <a:lstStyle/>
        <a:p>
          <a:pPr rtl="0"/>
          <a:r>
            <a:rPr lang="en-US" dirty="0"/>
            <a:t>This is one of the factors which limits the accuracy of MapReuse weights, and can explain the effect observed in errors where additional training data does not lead to noticeable improvements in the accuracy of MapReuse</a:t>
          </a:r>
        </a:p>
      </dgm:t>
    </dgm:pt>
    <dgm:pt modelId="{5D2E8348-33F0-412A-9137-A25804DAA082}" type="parTrans" cxnId="{B3483A32-7D16-4A9D-8738-73E8B211C1EB}">
      <dgm:prSet/>
      <dgm:spPr/>
      <dgm:t>
        <a:bodyPr/>
        <a:lstStyle/>
        <a:p>
          <a:endParaRPr lang="en-US"/>
        </a:p>
      </dgm:t>
    </dgm:pt>
    <dgm:pt modelId="{4AE3F571-ADE9-4655-8670-9911E7464295}" type="sibTrans" cxnId="{B3483A32-7D16-4A9D-8738-73E8B211C1EB}">
      <dgm:prSet/>
      <dgm:spPr/>
      <dgm:t>
        <a:bodyPr/>
        <a:lstStyle/>
        <a:p>
          <a:endParaRPr lang="en-US"/>
        </a:p>
      </dgm:t>
    </dgm:pt>
    <dgm:pt modelId="{4B33DBB3-F3C4-4574-80FA-5E6E2DD1AD97}" type="pres">
      <dgm:prSet presAssocID="{9E8A7F71-FD99-475F-9013-5F71F75C4029}" presName="linear" presStyleCnt="0">
        <dgm:presLayoutVars>
          <dgm:animLvl val="lvl"/>
          <dgm:resizeHandles val="exact"/>
        </dgm:presLayoutVars>
      </dgm:prSet>
      <dgm:spPr/>
    </dgm:pt>
    <dgm:pt modelId="{4F5644D5-9808-42E9-B2A0-CF7CAD9787FA}" type="pres">
      <dgm:prSet presAssocID="{5DFC9615-2485-499E-9B41-B44912E10652}" presName="parentText" presStyleLbl="node1" presStyleIdx="0" presStyleCnt="1">
        <dgm:presLayoutVars>
          <dgm:chMax val="0"/>
          <dgm:bulletEnabled val="1"/>
        </dgm:presLayoutVars>
      </dgm:prSet>
      <dgm:spPr/>
    </dgm:pt>
  </dgm:ptLst>
  <dgm:cxnLst>
    <dgm:cxn modelId="{BF580210-1621-4013-81E8-EA56CB439FB7}" type="presOf" srcId="{9E8A7F71-FD99-475F-9013-5F71F75C4029}" destId="{4B33DBB3-F3C4-4574-80FA-5E6E2DD1AD97}" srcOrd="0" destOrd="0" presId="urn:microsoft.com/office/officeart/2005/8/layout/vList2"/>
    <dgm:cxn modelId="{FE28FA2F-DB80-4512-BAF2-E6CE8C7DA968}" type="presOf" srcId="{5DFC9615-2485-499E-9B41-B44912E10652}" destId="{4F5644D5-9808-42E9-B2A0-CF7CAD9787FA}" srcOrd="0" destOrd="0" presId="urn:microsoft.com/office/officeart/2005/8/layout/vList2"/>
    <dgm:cxn modelId="{B3483A32-7D16-4A9D-8738-73E8B211C1EB}" srcId="{9E8A7F71-FD99-475F-9013-5F71F75C4029}" destId="{5DFC9615-2485-499E-9B41-B44912E10652}" srcOrd="0" destOrd="0" parTransId="{5D2E8348-33F0-412A-9137-A25804DAA082}" sibTransId="{4AE3F571-ADE9-4655-8670-9911E7464295}"/>
    <dgm:cxn modelId="{48C639CB-BFD2-43AF-8622-3012A691AD55}" type="presParOf" srcId="{4B33DBB3-F3C4-4574-80FA-5E6E2DD1AD97}" destId="{4F5644D5-9808-42E9-B2A0-CF7CAD9787FA}"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8A627C-A73E-4AF7-B51A-BF950E0CA424}"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94603F7A-B430-4722-9433-548CD8829C29}">
      <dgm:prSet/>
      <dgm:spPr/>
      <dgm:t>
        <a:bodyPr/>
        <a:lstStyle/>
        <a:p>
          <a:pPr rtl="0"/>
          <a:r>
            <a:rPr lang="en-US" dirty="0"/>
            <a:t>A system called </a:t>
          </a:r>
          <a:r>
            <a:rPr lang="en-US" b="1" u="sng" dirty="0" err="1"/>
            <a:t>MapReuse</a:t>
          </a:r>
          <a:r>
            <a:rPr lang="en-US" dirty="0"/>
            <a:t> was built </a:t>
          </a:r>
          <a:r>
            <a:rPr lang="en-US" dirty="0">
              <a:sym typeface="Wingdings" panose="05000000000000000000" pitchFamily="2" charset="2"/>
            </a:rPr>
            <a:t></a:t>
          </a:r>
          <a:r>
            <a:rPr lang="en-US" dirty="0"/>
            <a:t> it can infer travel times on each road segment in a large city using several thousand calls to commercial maps directions API.</a:t>
          </a:r>
        </a:p>
      </dgm:t>
    </dgm:pt>
    <dgm:pt modelId="{48BA89C6-6C97-4185-B322-3AEDD8F9845C}" type="parTrans" cxnId="{F59882EE-BA72-4D5C-A13F-57A0578A448C}">
      <dgm:prSet/>
      <dgm:spPr/>
      <dgm:t>
        <a:bodyPr/>
        <a:lstStyle/>
        <a:p>
          <a:endParaRPr lang="en-US"/>
        </a:p>
      </dgm:t>
    </dgm:pt>
    <dgm:pt modelId="{4B7C5C3D-5E82-4B49-9792-9DA7682AF0F2}" type="sibTrans" cxnId="{F59882EE-BA72-4D5C-A13F-57A0578A448C}">
      <dgm:prSet/>
      <dgm:spPr/>
      <dgm:t>
        <a:bodyPr/>
        <a:lstStyle/>
        <a:p>
          <a:endParaRPr lang="en-US"/>
        </a:p>
      </dgm:t>
    </dgm:pt>
    <dgm:pt modelId="{2816BCA9-5BA5-4262-886F-377AFB53019C}">
      <dgm:prSet/>
      <dgm:spPr/>
      <dgm:t>
        <a:bodyPr/>
        <a:lstStyle/>
        <a:p>
          <a:pPr rtl="0"/>
          <a:r>
            <a:rPr lang="en-US" dirty="0"/>
            <a:t>The empiric analysis in four large metropolitan areas shows that reusing travel time info derived by MapReuse has very high accuracy</a:t>
          </a:r>
        </a:p>
      </dgm:t>
    </dgm:pt>
    <dgm:pt modelId="{7E1543C3-9C8A-4AF1-977D-C9EE8118B73C}" type="parTrans" cxnId="{59AB1B2C-F70A-47AC-84E4-5932D568EA75}">
      <dgm:prSet/>
      <dgm:spPr/>
      <dgm:t>
        <a:bodyPr/>
        <a:lstStyle/>
        <a:p>
          <a:endParaRPr lang="en-US"/>
        </a:p>
      </dgm:t>
    </dgm:pt>
    <dgm:pt modelId="{D220789A-3DA1-4840-BD8E-9BA76EA93EF0}" type="sibTrans" cxnId="{59AB1B2C-F70A-47AC-84E4-5932D568EA75}">
      <dgm:prSet/>
      <dgm:spPr/>
      <dgm:t>
        <a:bodyPr/>
        <a:lstStyle/>
        <a:p>
          <a:endParaRPr lang="en-US"/>
        </a:p>
      </dgm:t>
    </dgm:pt>
    <dgm:pt modelId="{DA1C0257-651B-4B8D-AC82-A1CB71810812}">
      <dgm:prSet/>
      <dgm:spPr/>
      <dgm:t>
        <a:bodyPr/>
        <a:lstStyle/>
        <a:p>
          <a:pPr rtl="0"/>
          <a:r>
            <a:rPr lang="en-US" dirty="0"/>
            <a:t>MapReuse is able to reproduce path-travel times reported by the commercial map within a very small margin of error</a:t>
          </a:r>
        </a:p>
      </dgm:t>
    </dgm:pt>
    <dgm:pt modelId="{BC9D6843-6C10-40AD-898E-FCF67F0563B7}" type="parTrans" cxnId="{5B9A0710-25D9-4B05-BF45-3667419CD2C7}">
      <dgm:prSet/>
      <dgm:spPr/>
      <dgm:t>
        <a:bodyPr/>
        <a:lstStyle/>
        <a:p>
          <a:endParaRPr lang="en-US"/>
        </a:p>
      </dgm:t>
    </dgm:pt>
    <dgm:pt modelId="{07788B10-EE92-4605-AD30-9B25AE00F56F}" type="sibTrans" cxnId="{5B9A0710-25D9-4B05-BF45-3667419CD2C7}">
      <dgm:prSet/>
      <dgm:spPr/>
      <dgm:t>
        <a:bodyPr/>
        <a:lstStyle/>
        <a:p>
          <a:endParaRPr lang="en-US"/>
        </a:p>
      </dgm:t>
    </dgm:pt>
    <dgm:pt modelId="{F044B008-A67E-4C38-ACDE-4048C41D51BE}" type="pres">
      <dgm:prSet presAssocID="{CA8A627C-A73E-4AF7-B51A-BF950E0CA424}" presName="linearFlow" presStyleCnt="0">
        <dgm:presLayoutVars>
          <dgm:dir/>
          <dgm:resizeHandles val="exact"/>
        </dgm:presLayoutVars>
      </dgm:prSet>
      <dgm:spPr/>
    </dgm:pt>
    <dgm:pt modelId="{3D177CDE-D1B8-46C1-9FF4-534C1D6B9B77}" type="pres">
      <dgm:prSet presAssocID="{94603F7A-B430-4722-9433-548CD8829C29}" presName="composite" presStyleCnt="0"/>
      <dgm:spPr/>
    </dgm:pt>
    <dgm:pt modelId="{4F5AE0DF-791E-4864-AFEE-2FAEBD958847}" type="pres">
      <dgm:prSet presAssocID="{94603F7A-B430-4722-9433-548CD8829C29}" presName="imgShp" presStyleLbl="fgImgPlace1" presStyleIdx="0" presStyleCnt="3"/>
      <dgm:spPr/>
    </dgm:pt>
    <dgm:pt modelId="{4343B5A7-D0AC-47CE-885B-A36C66F34662}" type="pres">
      <dgm:prSet presAssocID="{94603F7A-B430-4722-9433-548CD8829C29}" presName="txShp" presStyleLbl="node1" presStyleIdx="0" presStyleCnt="3">
        <dgm:presLayoutVars>
          <dgm:bulletEnabled val="1"/>
        </dgm:presLayoutVars>
      </dgm:prSet>
      <dgm:spPr/>
    </dgm:pt>
    <dgm:pt modelId="{1ADC719D-8B72-4AA5-B249-0ED4D41C28E7}" type="pres">
      <dgm:prSet presAssocID="{4B7C5C3D-5E82-4B49-9792-9DA7682AF0F2}" presName="spacing" presStyleCnt="0"/>
      <dgm:spPr/>
    </dgm:pt>
    <dgm:pt modelId="{8EB80546-D5A3-4B67-BADD-49E4AAF9FF55}" type="pres">
      <dgm:prSet presAssocID="{2816BCA9-5BA5-4262-886F-377AFB53019C}" presName="composite" presStyleCnt="0"/>
      <dgm:spPr/>
    </dgm:pt>
    <dgm:pt modelId="{2181A1AF-C902-4BDD-A09B-63E4C6EE9EEA}" type="pres">
      <dgm:prSet presAssocID="{2816BCA9-5BA5-4262-886F-377AFB53019C}" presName="imgShp" presStyleLbl="fgImgPlace1" presStyleIdx="1" presStyleCnt="3"/>
      <dgm:spPr/>
    </dgm:pt>
    <dgm:pt modelId="{53F31B5F-34C9-4B39-8375-60206B718E5E}" type="pres">
      <dgm:prSet presAssocID="{2816BCA9-5BA5-4262-886F-377AFB53019C}" presName="txShp" presStyleLbl="node1" presStyleIdx="1" presStyleCnt="3">
        <dgm:presLayoutVars>
          <dgm:bulletEnabled val="1"/>
        </dgm:presLayoutVars>
      </dgm:prSet>
      <dgm:spPr/>
    </dgm:pt>
    <dgm:pt modelId="{2A32C660-04D7-4514-A1EF-7E8C9EFD8587}" type="pres">
      <dgm:prSet presAssocID="{D220789A-3DA1-4840-BD8E-9BA76EA93EF0}" presName="spacing" presStyleCnt="0"/>
      <dgm:spPr/>
    </dgm:pt>
    <dgm:pt modelId="{1BA02ECA-9647-46B8-9B0C-F8A8DA06DA24}" type="pres">
      <dgm:prSet presAssocID="{DA1C0257-651B-4B8D-AC82-A1CB71810812}" presName="composite" presStyleCnt="0"/>
      <dgm:spPr/>
    </dgm:pt>
    <dgm:pt modelId="{2D145C31-D105-41ED-B277-8983CD0F28E2}" type="pres">
      <dgm:prSet presAssocID="{DA1C0257-651B-4B8D-AC82-A1CB71810812}" presName="imgShp" presStyleLbl="fgImgPlace1" presStyleIdx="2" presStyleCnt="3"/>
      <dgm:spPr/>
    </dgm:pt>
    <dgm:pt modelId="{45E55A11-A1D0-4A92-A57C-24B3642BEB3D}" type="pres">
      <dgm:prSet presAssocID="{DA1C0257-651B-4B8D-AC82-A1CB71810812}" presName="txShp" presStyleLbl="node1" presStyleIdx="2" presStyleCnt="3">
        <dgm:presLayoutVars>
          <dgm:bulletEnabled val="1"/>
        </dgm:presLayoutVars>
      </dgm:prSet>
      <dgm:spPr/>
    </dgm:pt>
  </dgm:ptLst>
  <dgm:cxnLst>
    <dgm:cxn modelId="{5B9A0710-25D9-4B05-BF45-3667419CD2C7}" srcId="{CA8A627C-A73E-4AF7-B51A-BF950E0CA424}" destId="{DA1C0257-651B-4B8D-AC82-A1CB71810812}" srcOrd="2" destOrd="0" parTransId="{BC9D6843-6C10-40AD-898E-FCF67F0563B7}" sibTransId="{07788B10-EE92-4605-AD30-9B25AE00F56F}"/>
    <dgm:cxn modelId="{59AB1B2C-F70A-47AC-84E4-5932D568EA75}" srcId="{CA8A627C-A73E-4AF7-B51A-BF950E0CA424}" destId="{2816BCA9-5BA5-4262-886F-377AFB53019C}" srcOrd="1" destOrd="0" parTransId="{7E1543C3-9C8A-4AF1-977D-C9EE8118B73C}" sibTransId="{D220789A-3DA1-4840-BD8E-9BA76EA93EF0}"/>
    <dgm:cxn modelId="{2947023F-534B-42B4-A9D5-A28EDE97949C}" type="presOf" srcId="{2816BCA9-5BA5-4262-886F-377AFB53019C}" destId="{53F31B5F-34C9-4B39-8375-60206B718E5E}" srcOrd="0" destOrd="0" presId="urn:microsoft.com/office/officeart/2005/8/layout/vList3"/>
    <dgm:cxn modelId="{6378D26C-4888-469D-8C34-CB73A9DA4D3D}" type="presOf" srcId="{94603F7A-B430-4722-9433-548CD8829C29}" destId="{4343B5A7-D0AC-47CE-885B-A36C66F34662}" srcOrd="0" destOrd="0" presId="urn:microsoft.com/office/officeart/2005/8/layout/vList3"/>
    <dgm:cxn modelId="{15DD896F-AE0F-4E22-9036-AD39C730AA52}" type="presOf" srcId="{CA8A627C-A73E-4AF7-B51A-BF950E0CA424}" destId="{F044B008-A67E-4C38-ACDE-4048C41D51BE}" srcOrd="0" destOrd="0" presId="urn:microsoft.com/office/officeart/2005/8/layout/vList3"/>
    <dgm:cxn modelId="{61D010CF-E3AA-4B07-8305-ABC4030DDC22}" type="presOf" srcId="{DA1C0257-651B-4B8D-AC82-A1CB71810812}" destId="{45E55A11-A1D0-4A92-A57C-24B3642BEB3D}" srcOrd="0" destOrd="0" presId="urn:microsoft.com/office/officeart/2005/8/layout/vList3"/>
    <dgm:cxn modelId="{F59882EE-BA72-4D5C-A13F-57A0578A448C}" srcId="{CA8A627C-A73E-4AF7-B51A-BF950E0CA424}" destId="{94603F7A-B430-4722-9433-548CD8829C29}" srcOrd="0" destOrd="0" parTransId="{48BA89C6-6C97-4185-B322-3AEDD8F9845C}" sibTransId="{4B7C5C3D-5E82-4B49-9792-9DA7682AF0F2}"/>
    <dgm:cxn modelId="{044E3600-16D6-484A-8A58-A916928B533A}" type="presParOf" srcId="{F044B008-A67E-4C38-ACDE-4048C41D51BE}" destId="{3D177CDE-D1B8-46C1-9FF4-534C1D6B9B77}" srcOrd="0" destOrd="0" presId="urn:microsoft.com/office/officeart/2005/8/layout/vList3"/>
    <dgm:cxn modelId="{2A43811C-3FFF-4A6D-B56B-A873D1E7580E}" type="presParOf" srcId="{3D177CDE-D1B8-46C1-9FF4-534C1D6B9B77}" destId="{4F5AE0DF-791E-4864-AFEE-2FAEBD958847}" srcOrd="0" destOrd="0" presId="urn:microsoft.com/office/officeart/2005/8/layout/vList3"/>
    <dgm:cxn modelId="{7B6CC432-3939-47FB-98A5-5FAD84468FE5}" type="presParOf" srcId="{3D177CDE-D1B8-46C1-9FF4-534C1D6B9B77}" destId="{4343B5A7-D0AC-47CE-885B-A36C66F34662}" srcOrd="1" destOrd="0" presId="urn:microsoft.com/office/officeart/2005/8/layout/vList3"/>
    <dgm:cxn modelId="{D25C131D-4710-419C-BEFA-E11C537B5B54}" type="presParOf" srcId="{F044B008-A67E-4C38-ACDE-4048C41D51BE}" destId="{1ADC719D-8B72-4AA5-B249-0ED4D41C28E7}" srcOrd="1" destOrd="0" presId="urn:microsoft.com/office/officeart/2005/8/layout/vList3"/>
    <dgm:cxn modelId="{958B498A-3C56-4BEA-A6F9-432A31D141A7}" type="presParOf" srcId="{F044B008-A67E-4C38-ACDE-4048C41D51BE}" destId="{8EB80546-D5A3-4B67-BADD-49E4AAF9FF55}" srcOrd="2" destOrd="0" presId="urn:microsoft.com/office/officeart/2005/8/layout/vList3"/>
    <dgm:cxn modelId="{9EF1F155-94AB-40F5-B723-2548490CD92A}" type="presParOf" srcId="{8EB80546-D5A3-4B67-BADD-49E4AAF9FF55}" destId="{2181A1AF-C902-4BDD-A09B-63E4C6EE9EEA}" srcOrd="0" destOrd="0" presId="urn:microsoft.com/office/officeart/2005/8/layout/vList3"/>
    <dgm:cxn modelId="{3C5048E4-FBFC-4EFD-8B4F-13AEC8CCA532}" type="presParOf" srcId="{8EB80546-D5A3-4B67-BADD-49E4AAF9FF55}" destId="{53F31B5F-34C9-4B39-8375-60206B718E5E}" srcOrd="1" destOrd="0" presId="urn:microsoft.com/office/officeart/2005/8/layout/vList3"/>
    <dgm:cxn modelId="{EFCC60E4-FE44-4290-8FF3-C8D8F0F4895F}" type="presParOf" srcId="{F044B008-A67E-4C38-ACDE-4048C41D51BE}" destId="{2A32C660-04D7-4514-A1EF-7E8C9EFD8587}" srcOrd="3" destOrd="0" presId="urn:microsoft.com/office/officeart/2005/8/layout/vList3"/>
    <dgm:cxn modelId="{262ED460-78AB-4F6A-B14F-2D9FCE9309BC}" type="presParOf" srcId="{F044B008-A67E-4C38-ACDE-4048C41D51BE}" destId="{1BA02ECA-9647-46B8-9B0C-F8A8DA06DA24}" srcOrd="4" destOrd="0" presId="urn:microsoft.com/office/officeart/2005/8/layout/vList3"/>
    <dgm:cxn modelId="{3ABA30DF-6902-4588-A5DA-F499DFF531E3}" type="presParOf" srcId="{1BA02ECA-9647-46B8-9B0C-F8A8DA06DA24}" destId="{2D145C31-D105-41ED-B277-8983CD0F28E2}" srcOrd="0" destOrd="0" presId="urn:microsoft.com/office/officeart/2005/8/layout/vList3"/>
    <dgm:cxn modelId="{7D0C4396-D58E-440D-8BCF-99596076A3B9}" type="presParOf" srcId="{1BA02ECA-9647-46B8-9B0C-F8A8DA06DA24}" destId="{45E55A11-A1D0-4A92-A57C-24B3642BEB3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5F277-D208-47CF-85C9-F117F110E9D6}">
      <dsp:nvSpPr>
        <dsp:cNvPr id="0" name=""/>
        <dsp:cNvSpPr/>
      </dsp:nvSpPr>
      <dsp:spPr>
        <a:xfrm>
          <a:off x="0" y="41956"/>
          <a:ext cx="10018712" cy="1352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rtl="0">
            <a:lnSpc>
              <a:spcPct val="90000"/>
            </a:lnSpc>
            <a:spcBef>
              <a:spcPct val="0"/>
            </a:spcBef>
            <a:spcAft>
              <a:spcPct val="35000"/>
            </a:spcAft>
            <a:buNone/>
          </a:pPr>
          <a:r>
            <a:rPr lang="en-US" sz="3400" kern="1200" dirty="0"/>
            <a:t>More API calls result in more accurate representation of the travel times throughout the city</a:t>
          </a:r>
        </a:p>
      </dsp:txBody>
      <dsp:txXfrm>
        <a:off x="66025" y="107981"/>
        <a:ext cx="9886662" cy="1220470"/>
      </dsp:txXfrm>
    </dsp:sp>
    <dsp:sp modelId="{11115F91-2D5D-483B-AF81-73BD98CD535F}">
      <dsp:nvSpPr>
        <dsp:cNvPr id="0" name=""/>
        <dsp:cNvSpPr/>
      </dsp:nvSpPr>
      <dsp:spPr>
        <a:xfrm>
          <a:off x="0" y="1492396"/>
          <a:ext cx="10018712" cy="1352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rtl="0">
            <a:lnSpc>
              <a:spcPct val="90000"/>
            </a:lnSpc>
            <a:spcBef>
              <a:spcPct val="0"/>
            </a:spcBef>
            <a:spcAft>
              <a:spcPct val="35000"/>
            </a:spcAft>
            <a:buNone/>
          </a:pPr>
          <a:r>
            <a:rPr lang="en-US" sz="3400" kern="1200"/>
            <a:t>More API calls result in a higher cost for data acquisition</a:t>
          </a:r>
        </a:p>
      </dsp:txBody>
      <dsp:txXfrm>
        <a:off x="66025" y="1558421"/>
        <a:ext cx="9886662" cy="12204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5644D5-9808-42E9-B2A0-CF7CAD9787FA}">
      <dsp:nvSpPr>
        <dsp:cNvPr id="0" name=""/>
        <dsp:cNvSpPr/>
      </dsp:nvSpPr>
      <dsp:spPr>
        <a:xfrm>
          <a:off x="0" y="115974"/>
          <a:ext cx="9935298" cy="13197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t>This is one of the factors which limits the accuracy of MapReuse weights, and can explain the effect observed in errors where additional training data does not lead to noticeable improvements in the accuracy of MapReuse</a:t>
          </a:r>
        </a:p>
      </dsp:txBody>
      <dsp:txXfrm>
        <a:off x="64425" y="180399"/>
        <a:ext cx="9806448" cy="11909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43B5A7-D0AC-47CE-885B-A36C66F34662}">
      <dsp:nvSpPr>
        <dsp:cNvPr id="0" name=""/>
        <dsp:cNvSpPr/>
      </dsp:nvSpPr>
      <dsp:spPr>
        <a:xfrm rot="10800000">
          <a:off x="2205286" y="3131"/>
          <a:ext cx="7656229" cy="110735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8311" tIns="83820" rIns="156464"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t>A system called </a:t>
          </a:r>
          <a:r>
            <a:rPr lang="en-US" sz="2200" b="1" u="sng" kern="1200" dirty="0" err="1"/>
            <a:t>MapReuse</a:t>
          </a:r>
          <a:r>
            <a:rPr lang="en-US" sz="2200" kern="1200" dirty="0"/>
            <a:t> was built </a:t>
          </a:r>
          <a:r>
            <a:rPr lang="en-US" sz="2200" kern="1200" dirty="0">
              <a:sym typeface="Wingdings" panose="05000000000000000000" pitchFamily="2" charset="2"/>
            </a:rPr>
            <a:t></a:t>
          </a:r>
          <a:r>
            <a:rPr lang="en-US" sz="2200" kern="1200" dirty="0"/>
            <a:t> it can infer travel times on each road segment in a large city using several thousand calls to commercial maps directions API.</a:t>
          </a:r>
        </a:p>
      </dsp:txBody>
      <dsp:txXfrm rot="10800000">
        <a:off x="2482124" y="3131"/>
        <a:ext cx="7379391" cy="1107351"/>
      </dsp:txXfrm>
    </dsp:sp>
    <dsp:sp modelId="{4F5AE0DF-791E-4864-AFEE-2FAEBD958847}">
      <dsp:nvSpPr>
        <dsp:cNvPr id="0" name=""/>
        <dsp:cNvSpPr/>
      </dsp:nvSpPr>
      <dsp:spPr>
        <a:xfrm>
          <a:off x="1651610" y="3131"/>
          <a:ext cx="1107351" cy="110735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F31B5F-34C9-4B39-8375-60206B718E5E}">
      <dsp:nvSpPr>
        <dsp:cNvPr id="0" name=""/>
        <dsp:cNvSpPr/>
      </dsp:nvSpPr>
      <dsp:spPr>
        <a:xfrm rot="10800000">
          <a:off x="2205286" y="1389424"/>
          <a:ext cx="7656229" cy="110735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8311" tIns="83820" rIns="156464"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t>The empiric analysis in four large metropolitan areas shows that reusing travel time info derived by MapReuse has very high accuracy</a:t>
          </a:r>
        </a:p>
      </dsp:txBody>
      <dsp:txXfrm rot="10800000">
        <a:off x="2482124" y="1389424"/>
        <a:ext cx="7379391" cy="1107351"/>
      </dsp:txXfrm>
    </dsp:sp>
    <dsp:sp modelId="{2181A1AF-C902-4BDD-A09B-63E4C6EE9EEA}">
      <dsp:nvSpPr>
        <dsp:cNvPr id="0" name=""/>
        <dsp:cNvSpPr/>
      </dsp:nvSpPr>
      <dsp:spPr>
        <a:xfrm>
          <a:off x="1651610" y="1389424"/>
          <a:ext cx="1107351" cy="110735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E55A11-A1D0-4A92-A57C-24B3642BEB3D}">
      <dsp:nvSpPr>
        <dsp:cNvPr id="0" name=""/>
        <dsp:cNvSpPr/>
      </dsp:nvSpPr>
      <dsp:spPr>
        <a:xfrm rot="10800000">
          <a:off x="2205286" y="2775716"/>
          <a:ext cx="7656229" cy="110735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8311" tIns="83820" rIns="156464"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t>MapReuse is able to reproduce path-travel times reported by the commercial map within a very small margin of error</a:t>
          </a:r>
        </a:p>
      </dsp:txBody>
      <dsp:txXfrm rot="10800000">
        <a:off x="2482124" y="2775716"/>
        <a:ext cx="7379391" cy="1107351"/>
      </dsp:txXfrm>
    </dsp:sp>
    <dsp:sp modelId="{2D145C31-D105-41ED-B277-8983CD0F28E2}">
      <dsp:nvSpPr>
        <dsp:cNvPr id="0" name=""/>
        <dsp:cNvSpPr/>
      </dsp:nvSpPr>
      <dsp:spPr>
        <a:xfrm>
          <a:off x="1651610" y="2775716"/>
          <a:ext cx="1107351" cy="110735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2F6619-F687-4F56-9667-1ED8C26EBE2E}" type="datetimeFigureOut">
              <a:rPr lang="en-US" smtClean="0"/>
              <a:t>4/27/2020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5D100B-EFC9-4B4F-BDC7-4E8324B2C12C}" type="slidenum">
              <a:rPr lang="en-US" smtClean="0"/>
              <a:t>‹#›</a:t>
            </a:fld>
            <a:endParaRPr lang="en-US"/>
          </a:p>
        </p:txBody>
      </p:sp>
    </p:spTree>
    <p:extLst>
      <p:ext uri="{BB962C8B-B14F-4D97-AF65-F5344CB8AC3E}">
        <p14:creationId xmlns:p14="http://schemas.microsoft.com/office/powerpoint/2010/main" val="2159766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5D100B-EFC9-4B4F-BDC7-4E8324B2C12C}" type="slidenum">
              <a:rPr lang="en-US" smtClean="0"/>
              <a:t>2</a:t>
            </a:fld>
            <a:endParaRPr lang="en-US"/>
          </a:p>
        </p:txBody>
      </p:sp>
    </p:spTree>
    <p:extLst>
      <p:ext uri="{BB962C8B-B14F-4D97-AF65-F5344CB8AC3E}">
        <p14:creationId xmlns:p14="http://schemas.microsoft.com/office/powerpoint/2010/main" val="12500037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5D100B-EFC9-4B4F-BDC7-4E8324B2C12C}" type="slidenum">
              <a:rPr lang="en-US" smtClean="0"/>
              <a:t>11</a:t>
            </a:fld>
            <a:endParaRPr lang="en-US"/>
          </a:p>
        </p:txBody>
      </p:sp>
    </p:spTree>
    <p:extLst>
      <p:ext uri="{BB962C8B-B14F-4D97-AF65-F5344CB8AC3E}">
        <p14:creationId xmlns:p14="http://schemas.microsoft.com/office/powerpoint/2010/main" val="1776402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D100B-EFC9-4B4F-BDC7-4E8324B2C12C}" type="slidenum">
              <a:rPr lang="en-US" smtClean="0"/>
              <a:t>12</a:t>
            </a:fld>
            <a:endParaRPr lang="en-US"/>
          </a:p>
        </p:txBody>
      </p:sp>
    </p:spTree>
    <p:extLst>
      <p:ext uri="{BB962C8B-B14F-4D97-AF65-F5344CB8AC3E}">
        <p14:creationId xmlns:p14="http://schemas.microsoft.com/office/powerpoint/2010/main" val="3712854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D100B-EFC9-4B4F-BDC7-4E8324B2C12C}" type="slidenum">
              <a:rPr lang="en-US" smtClean="0"/>
              <a:t>13</a:t>
            </a:fld>
            <a:endParaRPr lang="en-US"/>
          </a:p>
        </p:txBody>
      </p:sp>
    </p:spTree>
    <p:extLst>
      <p:ext uri="{BB962C8B-B14F-4D97-AF65-F5344CB8AC3E}">
        <p14:creationId xmlns:p14="http://schemas.microsoft.com/office/powerpoint/2010/main" val="1894769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D100B-EFC9-4B4F-BDC7-4E8324B2C12C}" type="slidenum">
              <a:rPr lang="en-US" smtClean="0"/>
              <a:t>14</a:t>
            </a:fld>
            <a:endParaRPr lang="en-US"/>
          </a:p>
        </p:txBody>
      </p:sp>
    </p:spTree>
    <p:extLst>
      <p:ext uri="{BB962C8B-B14F-4D97-AF65-F5344CB8AC3E}">
        <p14:creationId xmlns:p14="http://schemas.microsoft.com/office/powerpoint/2010/main" val="4065257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45D100B-EFC9-4B4F-BDC7-4E8324B2C12C}" type="slidenum">
              <a:rPr lang="en-US" smtClean="0"/>
              <a:t>15</a:t>
            </a:fld>
            <a:endParaRPr lang="en-US"/>
          </a:p>
        </p:txBody>
      </p:sp>
    </p:spTree>
    <p:extLst>
      <p:ext uri="{BB962C8B-B14F-4D97-AF65-F5344CB8AC3E}">
        <p14:creationId xmlns:p14="http://schemas.microsoft.com/office/powerpoint/2010/main" val="2212695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D100B-EFC9-4B4F-BDC7-4E8324B2C12C}" type="slidenum">
              <a:rPr lang="en-US" smtClean="0"/>
              <a:t>16</a:t>
            </a:fld>
            <a:endParaRPr lang="en-US"/>
          </a:p>
        </p:txBody>
      </p:sp>
    </p:spTree>
    <p:extLst>
      <p:ext uri="{BB962C8B-B14F-4D97-AF65-F5344CB8AC3E}">
        <p14:creationId xmlns:p14="http://schemas.microsoft.com/office/powerpoint/2010/main" val="2995796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D100B-EFC9-4B4F-BDC7-4E8324B2C12C}" type="slidenum">
              <a:rPr lang="en-US" smtClean="0"/>
              <a:t>17</a:t>
            </a:fld>
            <a:endParaRPr lang="en-US"/>
          </a:p>
        </p:txBody>
      </p:sp>
    </p:spTree>
    <p:extLst>
      <p:ext uri="{BB962C8B-B14F-4D97-AF65-F5344CB8AC3E}">
        <p14:creationId xmlns:p14="http://schemas.microsoft.com/office/powerpoint/2010/main" val="2838608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D100B-EFC9-4B4F-BDC7-4E8324B2C12C}" type="slidenum">
              <a:rPr lang="en-US" smtClean="0"/>
              <a:t>18</a:t>
            </a:fld>
            <a:endParaRPr lang="en-US"/>
          </a:p>
        </p:txBody>
      </p:sp>
    </p:spTree>
    <p:extLst>
      <p:ext uri="{BB962C8B-B14F-4D97-AF65-F5344CB8AC3E}">
        <p14:creationId xmlns:p14="http://schemas.microsoft.com/office/powerpoint/2010/main" val="595708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D100B-EFC9-4B4F-BDC7-4E8324B2C12C}" type="slidenum">
              <a:rPr lang="en-US" smtClean="0"/>
              <a:t>19</a:t>
            </a:fld>
            <a:endParaRPr lang="en-US"/>
          </a:p>
        </p:txBody>
      </p:sp>
    </p:spTree>
    <p:extLst>
      <p:ext uri="{BB962C8B-B14F-4D97-AF65-F5344CB8AC3E}">
        <p14:creationId xmlns:p14="http://schemas.microsoft.com/office/powerpoint/2010/main" val="9314243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D100B-EFC9-4B4F-BDC7-4E8324B2C12C}" type="slidenum">
              <a:rPr lang="en-US" smtClean="0"/>
              <a:t>20</a:t>
            </a:fld>
            <a:endParaRPr lang="en-US"/>
          </a:p>
        </p:txBody>
      </p:sp>
    </p:spTree>
    <p:extLst>
      <p:ext uri="{BB962C8B-B14F-4D97-AF65-F5344CB8AC3E}">
        <p14:creationId xmlns:p14="http://schemas.microsoft.com/office/powerpoint/2010/main" val="3745538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5D100B-EFC9-4B4F-BDC7-4E8324B2C12C}" type="slidenum">
              <a:rPr lang="en-US" smtClean="0"/>
              <a:t>3</a:t>
            </a:fld>
            <a:endParaRPr lang="en-US"/>
          </a:p>
        </p:txBody>
      </p:sp>
    </p:spTree>
    <p:extLst>
      <p:ext uri="{BB962C8B-B14F-4D97-AF65-F5344CB8AC3E}">
        <p14:creationId xmlns:p14="http://schemas.microsoft.com/office/powerpoint/2010/main" val="39829224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5D100B-EFC9-4B4F-BDC7-4E8324B2C12C}" type="slidenum">
              <a:rPr lang="en-US" smtClean="0"/>
              <a:t>21</a:t>
            </a:fld>
            <a:endParaRPr lang="en-US"/>
          </a:p>
        </p:txBody>
      </p:sp>
    </p:spTree>
    <p:extLst>
      <p:ext uri="{BB962C8B-B14F-4D97-AF65-F5344CB8AC3E}">
        <p14:creationId xmlns:p14="http://schemas.microsoft.com/office/powerpoint/2010/main" val="34990907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45D100B-EFC9-4B4F-BDC7-4E8324B2C12C}" type="slidenum">
              <a:rPr lang="en-US" smtClean="0"/>
              <a:t>22</a:t>
            </a:fld>
            <a:endParaRPr lang="en-US"/>
          </a:p>
        </p:txBody>
      </p:sp>
    </p:spTree>
    <p:extLst>
      <p:ext uri="{BB962C8B-B14F-4D97-AF65-F5344CB8AC3E}">
        <p14:creationId xmlns:p14="http://schemas.microsoft.com/office/powerpoint/2010/main" val="3564466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5D100B-EFC9-4B4F-BDC7-4E8324B2C12C}" type="slidenum">
              <a:rPr lang="en-US" smtClean="0"/>
              <a:t>4</a:t>
            </a:fld>
            <a:endParaRPr lang="en-US"/>
          </a:p>
        </p:txBody>
      </p:sp>
    </p:spTree>
    <p:extLst>
      <p:ext uri="{BB962C8B-B14F-4D97-AF65-F5344CB8AC3E}">
        <p14:creationId xmlns:p14="http://schemas.microsoft.com/office/powerpoint/2010/main" val="2551893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5D100B-EFC9-4B4F-BDC7-4E8324B2C12C}" type="slidenum">
              <a:rPr lang="en-US" smtClean="0"/>
              <a:t>5</a:t>
            </a:fld>
            <a:endParaRPr lang="en-US"/>
          </a:p>
        </p:txBody>
      </p:sp>
    </p:spTree>
    <p:extLst>
      <p:ext uri="{BB962C8B-B14F-4D97-AF65-F5344CB8AC3E}">
        <p14:creationId xmlns:p14="http://schemas.microsoft.com/office/powerpoint/2010/main" val="3267395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5D100B-EFC9-4B4F-BDC7-4E8324B2C12C}" type="slidenum">
              <a:rPr lang="en-US" smtClean="0"/>
              <a:t>6</a:t>
            </a:fld>
            <a:endParaRPr lang="en-US"/>
          </a:p>
        </p:txBody>
      </p:sp>
    </p:spTree>
    <p:extLst>
      <p:ext uri="{BB962C8B-B14F-4D97-AF65-F5344CB8AC3E}">
        <p14:creationId xmlns:p14="http://schemas.microsoft.com/office/powerpoint/2010/main" val="3873188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5D100B-EFC9-4B4F-BDC7-4E8324B2C12C}" type="slidenum">
              <a:rPr lang="en-US" smtClean="0"/>
              <a:t>7</a:t>
            </a:fld>
            <a:endParaRPr lang="en-US"/>
          </a:p>
        </p:txBody>
      </p:sp>
    </p:spTree>
    <p:extLst>
      <p:ext uri="{BB962C8B-B14F-4D97-AF65-F5344CB8AC3E}">
        <p14:creationId xmlns:p14="http://schemas.microsoft.com/office/powerpoint/2010/main" val="2320588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5D100B-EFC9-4B4F-BDC7-4E8324B2C12C}" type="slidenum">
              <a:rPr lang="en-US" smtClean="0"/>
              <a:t>8</a:t>
            </a:fld>
            <a:endParaRPr lang="en-US"/>
          </a:p>
        </p:txBody>
      </p:sp>
    </p:spTree>
    <p:extLst>
      <p:ext uri="{BB962C8B-B14F-4D97-AF65-F5344CB8AC3E}">
        <p14:creationId xmlns:p14="http://schemas.microsoft.com/office/powerpoint/2010/main" val="3671543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5D100B-EFC9-4B4F-BDC7-4E8324B2C12C}" type="slidenum">
              <a:rPr lang="en-US" smtClean="0"/>
              <a:t>9</a:t>
            </a:fld>
            <a:endParaRPr lang="en-US"/>
          </a:p>
        </p:txBody>
      </p:sp>
    </p:spTree>
    <p:extLst>
      <p:ext uri="{BB962C8B-B14F-4D97-AF65-F5344CB8AC3E}">
        <p14:creationId xmlns:p14="http://schemas.microsoft.com/office/powerpoint/2010/main" val="1190014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5D100B-EFC9-4B4F-BDC7-4E8324B2C12C}" type="slidenum">
              <a:rPr lang="en-US" smtClean="0"/>
              <a:t>10</a:t>
            </a:fld>
            <a:endParaRPr lang="en-US"/>
          </a:p>
        </p:txBody>
      </p:sp>
    </p:spTree>
    <p:extLst>
      <p:ext uri="{BB962C8B-B14F-4D97-AF65-F5344CB8AC3E}">
        <p14:creationId xmlns:p14="http://schemas.microsoft.com/office/powerpoint/2010/main" val="1603625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E6A5-2C12-4485-9114-CE8386E822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0B1EBC-11A6-419A-814F-7FB7C7C878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66CDC4-57DA-4593-8504-2CF954E70F84}"/>
              </a:ext>
            </a:extLst>
          </p:cNvPr>
          <p:cNvSpPr>
            <a:spLocks noGrp="1"/>
          </p:cNvSpPr>
          <p:nvPr>
            <p:ph type="dt" sz="half" idx="10"/>
          </p:nvPr>
        </p:nvSpPr>
        <p:spPr/>
        <p:txBody>
          <a:bodyPr/>
          <a:lstStyle/>
          <a:p>
            <a:fld id="{0DFEE556-8EC1-4697-8523-66F9870E40A4}" type="datetimeFigureOut">
              <a:rPr lang="en-US" smtClean="0"/>
              <a:t>4/27/2020</a:t>
            </a:fld>
            <a:endParaRPr lang="en-US"/>
          </a:p>
        </p:txBody>
      </p:sp>
      <p:sp>
        <p:nvSpPr>
          <p:cNvPr id="5" name="Footer Placeholder 4">
            <a:extLst>
              <a:ext uri="{FF2B5EF4-FFF2-40B4-BE49-F238E27FC236}">
                <a16:creationId xmlns:a16="http://schemas.microsoft.com/office/drawing/2014/main" id="{4ACE1B9B-1B58-4F4F-84F7-59084ABFD9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358F67-030A-4DD3-BE06-C1659ED53270}"/>
              </a:ext>
            </a:extLst>
          </p:cNvPr>
          <p:cNvSpPr>
            <a:spLocks noGrp="1"/>
          </p:cNvSpPr>
          <p:nvPr>
            <p:ph type="sldNum" sz="quarter" idx="12"/>
          </p:nvPr>
        </p:nvSpPr>
        <p:spPr/>
        <p:txBody>
          <a:bodyPr/>
          <a:lstStyle/>
          <a:p>
            <a:fld id="{55382F59-A9B0-43F1-A027-B425D7E39A73}" type="slidenum">
              <a:rPr lang="en-US" smtClean="0"/>
              <a:t>‹#›</a:t>
            </a:fld>
            <a:endParaRPr lang="en-US"/>
          </a:p>
        </p:txBody>
      </p:sp>
    </p:spTree>
    <p:extLst>
      <p:ext uri="{BB962C8B-B14F-4D97-AF65-F5344CB8AC3E}">
        <p14:creationId xmlns:p14="http://schemas.microsoft.com/office/powerpoint/2010/main" val="3569074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0DCD-D219-4AB1-81CB-1B55D352D5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72097C-CB9F-4C39-AB71-D12CDC66BC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5B1FCB-C507-4EA1-8C93-3FC32976ADB6}"/>
              </a:ext>
            </a:extLst>
          </p:cNvPr>
          <p:cNvSpPr>
            <a:spLocks noGrp="1"/>
          </p:cNvSpPr>
          <p:nvPr>
            <p:ph type="dt" sz="half" idx="10"/>
          </p:nvPr>
        </p:nvSpPr>
        <p:spPr/>
        <p:txBody>
          <a:bodyPr/>
          <a:lstStyle/>
          <a:p>
            <a:fld id="{0DFEE556-8EC1-4697-8523-66F9870E40A4}" type="datetimeFigureOut">
              <a:rPr lang="en-US" smtClean="0"/>
              <a:t>4/27/2020</a:t>
            </a:fld>
            <a:endParaRPr lang="en-US"/>
          </a:p>
        </p:txBody>
      </p:sp>
      <p:sp>
        <p:nvSpPr>
          <p:cNvPr id="5" name="Footer Placeholder 4">
            <a:extLst>
              <a:ext uri="{FF2B5EF4-FFF2-40B4-BE49-F238E27FC236}">
                <a16:creationId xmlns:a16="http://schemas.microsoft.com/office/drawing/2014/main" id="{BADC4C55-EE6C-4FEA-9066-870ADAAA2E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73C7E8-21D7-4AC6-A973-BC082793B0C8}"/>
              </a:ext>
            </a:extLst>
          </p:cNvPr>
          <p:cNvSpPr>
            <a:spLocks noGrp="1"/>
          </p:cNvSpPr>
          <p:nvPr>
            <p:ph type="sldNum" sz="quarter" idx="12"/>
          </p:nvPr>
        </p:nvSpPr>
        <p:spPr/>
        <p:txBody>
          <a:bodyPr/>
          <a:lstStyle/>
          <a:p>
            <a:fld id="{55382F59-A9B0-43F1-A027-B425D7E39A73}" type="slidenum">
              <a:rPr lang="en-US" smtClean="0"/>
              <a:t>‹#›</a:t>
            </a:fld>
            <a:endParaRPr lang="en-US"/>
          </a:p>
        </p:txBody>
      </p:sp>
    </p:spTree>
    <p:extLst>
      <p:ext uri="{BB962C8B-B14F-4D97-AF65-F5344CB8AC3E}">
        <p14:creationId xmlns:p14="http://schemas.microsoft.com/office/powerpoint/2010/main" val="92453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4218DB-DC6C-498B-9E97-71321564B2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7E289F-F18E-488E-A19E-C62AFC1064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986C12-05C8-4F39-8963-01A80D05EE25}"/>
              </a:ext>
            </a:extLst>
          </p:cNvPr>
          <p:cNvSpPr>
            <a:spLocks noGrp="1"/>
          </p:cNvSpPr>
          <p:nvPr>
            <p:ph type="dt" sz="half" idx="10"/>
          </p:nvPr>
        </p:nvSpPr>
        <p:spPr/>
        <p:txBody>
          <a:bodyPr/>
          <a:lstStyle/>
          <a:p>
            <a:fld id="{0DFEE556-8EC1-4697-8523-66F9870E40A4}" type="datetimeFigureOut">
              <a:rPr lang="en-US" smtClean="0"/>
              <a:t>4/27/2020</a:t>
            </a:fld>
            <a:endParaRPr lang="en-US"/>
          </a:p>
        </p:txBody>
      </p:sp>
      <p:sp>
        <p:nvSpPr>
          <p:cNvPr id="5" name="Footer Placeholder 4">
            <a:extLst>
              <a:ext uri="{FF2B5EF4-FFF2-40B4-BE49-F238E27FC236}">
                <a16:creationId xmlns:a16="http://schemas.microsoft.com/office/drawing/2014/main" id="{07D3D535-DF68-4ECA-8607-1E26948973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BC06BE-B940-4A0C-AE82-EAD1DF86E7F2}"/>
              </a:ext>
            </a:extLst>
          </p:cNvPr>
          <p:cNvSpPr>
            <a:spLocks noGrp="1"/>
          </p:cNvSpPr>
          <p:nvPr>
            <p:ph type="sldNum" sz="quarter" idx="12"/>
          </p:nvPr>
        </p:nvSpPr>
        <p:spPr/>
        <p:txBody>
          <a:bodyPr/>
          <a:lstStyle/>
          <a:p>
            <a:fld id="{55382F59-A9B0-43F1-A027-B425D7E39A73}" type="slidenum">
              <a:rPr lang="en-US" smtClean="0"/>
              <a:t>‹#›</a:t>
            </a:fld>
            <a:endParaRPr lang="en-US"/>
          </a:p>
        </p:txBody>
      </p:sp>
    </p:spTree>
    <p:extLst>
      <p:ext uri="{BB962C8B-B14F-4D97-AF65-F5344CB8AC3E}">
        <p14:creationId xmlns:p14="http://schemas.microsoft.com/office/powerpoint/2010/main" val="3758884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195FC-6EAC-42D7-9B47-07B528F7B5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F5345C-9F6F-4EB6-A875-308E9B6076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051419-DCB6-4A1C-9239-BFE20771EF98}"/>
              </a:ext>
            </a:extLst>
          </p:cNvPr>
          <p:cNvSpPr>
            <a:spLocks noGrp="1"/>
          </p:cNvSpPr>
          <p:nvPr>
            <p:ph type="dt" sz="half" idx="10"/>
          </p:nvPr>
        </p:nvSpPr>
        <p:spPr/>
        <p:txBody>
          <a:bodyPr/>
          <a:lstStyle/>
          <a:p>
            <a:fld id="{0DFEE556-8EC1-4697-8523-66F9870E40A4}" type="datetimeFigureOut">
              <a:rPr lang="en-US" smtClean="0"/>
              <a:t>4/27/2020</a:t>
            </a:fld>
            <a:endParaRPr lang="en-US"/>
          </a:p>
        </p:txBody>
      </p:sp>
      <p:sp>
        <p:nvSpPr>
          <p:cNvPr id="5" name="Footer Placeholder 4">
            <a:extLst>
              <a:ext uri="{FF2B5EF4-FFF2-40B4-BE49-F238E27FC236}">
                <a16:creationId xmlns:a16="http://schemas.microsoft.com/office/drawing/2014/main" id="{563886D6-B444-456C-BA38-FD9169D4C7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45C7A4-AAE5-4567-9A70-510D115F6F70}"/>
              </a:ext>
            </a:extLst>
          </p:cNvPr>
          <p:cNvSpPr>
            <a:spLocks noGrp="1"/>
          </p:cNvSpPr>
          <p:nvPr>
            <p:ph type="sldNum" sz="quarter" idx="12"/>
          </p:nvPr>
        </p:nvSpPr>
        <p:spPr/>
        <p:txBody>
          <a:bodyPr/>
          <a:lstStyle/>
          <a:p>
            <a:fld id="{55382F59-A9B0-43F1-A027-B425D7E39A73}" type="slidenum">
              <a:rPr lang="en-US" smtClean="0"/>
              <a:t>‹#›</a:t>
            </a:fld>
            <a:endParaRPr lang="en-US"/>
          </a:p>
        </p:txBody>
      </p:sp>
    </p:spTree>
    <p:extLst>
      <p:ext uri="{BB962C8B-B14F-4D97-AF65-F5344CB8AC3E}">
        <p14:creationId xmlns:p14="http://schemas.microsoft.com/office/powerpoint/2010/main" val="3841385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9DC4C-3C71-481D-820A-7A455BDF91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381357-DD16-46C7-B92A-075CEACFEB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CA8400-D59E-4EDD-B80F-C33B802AE50A}"/>
              </a:ext>
            </a:extLst>
          </p:cNvPr>
          <p:cNvSpPr>
            <a:spLocks noGrp="1"/>
          </p:cNvSpPr>
          <p:nvPr>
            <p:ph type="dt" sz="half" idx="10"/>
          </p:nvPr>
        </p:nvSpPr>
        <p:spPr/>
        <p:txBody>
          <a:bodyPr/>
          <a:lstStyle/>
          <a:p>
            <a:fld id="{0DFEE556-8EC1-4697-8523-66F9870E40A4}" type="datetimeFigureOut">
              <a:rPr lang="en-US" smtClean="0"/>
              <a:t>4/27/2020</a:t>
            </a:fld>
            <a:endParaRPr lang="en-US"/>
          </a:p>
        </p:txBody>
      </p:sp>
      <p:sp>
        <p:nvSpPr>
          <p:cNvPr id="5" name="Footer Placeholder 4">
            <a:extLst>
              <a:ext uri="{FF2B5EF4-FFF2-40B4-BE49-F238E27FC236}">
                <a16:creationId xmlns:a16="http://schemas.microsoft.com/office/drawing/2014/main" id="{696C5E71-8905-4595-ABAC-095A19A609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B624EB-3980-4375-8F70-226ACF7FDE7A}"/>
              </a:ext>
            </a:extLst>
          </p:cNvPr>
          <p:cNvSpPr>
            <a:spLocks noGrp="1"/>
          </p:cNvSpPr>
          <p:nvPr>
            <p:ph type="sldNum" sz="quarter" idx="12"/>
          </p:nvPr>
        </p:nvSpPr>
        <p:spPr/>
        <p:txBody>
          <a:bodyPr/>
          <a:lstStyle/>
          <a:p>
            <a:fld id="{55382F59-A9B0-43F1-A027-B425D7E39A73}" type="slidenum">
              <a:rPr lang="en-US" smtClean="0"/>
              <a:t>‹#›</a:t>
            </a:fld>
            <a:endParaRPr lang="en-US"/>
          </a:p>
        </p:txBody>
      </p:sp>
    </p:spTree>
    <p:extLst>
      <p:ext uri="{BB962C8B-B14F-4D97-AF65-F5344CB8AC3E}">
        <p14:creationId xmlns:p14="http://schemas.microsoft.com/office/powerpoint/2010/main" val="3943795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2A661-ED08-4AE1-B42B-1CCDD6E8F3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95A02E-25FD-4178-85A6-DE87069833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4D43E3-33C8-4FBC-9C4C-CAA7E077F5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98C4DB-850B-4B1F-AA20-469E80DD49C3}"/>
              </a:ext>
            </a:extLst>
          </p:cNvPr>
          <p:cNvSpPr>
            <a:spLocks noGrp="1"/>
          </p:cNvSpPr>
          <p:nvPr>
            <p:ph type="dt" sz="half" idx="10"/>
          </p:nvPr>
        </p:nvSpPr>
        <p:spPr/>
        <p:txBody>
          <a:bodyPr/>
          <a:lstStyle/>
          <a:p>
            <a:fld id="{0DFEE556-8EC1-4697-8523-66F9870E40A4}" type="datetimeFigureOut">
              <a:rPr lang="en-US" smtClean="0"/>
              <a:t>4/27/2020</a:t>
            </a:fld>
            <a:endParaRPr lang="en-US"/>
          </a:p>
        </p:txBody>
      </p:sp>
      <p:sp>
        <p:nvSpPr>
          <p:cNvPr id="6" name="Footer Placeholder 5">
            <a:extLst>
              <a:ext uri="{FF2B5EF4-FFF2-40B4-BE49-F238E27FC236}">
                <a16:creationId xmlns:a16="http://schemas.microsoft.com/office/drawing/2014/main" id="{91A62EFB-D2E5-4A66-9ACF-323228A6DC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703CAE-4078-49E8-A4C7-0984EA84F93A}"/>
              </a:ext>
            </a:extLst>
          </p:cNvPr>
          <p:cNvSpPr>
            <a:spLocks noGrp="1"/>
          </p:cNvSpPr>
          <p:nvPr>
            <p:ph type="sldNum" sz="quarter" idx="12"/>
          </p:nvPr>
        </p:nvSpPr>
        <p:spPr/>
        <p:txBody>
          <a:bodyPr/>
          <a:lstStyle/>
          <a:p>
            <a:fld id="{55382F59-A9B0-43F1-A027-B425D7E39A73}" type="slidenum">
              <a:rPr lang="en-US" smtClean="0"/>
              <a:t>‹#›</a:t>
            </a:fld>
            <a:endParaRPr lang="en-US"/>
          </a:p>
        </p:txBody>
      </p:sp>
    </p:spTree>
    <p:extLst>
      <p:ext uri="{BB962C8B-B14F-4D97-AF65-F5344CB8AC3E}">
        <p14:creationId xmlns:p14="http://schemas.microsoft.com/office/powerpoint/2010/main" val="1338636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0074C-E6DE-4636-920A-821CB8AEB8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F397D2-74E4-4631-ADC3-1D2188EEA5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6C1FA1-BF2E-4B0E-A3C5-1D4AFC3931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77C2C0-48FC-4CC4-B023-192B36BD54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336685-2C2B-40DA-925A-CB980859F9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C650D8-866F-49A5-974C-FA79F2E3CAFD}"/>
              </a:ext>
            </a:extLst>
          </p:cNvPr>
          <p:cNvSpPr>
            <a:spLocks noGrp="1"/>
          </p:cNvSpPr>
          <p:nvPr>
            <p:ph type="dt" sz="half" idx="10"/>
          </p:nvPr>
        </p:nvSpPr>
        <p:spPr/>
        <p:txBody>
          <a:bodyPr/>
          <a:lstStyle/>
          <a:p>
            <a:fld id="{0DFEE556-8EC1-4697-8523-66F9870E40A4}" type="datetimeFigureOut">
              <a:rPr lang="en-US" smtClean="0"/>
              <a:t>4/27/2020</a:t>
            </a:fld>
            <a:endParaRPr lang="en-US"/>
          </a:p>
        </p:txBody>
      </p:sp>
      <p:sp>
        <p:nvSpPr>
          <p:cNvPr id="8" name="Footer Placeholder 7">
            <a:extLst>
              <a:ext uri="{FF2B5EF4-FFF2-40B4-BE49-F238E27FC236}">
                <a16:creationId xmlns:a16="http://schemas.microsoft.com/office/drawing/2014/main" id="{91094AFD-1A25-45D9-BFE4-0D0725236F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EA44E1-EC18-4EAB-B87D-B2BBC21BBE7E}"/>
              </a:ext>
            </a:extLst>
          </p:cNvPr>
          <p:cNvSpPr>
            <a:spLocks noGrp="1"/>
          </p:cNvSpPr>
          <p:nvPr>
            <p:ph type="sldNum" sz="quarter" idx="12"/>
          </p:nvPr>
        </p:nvSpPr>
        <p:spPr/>
        <p:txBody>
          <a:bodyPr/>
          <a:lstStyle/>
          <a:p>
            <a:fld id="{55382F59-A9B0-43F1-A027-B425D7E39A73}" type="slidenum">
              <a:rPr lang="en-US" smtClean="0"/>
              <a:t>‹#›</a:t>
            </a:fld>
            <a:endParaRPr lang="en-US"/>
          </a:p>
        </p:txBody>
      </p:sp>
    </p:spTree>
    <p:extLst>
      <p:ext uri="{BB962C8B-B14F-4D97-AF65-F5344CB8AC3E}">
        <p14:creationId xmlns:p14="http://schemas.microsoft.com/office/powerpoint/2010/main" val="824710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974B6-918E-4065-A3C6-F12E2B3513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7910AA-BD85-4549-858B-E7F00FE591DA}"/>
              </a:ext>
            </a:extLst>
          </p:cNvPr>
          <p:cNvSpPr>
            <a:spLocks noGrp="1"/>
          </p:cNvSpPr>
          <p:nvPr>
            <p:ph type="dt" sz="half" idx="10"/>
          </p:nvPr>
        </p:nvSpPr>
        <p:spPr/>
        <p:txBody>
          <a:bodyPr/>
          <a:lstStyle/>
          <a:p>
            <a:fld id="{0DFEE556-8EC1-4697-8523-66F9870E40A4}" type="datetimeFigureOut">
              <a:rPr lang="en-US" smtClean="0"/>
              <a:t>4/27/2020</a:t>
            </a:fld>
            <a:endParaRPr lang="en-US"/>
          </a:p>
        </p:txBody>
      </p:sp>
      <p:sp>
        <p:nvSpPr>
          <p:cNvPr id="4" name="Footer Placeholder 3">
            <a:extLst>
              <a:ext uri="{FF2B5EF4-FFF2-40B4-BE49-F238E27FC236}">
                <a16:creationId xmlns:a16="http://schemas.microsoft.com/office/drawing/2014/main" id="{9F231BF0-16C1-4D3E-B7D6-F938D98C97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A8E4FA-DAB6-406B-AC30-609BDAE4223C}"/>
              </a:ext>
            </a:extLst>
          </p:cNvPr>
          <p:cNvSpPr>
            <a:spLocks noGrp="1"/>
          </p:cNvSpPr>
          <p:nvPr>
            <p:ph type="sldNum" sz="quarter" idx="12"/>
          </p:nvPr>
        </p:nvSpPr>
        <p:spPr/>
        <p:txBody>
          <a:bodyPr/>
          <a:lstStyle/>
          <a:p>
            <a:fld id="{55382F59-A9B0-43F1-A027-B425D7E39A73}" type="slidenum">
              <a:rPr lang="en-US" smtClean="0"/>
              <a:t>‹#›</a:t>
            </a:fld>
            <a:endParaRPr lang="en-US"/>
          </a:p>
        </p:txBody>
      </p:sp>
    </p:spTree>
    <p:extLst>
      <p:ext uri="{BB962C8B-B14F-4D97-AF65-F5344CB8AC3E}">
        <p14:creationId xmlns:p14="http://schemas.microsoft.com/office/powerpoint/2010/main" val="3319736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8C966D-E352-4E36-9D32-8728B16FBAA5}"/>
              </a:ext>
            </a:extLst>
          </p:cNvPr>
          <p:cNvSpPr>
            <a:spLocks noGrp="1"/>
          </p:cNvSpPr>
          <p:nvPr>
            <p:ph type="dt" sz="half" idx="10"/>
          </p:nvPr>
        </p:nvSpPr>
        <p:spPr/>
        <p:txBody>
          <a:bodyPr/>
          <a:lstStyle/>
          <a:p>
            <a:fld id="{0DFEE556-8EC1-4697-8523-66F9870E40A4}" type="datetimeFigureOut">
              <a:rPr lang="en-US" smtClean="0"/>
              <a:t>4/27/2020</a:t>
            </a:fld>
            <a:endParaRPr lang="en-US"/>
          </a:p>
        </p:txBody>
      </p:sp>
      <p:sp>
        <p:nvSpPr>
          <p:cNvPr id="3" name="Footer Placeholder 2">
            <a:extLst>
              <a:ext uri="{FF2B5EF4-FFF2-40B4-BE49-F238E27FC236}">
                <a16:creationId xmlns:a16="http://schemas.microsoft.com/office/drawing/2014/main" id="{C2A7236B-E026-488F-A3EB-4A30A32B75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6A4BDF-431A-4328-BC11-9B78C27FEAAC}"/>
              </a:ext>
            </a:extLst>
          </p:cNvPr>
          <p:cNvSpPr>
            <a:spLocks noGrp="1"/>
          </p:cNvSpPr>
          <p:nvPr>
            <p:ph type="sldNum" sz="quarter" idx="12"/>
          </p:nvPr>
        </p:nvSpPr>
        <p:spPr/>
        <p:txBody>
          <a:bodyPr/>
          <a:lstStyle/>
          <a:p>
            <a:fld id="{55382F59-A9B0-43F1-A027-B425D7E39A73}" type="slidenum">
              <a:rPr lang="en-US" smtClean="0"/>
              <a:t>‹#›</a:t>
            </a:fld>
            <a:endParaRPr lang="en-US"/>
          </a:p>
        </p:txBody>
      </p:sp>
    </p:spTree>
    <p:extLst>
      <p:ext uri="{BB962C8B-B14F-4D97-AF65-F5344CB8AC3E}">
        <p14:creationId xmlns:p14="http://schemas.microsoft.com/office/powerpoint/2010/main" val="2803385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6848-6EB8-44AF-93F3-20E568B683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EB9DB9-C86F-4DC0-9629-E8835A14EE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857F07-F722-4923-A54B-4D96EAFF2C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EB753A-642E-4785-86EB-078E02E7578C}"/>
              </a:ext>
            </a:extLst>
          </p:cNvPr>
          <p:cNvSpPr>
            <a:spLocks noGrp="1"/>
          </p:cNvSpPr>
          <p:nvPr>
            <p:ph type="dt" sz="half" idx="10"/>
          </p:nvPr>
        </p:nvSpPr>
        <p:spPr/>
        <p:txBody>
          <a:bodyPr/>
          <a:lstStyle/>
          <a:p>
            <a:fld id="{0DFEE556-8EC1-4697-8523-66F9870E40A4}" type="datetimeFigureOut">
              <a:rPr lang="en-US" smtClean="0"/>
              <a:t>4/27/2020</a:t>
            </a:fld>
            <a:endParaRPr lang="en-US"/>
          </a:p>
        </p:txBody>
      </p:sp>
      <p:sp>
        <p:nvSpPr>
          <p:cNvPr id="6" name="Footer Placeholder 5">
            <a:extLst>
              <a:ext uri="{FF2B5EF4-FFF2-40B4-BE49-F238E27FC236}">
                <a16:creationId xmlns:a16="http://schemas.microsoft.com/office/drawing/2014/main" id="{44808926-7903-4D9F-9D58-6F408140AD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53E923-9807-4564-B1C1-D7894D9AD415}"/>
              </a:ext>
            </a:extLst>
          </p:cNvPr>
          <p:cNvSpPr>
            <a:spLocks noGrp="1"/>
          </p:cNvSpPr>
          <p:nvPr>
            <p:ph type="sldNum" sz="quarter" idx="12"/>
          </p:nvPr>
        </p:nvSpPr>
        <p:spPr/>
        <p:txBody>
          <a:bodyPr/>
          <a:lstStyle/>
          <a:p>
            <a:fld id="{55382F59-A9B0-43F1-A027-B425D7E39A73}" type="slidenum">
              <a:rPr lang="en-US" smtClean="0"/>
              <a:t>‹#›</a:t>
            </a:fld>
            <a:endParaRPr lang="en-US"/>
          </a:p>
        </p:txBody>
      </p:sp>
    </p:spTree>
    <p:extLst>
      <p:ext uri="{BB962C8B-B14F-4D97-AF65-F5344CB8AC3E}">
        <p14:creationId xmlns:p14="http://schemas.microsoft.com/office/powerpoint/2010/main" val="3417257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AAEB2-4D5A-4B07-9496-F1B03C8E7B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4726EB-412B-4E7B-90E9-A0DEF947AC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825815-68E1-419E-81EC-D6CFA1B583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07C9F2-A384-4C98-B36C-D768B6778FDA}"/>
              </a:ext>
            </a:extLst>
          </p:cNvPr>
          <p:cNvSpPr>
            <a:spLocks noGrp="1"/>
          </p:cNvSpPr>
          <p:nvPr>
            <p:ph type="dt" sz="half" idx="10"/>
          </p:nvPr>
        </p:nvSpPr>
        <p:spPr/>
        <p:txBody>
          <a:bodyPr/>
          <a:lstStyle/>
          <a:p>
            <a:fld id="{0DFEE556-8EC1-4697-8523-66F9870E40A4}" type="datetimeFigureOut">
              <a:rPr lang="en-US" smtClean="0"/>
              <a:t>4/27/2020</a:t>
            </a:fld>
            <a:endParaRPr lang="en-US"/>
          </a:p>
        </p:txBody>
      </p:sp>
      <p:sp>
        <p:nvSpPr>
          <p:cNvPr id="6" name="Footer Placeholder 5">
            <a:extLst>
              <a:ext uri="{FF2B5EF4-FFF2-40B4-BE49-F238E27FC236}">
                <a16:creationId xmlns:a16="http://schemas.microsoft.com/office/drawing/2014/main" id="{6F199891-CCEE-4446-A212-A04D8873A2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0CBC18-EF1C-4EBD-8CBB-C5A02BB6BC60}"/>
              </a:ext>
            </a:extLst>
          </p:cNvPr>
          <p:cNvSpPr>
            <a:spLocks noGrp="1"/>
          </p:cNvSpPr>
          <p:nvPr>
            <p:ph type="sldNum" sz="quarter" idx="12"/>
          </p:nvPr>
        </p:nvSpPr>
        <p:spPr/>
        <p:txBody>
          <a:bodyPr/>
          <a:lstStyle/>
          <a:p>
            <a:fld id="{55382F59-A9B0-43F1-A027-B425D7E39A73}" type="slidenum">
              <a:rPr lang="en-US" smtClean="0"/>
              <a:t>‹#›</a:t>
            </a:fld>
            <a:endParaRPr lang="en-US"/>
          </a:p>
        </p:txBody>
      </p:sp>
    </p:spTree>
    <p:extLst>
      <p:ext uri="{BB962C8B-B14F-4D97-AF65-F5344CB8AC3E}">
        <p14:creationId xmlns:p14="http://schemas.microsoft.com/office/powerpoint/2010/main" val="633614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D32180-F1FE-4986-B4D0-908BD9F480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27067A-D36A-4B62-AD58-399313D069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88325F-F616-4800-BCE5-74B40845DA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FEE556-8EC1-4697-8523-66F9870E40A4}" type="datetimeFigureOut">
              <a:rPr lang="en-US" smtClean="0"/>
              <a:t>4/27/2020</a:t>
            </a:fld>
            <a:endParaRPr lang="en-US"/>
          </a:p>
        </p:txBody>
      </p:sp>
      <p:sp>
        <p:nvSpPr>
          <p:cNvPr id="5" name="Footer Placeholder 4">
            <a:extLst>
              <a:ext uri="{FF2B5EF4-FFF2-40B4-BE49-F238E27FC236}">
                <a16:creationId xmlns:a16="http://schemas.microsoft.com/office/drawing/2014/main" id="{59AF40AD-9435-424B-9172-7E9D1D3C39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78F9BC-6570-4C32-A150-3DF176D3E2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382F59-A9B0-43F1-A027-B425D7E39A73}" type="slidenum">
              <a:rPr lang="en-US" smtClean="0"/>
              <a:t>‹#›</a:t>
            </a:fld>
            <a:endParaRPr lang="en-US"/>
          </a:p>
        </p:txBody>
      </p:sp>
    </p:spTree>
    <p:extLst>
      <p:ext uri="{BB962C8B-B14F-4D97-AF65-F5344CB8AC3E}">
        <p14:creationId xmlns:p14="http://schemas.microsoft.com/office/powerpoint/2010/main" val="346990472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png"/><Relationship Id="rId7" Type="http://schemas.openxmlformats.org/officeDocument/2006/relationships/diagramColors" Target="../diagrams/colors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1157" y="189320"/>
            <a:ext cx="10289685" cy="2616199"/>
          </a:xfrm>
        </p:spPr>
        <p:txBody>
          <a:bodyPr>
            <a:normAutofit/>
          </a:bodyPr>
          <a:lstStyle/>
          <a:p>
            <a:r>
              <a:rPr lang="fr-FR" b="1" dirty="0" err="1">
                <a:latin typeface="Times New Roman" panose="02020603050405020304" pitchFamily="18" charset="0"/>
                <a:cs typeface="Times New Roman" panose="02020603050405020304" pitchFamily="18" charset="0"/>
              </a:rPr>
              <a:t>MapReuse</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Recycling</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Routing</a:t>
            </a:r>
            <a:r>
              <a:rPr lang="fr-FR" b="1" dirty="0">
                <a:latin typeface="Times New Roman" panose="02020603050405020304" pitchFamily="18" charset="0"/>
                <a:cs typeface="Times New Roman" panose="02020603050405020304" pitchFamily="18" charset="0"/>
              </a:rPr>
              <a:t> API </a:t>
            </a:r>
            <a:r>
              <a:rPr lang="fr-FR" b="1" dirty="0" err="1">
                <a:latin typeface="Times New Roman" panose="02020603050405020304" pitchFamily="18" charset="0"/>
                <a:cs typeface="Times New Roman" panose="02020603050405020304" pitchFamily="18" charset="0"/>
              </a:rPr>
              <a:t>Queries</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22569" y="3116387"/>
            <a:ext cx="8946859" cy="2142925"/>
          </a:xfrm>
        </p:spPr>
        <p:txBody>
          <a:bodyPr>
            <a:noAutofit/>
          </a:bodyPr>
          <a:lstStyle/>
          <a:p>
            <a:r>
              <a:rPr lang="en-US" sz="1400" dirty="0">
                <a:latin typeface="Times New Roman" panose="02020603050405020304" pitchFamily="18" charset="0"/>
                <a:cs typeface="Times New Roman" panose="02020603050405020304" pitchFamily="18" charset="0"/>
              </a:rPr>
              <a:t>R. </a:t>
            </a:r>
            <a:r>
              <a:rPr lang="en-US" sz="1400" dirty="0" err="1">
                <a:latin typeface="Times New Roman" panose="02020603050405020304" pitchFamily="18" charset="0"/>
                <a:cs typeface="Times New Roman" panose="02020603050405020304" pitchFamily="18" charset="0"/>
              </a:rPr>
              <a:t>Stanojevic</a:t>
            </a:r>
            <a:r>
              <a:rPr lang="en-US" sz="1400" dirty="0">
                <a:latin typeface="Times New Roman" panose="02020603050405020304" pitchFamily="18" charset="0"/>
                <a:cs typeface="Times New Roman" panose="02020603050405020304" pitchFamily="18" charset="0"/>
              </a:rPr>
              <a:t>, S. </a:t>
            </a:r>
            <a:r>
              <a:rPr lang="en-US" sz="1400" dirty="0" err="1">
                <a:latin typeface="Times New Roman" panose="02020603050405020304" pitchFamily="18" charset="0"/>
                <a:cs typeface="Times New Roman" panose="02020603050405020304" pitchFamily="18" charset="0"/>
              </a:rPr>
              <a:t>Abbar</a:t>
            </a:r>
            <a:r>
              <a:rPr lang="en-US" sz="1400" dirty="0">
                <a:latin typeface="Times New Roman" panose="02020603050405020304" pitchFamily="18" charset="0"/>
                <a:cs typeface="Times New Roman" panose="02020603050405020304" pitchFamily="18" charset="0"/>
              </a:rPr>
              <a:t> and M. </a:t>
            </a:r>
            <a:r>
              <a:rPr lang="en-US" sz="1400" dirty="0" err="1">
                <a:latin typeface="Times New Roman" panose="02020603050405020304" pitchFamily="18" charset="0"/>
                <a:cs typeface="Times New Roman" panose="02020603050405020304" pitchFamily="18" charset="0"/>
              </a:rPr>
              <a:t>Mokbel</a:t>
            </a:r>
            <a:r>
              <a:rPr lang="en-US" sz="1400" dirty="0">
                <a:latin typeface="Times New Roman" panose="02020603050405020304" pitchFamily="18" charset="0"/>
                <a:cs typeface="Times New Roman" panose="02020603050405020304" pitchFamily="18" charset="0"/>
              </a:rPr>
              <a:t>, 2019 20th IEEE International Conference on Mobile Data Management (MDM), </a:t>
            </a:r>
          </a:p>
          <a:p>
            <a:r>
              <a:rPr lang="en-US" sz="1400" dirty="0">
                <a:latin typeface="Times New Roman" panose="02020603050405020304" pitchFamily="18" charset="0"/>
                <a:cs typeface="Times New Roman" panose="02020603050405020304" pitchFamily="18" charset="0"/>
              </a:rPr>
              <a:t>Hong Kong, Hong Kong, 2019, pp. 279-287.</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doi</a:t>
            </a:r>
            <a:r>
              <a:rPr lang="en-US" sz="1400" dirty="0">
                <a:latin typeface="Times New Roman" panose="02020603050405020304" pitchFamily="18" charset="0"/>
                <a:cs typeface="Times New Roman" panose="02020603050405020304" pitchFamily="18" charset="0"/>
              </a:rPr>
              <a:t>: 10.1109/MDM.2019.00-47</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http://ieeexplore.ieee.org/stamp/stamp.jsp?tp=&amp;arnumber=8788811&amp;isnumber=8788716</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University of Cyprus  Department of Computer Science</a:t>
            </a:r>
          </a:p>
          <a:p>
            <a:r>
              <a:rPr lang="en-US" sz="1400" dirty="0">
                <a:latin typeface="Times New Roman" panose="02020603050405020304" pitchFamily="18" charset="0"/>
                <a:cs typeface="Times New Roman" panose="02020603050405020304" pitchFamily="18" charset="0"/>
              </a:rPr>
              <a:t>EPL646 - Advanced Topics in Databases</a:t>
            </a:r>
          </a:p>
          <a:p>
            <a:r>
              <a:rPr lang="en-US" sz="1400" dirty="0">
                <a:latin typeface="Times New Roman" panose="02020603050405020304" pitchFamily="18" charset="0"/>
                <a:cs typeface="Times New Roman" panose="02020603050405020304" pitchFamily="18" charset="0"/>
              </a:rPr>
              <a:t> By: Andreas Savva &amp; </a:t>
            </a:r>
            <a:r>
              <a:rPr lang="en-US" sz="1400" dirty="0" err="1">
                <a:latin typeface="Times New Roman" panose="02020603050405020304" pitchFamily="18" charset="0"/>
                <a:cs typeface="Times New Roman" panose="02020603050405020304" pitchFamily="18" charset="0"/>
              </a:rPr>
              <a:t>Soteris</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Constantinou</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Instructor: Dr. </a:t>
            </a:r>
            <a:r>
              <a:rPr lang="en-US" sz="1400" dirty="0" err="1">
                <a:latin typeface="Times New Roman" panose="02020603050405020304" pitchFamily="18" charset="0"/>
                <a:cs typeface="Times New Roman" panose="02020603050405020304" pitchFamily="18" charset="0"/>
              </a:rPr>
              <a:t>Demetris</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Zeinalipour</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4860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B2B2-CB14-4F5A-A438-12E42D98A15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Enforcing physical constraints</a:t>
            </a:r>
          </a:p>
        </p:txBody>
      </p:sp>
      <p:sp>
        <p:nvSpPr>
          <p:cNvPr id="3" name="Content Placeholder 2">
            <a:extLst>
              <a:ext uri="{FF2B5EF4-FFF2-40B4-BE49-F238E27FC236}">
                <a16:creationId xmlns:a16="http://schemas.microsoft.com/office/drawing/2014/main" id="{648DD8A4-6B20-43D0-B8D9-132C74A6E31E}"/>
              </a:ext>
            </a:extLst>
          </p:cNvPr>
          <p:cNvSpPr>
            <a:spLocks noGrp="1"/>
          </p:cNvSpPr>
          <p:nvPr>
            <p:ph idx="1"/>
          </p:nvPr>
        </p:nvSpPr>
        <p:spPr>
          <a:xfrm>
            <a:off x="838200" y="1825624"/>
            <a:ext cx="10896600" cy="4613275"/>
          </a:xfrm>
        </p:spPr>
        <p:txBody>
          <a:bodyPr>
            <a:normAutofit/>
          </a:bodyPr>
          <a:lstStyle/>
          <a:p>
            <a:r>
              <a:rPr lang="en-US" dirty="0">
                <a:latin typeface="Times New Roman" panose="02020603050405020304" pitchFamily="18" charset="0"/>
                <a:cs typeface="Times New Roman" panose="02020603050405020304" pitchFamily="18" charset="0"/>
              </a:rPr>
              <a:t>W</a:t>
            </a:r>
            <a:r>
              <a:rPr lang="en-US" baseline="-25000" dirty="0">
                <a:latin typeface="Times New Roman" panose="02020603050405020304" pitchFamily="18" charset="0"/>
                <a:cs typeface="Times New Roman" panose="02020603050405020304" pitchFamily="18" charset="0"/>
              </a:rPr>
              <a:t>g</a:t>
            </a:r>
            <a:r>
              <a:rPr lang="en-US" dirty="0">
                <a:latin typeface="Times New Roman" panose="02020603050405020304" pitchFamily="18" charset="0"/>
                <a:cs typeface="Times New Roman" panose="02020603050405020304" pitchFamily="18" charset="0"/>
              </a:rPr>
              <a:t>  is inverse of the speed on the road segment (sec/m)</a:t>
            </a:r>
          </a:p>
          <a:p>
            <a:pPr lvl="1"/>
            <a:r>
              <a:rPr lang="en-US" dirty="0">
                <a:latin typeface="Times New Roman" panose="02020603050405020304" pitchFamily="18" charset="0"/>
                <a:cs typeface="Times New Roman" panose="02020603050405020304" pitchFamily="18" charset="0"/>
              </a:rPr>
              <a:t>Speed is depended on the information of the map</a:t>
            </a:r>
          </a:p>
          <a:p>
            <a:pPr lvl="1"/>
            <a:r>
              <a:rPr lang="en-US" dirty="0">
                <a:latin typeface="Times New Roman" panose="02020603050405020304" pitchFamily="18" charset="0"/>
                <a:cs typeface="Times New Roman" panose="02020603050405020304" pitchFamily="18" charset="0"/>
              </a:rPr>
              <a:t>In OSM it is measured in km/h</a:t>
            </a:r>
          </a:p>
          <a:p>
            <a:pPr lvl="1"/>
            <a:r>
              <a:rPr lang="en-US" dirty="0">
                <a:latin typeface="Times New Roman" panose="02020603050405020304" pitchFamily="18" charset="0"/>
                <a:cs typeface="Times New Roman" panose="02020603050405020304" pitchFamily="18" charset="0"/>
              </a:rPr>
              <a:t>Therefore we get W</a:t>
            </a:r>
            <a:r>
              <a:rPr lang="en-US" baseline="-25000" dirty="0">
                <a:latin typeface="Times New Roman" panose="02020603050405020304" pitchFamily="18" charset="0"/>
                <a:cs typeface="Times New Roman" panose="02020603050405020304" pitchFamily="18" charset="0"/>
              </a:rPr>
              <a:t>g </a:t>
            </a:r>
            <a:r>
              <a:rPr lang="en-US" dirty="0">
                <a:latin typeface="Times New Roman" panose="02020603050405020304" pitchFamily="18" charset="0"/>
                <a:cs typeface="Times New Roman" panose="02020603050405020304" pitchFamily="18" charset="0"/>
              </a:rPr>
              <a:t> &gt; 3.6/</a:t>
            </a:r>
            <a:r>
              <a:rPr lang="en-US" dirty="0" err="1">
                <a:latin typeface="Times New Roman" panose="02020603050405020304" pitchFamily="18" charset="0"/>
                <a:cs typeface="Times New Roman" panose="02020603050405020304" pitchFamily="18" charset="0"/>
              </a:rPr>
              <a:t>maxspeed</a:t>
            </a:r>
            <a:r>
              <a:rPr lang="en-US" baseline="-25000" dirty="0" err="1">
                <a:latin typeface="Times New Roman" panose="02020603050405020304" pitchFamily="18" charset="0"/>
                <a:cs typeface="Times New Roman" panose="02020603050405020304" pitchFamily="18" charset="0"/>
              </a:rPr>
              <a:t>g</a:t>
            </a:r>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(4)</a:t>
            </a:r>
          </a:p>
          <a:p>
            <a:r>
              <a:rPr lang="en-US" dirty="0">
                <a:latin typeface="Times New Roman" panose="02020603050405020304" pitchFamily="18" charset="0"/>
                <a:cs typeface="Times New Roman" panose="02020603050405020304" pitchFamily="18" charset="0"/>
              </a:rPr>
              <a:t>Using ridge regression ensures that this constraint holds</a:t>
            </a:r>
          </a:p>
          <a:p>
            <a:pPr lvl="1"/>
            <a:r>
              <a:rPr lang="en-US" dirty="0">
                <a:latin typeface="Times New Roman" panose="02020603050405020304" pitchFamily="18" charset="0"/>
                <a:cs typeface="Times New Roman" panose="02020603050405020304" pitchFamily="18" charset="0"/>
              </a:rPr>
              <a:t>Penalize weights that deviate from the average speed</a:t>
            </a: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Results to W</a:t>
            </a:r>
            <a:r>
              <a:rPr lang="en-US" baseline="-25000" dirty="0">
                <a:latin typeface="Times New Roman" panose="02020603050405020304" pitchFamily="18" charset="0"/>
                <a:cs typeface="Times New Roman" panose="02020603050405020304" pitchFamily="18" charset="0"/>
              </a:rPr>
              <a:t>g  </a:t>
            </a:r>
            <a:r>
              <a:rPr lang="en-US" dirty="0">
                <a:latin typeface="Times New Roman" panose="02020603050405020304" pitchFamily="18" charset="0"/>
                <a:cs typeface="Times New Roman" panose="02020603050405020304" pitchFamily="18" charset="0"/>
              </a:rPr>
              <a:t>being close to </a:t>
            </a:r>
            <a:r>
              <a:rPr lang="el-GR" dirty="0">
                <a:latin typeface="Times New Roman" panose="02020603050405020304" pitchFamily="18" charset="0"/>
                <a:cs typeface="Times New Roman" panose="02020603050405020304" pitchFamily="18" charset="0"/>
              </a:rPr>
              <a:t>σ</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For cases that violate the speed limit, weight is set to: </a:t>
            </a:r>
            <a:r>
              <a:rPr lang="en-US" sz="2000" i="1" dirty="0">
                <a:latin typeface="Times New Roman" panose="02020603050405020304" pitchFamily="18" charset="0"/>
                <a:cs typeface="Times New Roman" panose="02020603050405020304" pitchFamily="18" charset="0"/>
              </a:rPr>
              <a:t>W</a:t>
            </a:r>
            <a:r>
              <a:rPr lang="en-US" sz="2000" i="1" baseline="-25000" dirty="0">
                <a:latin typeface="Times New Roman" panose="02020603050405020304" pitchFamily="18" charset="0"/>
                <a:cs typeface="Times New Roman" panose="02020603050405020304" pitchFamily="18" charset="0"/>
              </a:rPr>
              <a:t>g</a:t>
            </a:r>
            <a:r>
              <a:rPr lang="en-US" sz="2000" dirty="0">
                <a:latin typeface="Times New Roman" panose="02020603050405020304" pitchFamily="18" charset="0"/>
                <a:cs typeface="Times New Roman" panose="02020603050405020304" pitchFamily="18" charset="0"/>
              </a:rPr>
              <a:t>=m</a:t>
            </a:r>
            <a:r>
              <a:rPr lang="en-US" sz="2000" i="1" dirty="0">
                <a:latin typeface="Times New Roman" panose="02020603050405020304" pitchFamily="18" charset="0"/>
                <a:cs typeface="Times New Roman" panose="02020603050405020304" pitchFamily="18" charset="0"/>
              </a:rPr>
              <a:t>ax</a:t>
            </a:r>
            <a:r>
              <a:rPr lang="en-US" sz="2000" dirty="0">
                <a:latin typeface="Times New Roman" panose="02020603050405020304" pitchFamily="18" charset="0"/>
                <a:cs typeface="Times New Roman" panose="02020603050405020304" pitchFamily="18" charset="0"/>
              </a:rPr>
              <a:t>(3</a:t>
            </a:r>
            <a:r>
              <a:rPr lang="en-US" sz="2000" i="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6</a:t>
            </a:r>
            <a:r>
              <a:rPr lang="en-US" sz="2000" i="1" dirty="0">
                <a:latin typeface="Times New Roman" panose="02020603050405020304" pitchFamily="18" charset="0"/>
                <a:cs typeface="Times New Roman" panose="02020603050405020304" pitchFamily="18" charset="0"/>
              </a:rPr>
              <a:t>/maxspeed</a:t>
            </a:r>
            <a:r>
              <a:rPr lang="en-US" sz="2000" i="1" baseline="-25000" dirty="0">
                <a:latin typeface="Times New Roman" panose="02020603050405020304" pitchFamily="18" charset="0"/>
                <a:cs typeface="Times New Roman" panose="02020603050405020304" pitchFamily="18" charset="0"/>
              </a:rPr>
              <a:t>g</a:t>
            </a:r>
            <a:r>
              <a:rPr lang="en-US" sz="2000" i="1" dirty="0">
                <a:latin typeface="Times New Roman" panose="02020603050405020304" pitchFamily="18" charset="0"/>
                <a:cs typeface="Times New Roman" panose="02020603050405020304" pitchFamily="18" charset="0"/>
              </a:rPr>
              <a:t>,W</a:t>
            </a:r>
            <a:r>
              <a:rPr lang="en-US" sz="2000" i="1" baseline="-25000" dirty="0">
                <a:latin typeface="Times New Roman" panose="02020603050405020304" pitchFamily="18" charset="0"/>
                <a:cs typeface="Times New Roman" panose="02020603050405020304" pitchFamily="18" charset="0"/>
              </a:rPr>
              <a:t>g</a:t>
            </a:r>
            <a:r>
              <a:rPr lang="en-US" sz="2000" dirty="0">
                <a:latin typeface="Times New Roman" panose="02020603050405020304" pitchFamily="18" charset="0"/>
                <a:cs typeface="Times New Roman" panose="02020603050405020304" pitchFamily="18" charset="0"/>
              </a:rPr>
              <a:t>)</a:t>
            </a:r>
            <a:endParaRPr lang="el-GR"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794C1FA-7C8E-46DF-B3CD-E4D1E0A266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0561" y="4360153"/>
            <a:ext cx="6911939" cy="800169"/>
          </a:xfrm>
          <a:prstGeom prst="rect">
            <a:avLst/>
          </a:prstGeom>
        </p:spPr>
      </p:pic>
      <p:sp>
        <p:nvSpPr>
          <p:cNvPr id="6" name="TextBox 5">
            <a:extLst>
              <a:ext uri="{FF2B5EF4-FFF2-40B4-BE49-F238E27FC236}">
                <a16:creationId xmlns:a16="http://schemas.microsoft.com/office/drawing/2014/main" id="{AE8D3A1B-4BEA-43FF-8B35-48DEF91DA220}"/>
              </a:ext>
            </a:extLst>
          </p:cNvPr>
          <p:cNvSpPr txBox="1"/>
          <p:nvPr/>
        </p:nvSpPr>
        <p:spPr>
          <a:xfrm>
            <a:off x="8823960" y="4206240"/>
            <a:ext cx="2781300" cy="369332"/>
          </a:xfrm>
          <a:prstGeom prst="rect">
            <a:avLst/>
          </a:prstGeom>
          <a:noFill/>
        </p:spPr>
        <p:txBody>
          <a:bodyPr wrap="square" rtlCol="0">
            <a:spAutoFit/>
          </a:bodyPr>
          <a:lstStyle/>
          <a:p>
            <a:r>
              <a:rPr lang="el-GR" dirty="0"/>
              <a:t>σ</a:t>
            </a:r>
            <a:r>
              <a:rPr lang="en-US" dirty="0"/>
              <a:t>: inverse of average speed</a:t>
            </a:r>
          </a:p>
        </p:txBody>
      </p:sp>
      <p:sp>
        <p:nvSpPr>
          <p:cNvPr id="7" name="TextBox 6">
            <a:extLst>
              <a:ext uri="{FF2B5EF4-FFF2-40B4-BE49-F238E27FC236}">
                <a16:creationId xmlns:a16="http://schemas.microsoft.com/office/drawing/2014/main" id="{9282E1E6-AABE-4A68-AFC2-4DC94096C1EF}"/>
              </a:ext>
            </a:extLst>
          </p:cNvPr>
          <p:cNvSpPr txBox="1"/>
          <p:nvPr/>
        </p:nvSpPr>
        <p:spPr>
          <a:xfrm>
            <a:off x="8831580" y="4575572"/>
            <a:ext cx="2659380" cy="369332"/>
          </a:xfrm>
          <a:prstGeom prst="rect">
            <a:avLst/>
          </a:prstGeom>
          <a:noFill/>
        </p:spPr>
        <p:txBody>
          <a:bodyPr wrap="square" rtlCol="0">
            <a:spAutoFit/>
          </a:bodyPr>
          <a:lstStyle/>
          <a:p>
            <a:r>
              <a:rPr lang="el-GR" dirty="0"/>
              <a:t>α</a:t>
            </a:r>
            <a:r>
              <a:rPr lang="en-US" dirty="0"/>
              <a:t>:regularization strength</a:t>
            </a:r>
          </a:p>
        </p:txBody>
      </p:sp>
    </p:spTree>
    <p:extLst>
      <p:ext uri="{BB962C8B-B14F-4D97-AF65-F5344CB8AC3E}">
        <p14:creationId xmlns:p14="http://schemas.microsoft.com/office/powerpoint/2010/main" val="1475845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4C5DE-4FDC-4260-87B8-6B6791522C8A}"/>
              </a:ext>
            </a:extLst>
          </p:cNvPr>
          <p:cNvSpPr>
            <a:spLocks noGrp="1"/>
          </p:cNvSpPr>
          <p:nvPr>
            <p:ph type="title"/>
          </p:nvPr>
        </p:nvSpPr>
        <p:spPr>
          <a:xfrm>
            <a:off x="838200" y="358036"/>
            <a:ext cx="10515600" cy="1325563"/>
          </a:xfrm>
        </p:spPr>
        <p:txBody>
          <a:bodyPr/>
          <a:lstStyle/>
          <a:p>
            <a:r>
              <a:rPr lang="en-US" b="1" dirty="0">
                <a:latin typeface="Times New Roman" panose="02020603050405020304" pitchFamily="18" charset="0"/>
                <a:cs typeface="Times New Roman" panose="02020603050405020304" pitchFamily="18" charset="0"/>
              </a:rPr>
              <a:t>Last Steps</a:t>
            </a:r>
          </a:p>
        </p:txBody>
      </p:sp>
      <p:sp>
        <p:nvSpPr>
          <p:cNvPr id="3" name="Content Placeholder 2">
            <a:extLst>
              <a:ext uri="{FF2B5EF4-FFF2-40B4-BE49-F238E27FC236}">
                <a16:creationId xmlns:a16="http://schemas.microsoft.com/office/drawing/2014/main" id="{4502A113-E02F-4543-B339-D36BDD437666}"/>
              </a:ext>
            </a:extLst>
          </p:cNvPr>
          <p:cNvSpPr>
            <a:spLocks noGrp="1"/>
          </p:cNvSpPr>
          <p:nvPr>
            <p:ph idx="1"/>
          </p:nvPr>
        </p:nvSpPr>
        <p:spPr>
          <a:xfrm>
            <a:off x="838200" y="1783094"/>
            <a:ext cx="10515600" cy="4351338"/>
          </a:xfrm>
        </p:spPr>
        <p:txBody>
          <a:bodyPr>
            <a:normAutofit/>
          </a:bodyPr>
          <a:lstStyle/>
          <a:p>
            <a:r>
              <a:rPr lang="en-US" sz="2400" dirty="0">
                <a:latin typeface="Times New Roman" panose="02020603050405020304" pitchFamily="18" charset="0"/>
                <a:cs typeface="Times New Roman" panose="02020603050405020304" pitchFamily="18" charset="0"/>
              </a:rPr>
              <a:t>Choosing regularization strength </a:t>
            </a:r>
            <a:r>
              <a:rPr lang="el-GR" sz="2400" dirty="0">
                <a:latin typeface="Times New Roman" panose="02020603050405020304" pitchFamily="18" charset="0"/>
                <a:cs typeface="Times New Roman" panose="02020603050405020304" pitchFamily="18" charset="0"/>
              </a:rPr>
              <a:t>α</a:t>
            </a:r>
            <a:endParaRPr lang="en-US" sz="24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Start with a=1 and obtain the weights</a:t>
            </a:r>
          </a:p>
          <a:p>
            <a:pPr lvl="1"/>
            <a:r>
              <a:rPr lang="en-US" sz="2000" dirty="0">
                <a:latin typeface="Times New Roman" panose="02020603050405020304" pitchFamily="18" charset="0"/>
                <a:cs typeface="Times New Roman" panose="02020603050405020304" pitchFamily="18" charset="0"/>
              </a:rPr>
              <a:t>Measure the cost on the validation set by substituting them in (3) -&gt; C(</a:t>
            </a:r>
            <a:r>
              <a:rPr lang="el-GR" sz="2000" dirty="0">
                <a:latin typeface="Times New Roman" panose="02020603050405020304" pitchFamily="18" charset="0"/>
                <a:cs typeface="Times New Roman" panose="02020603050405020304" pitchFamily="18" charset="0"/>
              </a:rPr>
              <a:t>α)</a:t>
            </a:r>
          </a:p>
          <a:p>
            <a:pPr lvl="1"/>
            <a:r>
              <a:rPr lang="en-US" sz="2000" dirty="0">
                <a:latin typeface="Times New Roman" panose="02020603050405020304" pitchFamily="18" charset="0"/>
                <a:cs typeface="Times New Roman" panose="02020603050405020304" pitchFamily="18" charset="0"/>
              </a:rPr>
              <a:t>Keep doubling </a:t>
            </a:r>
            <a:r>
              <a:rPr lang="el-GR" sz="2000" dirty="0">
                <a:latin typeface="Times New Roman" panose="02020603050405020304" pitchFamily="18" charset="0"/>
                <a:cs typeface="Times New Roman" panose="02020603050405020304" pitchFamily="18" charset="0"/>
              </a:rPr>
              <a:t>α </a:t>
            </a:r>
            <a:r>
              <a:rPr lang="en-US" sz="2000" dirty="0">
                <a:latin typeface="Times New Roman" panose="02020603050405020304" pitchFamily="18" charset="0"/>
                <a:cs typeface="Times New Roman" panose="02020603050405020304" pitchFamily="18" charset="0"/>
              </a:rPr>
              <a:t>until C(a)&gt;C(2</a:t>
            </a:r>
            <a:r>
              <a:rPr lang="el-GR" sz="2000" dirty="0">
                <a:latin typeface="Times New Roman" panose="02020603050405020304" pitchFamily="18" charset="0"/>
                <a:cs typeface="Times New Roman" panose="02020603050405020304" pitchFamily="18" charset="0"/>
              </a:rPr>
              <a:t>α) </a:t>
            </a:r>
            <a:endParaRPr lang="en-US" sz="2000" dirty="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Number of weights per segment</a:t>
            </a:r>
          </a:p>
          <a:p>
            <a:pPr lvl="1"/>
            <a:r>
              <a:rPr lang="en-US" sz="2000" dirty="0">
                <a:latin typeface="Times New Roman" panose="02020603050405020304" pitchFamily="18" charset="0"/>
                <a:cs typeface="Times New Roman" panose="02020603050405020304" pitchFamily="18" charset="0"/>
              </a:rPr>
              <a:t>Traffic conditions vary depending on time scales</a:t>
            </a:r>
          </a:p>
          <a:p>
            <a:pPr lvl="1"/>
            <a:r>
              <a:rPr lang="en-US" sz="2000" dirty="0">
                <a:latin typeface="Times New Roman" panose="02020603050405020304" pitchFamily="18" charset="0"/>
                <a:cs typeface="Times New Roman" panose="02020603050405020304" pitchFamily="18" charset="0"/>
              </a:rPr>
              <a:t>For more accurate estimates we may train multiple models</a:t>
            </a:r>
          </a:p>
          <a:p>
            <a:pPr lvl="1"/>
            <a:r>
              <a:rPr lang="en-US" sz="2000" dirty="0">
                <a:latin typeface="Times New Roman" panose="02020603050405020304" pitchFamily="18" charset="0"/>
                <a:cs typeface="Times New Roman" panose="02020603050405020304" pitchFamily="18" charset="0"/>
              </a:rPr>
              <a:t>Example: derive one weight per edge for every hour of day</a:t>
            </a:r>
          </a:p>
          <a:p>
            <a:pPr lvl="1"/>
            <a:r>
              <a:rPr lang="en-US" sz="2000" dirty="0">
                <a:latin typeface="Times New Roman" panose="02020603050405020304" pitchFamily="18" charset="0"/>
                <a:cs typeface="Times New Roman" panose="02020603050405020304" pitchFamily="18" charset="0"/>
              </a:rPr>
              <a:t>Time varying weights reduce errors in estimated travel time</a:t>
            </a:r>
          </a:p>
          <a:p>
            <a:pPr lvl="1"/>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6402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
            <a:ext cx="10018713" cy="1143000"/>
          </a:xfrm>
        </p:spPr>
        <p:txBody>
          <a:bodyPr/>
          <a:lstStyle/>
          <a:p>
            <a:r>
              <a:rPr lang="en-GB" b="1" dirty="0">
                <a:latin typeface="Times New Roman" panose="02020603050405020304" pitchFamily="18" charset="0"/>
                <a:cs typeface="Times New Roman" panose="02020603050405020304" pitchFamily="18" charset="0"/>
              </a:rPr>
              <a:t>Evaluation - Data </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9501" y="955964"/>
            <a:ext cx="10392499" cy="5704610"/>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Four prominent cities </a:t>
            </a:r>
            <a:r>
              <a:rPr lang="en-GB" dirty="0">
                <a:latin typeface="Times New Roman" panose="02020603050405020304" pitchFamily="18" charset="0"/>
                <a:cs typeface="Times New Roman" panose="02020603050405020304" pitchFamily="18" charset="0"/>
              </a:rPr>
              <a:t>have been studied </a:t>
            </a:r>
            <a:r>
              <a:rPr lang="en-US" dirty="0">
                <a:latin typeface="Times New Roman" panose="02020603050405020304" pitchFamily="18" charset="0"/>
                <a:cs typeface="Times New Roman" panose="02020603050405020304" pitchFamily="18" charset="0"/>
              </a:rPr>
              <a:t>: </a:t>
            </a:r>
          </a:p>
          <a:p>
            <a:pPr lvl="1">
              <a:buFont typeface="Wingdings" panose="05000000000000000000" pitchFamily="2" charset="2"/>
              <a:buChar char="v"/>
            </a:pPr>
            <a:endParaRPr lang="en-GB"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endParaRPr lang="en-GB"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endParaRPr lang="en-GB"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Randomly selected 5000 origin-destination pairs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Each pair query Google Maps directions API four times, requesting the routes which connect the origin to the destination at four different times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Quoted Google Maps Direction API guideline: indicates that the returned </a:t>
            </a:r>
            <a:r>
              <a:rPr lang="en-US" b="1" dirty="0">
                <a:latin typeface="Times New Roman" panose="02020603050405020304" pitchFamily="18" charset="0"/>
                <a:cs typeface="Times New Roman" panose="02020603050405020304" pitchFamily="18" charset="0"/>
              </a:rPr>
              <a:t>duration−in−traffic</a:t>
            </a:r>
            <a:r>
              <a:rPr lang="en-US" dirty="0">
                <a:latin typeface="Times New Roman" panose="02020603050405020304" pitchFamily="18" charset="0"/>
                <a:cs typeface="Times New Roman" panose="02020603050405020304" pitchFamily="18" charset="0"/>
              </a:rPr>
              <a:t> should be the best estimate of travel time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Live traffic becomes more important the closer the </a:t>
            </a:r>
            <a:r>
              <a:rPr lang="en-US" b="1" dirty="0">
                <a:latin typeface="Times New Roman" panose="02020603050405020304" pitchFamily="18" charset="0"/>
                <a:cs typeface="Times New Roman" panose="02020603050405020304" pitchFamily="18" charset="0"/>
              </a:rPr>
              <a:t>departure−time</a:t>
            </a:r>
            <a:r>
              <a:rPr lang="en-US" dirty="0">
                <a:latin typeface="Times New Roman" panose="02020603050405020304" pitchFamily="18" charset="0"/>
                <a:cs typeface="Times New Roman" panose="02020603050405020304" pitchFamily="18" charset="0"/>
              </a:rPr>
              <a:t> is to now. </a:t>
            </a:r>
          </a:p>
        </p:txBody>
      </p:sp>
      <p:grpSp>
        <p:nvGrpSpPr>
          <p:cNvPr id="4" name="Group 3"/>
          <p:cNvGrpSpPr/>
          <p:nvPr/>
        </p:nvGrpSpPr>
        <p:grpSpPr>
          <a:xfrm>
            <a:off x="2126875" y="1554480"/>
            <a:ext cx="2014199" cy="734152"/>
            <a:chOff x="4621" y="1569532"/>
            <a:chExt cx="2020453" cy="1212272"/>
          </a:xfrm>
        </p:grpSpPr>
        <p:sp>
          <p:nvSpPr>
            <p:cNvPr id="5" name="Rounded Rectangle 4"/>
            <p:cNvSpPr/>
            <p:nvPr/>
          </p:nvSpPr>
          <p:spPr>
            <a:xfrm>
              <a:off x="4621" y="1569532"/>
              <a:ext cx="2020453" cy="121227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Rounded Rectangle 4"/>
            <p:cNvSpPr txBox="1"/>
            <p:nvPr/>
          </p:nvSpPr>
          <p:spPr>
            <a:xfrm>
              <a:off x="40127" y="1605038"/>
              <a:ext cx="1949441" cy="11412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en-US" sz="3400" kern="1200"/>
                <a:t>Bogota</a:t>
              </a:r>
            </a:p>
          </p:txBody>
        </p:sp>
      </p:grpSp>
      <p:grpSp>
        <p:nvGrpSpPr>
          <p:cNvPr id="7" name="Group 6"/>
          <p:cNvGrpSpPr/>
          <p:nvPr/>
        </p:nvGrpSpPr>
        <p:grpSpPr>
          <a:xfrm>
            <a:off x="4456266" y="1554480"/>
            <a:ext cx="2014199" cy="734152"/>
            <a:chOff x="2833255" y="1569532"/>
            <a:chExt cx="2020453" cy="1212272"/>
          </a:xfrm>
        </p:grpSpPr>
        <p:sp>
          <p:nvSpPr>
            <p:cNvPr id="8" name="Rounded Rectangle 7"/>
            <p:cNvSpPr/>
            <p:nvPr/>
          </p:nvSpPr>
          <p:spPr>
            <a:xfrm>
              <a:off x="2833255" y="1569532"/>
              <a:ext cx="2020453" cy="121227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6"/>
            <p:cNvSpPr txBox="1"/>
            <p:nvPr/>
          </p:nvSpPr>
          <p:spPr>
            <a:xfrm>
              <a:off x="2868761" y="1605038"/>
              <a:ext cx="1949441" cy="11412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en-US" sz="3400" kern="1200" dirty="0"/>
                <a:t>Doha</a:t>
              </a:r>
            </a:p>
          </p:txBody>
        </p:sp>
      </p:grpSp>
      <p:grpSp>
        <p:nvGrpSpPr>
          <p:cNvPr id="10" name="Group 9"/>
          <p:cNvGrpSpPr/>
          <p:nvPr/>
        </p:nvGrpSpPr>
        <p:grpSpPr>
          <a:xfrm>
            <a:off x="6785657" y="1570052"/>
            <a:ext cx="2014199" cy="734152"/>
            <a:chOff x="5661890" y="1569532"/>
            <a:chExt cx="2020453" cy="1212272"/>
          </a:xfrm>
        </p:grpSpPr>
        <p:sp>
          <p:nvSpPr>
            <p:cNvPr id="11" name="Rounded Rectangle 10"/>
            <p:cNvSpPr/>
            <p:nvPr/>
          </p:nvSpPr>
          <p:spPr>
            <a:xfrm>
              <a:off x="5661890" y="1569532"/>
              <a:ext cx="2020453" cy="121227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ounded Rectangle 8"/>
            <p:cNvSpPr txBox="1"/>
            <p:nvPr/>
          </p:nvSpPr>
          <p:spPr>
            <a:xfrm>
              <a:off x="5697396" y="1605038"/>
              <a:ext cx="1949441" cy="11412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en-US" sz="3400" kern="1200"/>
                <a:t>New York </a:t>
              </a:r>
            </a:p>
          </p:txBody>
        </p:sp>
      </p:grpSp>
      <p:grpSp>
        <p:nvGrpSpPr>
          <p:cNvPr id="13" name="Group 12"/>
          <p:cNvGrpSpPr/>
          <p:nvPr/>
        </p:nvGrpSpPr>
        <p:grpSpPr>
          <a:xfrm>
            <a:off x="9115048" y="1591554"/>
            <a:ext cx="2014199" cy="734152"/>
            <a:chOff x="8490525" y="1569532"/>
            <a:chExt cx="2020453" cy="1212272"/>
          </a:xfrm>
        </p:grpSpPr>
        <p:sp>
          <p:nvSpPr>
            <p:cNvPr id="14" name="Rounded Rectangle 13"/>
            <p:cNvSpPr/>
            <p:nvPr/>
          </p:nvSpPr>
          <p:spPr>
            <a:xfrm>
              <a:off x="8490525" y="1569532"/>
              <a:ext cx="2020453" cy="121227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Rounded Rectangle 10"/>
            <p:cNvSpPr txBox="1"/>
            <p:nvPr/>
          </p:nvSpPr>
          <p:spPr>
            <a:xfrm>
              <a:off x="8526031" y="1605038"/>
              <a:ext cx="1949441" cy="11412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en-US" sz="3400" kern="1200" dirty="0"/>
                <a:t>Rome</a:t>
              </a:r>
            </a:p>
          </p:txBody>
        </p:sp>
      </p:grpSp>
    </p:spTree>
    <p:extLst>
      <p:ext uri="{BB962C8B-B14F-4D97-AF65-F5344CB8AC3E}">
        <p14:creationId xmlns:p14="http://schemas.microsoft.com/office/powerpoint/2010/main" val="2340652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3" y="0"/>
            <a:ext cx="10018713" cy="1143000"/>
          </a:xfrm>
        </p:spPr>
        <p:txBody>
          <a:bodyPr/>
          <a:lstStyle/>
          <a:p>
            <a:r>
              <a:rPr lang="en-GB" b="1" dirty="0">
                <a:latin typeface="Times New Roman" panose="02020603050405020304" pitchFamily="18" charset="0"/>
                <a:cs typeface="Times New Roman" panose="02020603050405020304" pitchFamily="18" charset="0"/>
              </a:rPr>
              <a:t>Origin-Destination(OD) pairs selection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86643" y="977229"/>
            <a:ext cx="10392499" cy="5704610"/>
          </a:xfrm>
        </p:spPr>
        <p:txBody>
          <a:bodyPr>
            <a:normAutofit lnSpcReduction="10000"/>
          </a:bodyPr>
          <a:lstStyle/>
          <a:p>
            <a:r>
              <a:rPr lang="en-US" dirty="0">
                <a:latin typeface="Times New Roman" panose="02020603050405020304" pitchFamily="18" charset="0"/>
                <a:cs typeface="Times New Roman" panose="02020603050405020304" pitchFamily="18" charset="0"/>
              </a:rPr>
              <a:t>OD location pairs are drawn randomly from the set of </a:t>
            </a:r>
            <a:r>
              <a:rPr lang="en-US" dirty="0" err="1">
                <a:latin typeface="Times New Roman" panose="02020603050405020304" pitchFamily="18" charset="0"/>
                <a:cs typeface="Times New Roman" panose="02020603050405020304" pitchFamily="18" charset="0"/>
              </a:rPr>
              <a:t>OpenStreetMaps</a:t>
            </a:r>
            <a:r>
              <a:rPr lang="en-US" dirty="0">
                <a:latin typeface="Times New Roman" panose="02020603050405020304" pitchFamily="18" charset="0"/>
                <a:cs typeface="Times New Roman" panose="02020603050405020304" pitchFamily="18" charset="0"/>
              </a:rPr>
              <a:t> (OSM) nodes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Iterates through a list of randomly selected pairs (O, D) of OSM 2-way road nodes and accept them with a probability </a:t>
            </a:r>
          </a:p>
          <a:p>
            <a:pPr marL="0" indent="0">
              <a:buNone/>
            </a:pPr>
            <a:r>
              <a:rPr lang="en-US" b="1" dirty="0">
                <a:latin typeface="Times New Roman" panose="02020603050405020304" pitchFamily="18" charset="0"/>
                <a:cs typeface="Times New Roman" panose="02020603050405020304" pitchFamily="18" charset="0"/>
              </a:rPr>
              <a:t>	min(1,(5km/d(O, D))</a:t>
            </a:r>
            <a:r>
              <a:rPr lang="en-US" b="1" baseline="30000" dirty="0">
                <a:latin typeface="Times New Roman" panose="02020603050405020304" pitchFamily="18" charset="0"/>
                <a:cs typeface="Times New Roman" panose="02020603050405020304" pitchFamily="18" charset="0"/>
              </a:rPr>
              <a:t>2</a:t>
            </a:r>
          </a:p>
          <a:p>
            <a:pPr marL="0" indent="0">
              <a:buNone/>
            </a:pPr>
            <a:endParaRPr lang="en-US" b="1" baseline="30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Selecting nodes which lie on 2-way roads </a:t>
            </a:r>
            <a:r>
              <a:rPr lang="en-US" dirty="0">
                <a:latin typeface="Times New Roman" panose="02020603050405020304" pitchFamily="18" charset="0"/>
                <a:cs typeface="Times New Roman" panose="02020603050405020304" pitchFamily="18" charset="0"/>
                <a:sym typeface="Wingdings" panose="05000000000000000000" pitchFamily="2" charset="2"/>
              </a:rPr>
              <a:t></a:t>
            </a:r>
            <a:r>
              <a:rPr lang="en-US" dirty="0">
                <a:latin typeface="Times New Roman" panose="02020603050405020304" pitchFamily="18" charset="0"/>
                <a:cs typeface="Times New Roman" panose="02020603050405020304" pitchFamily="18" charset="0"/>
              </a:rPr>
              <a:t> eliminated the effects of inappropriate geocoding which matches a location to a road on the opposite side of the street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Routes which connect far-apart locations almost exclusively utilize motorways and primary roads</a:t>
            </a:r>
          </a:p>
        </p:txBody>
      </p:sp>
    </p:spTree>
    <p:extLst>
      <p:ext uri="{BB962C8B-B14F-4D97-AF65-F5344CB8AC3E}">
        <p14:creationId xmlns:p14="http://schemas.microsoft.com/office/powerpoint/2010/main" val="831843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87232" y="1344584"/>
            <a:ext cx="10018713" cy="5250873"/>
          </a:xfrm>
        </p:spPr>
        <p:txBody>
          <a:bodyPr>
            <a:normAutofit fontScale="85000" lnSpcReduction="20000"/>
          </a:bodyPr>
          <a:lstStyle/>
          <a:p>
            <a:endParaRPr lang="en-GB"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For each </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orig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dest</a:t>
            </a:r>
            <a:r>
              <a:rPr lang="en-US" b="1" dirty="0">
                <a:latin typeface="Times New Roman" panose="02020603050405020304" pitchFamily="18" charset="0"/>
                <a:cs typeface="Times New Roman" panose="02020603050405020304" pitchFamily="18" charset="0"/>
              </a:rPr>
              <a:t>, timestamp)</a:t>
            </a:r>
            <a:r>
              <a:rPr lang="en-US" dirty="0">
                <a:latin typeface="Times New Roman" panose="02020603050405020304" pitchFamily="18" charset="0"/>
                <a:cs typeface="Times New Roman" panose="02020603050405020304" pitchFamily="18" charset="0"/>
              </a:rPr>
              <a:t> triplet, the API call returns a list of up to three routes together with the estimated travel time over that route at the given departure time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Open Source Routing Machine</a:t>
            </a:r>
            <a:r>
              <a:rPr lang="en-US" dirty="0"/>
              <a:t>(</a:t>
            </a:r>
            <a:r>
              <a:rPr lang="en-US" dirty="0">
                <a:latin typeface="Times New Roman" panose="02020603050405020304" pitchFamily="18" charset="0"/>
                <a:cs typeface="Times New Roman" panose="02020603050405020304" pitchFamily="18" charset="0"/>
              </a:rPr>
              <a:t>OSRM) is used to map matching service to match each route to the OSM</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Reports the total number of map-matched routes in the 4 cities using 5000 API calls, at midnight timeslot.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For each city and each of the four time slots</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used the routes obtained from 80% of the API calls for training the model</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 remaining 20% of the routes for testing</a:t>
            </a:r>
          </a:p>
        </p:txBody>
      </p:sp>
      <p:pic>
        <p:nvPicPr>
          <p:cNvPr id="4" name="Picture 3"/>
          <p:cNvPicPr>
            <a:picLocks noChangeAspect="1"/>
          </p:cNvPicPr>
          <p:nvPr/>
        </p:nvPicPr>
        <p:blipFill rotWithShape="1">
          <a:blip r:embed="rId3"/>
          <a:srcRect t="10846"/>
          <a:stretch/>
        </p:blipFill>
        <p:spPr>
          <a:xfrm>
            <a:off x="3685032" y="145352"/>
            <a:ext cx="5066448" cy="1618488"/>
          </a:xfrm>
          <a:prstGeom prst="rect">
            <a:avLst/>
          </a:prstGeom>
        </p:spPr>
      </p:pic>
    </p:spTree>
    <p:extLst>
      <p:ext uri="{BB962C8B-B14F-4D97-AF65-F5344CB8AC3E}">
        <p14:creationId xmlns:p14="http://schemas.microsoft.com/office/powerpoint/2010/main" val="298611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1" y="1"/>
            <a:ext cx="11207922" cy="1371600"/>
          </a:xfrm>
        </p:spPr>
        <p:txBody>
          <a:bodyPr/>
          <a:lstStyle/>
          <a:p>
            <a:r>
              <a:rPr lang="en-GB" b="1" dirty="0">
                <a:latin typeface="Times New Roman" panose="02020603050405020304" pitchFamily="18" charset="0"/>
                <a:cs typeface="Times New Roman" panose="02020603050405020304" pitchFamily="18" charset="0"/>
              </a:rPr>
              <a:t> </a:t>
            </a:r>
            <a:r>
              <a:rPr lang="en-GB" b="1" dirty="0" err="1">
                <a:latin typeface="Times New Roman" panose="02020603050405020304" pitchFamily="18" charset="0"/>
                <a:cs typeface="Times New Roman" panose="02020603050405020304" pitchFamily="18" charset="0"/>
              </a:rPr>
              <a:t>MapReuse</a:t>
            </a:r>
            <a:r>
              <a:rPr lang="en-GB" b="1" dirty="0">
                <a:latin typeface="Times New Roman" panose="02020603050405020304" pitchFamily="18" charset="0"/>
                <a:cs typeface="Times New Roman" panose="02020603050405020304" pitchFamily="18" charset="0"/>
              </a:rPr>
              <a:t> vs. traffic-oblivious routing engines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10" y="1371601"/>
            <a:ext cx="10018713" cy="5157215"/>
          </a:xfrm>
        </p:spPr>
        <p:txBody>
          <a:bodyPr anchor="t">
            <a:normAutofit fontScale="70000" lnSpcReduction="20000"/>
          </a:bodyPr>
          <a:lstStyle/>
          <a:p>
            <a:pPr marL="0" indent="0">
              <a:buNone/>
            </a:pPr>
            <a:r>
              <a:rPr lang="en-US" dirty="0">
                <a:latin typeface="Times New Roman" panose="02020603050405020304" pitchFamily="18" charset="0"/>
                <a:cs typeface="Times New Roman" panose="02020603050405020304" pitchFamily="18" charset="0"/>
              </a:rPr>
              <a:t>How does MapReuse compare with traffic oblivious OSM-based routing engine in terms of ETA errors?</a:t>
            </a:r>
          </a:p>
          <a:p>
            <a:pPr marL="0" indent="0">
              <a:buNone/>
            </a:pP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Uses the default engine that OSM landing page offers </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b="1" dirty="0">
                <a:latin typeface="Times New Roman" panose="02020603050405020304" pitchFamily="18" charset="0"/>
                <a:cs typeface="Times New Roman" panose="02020603050405020304" pitchFamily="18" charset="0"/>
              </a:rPr>
              <a:t>Open Source Routing Machine (OSRM) .</a:t>
            </a: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OSRM utilizes the underlying OSM data to build the road network graph equipped with weights which are used for computing the optimal routes. </a:t>
            </a: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The weights OSRM uses are derived from the OSM metadata in a way to prioritize routing over motorways and other primary roads.</a:t>
            </a: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For each (</a:t>
            </a:r>
            <a:r>
              <a:rPr lang="en-US" dirty="0" err="1">
                <a:latin typeface="Times New Roman" panose="02020603050405020304" pitchFamily="18" charset="0"/>
                <a:cs typeface="Times New Roman" panose="02020603050405020304" pitchFamily="18" charset="0"/>
              </a:rPr>
              <a:t>origin,destination</a:t>
            </a:r>
            <a:r>
              <a:rPr lang="en-US" dirty="0">
                <a:latin typeface="Times New Roman" panose="02020603050405020304" pitchFamily="18" charset="0"/>
                <a:cs typeface="Times New Roman" panose="02020603050405020304" pitchFamily="18" charset="0"/>
              </a:rPr>
              <a:t>) pair OSRM returns a route together with ETA (estimated time of arrival, or route duration) which is derived by solving an appropriate quickest-path query.</a:t>
            </a: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OSRM has a web-based API, and offers code to set-up a local-server on own premises, in order to be able to maintain high-throughput.</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6083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US" b="1" dirty="0">
                <a:latin typeface="Times New Roman" panose="02020603050405020304" pitchFamily="18" charset="0"/>
                <a:cs typeface="Times New Roman" panose="02020603050405020304" pitchFamily="18" charset="0"/>
              </a:rPr>
              <a:t>OSRM and MapReuse</a:t>
            </a:r>
          </a:p>
        </p:txBody>
      </p:sp>
      <p:sp>
        <p:nvSpPr>
          <p:cNvPr id="3" name="Content Placeholder 2"/>
          <p:cNvSpPr>
            <a:spLocks noGrp="1"/>
          </p:cNvSpPr>
          <p:nvPr>
            <p:ph idx="1"/>
          </p:nvPr>
        </p:nvSpPr>
        <p:spPr>
          <a:xfrm>
            <a:off x="1484310" y="1392383"/>
            <a:ext cx="10018713" cy="4925290"/>
          </a:xfrm>
        </p:spPr>
        <p:txBody>
          <a:bodyPr anchor="t">
            <a:normAutofit fontScale="92500"/>
          </a:bodyPr>
          <a:lstStyle/>
          <a:p>
            <a:r>
              <a:rPr lang="en-US" dirty="0">
                <a:latin typeface="Times New Roman" panose="02020603050405020304" pitchFamily="18" charset="0"/>
                <a:cs typeface="Times New Roman" panose="02020603050405020304" pitchFamily="18" charset="0"/>
              </a:rPr>
              <a:t>Evaluated based on four different metrics: median and mean absolute error (in seconds), and median and mean percentage error (in %)</a:t>
            </a:r>
          </a:p>
          <a:p>
            <a:endParaRPr lang="en-GB" dirty="0">
              <a:latin typeface="Times New Roman" panose="02020603050405020304" pitchFamily="18" charset="0"/>
              <a:cs typeface="Times New Roman" panose="02020603050405020304" pitchFamily="18" charset="0"/>
            </a:endParaRPr>
          </a:p>
          <a:p>
            <a:pPr marL="0" indent="0">
              <a:buNone/>
            </a:pPr>
            <a:r>
              <a:rPr lang="en-GB" b="1" u="sng" dirty="0">
                <a:latin typeface="Times New Roman" panose="02020603050405020304" pitchFamily="18" charset="0"/>
                <a:cs typeface="Times New Roman" panose="02020603050405020304" pitchFamily="18" charset="0"/>
              </a:rPr>
              <a:t>Conclusions: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Querying traffic-oblivious routing engines may offer reasonable routes but the actual ETA is highly inaccurate </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sym typeface="Wingdings" panose="05000000000000000000" pitchFamily="2" charset="2"/>
              </a:rPr>
              <a:t> With OSRM, in the cities of New York and Bogota the mean absolute error is over 40% of mean percentage error.</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MapReuse offers an order of magnitude reduction in errors compared to barebones OSRM </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sym typeface="Wingdings" panose="05000000000000000000" pitchFamily="2" charset="2"/>
              </a:rPr>
              <a:t> MapReuse can capture the relevant traffic information on a per-road-segment level and use it to accurately capture the travel time on arbitrary path</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4607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lstStyle/>
          <a:p>
            <a:r>
              <a:rPr lang="en-GB" b="1" dirty="0">
                <a:latin typeface="Times New Roman" panose="02020603050405020304" pitchFamily="18" charset="0"/>
                <a:cs typeface="Times New Roman" panose="02020603050405020304" pitchFamily="18" charset="0"/>
              </a:rPr>
              <a:t>How many API calls?</a:t>
            </a:r>
            <a:br>
              <a:rPr lang="en-GB" b="1" dirty="0">
                <a:latin typeface="Times New Roman" panose="02020603050405020304" pitchFamily="18" charset="0"/>
                <a:cs typeface="Times New Roman" panose="02020603050405020304" pitchFamily="18" charset="0"/>
              </a:rPr>
            </a:br>
            <a:r>
              <a:rPr lang="en-GB" b="1"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10" y="1070265"/>
            <a:ext cx="10018713" cy="5320144"/>
          </a:xfrm>
        </p:spPr>
        <p:txBody>
          <a:bodyPr anchor="t">
            <a:normAutofit/>
          </a:bodyPr>
          <a:lstStyle/>
          <a:p>
            <a:pPr marL="0" indent="0">
              <a:buNone/>
            </a:pPr>
            <a:endParaRPr lang="en-GB"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There is a trade-off between the number of API calls used in the training phase of MapReuse and the actual errors in travel times.</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5" name="Content Placeholder 5"/>
          <p:cNvGraphicFramePr>
            <a:graphicFrameLocks/>
          </p:cNvGraphicFramePr>
          <p:nvPr>
            <p:extLst>
              <p:ext uri="{D42A27DB-BD31-4B8C-83A1-F6EECF244321}">
                <p14:modId xmlns:p14="http://schemas.microsoft.com/office/powerpoint/2010/main" val="3898492810"/>
              </p:ext>
            </p:extLst>
          </p:nvPr>
        </p:nvGraphicFramePr>
        <p:xfrm>
          <a:off x="1484309" y="1365088"/>
          <a:ext cx="10018713" cy="28868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ight Brace 5"/>
          <p:cNvSpPr/>
          <p:nvPr/>
        </p:nvSpPr>
        <p:spPr>
          <a:xfrm rot="5400000">
            <a:off x="6119867" y="-554319"/>
            <a:ext cx="747596" cy="1036015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04143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838200" y="231475"/>
            <a:ext cx="10847832" cy="6619009"/>
          </a:xfrm>
        </p:spPr>
        <p:txBody>
          <a:bodyPr anchor="t">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A limitation has been applied in the number of API calls used in the training phase of MapReuse to </a:t>
            </a:r>
            <a:r>
              <a:rPr lang="en-US" i="1" dirty="0">
                <a:latin typeface="Times New Roman" panose="02020603050405020304" pitchFamily="18" charset="0"/>
                <a:cs typeface="Times New Roman" panose="02020603050405020304" pitchFamily="18" charset="0"/>
              </a:rPr>
              <a:t>n−samples</a:t>
            </a:r>
            <a:r>
              <a:rPr lang="en-US" dirty="0">
                <a:latin typeface="Times New Roman" panose="02020603050405020304" pitchFamily="18" charset="0"/>
                <a:cs typeface="Times New Roman" panose="02020603050405020304" pitchFamily="18" charset="0"/>
              </a:rPr>
              <a:t> and evaluated the ETA errors on a set of 1000 paths not used in the training phase</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larger the training data the smaller the errors.</a:t>
            </a:r>
          </a:p>
          <a:p>
            <a:r>
              <a:rPr lang="en-US" dirty="0">
                <a:latin typeface="Times New Roman" panose="02020603050405020304" pitchFamily="18" charset="0"/>
                <a:cs typeface="Times New Roman" panose="02020603050405020304" pitchFamily="18" charset="0"/>
              </a:rPr>
              <a:t>Law of diminishing returns, with minor improvements with larger data </a:t>
            </a:r>
          </a:p>
          <a:p>
            <a:pPr marL="0" indent="0">
              <a:buNone/>
            </a:pPr>
            <a:r>
              <a:rPr lang="en-US" dirty="0">
                <a:latin typeface="Times New Roman" panose="02020603050405020304" pitchFamily="18" charset="0"/>
                <a:cs typeface="Times New Roman" panose="02020603050405020304" pitchFamily="18" charset="0"/>
                <a:sym typeface="Wingdings" panose="05000000000000000000" pitchFamily="2" charset="2"/>
              </a:rPr>
              <a:t> After 1000 API calls, the accuracy of the MapReuse model improves only marginally with more data.</a:t>
            </a:r>
          </a:p>
          <a:p>
            <a:pPr marL="0" indent="0">
              <a:buNone/>
            </a:pPr>
            <a:r>
              <a:rPr lang="en-GB" dirty="0">
                <a:latin typeface="Times New Roman" panose="02020603050405020304" pitchFamily="18" charset="0"/>
                <a:cs typeface="Times New Roman" panose="02020603050405020304" pitchFamily="18" charset="0"/>
                <a:sym typeface="Wingdings" panose="05000000000000000000" pitchFamily="2" charset="2"/>
              </a:rPr>
              <a:t> T</a:t>
            </a:r>
            <a:r>
              <a:rPr lang="en-US" dirty="0">
                <a:latin typeface="Times New Roman" panose="02020603050405020304" pitchFamily="18" charset="0"/>
                <a:cs typeface="Times New Roman" panose="02020603050405020304" pitchFamily="18" charset="0"/>
                <a:sym typeface="Wingdings" panose="05000000000000000000" pitchFamily="2" charset="2"/>
              </a:rPr>
              <a:t>raining the MapReuse model even on a small dataset with several hundred of journeys would outperform traffic oblivious OSRM.</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256779" y="1446380"/>
            <a:ext cx="9729003" cy="2348380"/>
          </a:xfrm>
          <a:prstGeom prst="rect">
            <a:avLst/>
          </a:prstGeom>
        </p:spPr>
      </p:pic>
    </p:spTree>
    <p:extLst>
      <p:ext uri="{BB962C8B-B14F-4D97-AF65-F5344CB8AC3E}">
        <p14:creationId xmlns:p14="http://schemas.microsoft.com/office/powerpoint/2010/main" val="3722211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205345"/>
          </a:xfrm>
        </p:spPr>
        <p:txBody>
          <a:bodyPr/>
          <a:lstStyle/>
          <a:p>
            <a:pPr algn="ctr"/>
            <a:r>
              <a:rPr lang="en-GB" b="1" dirty="0">
                <a:latin typeface="Times New Roman" panose="02020603050405020304" pitchFamily="18" charset="0"/>
                <a:cs typeface="Times New Roman" panose="02020603050405020304" pitchFamily="18" charset="0"/>
              </a:rPr>
              <a:t>Heavy roads </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39291" y="1298863"/>
            <a:ext cx="9248196" cy="5195455"/>
          </a:xfrm>
        </p:spPr>
        <p:txBody>
          <a:bodyPr anchor="t">
            <a:normAutofit/>
          </a:bodyPr>
          <a:lstStyle/>
          <a:p>
            <a:r>
              <a:rPr lang="en-US" sz="2400" dirty="0">
                <a:latin typeface="Times New Roman" panose="02020603050405020304" pitchFamily="18" charset="0"/>
                <a:cs typeface="Times New Roman" panose="02020603050405020304" pitchFamily="18" charset="0"/>
              </a:rPr>
              <a:t>MapReuse effectively infers speed on each heavy road individually and simultaneously assigns a single weight (speed) to all the light roads.</a:t>
            </a:r>
          </a:p>
          <a:p>
            <a:r>
              <a:rPr lang="en-US" sz="2400" dirty="0">
                <a:latin typeface="Times New Roman" panose="02020603050405020304" pitchFamily="18" charset="0"/>
                <a:cs typeface="Times New Roman" panose="02020603050405020304" pitchFamily="18" charset="0"/>
              </a:rPr>
              <a:t>By focusing on heavy roads, it effectively captures most of the major road arteries, and eliminates low volume roads which may create overfitting issues in the training model phase of MapReuse.</a:t>
            </a:r>
          </a:p>
          <a:p>
            <a:r>
              <a:rPr lang="en-US" sz="2400" dirty="0">
                <a:latin typeface="Times New Roman" panose="02020603050405020304" pitchFamily="18" charset="0"/>
                <a:cs typeface="Times New Roman" panose="02020603050405020304" pitchFamily="18" charset="0"/>
              </a:rPr>
              <a:t>Not focusing on light roads means that certain traffic events (such as congestion or extraordinary fast light road) may not be captured by MapReuse.</a:t>
            </a:r>
          </a:p>
        </p:txBody>
      </p:sp>
      <p:pic>
        <p:nvPicPr>
          <p:cNvPr id="4" name="Picture 3"/>
          <p:cNvPicPr>
            <a:picLocks noChangeAspect="1"/>
          </p:cNvPicPr>
          <p:nvPr/>
        </p:nvPicPr>
        <p:blipFill>
          <a:blip r:embed="rId3"/>
          <a:stretch>
            <a:fillRect/>
          </a:stretch>
        </p:blipFill>
        <p:spPr>
          <a:xfrm>
            <a:off x="0" y="0"/>
            <a:ext cx="2702347" cy="2795155"/>
          </a:xfrm>
          <a:prstGeom prst="rect">
            <a:avLst/>
          </a:prstGeom>
        </p:spPr>
      </p:pic>
      <p:graphicFrame>
        <p:nvGraphicFramePr>
          <p:cNvPr id="5" name="Content Placeholder 3"/>
          <p:cNvGraphicFramePr>
            <a:graphicFrameLocks/>
          </p:cNvGraphicFramePr>
          <p:nvPr>
            <p:extLst>
              <p:ext uri="{D42A27DB-BD31-4B8C-83A1-F6EECF244321}">
                <p14:modId xmlns:p14="http://schemas.microsoft.com/office/powerpoint/2010/main" val="517516564"/>
              </p:ext>
            </p:extLst>
          </p:nvPr>
        </p:nvGraphicFramePr>
        <p:xfrm>
          <a:off x="2097374" y="5129646"/>
          <a:ext cx="9935299" cy="155170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Down Arrow 5"/>
          <p:cNvSpPr/>
          <p:nvPr/>
        </p:nvSpPr>
        <p:spPr>
          <a:xfrm>
            <a:off x="6867595" y="4381501"/>
            <a:ext cx="394855" cy="7481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3853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946C2-9B55-426F-B8DA-D84F145277DF}"/>
              </a:ext>
            </a:extLst>
          </p:cNvPr>
          <p:cNvSpPr>
            <a:spLocks noGrp="1"/>
          </p:cNvSpPr>
          <p:nvPr>
            <p:ph type="title"/>
          </p:nvPr>
        </p:nvSpPr>
        <p:spPr>
          <a:xfrm>
            <a:off x="1086643" y="205739"/>
            <a:ext cx="10018713" cy="1165860"/>
          </a:xfrm>
        </p:spPr>
        <p:txBody>
          <a:bodyPr/>
          <a:lstStyle/>
          <a:p>
            <a:r>
              <a:rPr lang="en-US"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BE5F8C4-D5BC-4E05-86D4-2031AC05393C}"/>
              </a:ext>
            </a:extLst>
          </p:cNvPr>
          <p:cNvSpPr>
            <a:spLocks noGrp="1"/>
          </p:cNvSpPr>
          <p:nvPr>
            <p:ph idx="1"/>
          </p:nvPr>
        </p:nvSpPr>
        <p:spPr>
          <a:xfrm>
            <a:off x="1086642" y="1925735"/>
            <a:ext cx="10018713" cy="3589020"/>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Traffic information is critical in location based services</a:t>
            </a:r>
          </a:p>
          <a:p>
            <a:pPr lvl="1"/>
            <a:r>
              <a:rPr lang="en-US" dirty="0">
                <a:latin typeface="Times New Roman" panose="02020603050405020304" pitchFamily="18" charset="0"/>
                <a:cs typeface="Times New Roman" panose="02020603050405020304" pitchFamily="18" charset="0"/>
              </a:rPr>
              <a:t>Dependency for the success of commercial map engines</a:t>
            </a:r>
          </a:p>
          <a:p>
            <a:pPr lvl="1"/>
            <a:r>
              <a:rPr lang="en-US" dirty="0">
                <a:latin typeface="Times New Roman" panose="02020603050405020304" pitchFamily="18" charset="0"/>
                <a:cs typeface="Times New Roman" panose="02020603050405020304" pitchFamily="18" charset="0"/>
              </a:rPr>
              <a:t>These allow to be queried for routing information and output the total travel time on a path</a:t>
            </a:r>
          </a:p>
          <a:p>
            <a:r>
              <a:rPr lang="en-US" dirty="0">
                <a:latin typeface="Times New Roman" panose="02020603050405020304" pitchFamily="18" charset="0"/>
                <a:cs typeface="Times New Roman" panose="02020603050405020304" pitchFamily="18" charset="0"/>
              </a:rPr>
              <a:t>Free and Open Map services offer highly accurate geometric representation of the road network</a:t>
            </a:r>
          </a:p>
          <a:p>
            <a:pPr lvl="1"/>
            <a:r>
              <a:rPr lang="en-US" dirty="0">
                <a:latin typeface="Times New Roman" panose="02020603050405020304" pitchFamily="18" charset="0"/>
                <a:cs typeface="Times New Roman" panose="02020603050405020304" pitchFamily="18" charset="0"/>
              </a:rPr>
              <a:t>They lack traffic awareness</a:t>
            </a:r>
          </a:p>
          <a:p>
            <a:r>
              <a:rPr lang="en-US" dirty="0">
                <a:latin typeface="Times New Roman" panose="02020603050405020304" pitchFamily="18" charset="0"/>
                <a:cs typeface="Times New Roman" panose="02020603050405020304" pitchFamily="18" charset="0"/>
              </a:rPr>
              <a:t>Aim: Exploit the results of a limited number of queries to commercial map routing API to construct per-road-segment traffic image</a:t>
            </a:r>
          </a:p>
          <a:p>
            <a:pPr lvl="1"/>
            <a:r>
              <a:rPr lang="en-US" dirty="0">
                <a:latin typeface="Times New Roman" panose="02020603050405020304" pitchFamily="18" charset="0"/>
                <a:cs typeface="Times New Roman" panose="02020603050405020304" pitchFamily="18" charset="0"/>
              </a:rPr>
              <a:t>By incorporating it into open maps, it will allow for queries that require traffic awareness</a:t>
            </a:r>
          </a:p>
          <a:p>
            <a:pPr lvl="1"/>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1821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0923" y="-109104"/>
            <a:ext cx="10018713" cy="1350818"/>
          </a:xfrm>
        </p:spPr>
        <p:txBody>
          <a:bodyPr/>
          <a:lstStyle/>
          <a:p>
            <a:r>
              <a:rPr lang="en-US" b="1" dirty="0">
                <a:latin typeface="Times New Roman" panose="02020603050405020304" pitchFamily="18" charset="0"/>
                <a:cs typeface="Times New Roman" panose="02020603050405020304" pitchFamily="18" charset="0"/>
              </a:rPr>
              <a:t>MapReuse Relative speeds</a:t>
            </a:r>
          </a:p>
        </p:txBody>
      </p:sp>
      <p:sp>
        <p:nvSpPr>
          <p:cNvPr id="5" name="Content Placeholder 4"/>
          <p:cNvSpPr>
            <a:spLocks noGrp="1"/>
          </p:cNvSpPr>
          <p:nvPr>
            <p:ph idx="1"/>
          </p:nvPr>
        </p:nvSpPr>
        <p:spPr>
          <a:xfrm>
            <a:off x="4488872" y="1132610"/>
            <a:ext cx="7703127" cy="3044536"/>
          </a:xfrm>
        </p:spPr>
        <p:txBody>
          <a:bodyPr anchor="t">
            <a:normAutofit lnSpcReduction="10000"/>
          </a:bodyPr>
          <a:lstStyle/>
          <a:p>
            <a:r>
              <a:rPr lang="en-US" sz="2600" dirty="0">
                <a:latin typeface="Times New Roman" panose="02020603050405020304" pitchFamily="18" charset="0"/>
                <a:cs typeface="Times New Roman" panose="02020603050405020304" pitchFamily="18" charset="0"/>
              </a:rPr>
              <a:t>Depiction of the empiric CDF of the ratio between the inferred speed </a:t>
            </a:r>
            <a:r>
              <a:rPr lang="en-US" sz="2600" i="1" dirty="0">
                <a:latin typeface="Times New Roman" panose="02020603050405020304" pitchFamily="18" charset="0"/>
                <a:cs typeface="Times New Roman" panose="02020603050405020304" pitchFamily="18" charset="0"/>
              </a:rPr>
              <a:t>3.6/Wg</a:t>
            </a:r>
            <a:r>
              <a:rPr lang="en-US" sz="2600" dirty="0">
                <a:latin typeface="Times New Roman" panose="02020603050405020304" pitchFamily="18" charset="0"/>
                <a:cs typeface="Times New Roman" panose="02020603050405020304" pitchFamily="18" charset="0"/>
              </a:rPr>
              <a:t>, and the </a:t>
            </a:r>
            <a:r>
              <a:rPr lang="en-US" sz="2600" i="1" dirty="0" err="1">
                <a:latin typeface="Times New Roman" panose="02020603050405020304" pitchFamily="18" charset="0"/>
                <a:cs typeface="Times New Roman" panose="02020603050405020304" pitchFamily="18" charset="0"/>
              </a:rPr>
              <a:t>maxspeed</a:t>
            </a:r>
            <a:r>
              <a:rPr lang="en-US" sz="2600" dirty="0">
                <a:latin typeface="Times New Roman" panose="02020603050405020304" pitchFamily="18" charset="0"/>
                <a:cs typeface="Times New Roman" panose="02020603050405020304" pitchFamily="18" charset="0"/>
              </a:rPr>
              <a:t> tag for all road segments in the four cities.</a:t>
            </a: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The figure shows that the weights derived by minimizing, satisfy the speed limits in a large majority of cases.</a:t>
            </a:r>
          </a:p>
          <a:p>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0" y="1"/>
            <a:ext cx="4388559" cy="3283526"/>
          </a:xfrm>
          <a:prstGeom prst="rect">
            <a:avLst/>
          </a:prstGeom>
        </p:spPr>
      </p:pic>
      <p:sp>
        <p:nvSpPr>
          <p:cNvPr id="7" name="Content Placeholder 4"/>
          <p:cNvSpPr txBox="1">
            <a:spLocks/>
          </p:cNvSpPr>
          <p:nvPr/>
        </p:nvSpPr>
        <p:spPr>
          <a:xfrm>
            <a:off x="1953489" y="4177146"/>
            <a:ext cx="10238510" cy="2680854"/>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The fraction of edges for which Wg violates the OSM-reported speed limit is less than 4% in all four cities.</a:t>
            </a:r>
          </a:p>
        </p:txBody>
      </p:sp>
    </p:spTree>
    <p:extLst>
      <p:ext uri="{BB962C8B-B14F-4D97-AF65-F5344CB8AC3E}">
        <p14:creationId xmlns:p14="http://schemas.microsoft.com/office/powerpoint/2010/main" val="992218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600" y="-59125"/>
            <a:ext cx="10018713" cy="1309255"/>
          </a:xfrm>
        </p:spPr>
        <p:txBody>
          <a:bodyPr/>
          <a:lstStyle/>
          <a:p>
            <a:r>
              <a:rPr lang="en-US" b="1" dirty="0">
                <a:latin typeface="Times New Roman" panose="02020603050405020304" pitchFamily="18" charset="0"/>
                <a:cs typeface="Times New Roman" panose="02020603050405020304" pitchFamily="18" charset="0"/>
              </a:rPr>
              <a:t>RELATED WORK</a:t>
            </a:r>
          </a:p>
        </p:txBody>
      </p:sp>
      <p:sp>
        <p:nvSpPr>
          <p:cNvPr id="3" name="Content Placeholder 2"/>
          <p:cNvSpPr>
            <a:spLocks noGrp="1"/>
          </p:cNvSpPr>
          <p:nvPr>
            <p:ph idx="1"/>
          </p:nvPr>
        </p:nvSpPr>
        <p:spPr>
          <a:xfrm>
            <a:off x="842600" y="1250130"/>
            <a:ext cx="10506799" cy="5396346"/>
          </a:xfrm>
        </p:spPr>
        <p:txBody>
          <a:bodyPr anchor="t">
            <a:normAutofit fontScale="85000" lnSpcReduction="20000"/>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shortest path algorithm with an acceptable processing time and accurate edge weights would be favored over another algorithm that has faster processing time but uses inaccurate edge weights.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wide spread of GPS-enabled devices and subsequently the availability of trajectory data they generate has made it possible for the community to approach the problem of edge weight estimation </a:t>
            </a:r>
            <a:r>
              <a:rPr lang="en-US" dirty="0">
                <a:latin typeface="Times New Roman" panose="02020603050405020304" pitchFamily="18" charset="0"/>
                <a:cs typeface="Times New Roman" panose="02020603050405020304" pitchFamily="18" charset="0"/>
                <a:sym typeface="Wingdings" panose="05000000000000000000" pitchFamily="2" charset="2"/>
              </a:rPr>
              <a:t></a:t>
            </a:r>
            <a:r>
              <a:rPr lang="en-US" dirty="0">
                <a:latin typeface="Times New Roman" panose="02020603050405020304" pitchFamily="18" charset="0"/>
                <a:cs typeface="Times New Roman" panose="02020603050405020304" pitchFamily="18" charset="0"/>
              </a:rPr>
              <a:t> also known as link travel time (LTT) problem</a:t>
            </a:r>
          </a:p>
          <a:p>
            <a:endParaRPr lang="en-GB" dirty="0">
              <a:latin typeface="Times New Roman" panose="02020603050405020304" pitchFamily="18" charset="0"/>
              <a:cs typeface="Times New Roman" panose="02020603050405020304" pitchFamily="18" charset="0"/>
            </a:endParaRPr>
          </a:p>
          <a:p>
            <a:pPr marL="0" indent="0">
              <a:buNone/>
            </a:pPr>
            <a:r>
              <a:rPr lang="en-GB" u="sng" dirty="0">
                <a:latin typeface="Times New Roman" panose="02020603050405020304" pitchFamily="18" charset="0"/>
                <a:cs typeface="Times New Roman" panose="02020603050405020304" pitchFamily="18" charset="0"/>
              </a:rPr>
              <a:t>Other researchers :</a:t>
            </a:r>
          </a:p>
          <a:p>
            <a:r>
              <a:rPr lang="en-US" dirty="0">
                <a:latin typeface="Times New Roman" panose="02020603050405020304" pitchFamily="18" charset="0"/>
                <a:cs typeface="Times New Roman" panose="02020603050405020304" pitchFamily="18" charset="0"/>
              </a:rPr>
              <a:t>Aimed at predicting travel time for any pair of origin destination on a map</a:t>
            </a:r>
          </a:p>
          <a:p>
            <a:pPr marL="457200" lvl="1" indent="0">
              <a:buNone/>
            </a:pPr>
            <a:r>
              <a:rPr lang="en-US" dirty="0">
                <a:latin typeface="Times New Roman" panose="02020603050405020304" pitchFamily="18" charset="0"/>
                <a:cs typeface="Times New Roman" panose="02020603050405020304" pitchFamily="18" charset="0"/>
                <a:sym typeface="Wingdings" panose="05000000000000000000" pitchFamily="2" charset="2"/>
              </a:rPr>
              <a:t></a:t>
            </a:r>
            <a:r>
              <a:rPr lang="en-US" dirty="0">
                <a:latin typeface="Times New Roman" panose="02020603050405020304" pitchFamily="18" charset="0"/>
                <a:cs typeface="Times New Roman" panose="02020603050405020304" pitchFamily="18" charset="0"/>
              </a:rPr>
              <a:t>However they focus on inferring overall travel time of a route, as opposed to accurately inferring individual edge weight.</a:t>
            </a:r>
          </a:p>
          <a:p>
            <a:r>
              <a:rPr lang="en-US" dirty="0">
                <a:latin typeface="Times New Roman" panose="02020603050405020304" pitchFamily="18" charset="0"/>
                <a:cs typeface="Times New Roman" panose="02020603050405020304" pitchFamily="18" charset="0"/>
              </a:rPr>
              <a:t>Proposed a time-dependent trajectory regression on road networks</a:t>
            </a:r>
          </a:p>
          <a:p>
            <a:r>
              <a:rPr lang="en-US" dirty="0">
                <a:latin typeface="Times New Roman" panose="02020603050405020304" pitchFamily="18" charset="0"/>
                <a:cs typeface="Times New Roman" panose="02020603050405020304" pitchFamily="18" charset="0"/>
              </a:rPr>
              <a:t>Use trajectory data to find fastest routes in a road network which often requires the computation of edge travel times as an intermediate step</a:t>
            </a:r>
          </a:p>
          <a:p>
            <a:r>
              <a:rPr lang="en-US" dirty="0">
                <a:latin typeface="Times New Roman" panose="02020603050405020304" pitchFamily="18" charset="0"/>
                <a:cs typeface="Times New Roman" panose="02020603050405020304" pitchFamily="18" charset="0"/>
              </a:rPr>
              <a:t>Proposed to use the “incomplete” trip information for complete weight annotation of road networks</a:t>
            </a:r>
          </a:p>
        </p:txBody>
      </p:sp>
    </p:spTree>
    <p:extLst>
      <p:ext uri="{BB962C8B-B14F-4D97-AF65-F5344CB8AC3E}">
        <p14:creationId xmlns:p14="http://schemas.microsoft.com/office/powerpoint/2010/main" val="3337451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18210"/>
            <a:ext cx="10018713" cy="1752599"/>
          </a:xfrm>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1484310" y="1091045"/>
            <a:ext cx="10569144" cy="4700155"/>
          </a:xfrm>
        </p:spPr>
        <p:txBody>
          <a:bodyPr anchor="t">
            <a:normAutofit/>
          </a:bodyPr>
          <a:lstStyle/>
          <a:p>
            <a:pPr marL="0" indent="0">
              <a:buNone/>
            </a:pPr>
            <a:r>
              <a:rPr lang="en-US" sz="2400" dirty="0">
                <a:latin typeface="Times New Roman" panose="02020603050405020304" pitchFamily="18" charset="0"/>
                <a:cs typeface="Times New Roman" panose="02020603050405020304" pitchFamily="18" charset="0"/>
              </a:rPr>
              <a:t>The coarse path-level information available in most commercial maps engines can be dissected into fine-grained information which captures traffic-aware travel times on every road segment of the city</a:t>
            </a:r>
          </a:p>
        </p:txBody>
      </p:sp>
      <p:graphicFrame>
        <p:nvGraphicFramePr>
          <p:cNvPr id="4" name="Content Placeholder 3"/>
          <p:cNvGraphicFramePr>
            <a:graphicFrameLocks/>
          </p:cNvGraphicFramePr>
          <p:nvPr>
            <p:extLst>
              <p:ext uri="{D42A27DB-BD31-4B8C-83A1-F6EECF244321}">
                <p14:modId xmlns:p14="http://schemas.microsoft.com/office/powerpoint/2010/main" val="2442285365"/>
              </p:ext>
            </p:extLst>
          </p:nvPr>
        </p:nvGraphicFramePr>
        <p:xfrm>
          <a:off x="540327" y="2473036"/>
          <a:ext cx="11513127"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8120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A7930-E765-4EBF-8F73-D17DB4644AA9}"/>
              </a:ext>
            </a:extLst>
          </p:cNvPr>
          <p:cNvSpPr>
            <a:spLocks noGrp="1"/>
          </p:cNvSpPr>
          <p:nvPr>
            <p:ph type="title"/>
          </p:nvPr>
        </p:nvSpPr>
        <p:spPr>
          <a:xfrm>
            <a:off x="1086642" y="253233"/>
            <a:ext cx="10018713" cy="1013460"/>
          </a:xfrm>
        </p:spPr>
        <p:txBody>
          <a:bodyPr/>
          <a:lstStyle/>
          <a:p>
            <a:r>
              <a:rPr lang="en-US" b="1" dirty="0">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C2AEAD74-8C09-4CE8-B64B-FEC9BF2E4EDE}"/>
              </a:ext>
            </a:extLst>
          </p:cNvPr>
          <p:cNvSpPr>
            <a:spLocks noGrp="1"/>
          </p:cNvSpPr>
          <p:nvPr>
            <p:ph idx="1"/>
          </p:nvPr>
        </p:nvSpPr>
        <p:spPr>
          <a:xfrm>
            <a:off x="1086643" y="1410233"/>
            <a:ext cx="10018713" cy="4373880"/>
          </a:xfrm>
        </p:spPr>
        <p:txBody>
          <a:bodyPr>
            <a:normAutofit/>
          </a:bodyPr>
          <a:lstStyle/>
          <a:p>
            <a:r>
              <a:rPr lang="en-US" dirty="0">
                <a:latin typeface="Times New Roman" panose="02020603050405020304" pitchFamily="18" charset="0"/>
                <a:cs typeface="Times New Roman" panose="02020603050405020304" pitchFamily="18" charset="0"/>
              </a:rPr>
              <a:t>There are countless of location based services depending on traffic information	</a:t>
            </a:r>
          </a:p>
          <a:p>
            <a:pPr lvl="1"/>
            <a:r>
              <a:rPr lang="en-US" dirty="0">
                <a:latin typeface="Times New Roman" panose="02020603050405020304" pitchFamily="18" charset="0"/>
                <a:cs typeface="Times New Roman" panose="02020603050405020304" pitchFamily="18" charset="0"/>
              </a:rPr>
              <a:t>Optimized route scheduling and route planning</a:t>
            </a:r>
          </a:p>
          <a:p>
            <a:pPr lvl="1"/>
            <a:r>
              <a:rPr lang="en-US" dirty="0">
                <a:latin typeface="Times New Roman" panose="02020603050405020304" pitchFamily="18" charset="0"/>
                <a:cs typeface="Times New Roman" panose="02020603050405020304" pitchFamily="18" charset="0"/>
              </a:rPr>
              <a:t>Location-aware recommendations</a:t>
            </a:r>
          </a:p>
          <a:p>
            <a:pPr lvl="1"/>
            <a:r>
              <a:rPr lang="en-US" dirty="0">
                <a:latin typeface="Times New Roman" panose="02020603050405020304" pitchFamily="18" charset="0"/>
                <a:cs typeface="Times New Roman" panose="02020603050405020304" pitchFamily="18" charset="0"/>
              </a:rPr>
              <a:t>Transportation modelling and planning</a:t>
            </a:r>
          </a:p>
          <a:p>
            <a:r>
              <a:rPr lang="en-US" dirty="0">
                <a:latin typeface="Times New Roman" panose="02020603050405020304" pitchFamily="18" charset="0"/>
                <a:cs typeface="Times New Roman" panose="02020603050405020304" pitchFamily="18" charset="0"/>
              </a:rPr>
              <a:t>Scenario: Fleet of courier vans scheduling the routes for delivery to minimize fuel consumption and travel time</a:t>
            </a:r>
          </a:p>
          <a:p>
            <a:pPr lvl="1"/>
            <a:r>
              <a:rPr lang="en-US" dirty="0">
                <a:latin typeface="Times New Roman" panose="02020603050405020304" pitchFamily="18" charset="0"/>
                <a:cs typeface="Times New Roman" panose="02020603050405020304" pitchFamily="18" charset="0"/>
              </a:rPr>
              <a:t>Traffic conditions vary depending on time</a:t>
            </a:r>
          </a:p>
          <a:p>
            <a:r>
              <a:rPr lang="en-US" dirty="0">
                <a:latin typeface="Times New Roman" panose="02020603050405020304" pitchFamily="18" charset="0"/>
                <a:cs typeface="Times New Roman" panose="02020603050405020304" pitchFamily="18" charset="0"/>
              </a:rPr>
              <a:t>Commercial map services rely on connected devices acquire traffic information</a:t>
            </a:r>
          </a:p>
          <a:p>
            <a:pPr lvl="1"/>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8716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DD4E4-360C-4B2C-BDCB-4EF0F1EFE9F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Target users of MapReuse</a:t>
            </a:r>
          </a:p>
        </p:txBody>
      </p:sp>
      <p:sp>
        <p:nvSpPr>
          <p:cNvPr id="3" name="Content Placeholder 2">
            <a:extLst>
              <a:ext uri="{FF2B5EF4-FFF2-40B4-BE49-F238E27FC236}">
                <a16:creationId xmlns:a16="http://schemas.microsoft.com/office/drawing/2014/main" id="{0972ABFA-91B3-40B3-AEE5-0C40E39040C7}"/>
              </a:ext>
            </a:extLst>
          </p:cNvPr>
          <p:cNvSpPr>
            <a:spLocks noGrp="1"/>
          </p:cNvSpPr>
          <p:nvPr>
            <p:ph idx="1"/>
          </p:nvPr>
        </p:nvSpPr>
        <p:spPr>
          <a:xfrm>
            <a:off x="838200" y="1811448"/>
            <a:ext cx="10515600" cy="4351338"/>
          </a:xfrm>
        </p:spPr>
        <p:txBody>
          <a:bodyPr>
            <a:normAutofit/>
          </a:bodyPr>
          <a:lstStyle/>
          <a:p>
            <a:r>
              <a:rPr lang="en-US" dirty="0">
                <a:latin typeface="Times New Roman" panose="02020603050405020304" pitchFamily="18" charset="0"/>
                <a:cs typeface="Times New Roman" panose="02020603050405020304" pitchFamily="18" charset="0"/>
              </a:rPr>
              <a:t>High-volume routing API applications</a:t>
            </a:r>
          </a:p>
          <a:p>
            <a:pPr lvl="1"/>
            <a:r>
              <a:rPr lang="en-US" dirty="0">
                <a:latin typeface="Times New Roman" panose="02020603050405020304" pitchFamily="18" charset="0"/>
                <a:cs typeface="Times New Roman" panose="02020603050405020304" pitchFamily="18" charset="0"/>
              </a:rPr>
              <a:t>Consistently requesting routes/travel times (thousands – millions of calls /day)</a:t>
            </a:r>
          </a:p>
          <a:p>
            <a:pPr lvl="1"/>
            <a:r>
              <a:rPr lang="en-US" dirty="0">
                <a:latin typeface="Times New Roman" panose="02020603050405020304" pitchFamily="18" charset="0"/>
                <a:cs typeface="Times New Roman" panose="02020603050405020304" pitchFamily="18" charset="0"/>
              </a:rPr>
              <a:t>Commercial map services will cost will be substantial</a:t>
            </a:r>
          </a:p>
          <a:p>
            <a:r>
              <a:rPr lang="en-US" dirty="0">
                <a:latin typeface="Times New Roman" panose="02020603050405020304" pitchFamily="18" charset="0"/>
                <a:cs typeface="Times New Roman" panose="02020603050405020304" pitchFamily="18" charset="0"/>
              </a:rPr>
              <a:t>Non-standard spatial queries</a:t>
            </a:r>
          </a:p>
          <a:p>
            <a:pPr lvl="1"/>
            <a:r>
              <a:rPr lang="en-US" dirty="0">
                <a:latin typeface="Times New Roman" panose="02020603050405020304" pitchFamily="18" charset="0"/>
                <a:cs typeface="Times New Roman" panose="02020603050405020304" pitchFamily="18" charset="0"/>
              </a:rPr>
              <a:t>Commercial maps allow only a list of standard queries</a:t>
            </a:r>
          </a:p>
          <a:p>
            <a:pPr lvl="1"/>
            <a:r>
              <a:rPr lang="en-US" dirty="0">
                <a:latin typeface="Times New Roman" panose="02020603050405020304" pitchFamily="18" charset="0"/>
                <a:cs typeface="Times New Roman" panose="02020603050405020304" pitchFamily="18" charset="0"/>
              </a:rPr>
              <a:t>Complex spatial queries require extensive engineering and cost</a:t>
            </a:r>
          </a:p>
          <a:p>
            <a:pPr lvl="1"/>
            <a:r>
              <a:rPr lang="en-US" dirty="0">
                <a:latin typeface="Times New Roman" panose="02020603050405020304" pitchFamily="18" charset="0"/>
                <a:cs typeface="Times New Roman" panose="02020603050405020304" pitchFamily="18" charset="0"/>
              </a:rPr>
              <a:t>Example: Many-to-Many distance matrix</a:t>
            </a:r>
          </a:p>
          <a:p>
            <a:pPr lvl="2"/>
            <a:r>
              <a:rPr lang="en-US" dirty="0">
                <a:latin typeface="Times New Roman" panose="02020603050405020304" pitchFamily="18" charset="0"/>
                <a:cs typeface="Times New Roman" panose="02020603050405020304" pitchFamily="18" charset="0"/>
              </a:rPr>
              <a:t>Can be obtained with a large cost (10 thousand &gt;)</a:t>
            </a:r>
          </a:p>
        </p:txBody>
      </p:sp>
    </p:spTree>
    <p:extLst>
      <p:ext uri="{BB962C8B-B14F-4D97-AF65-F5344CB8AC3E}">
        <p14:creationId xmlns:p14="http://schemas.microsoft.com/office/powerpoint/2010/main" val="2861858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F61A3-792A-462E-88A9-D673648E529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Contributions of Paper</a:t>
            </a:r>
          </a:p>
        </p:txBody>
      </p:sp>
      <p:sp>
        <p:nvSpPr>
          <p:cNvPr id="3" name="Content Placeholder 2">
            <a:extLst>
              <a:ext uri="{FF2B5EF4-FFF2-40B4-BE49-F238E27FC236}">
                <a16:creationId xmlns:a16="http://schemas.microsoft.com/office/drawing/2014/main" id="{CC593A0D-9F8E-43F9-8B97-7226C4C6CB1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System: MapReuse</a:t>
            </a:r>
          </a:p>
          <a:p>
            <a:pPr lvl="1"/>
            <a:r>
              <a:rPr lang="en-US" dirty="0">
                <a:latin typeface="Times New Roman" panose="02020603050405020304" pitchFamily="18" charset="0"/>
                <a:cs typeface="Times New Roman" panose="02020603050405020304" pitchFamily="18" charset="0"/>
              </a:rPr>
              <a:t>Consumes travel information returned by commercial map engines API</a:t>
            </a:r>
          </a:p>
          <a:p>
            <a:pPr lvl="1"/>
            <a:r>
              <a:rPr lang="en-US" dirty="0">
                <a:latin typeface="Times New Roman" panose="02020603050405020304" pitchFamily="18" charset="0"/>
                <a:cs typeface="Times New Roman" panose="02020603050405020304" pitchFamily="18" charset="0"/>
              </a:rPr>
              <a:t>Returns travel times for individual edges of the road network graph</a:t>
            </a:r>
          </a:p>
          <a:p>
            <a:r>
              <a:rPr lang="en-US" dirty="0">
                <a:latin typeface="Times New Roman" panose="02020603050405020304" pitchFamily="18" charset="0"/>
                <a:cs typeface="Times New Roman" panose="02020603050405020304" pitchFamily="18" charset="0"/>
              </a:rPr>
              <a:t>Evaluation: Empirically</a:t>
            </a:r>
          </a:p>
          <a:p>
            <a:pPr lvl="1"/>
            <a:r>
              <a:rPr lang="en-US" dirty="0">
                <a:latin typeface="Times New Roman" panose="02020603050405020304" pitchFamily="18" charset="0"/>
                <a:cs typeface="Times New Roman" panose="02020603050405020304" pitchFamily="18" charset="0"/>
              </a:rPr>
              <a:t>Using four cities</a:t>
            </a:r>
          </a:p>
          <a:p>
            <a:pPr lvl="1"/>
            <a:r>
              <a:rPr lang="en-US" dirty="0">
                <a:latin typeface="Times New Roman" panose="02020603050405020304" pitchFamily="18" charset="0"/>
                <a:cs typeface="Times New Roman" panose="02020603050405020304" pitchFamily="18" charset="0"/>
              </a:rPr>
              <a:t>Mean and median percentage error: 4% and 8%</a:t>
            </a:r>
          </a:p>
        </p:txBody>
      </p:sp>
    </p:spTree>
    <p:extLst>
      <p:ext uri="{BB962C8B-B14F-4D97-AF65-F5344CB8AC3E}">
        <p14:creationId xmlns:p14="http://schemas.microsoft.com/office/powerpoint/2010/main" val="3866310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3F57D-3F63-457C-8A9E-CB8D5A754C9A}"/>
              </a:ext>
            </a:extLst>
          </p:cNvPr>
          <p:cNvSpPr>
            <a:spLocks noGrp="1"/>
          </p:cNvSpPr>
          <p:nvPr>
            <p:ph type="title"/>
          </p:nvPr>
        </p:nvSpPr>
        <p:spPr>
          <a:xfrm>
            <a:off x="1159827" y="251460"/>
            <a:ext cx="10018713" cy="1005840"/>
          </a:xfrm>
        </p:spPr>
        <p:txBody>
          <a:bodyPr/>
          <a:lstStyle/>
          <a:p>
            <a:r>
              <a:rPr lang="en-US" b="1" dirty="0">
                <a:latin typeface="Times New Roman" panose="02020603050405020304" pitchFamily="18" charset="0"/>
                <a:cs typeface="Times New Roman" panose="02020603050405020304" pitchFamily="18" charset="0"/>
              </a:rPr>
              <a:t>Problem Formulation</a:t>
            </a:r>
          </a:p>
        </p:txBody>
      </p:sp>
      <p:sp>
        <p:nvSpPr>
          <p:cNvPr id="3" name="Content Placeholder 2">
            <a:extLst>
              <a:ext uri="{FF2B5EF4-FFF2-40B4-BE49-F238E27FC236}">
                <a16:creationId xmlns:a16="http://schemas.microsoft.com/office/drawing/2014/main" id="{D21D38D5-23B2-4B32-9C9F-5E9B2DBE302E}"/>
              </a:ext>
            </a:extLst>
          </p:cNvPr>
          <p:cNvSpPr>
            <a:spLocks noGrp="1"/>
          </p:cNvSpPr>
          <p:nvPr>
            <p:ph idx="1"/>
          </p:nvPr>
        </p:nvSpPr>
        <p:spPr>
          <a:xfrm>
            <a:off x="1310641" y="1257300"/>
            <a:ext cx="7242015" cy="4411981"/>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Road network as a graph</a:t>
            </a:r>
          </a:p>
          <a:p>
            <a:pPr lvl="1"/>
            <a:r>
              <a:rPr lang="en-US" dirty="0">
                <a:latin typeface="Times New Roman" panose="02020603050405020304" pitchFamily="18" charset="0"/>
                <a:cs typeface="Times New Roman" panose="02020603050405020304" pitchFamily="18" charset="0"/>
              </a:rPr>
              <a:t>Nodes: (longitude, latitude)</a:t>
            </a:r>
          </a:p>
          <a:p>
            <a:pPr lvl="1"/>
            <a:r>
              <a:rPr lang="en-US" dirty="0">
                <a:latin typeface="Times New Roman" panose="02020603050405020304" pitchFamily="18" charset="0"/>
                <a:cs typeface="Times New Roman" panose="02020603050405020304" pitchFamily="18" charset="0"/>
              </a:rPr>
              <a:t>Edges: Road connects directly the 2 nodes</a:t>
            </a:r>
          </a:p>
          <a:p>
            <a:r>
              <a:rPr lang="en-US" dirty="0">
                <a:latin typeface="Times New Roman" panose="02020603050405020304" pitchFamily="18" charset="0"/>
                <a:cs typeface="Times New Roman" panose="02020603050405020304" pitchFamily="18" charset="0"/>
              </a:rPr>
              <a:t>A journey is represented by the available information:</a:t>
            </a:r>
          </a:p>
          <a:p>
            <a:pPr lvl="1"/>
            <a:r>
              <a:rPr lang="en-US" dirty="0">
                <a:latin typeface="Times New Roman" panose="02020603050405020304" pitchFamily="18" charset="0"/>
                <a:cs typeface="Times New Roman" panose="02020603050405020304" pitchFamily="18" charset="0"/>
              </a:rPr>
              <a:t>I</a:t>
            </a:r>
            <a:r>
              <a:rPr lang="en-US" baseline="-25000" dirty="0">
                <a:latin typeface="Times New Roman" panose="02020603050405020304" pitchFamily="18" charset="0"/>
                <a:cs typeface="Times New Roman" panose="02020603050405020304" pitchFamily="18" charset="0"/>
              </a:rPr>
              <a:t>t   </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path</a:t>
            </a:r>
            <a:r>
              <a:rPr lang="en-US" baseline="-25000" dirty="0" err="1">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δ</a:t>
            </a:r>
            <a:r>
              <a:rPr lang="en-US" baseline="-25000"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Path: (</a:t>
            </a:r>
            <a:r>
              <a:rPr lang="en-US" dirty="0" err="1">
                <a:latin typeface="Times New Roman" panose="02020603050405020304" pitchFamily="18" charset="0"/>
                <a:cs typeface="Times New Roman" panose="02020603050405020304" pitchFamily="18" charset="0"/>
              </a:rPr>
              <a:t>long,lat</a:t>
            </a:r>
            <a:r>
              <a:rPr lang="en-US" dirty="0">
                <a:latin typeface="Times New Roman" panose="02020603050405020304" pitchFamily="18" charset="0"/>
                <a:cs typeface="Times New Roman" panose="02020603050405020304" pitchFamily="18" charset="0"/>
              </a:rPr>
              <a:t>) pairs</a:t>
            </a:r>
          </a:p>
          <a:p>
            <a:pPr lvl="1"/>
            <a:r>
              <a:rPr lang="el-GR" dirty="0">
                <a:latin typeface="Times New Roman" panose="02020603050405020304" pitchFamily="18" charset="0"/>
                <a:cs typeface="Times New Roman" panose="02020603050405020304" pitchFamily="18" charset="0"/>
              </a:rPr>
              <a:t>δ</a:t>
            </a:r>
            <a:r>
              <a:rPr lang="en-US" dirty="0">
                <a:latin typeface="Times New Roman" panose="02020603050405020304" pitchFamily="18" charset="0"/>
                <a:cs typeface="Times New Roman" panose="02020603050405020304" pitchFamily="18" charset="0"/>
              </a:rPr>
              <a:t>: time to travel over the path</a:t>
            </a:r>
          </a:p>
          <a:p>
            <a:pPr lvl="1"/>
            <a:r>
              <a:rPr lang="el-GR" dirty="0">
                <a:latin typeface="Times New Roman" panose="02020603050405020304" pitchFamily="18" charset="0"/>
                <a:cs typeface="Times New Roman" panose="02020603050405020304" pitchFamily="18" charset="0"/>
              </a:rPr>
              <a:t>Γ</a:t>
            </a:r>
            <a:r>
              <a:rPr lang="en-US" dirty="0">
                <a:latin typeface="Times New Roman" panose="02020603050405020304" pitchFamily="18" charset="0"/>
                <a:cs typeface="Times New Roman" panose="02020603050405020304" pitchFamily="18" charset="0"/>
              </a:rPr>
              <a:t>: the set of training journeys (</a:t>
            </a:r>
            <a:r>
              <a:rPr lang="en-US" dirty="0" err="1">
                <a:latin typeface="Times New Roman" panose="02020603050405020304" pitchFamily="18" charset="0"/>
                <a:cs typeface="Times New Roman" panose="02020603050405020304" pitchFamily="18" charset="0"/>
              </a:rPr>
              <a:t>I</a:t>
            </a:r>
            <a:r>
              <a:rPr lang="en-US" baseline="-25000" dirty="0" err="1">
                <a:latin typeface="Times New Roman" panose="02020603050405020304" pitchFamily="18" charset="0"/>
                <a:cs typeface="Times New Roman" panose="02020603050405020304" pitchFamily="18" charset="0"/>
              </a:rPr>
              <a:t>t</a:t>
            </a:r>
            <a:r>
              <a:rPr lang="en-US" dirty="0" err="1">
                <a:latin typeface="Times New Roman" panose="02020603050405020304" pitchFamily="18" charset="0"/>
                <a:cs typeface="Times New Roman" panose="02020603050405020304" pitchFamily="18" charset="0"/>
              </a:rPr>
              <a:t>,P</a:t>
            </a:r>
            <a:r>
              <a:rPr lang="en-US" baseline="-25000" dirty="0" err="1">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p>
          <a:p>
            <a:pPr lvl="1"/>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duration of a journey following a path is approximated by the sum of the weights of edges in the path</a:t>
            </a:r>
          </a:p>
          <a:p>
            <a:endParaRPr lang="en-US" dirty="0">
              <a:latin typeface="Times New Roman" panose="02020603050405020304" pitchFamily="18" charset="0"/>
              <a:cs typeface="Times New Roman" panose="02020603050405020304" pitchFamily="18" charset="0"/>
            </a:endParaRPr>
          </a:p>
        </p:txBody>
      </p:sp>
      <p:pic>
        <p:nvPicPr>
          <p:cNvPr id="5" name="Picture 4" descr="A close up of a clock&#10;&#10;Description automatically generated">
            <a:extLst>
              <a:ext uri="{FF2B5EF4-FFF2-40B4-BE49-F238E27FC236}">
                <a16:creationId xmlns:a16="http://schemas.microsoft.com/office/drawing/2014/main" id="{3587C1A1-83E7-41A8-B0E7-29A4606B67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3210" y="3017484"/>
            <a:ext cx="2994920" cy="823031"/>
          </a:xfrm>
          <a:prstGeom prst="rect">
            <a:avLst/>
          </a:prstGeom>
        </p:spPr>
      </p:pic>
      <p:sp>
        <p:nvSpPr>
          <p:cNvPr id="6" name="Arrow: Up 5">
            <a:extLst>
              <a:ext uri="{FF2B5EF4-FFF2-40B4-BE49-F238E27FC236}">
                <a16:creationId xmlns:a16="http://schemas.microsoft.com/office/drawing/2014/main" id="{78C2EF52-27DD-4D70-B8A8-C2BF6FBD4C8C}"/>
              </a:ext>
            </a:extLst>
          </p:cNvPr>
          <p:cNvSpPr/>
          <p:nvPr/>
        </p:nvSpPr>
        <p:spPr>
          <a:xfrm>
            <a:off x="10085069" y="3840515"/>
            <a:ext cx="281940" cy="60198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D92C57F-AE6D-41AA-9A01-15F2A7492088}"/>
              </a:ext>
            </a:extLst>
          </p:cNvPr>
          <p:cNvSpPr/>
          <p:nvPr/>
        </p:nvSpPr>
        <p:spPr>
          <a:xfrm>
            <a:off x="9532620" y="3017484"/>
            <a:ext cx="1386839" cy="8230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9DFE9E8-8430-4B40-9E21-7D95F1DFB119}"/>
              </a:ext>
            </a:extLst>
          </p:cNvPr>
          <p:cNvSpPr txBox="1"/>
          <p:nvPr/>
        </p:nvSpPr>
        <p:spPr>
          <a:xfrm>
            <a:off x="9532620" y="4442495"/>
            <a:ext cx="173736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Estimate of travel time</a:t>
            </a:r>
          </a:p>
        </p:txBody>
      </p:sp>
      <p:sp>
        <p:nvSpPr>
          <p:cNvPr id="9" name="Oval 8">
            <a:extLst>
              <a:ext uri="{FF2B5EF4-FFF2-40B4-BE49-F238E27FC236}">
                <a16:creationId xmlns:a16="http://schemas.microsoft.com/office/drawing/2014/main" id="{D63DF536-16BE-43D1-BA56-9F054DC3A615}"/>
              </a:ext>
            </a:extLst>
          </p:cNvPr>
          <p:cNvSpPr/>
          <p:nvPr/>
        </p:nvSpPr>
        <p:spPr>
          <a:xfrm>
            <a:off x="11178540" y="3135596"/>
            <a:ext cx="320040" cy="4191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Up 9">
            <a:extLst>
              <a:ext uri="{FF2B5EF4-FFF2-40B4-BE49-F238E27FC236}">
                <a16:creationId xmlns:a16="http://schemas.microsoft.com/office/drawing/2014/main" id="{7CD4BDE4-4C65-430B-A2F4-6A514B4F2ABE}"/>
              </a:ext>
            </a:extLst>
          </p:cNvPr>
          <p:cNvSpPr/>
          <p:nvPr/>
        </p:nvSpPr>
        <p:spPr>
          <a:xfrm>
            <a:off x="11269980" y="3554696"/>
            <a:ext cx="228600" cy="88779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8E4A762-E5CF-4314-B0B9-D72BCB27094E}"/>
              </a:ext>
            </a:extLst>
          </p:cNvPr>
          <p:cNvSpPr txBox="1"/>
          <p:nvPr/>
        </p:nvSpPr>
        <p:spPr>
          <a:xfrm>
            <a:off x="10881359" y="4442494"/>
            <a:ext cx="1516381"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Observed travel time</a:t>
            </a:r>
          </a:p>
        </p:txBody>
      </p:sp>
    </p:spTree>
    <p:extLst>
      <p:ext uri="{BB962C8B-B14F-4D97-AF65-F5344CB8AC3E}">
        <p14:creationId xmlns:p14="http://schemas.microsoft.com/office/powerpoint/2010/main" val="2648393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F2936-1E27-419A-AE0D-9BBE4BA1B4F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Weighing the edges</a:t>
            </a:r>
          </a:p>
        </p:txBody>
      </p:sp>
      <p:sp>
        <p:nvSpPr>
          <p:cNvPr id="3" name="Content Placeholder 2">
            <a:extLst>
              <a:ext uri="{FF2B5EF4-FFF2-40B4-BE49-F238E27FC236}">
                <a16:creationId xmlns:a16="http://schemas.microsoft.com/office/drawing/2014/main" id="{9BCFF5B3-874A-48D5-81F7-3B11AE526967}"/>
              </a:ext>
            </a:extLst>
          </p:cNvPr>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Weight might depend :</a:t>
            </a:r>
          </a:p>
          <a:p>
            <a:pPr lvl="1"/>
            <a:r>
              <a:rPr lang="en-US" dirty="0">
                <a:latin typeface="Times New Roman" panose="02020603050405020304" pitchFamily="18" charset="0"/>
                <a:cs typeface="Times New Roman" panose="02020603050405020304" pitchFamily="18" charset="0"/>
              </a:rPr>
              <a:t>Time of day</a:t>
            </a:r>
          </a:p>
          <a:p>
            <a:pPr lvl="1"/>
            <a:r>
              <a:rPr lang="en-US" dirty="0">
                <a:latin typeface="Times New Roman" panose="02020603050405020304" pitchFamily="18" charset="0"/>
                <a:cs typeface="Times New Roman" panose="02020603050405020304" pitchFamily="18" charset="0"/>
              </a:rPr>
              <a:t>Day of week</a:t>
            </a:r>
          </a:p>
          <a:p>
            <a:r>
              <a:rPr lang="en-US" dirty="0">
                <a:latin typeface="Times New Roman" panose="02020603050405020304" pitchFamily="18" charset="0"/>
                <a:cs typeface="Times New Roman" panose="02020603050405020304" pitchFamily="18" charset="0"/>
              </a:rPr>
              <a:t>Minimizing the equation blindly might lead to inefficient edge weights</a:t>
            </a:r>
          </a:p>
          <a:p>
            <a:r>
              <a:rPr lang="en-US" dirty="0">
                <a:latin typeface="Times New Roman" panose="02020603050405020304" pitchFamily="18" charset="0"/>
                <a:cs typeface="Times New Roman" panose="02020603050405020304" pitchFamily="18" charset="0"/>
              </a:rPr>
              <a:t>Road networks might be huge</a:t>
            </a:r>
          </a:p>
          <a:p>
            <a:pPr lvl="1"/>
            <a:r>
              <a:rPr lang="en-US" dirty="0">
                <a:latin typeface="Times New Roman" panose="02020603050405020304" pitchFamily="18" charset="0"/>
                <a:cs typeface="Times New Roman" panose="02020603050405020304" pitchFamily="18" charset="0"/>
              </a:rPr>
              <a:t>Group the edges in a structured way</a:t>
            </a:r>
          </a:p>
          <a:p>
            <a:pPr lvl="2"/>
            <a:r>
              <a:rPr lang="en-US" dirty="0">
                <a:latin typeface="Times New Roman" panose="02020603050405020304" pitchFamily="18" charset="0"/>
                <a:cs typeface="Times New Roman" panose="02020603050405020304" pitchFamily="18" charset="0"/>
              </a:rPr>
              <a:t>Leads to reduction of dimensionality</a:t>
            </a:r>
          </a:p>
          <a:p>
            <a:pPr lvl="2"/>
            <a:r>
              <a:rPr lang="en-US" dirty="0">
                <a:latin typeface="Times New Roman" panose="02020603050405020304" pitchFamily="18" charset="0"/>
                <a:cs typeface="Times New Roman" panose="02020603050405020304" pitchFamily="18" charset="0"/>
              </a:rPr>
              <a:t>Allows for solver scaling over large networks </a:t>
            </a:r>
          </a:p>
          <a:p>
            <a:r>
              <a:rPr lang="en-US" dirty="0">
                <a:latin typeface="Times New Roman" panose="02020603050405020304" pitchFamily="18" charset="0"/>
                <a:cs typeface="Times New Roman" panose="02020603050405020304" pitchFamily="18" charset="0"/>
              </a:rPr>
              <a:t>MapReuse steps:</a:t>
            </a:r>
          </a:p>
          <a:p>
            <a:pPr marL="914400" lvl="1" indent="-457200">
              <a:buFont typeface="+mj-lt"/>
              <a:buAutoNum type="arabicPeriod"/>
            </a:pPr>
            <a:r>
              <a:rPr lang="en-US" dirty="0">
                <a:latin typeface="Times New Roman" panose="02020603050405020304" pitchFamily="18" charset="0"/>
                <a:cs typeface="Times New Roman" panose="02020603050405020304" pitchFamily="18" charset="0"/>
              </a:rPr>
              <a:t>Heavy Edge Detection</a:t>
            </a:r>
          </a:p>
          <a:p>
            <a:pPr marL="914400" lvl="1" indent="-457200">
              <a:buFont typeface="+mj-lt"/>
              <a:buAutoNum type="arabicPeriod"/>
            </a:pPr>
            <a:r>
              <a:rPr lang="en-US" dirty="0">
                <a:latin typeface="Times New Roman" panose="02020603050405020304" pitchFamily="18" charset="0"/>
                <a:cs typeface="Times New Roman" panose="02020603050405020304" pitchFamily="18" charset="0"/>
              </a:rPr>
              <a:t>Heave Road Detection</a:t>
            </a:r>
          </a:p>
          <a:p>
            <a:pPr marL="914400" lvl="1" indent="-457200">
              <a:buFont typeface="+mj-lt"/>
              <a:buAutoNum type="arabicPeriod"/>
            </a:pPr>
            <a:r>
              <a:rPr lang="en-US" dirty="0">
                <a:latin typeface="Times New Roman" panose="02020603050405020304" pitchFamily="18" charset="0"/>
                <a:cs typeface="Times New Roman" panose="02020603050405020304" pitchFamily="18" charset="0"/>
              </a:rPr>
              <a:t>Constraint-aware linear regression</a:t>
            </a:r>
          </a:p>
        </p:txBody>
      </p:sp>
    </p:spTree>
    <p:extLst>
      <p:ext uri="{BB962C8B-B14F-4D97-AF65-F5344CB8AC3E}">
        <p14:creationId xmlns:p14="http://schemas.microsoft.com/office/powerpoint/2010/main" val="418780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81121-7F40-4F0D-AC9B-3EF2BBCB713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Heavy Edge Detection</a:t>
            </a:r>
          </a:p>
        </p:txBody>
      </p:sp>
      <p:sp>
        <p:nvSpPr>
          <p:cNvPr id="3" name="Content Placeholder 2">
            <a:extLst>
              <a:ext uri="{FF2B5EF4-FFF2-40B4-BE49-F238E27FC236}">
                <a16:creationId xmlns:a16="http://schemas.microsoft.com/office/drawing/2014/main" id="{6D4F1FE2-A5C3-4B06-BF5E-4E00432F4724}"/>
              </a:ext>
            </a:extLst>
          </p:cNvPr>
          <p:cNvSpPr>
            <a:spLocks noGrp="1"/>
          </p:cNvSpPr>
          <p:nvPr>
            <p:ph idx="1"/>
          </p:nvPr>
        </p:nvSpPr>
        <p:spPr>
          <a:xfrm>
            <a:off x="838200" y="1825624"/>
            <a:ext cx="10515600" cy="4567555"/>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Journeys may share a part of their trajectory with other journeys</a:t>
            </a:r>
          </a:p>
          <a:p>
            <a:pPr lvl="1"/>
            <a:r>
              <a:rPr lang="en-US" dirty="0">
                <a:latin typeface="Times New Roman" panose="02020603050405020304" pitchFamily="18" charset="0"/>
                <a:cs typeface="Times New Roman" panose="02020603050405020304" pitchFamily="18" charset="0"/>
              </a:rPr>
              <a:t>Allowing each edge of the graph independently in (1) leads to over-fitting</a:t>
            </a:r>
          </a:p>
          <a:p>
            <a:r>
              <a:rPr lang="en-US" dirty="0">
                <a:latin typeface="Times New Roman" panose="02020603050405020304" pitchFamily="18" charset="0"/>
                <a:cs typeface="Times New Roman" panose="02020603050405020304" pitchFamily="18" charset="0"/>
              </a:rPr>
              <a:t>Heavy edges: Support a large number of trajectories</a:t>
            </a:r>
          </a:p>
          <a:p>
            <a:pPr lvl="1"/>
            <a:r>
              <a:rPr lang="en-US" dirty="0">
                <a:latin typeface="Times New Roman" panose="02020603050405020304" pitchFamily="18" charset="0"/>
                <a:cs typeface="Times New Roman" panose="02020603050405020304" pitchFamily="18" charset="0"/>
              </a:rPr>
              <a:t>For training set: Take h1 most ‘popular’ edges</a:t>
            </a:r>
          </a:p>
          <a:p>
            <a:pPr lvl="1"/>
            <a:r>
              <a:rPr lang="en-US" dirty="0">
                <a:latin typeface="Times New Roman" panose="02020603050405020304" pitchFamily="18" charset="0"/>
                <a:cs typeface="Times New Roman" panose="02020603050405020304" pitchFamily="18" charset="0"/>
              </a:rPr>
              <a:t>h1=10000 for the paper</a:t>
            </a: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Shortest paths usually rely on heavy edges =&gt; Light edges have minimal effect on duration</a:t>
            </a:r>
          </a:p>
        </p:txBody>
      </p:sp>
      <p:pic>
        <p:nvPicPr>
          <p:cNvPr id="5" name="Picture 4" descr="A picture containing object, clock&#10;&#10;Description automatically generated">
            <a:extLst>
              <a:ext uri="{FF2B5EF4-FFF2-40B4-BE49-F238E27FC236}">
                <a16:creationId xmlns:a16="http://schemas.microsoft.com/office/drawing/2014/main" id="{ED720898-1D93-4DDE-B3C2-89D7EA3F8C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786" y="3690698"/>
            <a:ext cx="4922947" cy="837406"/>
          </a:xfrm>
          <a:prstGeom prst="rect">
            <a:avLst/>
          </a:prstGeom>
        </p:spPr>
      </p:pic>
      <p:sp>
        <p:nvSpPr>
          <p:cNvPr id="6" name="Oval 5">
            <a:extLst>
              <a:ext uri="{FF2B5EF4-FFF2-40B4-BE49-F238E27FC236}">
                <a16:creationId xmlns:a16="http://schemas.microsoft.com/office/drawing/2014/main" id="{0B0161B8-6B73-4D74-B275-A4DA7F2D36A3}"/>
              </a:ext>
            </a:extLst>
          </p:cNvPr>
          <p:cNvSpPr/>
          <p:nvPr/>
        </p:nvSpPr>
        <p:spPr>
          <a:xfrm>
            <a:off x="4038600" y="3771680"/>
            <a:ext cx="548640" cy="5029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Up 6">
            <a:extLst>
              <a:ext uri="{FF2B5EF4-FFF2-40B4-BE49-F238E27FC236}">
                <a16:creationId xmlns:a16="http://schemas.microsoft.com/office/drawing/2014/main" id="{94FFC8AC-65B2-4229-8EBD-C99CA6E0DE40}"/>
              </a:ext>
            </a:extLst>
          </p:cNvPr>
          <p:cNvSpPr/>
          <p:nvPr/>
        </p:nvSpPr>
        <p:spPr>
          <a:xfrm>
            <a:off x="4126230" y="4297280"/>
            <a:ext cx="266700" cy="3657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E7B8401-AB7B-43A4-A6E7-57904FD6DDF9}"/>
              </a:ext>
            </a:extLst>
          </p:cNvPr>
          <p:cNvSpPr txBox="1"/>
          <p:nvPr/>
        </p:nvSpPr>
        <p:spPr>
          <a:xfrm>
            <a:off x="2754630" y="4685720"/>
            <a:ext cx="3009900" cy="369332"/>
          </a:xfrm>
          <a:prstGeom prst="rect">
            <a:avLst/>
          </a:prstGeom>
          <a:noFill/>
        </p:spPr>
        <p:txBody>
          <a:bodyPr wrap="square" rtlCol="0">
            <a:spAutoFit/>
          </a:bodyPr>
          <a:lstStyle/>
          <a:p>
            <a:r>
              <a:rPr lang="en-US" dirty="0"/>
              <a:t>Weigh of non-heavy edges</a:t>
            </a:r>
          </a:p>
        </p:txBody>
      </p:sp>
      <p:sp>
        <p:nvSpPr>
          <p:cNvPr id="9" name="TextBox 8">
            <a:extLst>
              <a:ext uri="{FF2B5EF4-FFF2-40B4-BE49-F238E27FC236}">
                <a16:creationId xmlns:a16="http://schemas.microsoft.com/office/drawing/2014/main" id="{0D70FAA5-CD48-4A00-8299-EC15F0463FCD}"/>
              </a:ext>
            </a:extLst>
          </p:cNvPr>
          <p:cNvSpPr txBox="1"/>
          <p:nvPr/>
        </p:nvSpPr>
        <p:spPr>
          <a:xfrm>
            <a:off x="8201238" y="3503090"/>
            <a:ext cx="2080260" cy="1200329"/>
          </a:xfrm>
          <a:prstGeom prst="rect">
            <a:avLst/>
          </a:prstGeom>
          <a:noFill/>
        </p:spPr>
        <p:txBody>
          <a:bodyPr wrap="square" rtlCol="0">
            <a:spAutoFit/>
          </a:bodyPr>
          <a:lstStyle/>
          <a:p>
            <a:r>
              <a:rPr lang="en-US" dirty="0"/>
              <a:t>Minimizing this sum reduces the complexity of the model</a:t>
            </a:r>
          </a:p>
        </p:txBody>
      </p:sp>
      <p:sp>
        <p:nvSpPr>
          <p:cNvPr id="10" name="Arrow: Up 9">
            <a:extLst>
              <a:ext uri="{FF2B5EF4-FFF2-40B4-BE49-F238E27FC236}">
                <a16:creationId xmlns:a16="http://schemas.microsoft.com/office/drawing/2014/main" id="{D3FD999F-4279-4C4F-BF2E-280E7A22AA7A}"/>
              </a:ext>
            </a:extLst>
          </p:cNvPr>
          <p:cNvSpPr/>
          <p:nvPr/>
        </p:nvSpPr>
        <p:spPr>
          <a:xfrm rot="16200000">
            <a:off x="7242112" y="3393789"/>
            <a:ext cx="342687" cy="141893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282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3AAAB-F2F3-4A57-A62A-6E4D847F676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Heavy road detection</a:t>
            </a:r>
          </a:p>
        </p:txBody>
      </p:sp>
      <p:sp>
        <p:nvSpPr>
          <p:cNvPr id="3" name="Content Placeholder 2">
            <a:extLst>
              <a:ext uri="{FF2B5EF4-FFF2-40B4-BE49-F238E27FC236}">
                <a16:creationId xmlns:a16="http://schemas.microsoft.com/office/drawing/2014/main" id="{C96AFFF6-D6E3-487D-AFA9-67AC384DAC7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Further reduction of dimensionality</a:t>
            </a:r>
          </a:p>
          <a:p>
            <a:pPr lvl="1"/>
            <a:r>
              <a:rPr lang="en-US" dirty="0">
                <a:latin typeface="Times New Roman" panose="02020603050405020304" pitchFamily="18" charset="0"/>
                <a:cs typeface="Times New Roman" panose="02020603050405020304" pitchFamily="18" charset="0"/>
              </a:rPr>
              <a:t>Group heavy edges together if they belong in the same trajectories</a:t>
            </a: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Rewriting the equation now gives us:</a:t>
            </a: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This gives us r+1 unknowns</a:t>
            </a:r>
          </a:p>
          <a:p>
            <a:pPr lvl="1"/>
            <a:r>
              <a:rPr lang="en-US" dirty="0">
                <a:latin typeface="Times New Roman" panose="02020603050405020304" pitchFamily="18" charset="0"/>
                <a:cs typeface="Times New Roman" panose="02020603050405020304" pitchFamily="18" charset="0"/>
              </a:rPr>
              <a:t>r:weight of heavy roads, 1 weight for all light edges</a:t>
            </a:r>
          </a:p>
          <a:p>
            <a:r>
              <a:rPr lang="en-US" dirty="0">
                <a:latin typeface="Times New Roman" panose="02020603050405020304" pitchFamily="18" charset="0"/>
                <a:cs typeface="Times New Roman" panose="02020603050405020304" pitchFamily="18" charset="0"/>
              </a:rPr>
              <a:t>Number of heavy roads is 3-4 times less that of heavy edges</a:t>
            </a: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D19E71D-D630-469D-9ECD-3294279302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460" y="2602209"/>
            <a:ext cx="5753599" cy="480102"/>
          </a:xfrm>
          <a:prstGeom prst="rect">
            <a:avLst/>
          </a:prstGeom>
        </p:spPr>
      </p:pic>
      <p:pic>
        <p:nvPicPr>
          <p:cNvPr id="7" name="Picture 6" descr="A close up of a clock&#10;&#10;Description automatically generated">
            <a:extLst>
              <a:ext uri="{FF2B5EF4-FFF2-40B4-BE49-F238E27FC236}">
                <a16:creationId xmlns:a16="http://schemas.microsoft.com/office/drawing/2014/main" id="{024ED568-4470-4C71-8147-3349D83517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4217" y="3458810"/>
            <a:ext cx="5342083" cy="800169"/>
          </a:xfrm>
          <a:prstGeom prst="rect">
            <a:avLst/>
          </a:prstGeom>
        </p:spPr>
      </p:pic>
      <p:sp>
        <p:nvSpPr>
          <p:cNvPr id="8" name="TextBox 7">
            <a:extLst>
              <a:ext uri="{FF2B5EF4-FFF2-40B4-BE49-F238E27FC236}">
                <a16:creationId xmlns:a16="http://schemas.microsoft.com/office/drawing/2014/main" id="{911A8350-3F0C-4663-9FE4-D8B01EA95DC3}"/>
              </a:ext>
            </a:extLst>
          </p:cNvPr>
          <p:cNvSpPr txBox="1"/>
          <p:nvPr/>
        </p:nvSpPr>
        <p:spPr>
          <a:xfrm>
            <a:off x="6862059" y="3631962"/>
            <a:ext cx="3901440" cy="369332"/>
          </a:xfrm>
          <a:prstGeom prst="rect">
            <a:avLst/>
          </a:prstGeom>
          <a:noFill/>
        </p:spPr>
        <p:txBody>
          <a:bodyPr wrap="square" rtlCol="0">
            <a:spAutoFit/>
          </a:bodyPr>
          <a:lstStyle/>
          <a:p>
            <a:r>
              <a:rPr lang="en-US" dirty="0"/>
              <a:t>Lg = Length of heavy road Hg</a:t>
            </a:r>
          </a:p>
        </p:txBody>
      </p:sp>
    </p:spTree>
    <p:extLst>
      <p:ext uri="{BB962C8B-B14F-4D97-AF65-F5344CB8AC3E}">
        <p14:creationId xmlns:p14="http://schemas.microsoft.com/office/powerpoint/2010/main" val="3820106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1112</TotalTime>
  <Words>1935</Words>
  <Application>Microsoft Office PowerPoint</Application>
  <PresentationFormat>Widescreen</PresentationFormat>
  <Paragraphs>250</Paragraphs>
  <Slides>22</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Times New Roman</vt:lpstr>
      <vt:lpstr>Wingdings</vt:lpstr>
      <vt:lpstr>Office Theme</vt:lpstr>
      <vt:lpstr>MapReuse: Recycling Routing API Queries</vt:lpstr>
      <vt:lpstr>Introduction</vt:lpstr>
      <vt:lpstr>Motivation</vt:lpstr>
      <vt:lpstr>Target users of MapReuse</vt:lpstr>
      <vt:lpstr>Contributions of Paper</vt:lpstr>
      <vt:lpstr>Problem Formulation</vt:lpstr>
      <vt:lpstr>Weighing the edges</vt:lpstr>
      <vt:lpstr>Heavy Edge Detection</vt:lpstr>
      <vt:lpstr>Heavy road detection</vt:lpstr>
      <vt:lpstr>Enforcing physical constraints</vt:lpstr>
      <vt:lpstr>Last Steps</vt:lpstr>
      <vt:lpstr>Evaluation - Data </vt:lpstr>
      <vt:lpstr>Origin-Destination(OD) pairs selection</vt:lpstr>
      <vt:lpstr> </vt:lpstr>
      <vt:lpstr> MapReuse vs. traffic-oblivious routing engines</vt:lpstr>
      <vt:lpstr>OSRM and MapReuse</vt:lpstr>
      <vt:lpstr>How many API calls?  </vt:lpstr>
      <vt:lpstr> </vt:lpstr>
      <vt:lpstr>Heavy roads </vt:lpstr>
      <vt:lpstr>MapReuse Relative speeds</vt:lpstr>
      <vt:lpstr>RELATED WORK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NebulaStream Platform: Data and Application Management for the Internet of Things</dc:title>
  <dc:creator>Andreas Savva</dc:creator>
  <cp:lastModifiedBy>Andreas Savva</cp:lastModifiedBy>
  <cp:revision>112</cp:revision>
  <dcterms:created xsi:type="dcterms:W3CDTF">2020-03-10T11:13:37Z</dcterms:created>
  <dcterms:modified xsi:type="dcterms:W3CDTF">2020-04-27T17:44:12Z</dcterms:modified>
</cp:coreProperties>
</file>