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6" r:id="rId3"/>
    <p:sldId id="278" r:id="rId4"/>
    <p:sldId id="280" r:id="rId5"/>
    <p:sldId id="281" r:id="rId6"/>
    <p:sldId id="279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9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77" r:id="rId24"/>
  </p:sldIdLst>
  <p:sldSz cx="12192000" cy="6858000"/>
  <p:notesSz cx="6858000" cy="3124200"/>
  <p:defaultTextStyle>
    <a:defPPr>
      <a:defRPr lang="en-C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AB66D-B6F7-41BE-86D4-01D096A37AD2}" v="483" dt="2020-04-28T00:05:10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597" autoAdjust="0"/>
  </p:normalViewPr>
  <p:slideViewPr>
    <p:cSldViewPr snapToGrid="0">
      <p:cViewPr varScale="1">
        <p:scale>
          <a:sx n="102" d="100"/>
          <a:sy n="102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95AB66D-B6F7-41BE-86D4-01D096A37AD2}"/>
    <pc:docChg chg="modSld">
      <pc:chgData name="" userId="" providerId="" clId="Web-{C95AB66D-B6F7-41BE-86D4-01D096A37AD2}" dt="2020-04-28T00:05:10.497" v="849" actId="20577"/>
      <pc:docMkLst>
        <pc:docMk/>
      </pc:docMkLst>
      <pc:sldChg chg="modNotes">
        <pc:chgData name="" userId="" providerId="" clId="Web-{C95AB66D-B6F7-41BE-86D4-01D096A37AD2}" dt="2020-04-27T23:11:29.767" v="9"/>
        <pc:sldMkLst>
          <pc:docMk/>
          <pc:sldMk cId="3812223766" sldId="266"/>
        </pc:sldMkLst>
      </pc:sldChg>
      <pc:sldChg chg="modSp">
        <pc:chgData name="" userId="" providerId="" clId="Web-{C95AB66D-B6F7-41BE-86D4-01D096A37AD2}" dt="2020-04-27T23:18:00.936" v="47" actId="20577"/>
        <pc:sldMkLst>
          <pc:docMk/>
          <pc:sldMk cId="223688979" sldId="285"/>
        </pc:sldMkLst>
        <pc:spChg chg="mod">
          <ac:chgData name="" userId="" providerId="" clId="Web-{C95AB66D-B6F7-41BE-86D4-01D096A37AD2}" dt="2020-04-27T23:18:00.936" v="47" actId="20577"/>
          <ac:spMkLst>
            <pc:docMk/>
            <pc:sldMk cId="223688979" sldId="285"/>
            <ac:spMk id="3" creationId="{619D1BA8-B418-4989-964D-406863A0E674}"/>
          </ac:spMkLst>
        </pc:spChg>
      </pc:sldChg>
      <pc:sldChg chg="modSp modNotes">
        <pc:chgData name="" userId="" providerId="" clId="Web-{C95AB66D-B6F7-41BE-86D4-01D096A37AD2}" dt="2020-04-27T23:27:30.626" v="240" actId="20577"/>
        <pc:sldMkLst>
          <pc:docMk/>
          <pc:sldMk cId="2029030161" sldId="287"/>
        </pc:sldMkLst>
        <pc:spChg chg="mod">
          <ac:chgData name="" userId="" providerId="" clId="Web-{C95AB66D-B6F7-41BE-86D4-01D096A37AD2}" dt="2020-04-27T23:27:30.626" v="240" actId="20577"/>
          <ac:spMkLst>
            <pc:docMk/>
            <pc:sldMk cId="2029030161" sldId="287"/>
            <ac:spMk id="3" creationId="{81712052-172E-491D-8130-8D49D2860996}"/>
          </ac:spMkLst>
        </pc:spChg>
      </pc:sldChg>
      <pc:sldChg chg="modNotes">
        <pc:chgData name="" userId="" providerId="" clId="Web-{C95AB66D-B6F7-41BE-86D4-01D096A37AD2}" dt="2020-04-27T23:39:05.180" v="436"/>
        <pc:sldMkLst>
          <pc:docMk/>
          <pc:sldMk cId="4293659570" sldId="288"/>
        </pc:sldMkLst>
      </pc:sldChg>
      <pc:sldChg chg="modSp">
        <pc:chgData name="" userId="" providerId="" clId="Web-{C95AB66D-B6F7-41BE-86D4-01D096A37AD2}" dt="2020-04-28T00:04:03.338" v="844" actId="20577"/>
        <pc:sldMkLst>
          <pc:docMk/>
          <pc:sldMk cId="2247712284" sldId="293"/>
        </pc:sldMkLst>
        <pc:spChg chg="mod">
          <ac:chgData name="" userId="" providerId="" clId="Web-{C95AB66D-B6F7-41BE-86D4-01D096A37AD2}" dt="2020-04-28T00:04:03.338" v="844" actId="20577"/>
          <ac:spMkLst>
            <pc:docMk/>
            <pc:sldMk cId="2247712284" sldId="293"/>
            <ac:spMk id="3" creationId="{E2D6FA49-175C-4232-A6B4-97E6069B611C}"/>
          </ac:spMkLst>
        </pc:spChg>
      </pc:sldChg>
      <pc:sldChg chg="modSp">
        <pc:chgData name="" userId="" providerId="" clId="Web-{C95AB66D-B6F7-41BE-86D4-01D096A37AD2}" dt="2020-04-28T00:05:10.481" v="848" actId="20577"/>
        <pc:sldMkLst>
          <pc:docMk/>
          <pc:sldMk cId="3311734420" sldId="295"/>
        </pc:sldMkLst>
        <pc:spChg chg="mod">
          <ac:chgData name="" userId="" providerId="" clId="Web-{C95AB66D-B6F7-41BE-86D4-01D096A37AD2}" dt="2020-04-28T00:05:10.481" v="848" actId="20577"/>
          <ac:spMkLst>
            <pc:docMk/>
            <pc:sldMk cId="3311734420" sldId="295"/>
            <ac:spMk id="3" creationId="{405CD321-0273-4B89-8DB3-CC6E9E63EA1F}"/>
          </ac:spMkLst>
        </pc:spChg>
      </pc:sldChg>
      <pc:sldChg chg="modSp modNotes">
        <pc:chgData name="" userId="" providerId="" clId="Web-{C95AB66D-B6F7-41BE-86D4-01D096A37AD2}" dt="2020-04-27T23:59:33.048" v="704" actId="14100"/>
        <pc:sldMkLst>
          <pc:docMk/>
          <pc:sldMk cId="1465274414" sldId="299"/>
        </pc:sldMkLst>
        <pc:spChg chg="mod">
          <ac:chgData name="" userId="" providerId="" clId="Web-{C95AB66D-B6F7-41BE-86D4-01D096A37AD2}" dt="2020-04-27T23:59:33.048" v="704" actId="14100"/>
          <ac:spMkLst>
            <pc:docMk/>
            <pc:sldMk cId="1465274414" sldId="299"/>
            <ac:spMk id="8" creationId="{3BA8A7CC-3A37-4636-A5D8-854CFF87F4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30C73-B1E1-4F2B-B862-AD22A787F690}" type="datetimeFigureOut">
              <a:rPr lang="en-CY" smtClean="0"/>
              <a:t>04/28/2020</a:t>
            </a:fld>
            <a:endParaRPr lang="en-C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6BDA-26D4-488F-8C1A-18BA5669ACA1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549714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human_activity@1.3.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description of the paper</a:t>
            </a:r>
          </a:p>
          <a:p>
            <a:r>
              <a:rPr lang="en-US" dirty="0"/>
              <a:t>The paper refers to how the DBMS community will help ML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519517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Query optimization: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interesting properties,</a:t>
            </a:r>
            <a:endParaRPr lang="en-US" dirty="0">
              <a:cs typeface="Calibri"/>
            </a:endParaRPr>
          </a:p>
          <a:p>
            <a:r>
              <a:rPr lang="en-US" dirty="0"/>
              <a:t>view matching,</a:t>
            </a:r>
            <a:endParaRPr lang="en-US" dirty="0">
              <a:cs typeface="Calibri"/>
            </a:endParaRPr>
          </a:p>
          <a:p>
            <a:r>
              <a:rPr lang="en-US" dirty="0"/>
              <a:t>index selection,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91068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+mn-lt"/>
              </a:rPr>
              <a:t>Listing 1</a:t>
            </a:r>
          </a:p>
          <a:p>
            <a:r>
              <a:rPr lang="en-US" dirty="0" err="1">
                <a:cs typeface="+mn-lt"/>
              </a:rPr>
              <a:t>Afto</a:t>
            </a:r>
            <a:r>
              <a:rPr lang="en-US" dirty="0">
                <a:cs typeface="+mn-lt"/>
              </a:rPr>
              <a:t> to script </a:t>
            </a:r>
            <a:r>
              <a:rPr lang="en-US" dirty="0" err="1">
                <a:cs typeface="+mn-lt"/>
              </a:rPr>
              <a:t>kanei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ena</a:t>
            </a:r>
            <a:r>
              <a:rPr lang="en-US" dirty="0">
                <a:cs typeface="+mn-lt"/>
              </a:rPr>
              <a:t> dataset apo files </a:t>
            </a:r>
            <a:r>
              <a:rPr lang="en-US" dirty="0" err="1">
                <a:cs typeface="+mn-lt"/>
              </a:rPr>
              <a:t>sigkekrimena</a:t>
            </a:r>
            <a:r>
              <a:rPr lang="en-US" dirty="0">
                <a:cs typeface="+mn-lt"/>
              </a:rPr>
              <a:t> to </a:t>
            </a:r>
            <a:r>
              <a:rPr lang="en-US" dirty="0" err="1">
                <a:cs typeface="+mn-lt"/>
              </a:rPr>
              <a:t>human_posture_movement</a:t>
            </a:r>
            <a:r>
              <a:rPr lang="en-US" dirty="0">
                <a:cs typeface="+mn-lt"/>
              </a:rPr>
              <a:t>.</a:t>
            </a:r>
          </a:p>
          <a:p>
            <a:r>
              <a:rPr lang="en-US" dirty="0">
                <a:cs typeface="+mn-lt"/>
              </a:rPr>
              <a:t>Oi stiles mas </a:t>
            </a:r>
            <a:r>
              <a:rPr lang="en-US" dirty="0" err="1">
                <a:cs typeface="+mn-lt"/>
              </a:rPr>
              <a:t>einai</a:t>
            </a:r>
            <a:r>
              <a:rPr lang="en-US" dirty="0">
                <a:cs typeface="+mn-lt"/>
              </a:rPr>
              <a:t> to </a:t>
            </a:r>
            <a:r>
              <a:rPr lang="en-US" dirty="0" err="1">
                <a:cs typeface="+mn-lt"/>
              </a:rPr>
              <a:t>SessionID</a:t>
            </a:r>
            <a:r>
              <a:rPr lang="en-US" dirty="0">
                <a:cs typeface="+mn-lt"/>
              </a:rPr>
              <a:t>, Images, </a:t>
            </a:r>
            <a:r>
              <a:rPr lang="en-US" dirty="0" err="1">
                <a:cs typeface="+mn-lt"/>
              </a:rPr>
              <a:t>Acceleromenter</a:t>
            </a:r>
          </a:p>
          <a:p>
            <a:r>
              <a:rPr lang="en-US" dirty="0">
                <a:cs typeface="+mn-lt"/>
              </a:rPr>
              <a:t>Otan I </a:t>
            </a:r>
            <a:r>
              <a:rPr lang="en-US" dirty="0" err="1">
                <a:cs typeface="+mn-lt"/>
              </a:rPr>
              <a:t>kataliksi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tou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arxeiou</a:t>
            </a:r>
            <a:r>
              <a:rPr lang="en-US" dirty="0">
                <a:cs typeface="+mn-lt"/>
              </a:rPr>
              <a:t> </a:t>
            </a:r>
            <a:r>
              <a:rPr lang="en-US" dirty="0" err="1">
                <a:cs typeface="+mn-lt"/>
              </a:rPr>
              <a:t>einai</a:t>
            </a:r>
            <a:r>
              <a:rPr lang="en-US" dirty="0">
                <a:cs typeface="+mn-lt"/>
              </a:rPr>
              <a:t> jpeg to </a:t>
            </a:r>
            <a:r>
              <a:rPr lang="en-US" dirty="0" err="1">
                <a:cs typeface="+mn-lt"/>
              </a:rPr>
              <a:t>vazei</a:t>
            </a:r>
            <a:r>
              <a:rPr lang="en-US" dirty="0">
                <a:cs typeface="+mn-lt"/>
              </a:rPr>
              <a:t> san Image</a:t>
            </a:r>
          </a:p>
          <a:p>
            <a:r>
              <a:rPr lang="en-US" dirty="0"/>
              <a:t>Otan I </a:t>
            </a:r>
            <a:r>
              <a:rPr lang="en-US" dirty="0" err="1"/>
              <a:t>kataliksi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</a:t>
            </a:r>
            <a:r>
              <a:rPr lang="en-US" dirty="0" err="1"/>
              <a:t>arxeiou</a:t>
            </a:r>
            <a:r>
              <a:rPr lang="en-US" dirty="0"/>
              <a:t> </a:t>
            </a:r>
            <a:r>
              <a:rPr lang="en-US" dirty="0" err="1"/>
              <a:t>einai</a:t>
            </a:r>
            <a:r>
              <a:rPr lang="en-US" dirty="0"/>
              <a:t> json to </a:t>
            </a:r>
            <a:r>
              <a:rPr lang="en-US" dirty="0" err="1"/>
              <a:t>vazei</a:t>
            </a:r>
            <a:r>
              <a:rPr lang="en-US" dirty="0"/>
              <a:t> san Accelerometer</a:t>
            </a:r>
            <a:endParaRPr lang="en-US" dirty="0">
              <a:cs typeface="Calibri"/>
            </a:endParaRPr>
          </a:p>
          <a:p>
            <a:r>
              <a:rPr lang="en-US" dirty="0">
                <a:cs typeface="+mn-lt"/>
              </a:rPr>
              <a:t>To primary key </a:t>
            </a:r>
            <a:r>
              <a:rPr lang="en-US" dirty="0" err="1">
                <a:cs typeface="+mn-lt"/>
              </a:rPr>
              <a:t>enai</a:t>
            </a:r>
            <a:r>
              <a:rPr lang="en-US" dirty="0">
                <a:cs typeface="+mn-lt"/>
              </a:rPr>
              <a:t> to </a:t>
            </a:r>
            <a:r>
              <a:rPr lang="en-US" dirty="0" err="1">
                <a:cs typeface="+mn-lt"/>
              </a:rPr>
              <a:t>SessionId</a:t>
            </a:r>
          </a:p>
          <a:p>
            <a:r>
              <a:rPr lang="en-US" dirty="0">
                <a:cs typeface="+mn-lt"/>
              </a:rPr>
              <a:t>Listing 2</a:t>
            </a:r>
            <a:br>
              <a:rPr lang="en-US" dirty="0">
                <a:cs typeface="+mn-lt"/>
              </a:rPr>
            </a:br>
            <a:r>
              <a:rPr lang="en-US" dirty="0"/>
              <a:t>Use a pre-trained model to create new labels.</a:t>
            </a:r>
            <a:endParaRPr lang="en-US" dirty="0">
              <a:cs typeface="Calibri"/>
            </a:endParaRPr>
          </a:p>
          <a:p>
            <a:r>
              <a:rPr lang="en-US" dirty="0"/>
              <a:t>Shows how to create a new version of an existing annotation on the </a:t>
            </a:r>
            <a:r>
              <a:rPr lang="en-US" dirty="0" err="1"/>
              <a:t>human_posture_movement</a:t>
            </a:r>
            <a:r>
              <a:rPr lang="en-US" dirty="0"/>
              <a:t> dataset. </a:t>
            </a:r>
            <a:endParaRPr lang="en-US"/>
          </a:p>
          <a:p>
            <a:r>
              <a:rPr lang="en-US" dirty="0"/>
              <a:t>, @, is used to specify a particular version of an object. ALTER...WITH REVISION6 will create a revision based on the specified version. </a:t>
            </a:r>
          </a:p>
          <a:p>
            <a:r>
              <a:rPr lang="en-US" dirty="0"/>
              <a:t>New version will be </a:t>
            </a:r>
            <a:r>
              <a:rPr lang="en-US" dirty="0">
                <a:hlinkClick r:id="rId3"/>
              </a:rPr>
              <a:t>human_activity@1.3.0</a:t>
            </a:r>
            <a:r>
              <a:rPr lang="en-US" dirty="0"/>
              <a:t>. </a:t>
            </a:r>
            <a:endParaRPr lang="en-US"/>
          </a:p>
          <a:p>
            <a:r>
              <a:rPr lang="en-US" dirty="0"/>
              <a:t>The ON mas </a:t>
            </a:r>
            <a:r>
              <a:rPr lang="en-US" dirty="0" err="1"/>
              <a:t>leei</a:t>
            </a:r>
            <a:r>
              <a:rPr lang="en-US" dirty="0"/>
              <a:t> se </a:t>
            </a:r>
            <a:r>
              <a:rPr lang="en-US" dirty="0" err="1"/>
              <a:t>pio</a:t>
            </a:r>
            <a:r>
              <a:rPr lang="en-US" dirty="0"/>
              <a:t> version </a:t>
            </a:r>
            <a:r>
              <a:rPr lang="en-US" dirty="0" err="1"/>
              <a:t>tou</a:t>
            </a:r>
            <a:r>
              <a:rPr lang="en-US" dirty="0"/>
              <a:t> dataset which this annotation references to. The SELECT...FROM clause defines the input data source. </a:t>
            </a:r>
            <a:endParaRPr lang="en-US" dirty="0">
              <a:cs typeface="Calibri" panose="020F0502020204030204"/>
            </a:endParaRPr>
          </a:p>
          <a:p>
            <a:r>
              <a:rPr lang="en-US" dirty="0" err="1"/>
              <a:t>SessionId</a:t>
            </a:r>
            <a:r>
              <a:rPr lang="en-US" dirty="0"/>
              <a:t> is the foreign key to the previous table. </a:t>
            </a:r>
          </a:p>
          <a:p>
            <a:r>
              <a:rPr lang="en-US" dirty="0">
                <a:cs typeface="Calibri"/>
              </a:rPr>
              <a:t>To </a:t>
            </a:r>
            <a:r>
              <a:rPr lang="en-US" dirty="0" err="1">
                <a:cs typeface="Calibri"/>
              </a:rPr>
              <a:t>tc.load_model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kalei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montello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ekpedevmeno</a:t>
            </a:r>
            <a:r>
              <a:rPr lang="en-US" dirty="0">
                <a:cs typeface="Calibri"/>
              </a:rPr>
              <a:t> kai </a:t>
            </a:r>
            <a:r>
              <a:rPr lang="en-US" dirty="0" err="1">
                <a:cs typeface="Calibri"/>
              </a:rPr>
              <a:t>kanei</a:t>
            </a:r>
            <a:r>
              <a:rPr lang="en-US" dirty="0">
                <a:cs typeface="Calibri"/>
              </a:rPr>
              <a:t> predict me ta </a:t>
            </a:r>
            <a:r>
              <a:rPr lang="en-US" dirty="0" err="1">
                <a:cs typeface="Calibri"/>
              </a:rPr>
              <a:t>dedomena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accleometer</a:t>
            </a:r>
            <a:r>
              <a:rPr lang="en-US" dirty="0">
                <a:cs typeface="Calibri"/>
              </a:rPr>
              <a:t> kai ta </a:t>
            </a:r>
            <a:r>
              <a:rPr lang="en-US" dirty="0" err="1">
                <a:cs typeface="Calibri"/>
              </a:rPr>
              <a:t>vgazei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stili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legete</a:t>
            </a:r>
            <a:r>
              <a:rPr lang="en-US" dirty="0">
                <a:cs typeface="Calibri"/>
              </a:rPr>
              <a:t>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462894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Στο </a:t>
            </a:r>
            <a:r>
              <a:rPr lang="en-US" dirty="0"/>
              <a:t>ML </a:t>
            </a:r>
            <a:r>
              <a:rPr lang="en-US" dirty="0" err="1"/>
              <a:t>einai</a:t>
            </a:r>
            <a:r>
              <a:rPr lang="en-US" dirty="0"/>
              <a:t> </a:t>
            </a:r>
            <a:r>
              <a:rPr lang="en-US" dirty="0" err="1"/>
              <a:t>sixno</a:t>
            </a:r>
            <a:r>
              <a:rPr lang="en-US" dirty="0"/>
              <a:t> </a:t>
            </a:r>
            <a:r>
              <a:rPr lang="en-US" dirty="0" err="1"/>
              <a:t>diafora</a:t>
            </a:r>
            <a:r>
              <a:rPr lang="en-US" dirty="0"/>
              <a:t> datasets </a:t>
            </a:r>
            <a:r>
              <a:rPr lang="en-US" dirty="0" err="1"/>
              <a:t>na</a:t>
            </a:r>
            <a:r>
              <a:rPr lang="en-US" dirty="0"/>
              <a:t> me raw multimedia files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xrisimopiounta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train </a:t>
            </a:r>
            <a:r>
              <a:rPr lang="en-US" dirty="0" err="1"/>
              <a:t>pollon</a:t>
            </a:r>
            <a:r>
              <a:rPr lang="en-US" dirty="0"/>
              <a:t> ML </a:t>
            </a:r>
            <a:r>
              <a:rPr lang="en-US" dirty="0" err="1"/>
              <a:t>montella</a:t>
            </a:r>
            <a:r>
              <a:rPr lang="en-US" dirty="0"/>
              <a:t>. To </a:t>
            </a:r>
            <a:r>
              <a:rPr lang="en-US" dirty="0" err="1"/>
              <a:t>MLdp</a:t>
            </a:r>
            <a:r>
              <a:rPr lang="en-US" dirty="0"/>
              <a:t> client SDK </a:t>
            </a:r>
            <a:r>
              <a:rPr lang="en-US" dirty="0" err="1"/>
              <a:t>epintrepei</a:t>
            </a:r>
            <a:r>
              <a:rPr lang="en-US" dirty="0"/>
              <a:t> meso </a:t>
            </a: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Pianei</a:t>
            </a:r>
            <a:r>
              <a:rPr lang="en-US" dirty="0">
                <a:cs typeface="Calibri"/>
              </a:rPr>
              <a:t> ta </a:t>
            </a:r>
            <a:r>
              <a:rPr lang="en-US" dirty="0" err="1">
                <a:cs typeface="Calibri"/>
              </a:rPr>
              <a:t>dedomena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sto</a:t>
            </a:r>
            <a:r>
              <a:rPr lang="en-US" dirty="0">
                <a:cs typeface="Calibri"/>
              </a:rPr>
              <a:t> computer </a:t>
            </a:r>
            <a:r>
              <a:rPr lang="en-US" dirty="0" err="1">
                <a:cs typeface="Calibri"/>
              </a:rPr>
              <a:t>tou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xristi</a:t>
            </a:r>
            <a:r>
              <a:rPr lang="en-US" dirty="0">
                <a:cs typeface="Calibri"/>
              </a:rPr>
              <a:t> ta </a:t>
            </a:r>
            <a:r>
              <a:rPr lang="en-US" dirty="0" err="1">
                <a:cs typeface="Calibri"/>
              </a:rPr>
              <a:t>dedomena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einai</a:t>
            </a:r>
            <a:r>
              <a:rPr lang="en-US" dirty="0">
                <a:cs typeface="Calibri"/>
              </a:rPr>
              <a:t> ta </a:t>
            </a:r>
            <a:r>
              <a:rPr lang="en-US" dirty="0" err="1">
                <a:cs typeface="Calibri"/>
              </a:rPr>
              <a:t>OpenImages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ektelesei</a:t>
            </a:r>
            <a:r>
              <a:rPr lang="en-US" dirty="0">
                <a:cs typeface="Calibri"/>
              </a:rPr>
              <a:t> corner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467065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7869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16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74848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17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57551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C.</a:t>
            </a:r>
          </a:p>
          <a:p>
            <a:r>
              <a:rPr lang="en-US" dirty="0"/>
              <a:t>The choices of the sort keys depend on the sequential access patterns to the data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0106928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C.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20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772324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21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10442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C.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22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185358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2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25992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C.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3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60430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4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034185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C.</a:t>
            </a:r>
          </a:p>
          <a:p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Parallilismos</a:t>
            </a:r>
            <a:r>
              <a:rPr lang="en-US" dirty="0"/>
              <a:t> kai </a:t>
            </a:r>
            <a:r>
              <a:rPr lang="en-US" dirty="0" err="1"/>
              <a:t>sharding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7) Na </a:t>
            </a:r>
            <a:r>
              <a:rPr lang="en-US" dirty="0" err="1"/>
              <a:t>idopias</a:t>
            </a:r>
            <a:r>
              <a:rPr lang="en-US" dirty="0"/>
              <a:t> </a:t>
            </a:r>
            <a:r>
              <a:rPr lang="en-US" dirty="0" err="1"/>
              <a:t>kapion</a:t>
            </a:r>
            <a:r>
              <a:rPr lang="en-US" dirty="0"/>
              <a:t> an </a:t>
            </a:r>
            <a:r>
              <a:rPr lang="en-US" dirty="0" err="1"/>
              <a:t>tixon</a:t>
            </a:r>
            <a:r>
              <a:rPr lang="en-US" dirty="0"/>
              <a:t> </a:t>
            </a:r>
            <a:r>
              <a:rPr lang="en-US" dirty="0" err="1"/>
              <a:t>ekpedefse</a:t>
            </a:r>
            <a:r>
              <a:rPr lang="en-US" dirty="0"/>
              <a:t> </a:t>
            </a:r>
            <a:r>
              <a:rPr lang="en-US" dirty="0" err="1"/>
              <a:t>mondela</a:t>
            </a:r>
            <a:r>
              <a:rPr lang="en-US" dirty="0"/>
              <a:t> me </a:t>
            </a:r>
            <a:r>
              <a:rPr lang="en-US" dirty="0" err="1"/>
              <a:t>lathos</a:t>
            </a:r>
            <a:r>
              <a:rPr lang="en-US" dirty="0"/>
              <a:t> </a:t>
            </a:r>
            <a:r>
              <a:rPr lang="en-US" dirty="0" err="1"/>
              <a:t>dedomena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 3anaekpedefsi</a:t>
            </a:r>
          </a:p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5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7661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8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63469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9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9759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10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395240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C.</a:t>
            </a:r>
            <a:endParaRPr lang="en-C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646BDA-26D4-488F-8C1A-18BA5669ACA1}" type="slidenum">
              <a:rPr lang="en-CY" smtClean="0"/>
              <a:t>11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77633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BE51-65BD-4D3B-9B77-2ECEF2270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24FA0-E739-4BD0-9035-4EEF75C4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A4DC-DAAD-4911-915E-FD3BBF7A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74FE-4DC0-4246-933F-0EC68FD777CC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84F48-A6CB-4EB9-A7FE-6225ED7C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A18B-3486-4455-91B9-F631189F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158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BDF4-1336-4392-A279-9AF8C596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4C6B4-0C65-4BCD-8586-1B77CE1A1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2FBB1-7AEE-4A22-A568-4A6FC4926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AD4DE-4BB0-4717-9259-23B2FEF7458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E001E-7019-4CFA-B70F-76C6FBEA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BD4B7-9C65-4B44-A211-0390E3C0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98124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AF6B0-AA72-42AF-84DD-DFBD53F15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74C2-A817-4B12-92C7-BC201F238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9C51-CBFA-4B91-8306-912B0019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0520-BD4A-42FE-ABA6-4DBD38BC4777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6630-7C56-4F02-9AB8-00D8D3D8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0ABF-9238-4015-A915-C75529BC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87742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DBF2-1D1F-4AC5-85FD-7675AA72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9909D-B441-4EB6-9F6E-F3C4055F6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28E2-7796-4ADC-962C-98734F4A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32C5A-07EA-4796-B8FA-39790116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F776-1AAF-40DD-B6D4-AC87C520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42C7D-6B54-4680-8901-DD3A4F952AAD}"/>
              </a:ext>
            </a:extLst>
          </p:cNvPr>
          <p:cNvCxnSpPr/>
          <p:nvPr userDrawn="1"/>
        </p:nvCxnSpPr>
        <p:spPr>
          <a:xfrm>
            <a:off x="838200" y="1518165"/>
            <a:ext cx="105156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47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68BC-4971-41A5-86B3-A28D7324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C5879-49CE-44CF-877D-374101AD8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524AA-8701-4A44-9414-59D6E452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BD9A-1A53-4B85-8015-D4F0566FD225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42C5-05AB-4920-81D9-7369E571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C35AA-68B0-4B77-9406-BC2ABC9C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0448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6B9D-D8E4-47B4-8D32-1FABBB5B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B077-A428-4DC1-9617-A0339ACF2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C9B0B-BE1E-44AD-9B62-24E7009A2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3987-FD46-4F4D-8020-853229A8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2D8A-49BD-4B74-B207-80E4E77D5F47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6226B-094F-42FE-8645-2FCE9F88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2AE74-C67C-4D0B-8D4E-62EBBD8F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43262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B0D0-00B1-45A9-B14E-2BE7A9AF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771C0-8B25-4391-8AD9-1948DE449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B7C23-744E-495D-A8ED-7202A5579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2539F-3233-4A42-B390-C18ED9ADF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B61E7-335F-41FB-8A77-660F5F0F9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1BBAE-4560-4BE4-89FA-3EC1923A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97478-2C3E-48DA-A4FD-270B212203BE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2FF7B-154C-4464-B93E-183FF69E4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4096E-D1F0-4002-A979-0C6AB264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213816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3190-B48D-4093-88C7-AE7076D2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3C432-476B-4B1B-BB37-C8F809F4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2E3AF-F94C-4071-947E-463191B88BC1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2F6B6-76D0-4BFE-9F62-AAFA0365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14EFE-B53B-40C8-8842-7A542D2B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92085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4734DA-5166-4B99-840B-DA2E360A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2E7E-F38E-410F-B1C1-17A63EFFED1D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6B37A-554B-4EFC-A3D7-4BBD4D1D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52ABA-32ED-467F-9760-AAE4F05C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13462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6636-FC85-4664-B26A-65A13453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F83C-F747-489D-ABA0-664E3C5CD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F64A8-A288-4293-B02B-A9D641EE5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83E0-846C-4FA2-BF59-0B3DCC22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B6CC-A545-4EE6-9D9C-B1D99DACC8AB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B190A-0C11-45FE-ADE8-A1B17890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ADE17-2A76-47F8-8896-AD720FF0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154033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B76F-3F7E-4C76-83E1-9C970DB9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6B166-64C2-479B-94EC-12EA2496F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45DBF-3BA0-4F3C-9BDC-69DCAEB6D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C65F0-9C44-4021-91E6-9DA060DD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0179F-6D4C-41EE-9A68-DB29EEC98543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73D87-DF4B-45A9-A997-282C40CE3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C072E-A012-4783-AC13-0DFD391B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61775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4AECF-0E56-40C7-A47D-8CD185CB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026B0-548B-47CB-B370-ABC5EDFA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9D6E-2F23-407D-B52B-196A1C5FF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86566-443F-49FD-8252-067DF55DCF54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A2BA-C661-4236-BB2C-DC01A2F4F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CS646/Copyright © All rights reserved</a:t>
            </a:r>
            <a:endParaRPr lang="en-C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1D3AC-806B-4767-8D1A-3DBEA3E1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980F9-A820-4292-817D-0688AA645AFA}" type="slidenum">
              <a:rPr lang="en-CY" smtClean="0"/>
              <a:t>‹#›</a:t>
            </a:fld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25355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5" Type="http://schemas.openxmlformats.org/officeDocument/2006/relationships/image" Target="../media/image8.png"/><Relationship Id="rId10" Type="http://schemas.openxmlformats.org/officeDocument/2006/relationships/image" Target="../media/image23.png"/><Relationship Id="rId4" Type="http://schemas.openxmlformats.org/officeDocument/2006/relationships/image" Target="../media/image19.sv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80496-329C-48B9-8150-6F1215B4F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388" y="385645"/>
            <a:ext cx="10329222" cy="247524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Data Platform for Machine Learning</a:t>
            </a:r>
            <a:endParaRPr lang="en-CY" sz="4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6A4B8-F456-4A05-8FDD-D8A6F0E5581E}"/>
              </a:ext>
            </a:extLst>
          </p:cNvPr>
          <p:cNvSpPr/>
          <p:nvPr/>
        </p:nvSpPr>
        <p:spPr>
          <a:xfrm>
            <a:off x="2724347" y="3295440"/>
            <a:ext cx="71455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NimbusRomNo9L-Regu"/>
              </a:rPr>
              <a:t>Pulkit Agrawal, Rajat Arya, </a:t>
            </a:r>
            <a:r>
              <a:rPr lang="en-US" sz="1400" dirty="0" err="1">
                <a:latin typeface="NimbusRomNo9L-Regu"/>
              </a:rPr>
              <a:t>Aanchal</a:t>
            </a:r>
            <a:r>
              <a:rPr lang="en-US" sz="1400" dirty="0">
                <a:latin typeface="NimbusRomNo9L-Regu"/>
              </a:rPr>
              <a:t> </a:t>
            </a:r>
            <a:r>
              <a:rPr lang="en-US" sz="1400" dirty="0" err="1">
                <a:latin typeface="NimbusRomNo9L-Regu"/>
              </a:rPr>
              <a:t>Bindal</a:t>
            </a:r>
            <a:r>
              <a:rPr lang="en-US" sz="1400" dirty="0">
                <a:latin typeface="NimbusRomNo9L-Regu"/>
              </a:rPr>
              <a:t>, Sandeep Bhatia, </a:t>
            </a:r>
            <a:r>
              <a:rPr lang="en-US" sz="1400" dirty="0" err="1">
                <a:latin typeface="NimbusRomNo9L-Regu"/>
              </a:rPr>
              <a:t>Anupriya</a:t>
            </a:r>
            <a:r>
              <a:rPr lang="en-US" sz="1400" dirty="0">
                <a:latin typeface="NimbusRomNo9L-Regu"/>
              </a:rPr>
              <a:t> </a:t>
            </a:r>
            <a:r>
              <a:rPr lang="en-US" sz="1400" dirty="0" err="1">
                <a:latin typeface="NimbusRomNo9L-Regu"/>
              </a:rPr>
              <a:t>Gagneja</a:t>
            </a:r>
            <a:r>
              <a:rPr lang="en-US" sz="1400" dirty="0">
                <a:latin typeface="NimbusRomNo9L-Regu"/>
              </a:rPr>
              <a:t>, Joseph </a:t>
            </a:r>
            <a:r>
              <a:rPr lang="en-US" sz="1400" dirty="0" err="1">
                <a:latin typeface="NimbusRomNo9L-Regu"/>
              </a:rPr>
              <a:t>Godlewski</a:t>
            </a:r>
            <a:r>
              <a:rPr lang="en-US" sz="1400" dirty="0">
                <a:latin typeface="NimbusRomNo9L-Regu"/>
              </a:rPr>
              <a:t>, Yucheng Low, Timothy Muss, Mudit Manu </a:t>
            </a:r>
            <a:r>
              <a:rPr lang="en-US" sz="1400" dirty="0" err="1">
                <a:latin typeface="NimbusRomNo9L-Regu"/>
              </a:rPr>
              <a:t>Paliwal</a:t>
            </a:r>
            <a:r>
              <a:rPr lang="en-US" sz="1400" dirty="0">
                <a:latin typeface="NimbusRomNo9L-Regu"/>
              </a:rPr>
              <a:t>, </a:t>
            </a:r>
            <a:r>
              <a:rPr lang="en-US" sz="1400" dirty="0" err="1">
                <a:latin typeface="NimbusRomNo9L-Regu"/>
              </a:rPr>
              <a:t>Sethu</a:t>
            </a:r>
            <a:r>
              <a:rPr lang="en-US" sz="1400" dirty="0">
                <a:latin typeface="NimbusRomNo9L-Regu"/>
              </a:rPr>
              <a:t> Raman, </a:t>
            </a:r>
            <a:r>
              <a:rPr lang="en-US" sz="1400" dirty="0" err="1">
                <a:latin typeface="NimbusRomNo9L-Regu"/>
              </a:rPr>
              <a:t>Vishrut</a:t>
            </a:r>
            <a:r>
              <a:rPr lang="en-US" sz="1400" dirty="0">
                <a:latin typeface="NimbusRomNo9L-Regu"/>
              </a:rPr>
              <a:t> Shah, </a:t>
            </a:r>
            <a:r>
              <a:rPr lang="en-US" sz="1400" dirty="0" err="1">
                <a:latin typeface="NimbusRomNo9L-Regu"/>
              </a:rPr>
              <a:t>Bochao</a:t>
            </a:r>
            <a:r>
              <a:rPr lang="en-US" sz="1400" dirty="0">
                <a:latin typeface="NimbusRomNo9L-Regu"/>
              </a:rPr>
              <a:t> Shen, Laura </a:t>
            </a:r>
            <a:r>
              <a:rPr lang="en-US" sz="1400" dirty="0" err="1">
                <a:latin typeface="NimbusRomNo9L-Regu"/>
              </a:rPr>
              <a:t>Sugden</a:t>
            </a:r>
            <a:r>
              <a:rPr lang="en-US" sz="1400" dirty="0">
                <a:latin typeface="NimbusRomNo9L-Regu"/>
              </a:rPr>
              <a:t>, </a:t>
            </a:r>
            <a:r>
              <a:rPr lang="en-US" sz="1400" dirty="0" err="1">
                <a:latin typeface="NimbusRomNo9L-Regu"/>
              </a:rPr>
              <a:t>Kaiyu</a:t>
            </a:r>
            <a:r>
              <a:rPr lang="en-US" sz="1400" dirty="0">
                <a:latin typeface="NimbusRomNo9L-Regu"/>
              </a:rPr>
              <a:t> Zhao, Ming-</a:t>
            </a:r>
            <a:r>
              <a:rPr lang="en-US" sz="1400" dirty="0" err="1">
                <a:latin typeface="NimbusRomNo9L-Regu"/>
              </a:rPr>
              <a:t>Chuan</a:t>
            </a:r>
            <a:r>
              <a:rPr lang="en-US" sz="1400" dirty="0">
                <a:latin typeface="NimbusRomNo9L-Regu"/>
              </a:rPr>
              <a:t> Wu∗</a:t>
            </a:r>
          </a:p>
          <a:p>
            <a:pPr algn="ctr"/>
            <a:endParaRPr lang="en-US" sz="1400" dirty="0">
              <a:latin typeface="NimbusRomNo9L-Regu"/>
            </a:endParaRPr>
          </a:p>
          <a:p>
            <a:pPr algn="ctr"/>
            <a:r>
              <a:rPr lang="en-US" sz="1400" dirty="0">
                <a:latin typeface="NimbusRomNo9L-Regu"/>
              </a:rPr>
              <a:t>Apple Inc. </a:t>
            </a:r>
          </a:p>
          <a:p>
            <a:pPr algn="ctr"/>
            <a:r>
              <a:rPr lang="en-US" sz="1400" dirty="0">
                <a:latin typeface="NimbusRomNo9L-Regu"/>
              </a:rPr>
              <a:t>Cupertino, CA</a:t>
            </a:r>
            <a:endParaRPr lang="en-C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1494D-D4A6-478E-9ADD-77C64541DE19}"/>
              </a:ext>
            </a:extLst>
          </p:cNvPr>
          <p:cNvSpPr txBox="1"/>
          <p:nvPr/>
        </p:nvSpPr>
        <p:spPr>
          <a:xfrm>
            <a:off x="931389" y="5613529"/>
            <a:ext cx="3822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Andreas </a:t>
            </a:r>
            <a:r>
              <a:rPr lang="en-US" sz="2000" b="1" dirty="0" err="1"/>
              <a:t>Yelasis</a:t>
            </a:r>
            <a:endParaRPr lang="en-US" sz="2000" b="1" dirty="0"/>
          </a:p>
          <a:p>
            <a:r>
              <a:rPr lang="en-US" sz="2000" b="1" dirty="0"/>
              <a:t>Chrysovalantis Christodoulou</a:t>
            </a:r>
            <a:endParaRPr lang="en-CY" sz="2000" b="1" dirty="0"/>
          </a:p>
        </p:txBody>
      </p:sp>
      <p:pic>
        <p:nvPicPr>
          <p:cNvPr id="1026" name="Picture 2" descr="Image result for university of cyprus cs">
            <a:extLst>
              <a:ext uri="{FF2B5EF4-FFF2-40B4-BE49-F238E27FC236}">
                <a16:creationId xmlns:a16="http://schemas.microsoft.com/office/drawing/2014/main" id="{D4BF3A36-4790-46A8-8966-11591342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97" y="5462589"/>
            <a:ext cx="2617314" cy="100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8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12BD-3E87-41D0-926A-E17B67E1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Data Model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1BA8-B418-4989-964D-406863A0E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Primary Key is the only schema requirement (flexible schema)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Column type </a:t>
            </a:r>
            <a:r>
              <a:rPr lang="en-US" b="1" dirty="0"/>
              <a:t>Scalar</a:t>
            </a:r>
            <a:r>
              <a:rPr lang="en-US" dirty="0"/>
              <a:t>: number, string, date-time, rich multimedia types, and byte stream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Column type </a:t>
            </a:r>
            <a:r>
              <a:rPr lang="en-US" b="1" dirty="0"/>
              <a:t>Collection</a:t>
            </a:r>
            <a:r>
              <a:rPr lang="en-US" dirty="0"/>
              <a:t>: vector, set, and dictionary(document)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MLdp</a:t>
            </a:r>
            <a:r>
              <a:rPr lang="en-US" dirty="0"/>
              <a:t> tables are stored in column-wise fashion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</a:t>
            </a:r>
            <a:r>
              <a:rPr lang="en-US" dirty="0" err="1"/>
              <a:t>MLdp</a:t>
            </a:r>
            <a:r>
              <a:rPr lang="en-US" dirty="0"/>
              <a:t> tables are scalable distributed data structures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MLdp</a:t>
            </a:r>
            <a:r>
              <a:rPr lang="en-US" dirty="0"/>
              <a:t> tables are interoperable with Apache Resilient Distributed Datasets (RDD), Apache </a:t>
            </a:r>
            <a:r>
              <a:rPr lang="en-US" dirty="0" err="1"/>
              <a:t>DataFrames</a:t>
            </a:r>
            <a:r>
              <a:rPr lang="en-US" dirty="0"/>
              <a:t>, Pandas, and R Data Frames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</a:t>
            </a:r>
            <a:r>
              <a:rPr lang="en-US" dirty="0" err="1"/>
              <a:t>MLdp</a:t>
            </a:r>
            <a:r>
              <a:rPr lang="en-US" dirty="0"/>
              <a:t> allows user-defined access paths, such as primary indexes, secondary indexes, and partial indexes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44CDF-1A69-47E8-9500-303A9D34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37AB7-5BC3-48C2-A9DF-DEE6A5A8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0B5E-6EAB-40A6-B125-6153739A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10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236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3B55-7391-40EC-9227-5FEC7FF6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Interface</a:t>
            </a:r>
            <a:endParaRPr lang="en-CY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2435AD-83E3-4168-97F5-8B88224EC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654977"/>
              </p:ext>
            </p:extLst>
          </p:nvPr>
        </p:nvGraphicFramePr>
        <p:xfrm>
          <a:off x="1985520" y="2220127"/>
          <a:ext cx="8220960" cy="241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480">
                  <a:extLst>
                    <a:ext uri="{9D8B030D-6E8A-4147-A177-3AD203B41FA5}">
                      <a16:colId xmlns:a16="http://schemas.microsoft.com/office/drawing/2014/main" val="1368947975"/>
                    </a:ext>
                  </a:extLst>
                </a:gridCol>
                <a:gridCol w="4110480">
                  <a:extLst>
                    <a:ext uri="{9D8B030D-6E8A-4147-A177-3AD203B41FA5}">
                      <a16:colId xmlns:a16="http://schemas.microsoft.com/office/drawing/2014/main" val="879761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Site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Site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04161"/>
                  </a:ext>
                </a:extLst>
              </a:tr>
              <a:tr h="395906">
                <a:tc>
                  <a:txBody>
                    <a:bodyPr/>
                    <a:lstStyle/>
                    <a:p>
                      <a:r>
                        <a:rPr lang="en-US" dirty="0"/>
                        <a:t>High level domain specific language (DSL)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Low-level API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33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Declarative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Imperative language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4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Helps on server-site batch data and feature engineering tasks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Providing Streaming I/O for client-site data processing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078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Distribution and parallel execution environment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98131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BC59-2623-4166-82A0-DE83F554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1597-8F63-48A0-95B5-8C094E13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FE5C-534E-4B06-9772-9162019F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11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61809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ABF3-D324-4B90-8314-977B1F3C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Interface - DSL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2052-172E-491D-8130-8D49D286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Allows users to describe the intent, programs will be compiled and optimized into execution graphs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alibri"/>
              </a:rPr>
              <a:t> Executed locally or on elastic cluster computer for execution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Provides local execution mode with debugging and testing before the cluster execution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alibri" panose="020F0502020204030204"/>
              </a:rPr>
              <a:t> Query Optimization techniques are applicable to </a:t>
            </a:r>
            <a:r>
              <a:rPr lang="en-US" dirty="0" err="1">
                <a:cs typeface="Calibri" panose="020F0502020204030204"/>
              </a:rPr>
              <a:t>MLdp</a:t>
            </a:r>
            <a:endParaRPr lang="en-US" dirty="0" err="1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DSL is integrated with Python</a:t>
            </a: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9039A-11BD-43DC-83EC-81F188B7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6CD4C-5DC1-456D-A09E-77D2EED1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8CBF-2A2C-4F61-BDF6-A0C47A1E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12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02903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D47F-6055-40A0-A624-3F639D1D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Interface – DSL (examples)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672BC-84EE-4109-98BA-3931EAD8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3A6A-307D-4C36-8F6B-69A0D62E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10ED8-5C2A-4A5F-A716-FFC66F8F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13</a:t>
            </a:fld>
            <a:endParaRPr lang="en-CY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53DB1E-6040-4092-A905-22CB644076BA}"/>
              </a:ext>
            </a:extLst>
          </p:cNvPr>
          <p:cNvGrpSpPr/>
          <p:nvPr/>
        </p:nvGrpSpPr>
        <p:grpSpPr>
          <a:xfrm>
            <a:off x="312408" y="2180676"/>
            <a:ext cx="5991225" cy="3503825"/>
            <a:chOff x="838200" y="2044733"/>
            <a:chExt cx="5991225" cy="35038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91B852-63D5-4C68-808F-90F397392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44733"/>
              <a:ext cx="5991225" cy="15430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1C4796-1454-4F1F-AE95-033525B671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742"/>
            <a:stretch/>
          </p:blipFill>
          <p:spPr>
            <a:xfrm>
              <a:off x="895447" y="3540648"/>
              <a:ext cx="5857875" cy="200791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99B05CA-1E50-436C-91F9-6DBEC165B0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76"/>
          <a:stretch/>
        </p:blipFill>
        <p:spPr>
          <a:xfrm>
            <a:off x="6379736" y="2214013"/>
            <a:ext cx="5633208" cy="30194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10F123-ABEB-483D-ABE9-977FAB5F18BE}"/>
              </a:ext>
            </a:extLst>
          </p:cNvPr>
          <p:cNvCxnSpPr/>
          <p:nvPr/>
        </p:nvCxnSpPr>
        <p:spPr>
          <a:xfrm>
            <a:off x="6208676" y="1894926"/>
            <a:ext cx="0" cy="42986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37C3E96-8339-4718-81BB-5C85AE826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09" y="5773261"/>
            <a:ext cx="5202272" cy="2972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563180-0F5D-4C90-8289-685F2CD8E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9736" y="5787781"/>
            <a:ext cx="5780055" cy="544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A062DD-2F89-423D-B135-34E8055C9C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3806" y="1561308"/>
            <a:ext cx="1496820" cy="128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5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A22E-BA58-4A6D-BA9C-1C00B548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Interface – Low-level data primitives</a:t>
            </a:r>
            <a:endParaRPr lang="en-C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2BF3F0-CBD0-4982-B39C-60BB49F00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00650" y="2135966"/>
            <a:ext cx="6153150" cy="3429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C6CB-5077-4F23-A8BB-4882E2E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7AD5E-4583-4B2E-A24E-F2B5F68F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449A-B792-4B1D-AF28-C446193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14</a:t>
            </a:fld>
            <a:endParaRPr lang="en-C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A7CC-3A37-4636-A5D8-854CFF87F44B}"/>
              </a:ext>
            </a:extLst>
          </p:cNvPr>
          <p:cNvSpPr txBox="1"/>
          <p:nvPr/>
        </p:nvSpPr>
        <p:spPr>
          <a:xfrm>
            <a:off x="838200" y="1970202"/>
            <a:ext cx="4114800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/>
              <a:t>Streaming I/O File</a:t>
            </a:r>
          </a:p>
          <a:p>
            <a:pPr marL="342900" indent="-342900">
              <a:buAutoNum type="arabicParenR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Supports ML applications running on the client 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Allows ML application to mount </a:t>
            </a:r>
            <a:r>
              <a:rPr lang="en-US" dirty="0" err="1"/>
              <a:t>MLdp</a:t>
            </a:r>
            <a:r>
              <a:rPr lang="en-US" dirty="0"/>
              <a:t> objects. Mounts the </a:t>
            </a:r>
            <a:r>
              <a:rPr lang="en-US" dirty="0" err="1"/>
              <a:t>OpenImages</a:t>
            </a:r>
            <a:r>
              <a:rPr lang="en-US" dirty="0"/>
              <a:t> dataset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Performs corner detection on each image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Mount command implements data streaming on-demand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Harris Corner Detector is a corner detection operator that is commonly used in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465274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A22E-BA58-4A6D-BA9C-1C00B548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Interface – Low-level data primitives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C6CB-5077-4F23-A8BB-4882E2E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7AD5E-4583-4B2E-A24E-F2B5F68F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449A-B792-4B1D-AF28-C446193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15</a:t>
            </a:fld>
            <a:endParaRPr lang="en-C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A7CC-3A37-4636-A5D8-854CFF87F44B}"/>
              </a:ext>
            </a:extLst>
          </p:cNvPr>
          <p:cNvSpPr txBox="1"/>
          <p:nvPr/>
        </p:nvSpPr>
        <p:spPr>
          <a:xfrm>
            <a:off x="838200" y="1970202"/>
            <a:ext cx="4114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2) Table API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Uses secondary index to “search” for the data of interest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Then performs a join in order to retrieve the images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And apply an image thresholding processing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65F955-A5E6-4EC6-B277-287406A6B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403" y="1826977"/>
            <a:ext cx="5361397" cy="426054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58DF9F-2163-427F-BB7C-DD921D68F8DB}"/>
              </a:ext>
            </a:extLst>
          </p:cNvPr>
          <p:cNvSpPr/>
          <p:nvPr/>
        </p:nvSpPr>
        <p:spPr>
          <a:xfrm>
            <a:off x="5992403" y="2997724"/>
            <a:ext cx="4886129" cy="273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A22E-BA58-4A6D-BA9C-1C00B548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Interface – Low-level data primitives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C6CB-5077-4F23-A8BB-4882E2EA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7AD5E-4583-4B2E-A24E-F2B5F68F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1449A-B792-4B1D-AF28-C44619327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16</a:t>
            </a:fld>
            <a:endParaRPr lang="en-C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A7CC-3A37-4636-A5D8-854CFF87F44B}"/>
              </a:ext>
            </a:extLst>
          </p:cNvPr>
          <p:cNvSpPr txBox="1"/>
          <p:nvPr/>
        </p:nvSpPr>
        <p:spPr>
          <a:xfrm>
            <a:off x="838200" y="1970202"/>
            <a:ext cx="4114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3) Distributed Training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Multiple worker nodes train the same model on different partitions of the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Each worker node in TensorFlow takes a slice of input using the “</a:t>
            </a:r>
            <a:r>
              <a:rPr lang="en-US" sz="2000" dirty="0" err="1"/>
              <a:t>task_index</a:t>
            </a:r>
            <a:r>
              <a:rPr lang="en-US" sz="2000" dirty="0"/>
              <a:t>”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Due to streaming of the data each worker will only incur the I/O of the specific partition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74964-E1B6-4C61-AB1D-ABFC60F8B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451894"/>
            <a:ext cx="6096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1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DB9E-5747-4DBB-AB07-FE0BB9ECD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and Data Layout Design - Hybrid Data Store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6FA49-175C-4232-A6B4-97E6069B6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hybrid data store that supports both high velocity updates at the data curation stage and high throughput reads at the training stage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In-flight data store uses a distributed key-value store that supports efficient updates concurrently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In-flight store only keeps the current version of its data in contrast with curated data store (slowly changed). 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Snapshots can be taken on curated data store (each time that updated), which is a versioned data store based on a distributed cloud storage system.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ea typeface="+mn-lt"/>
                <a:cs typeface="+mn-lt"/>
              </a:rPr>
              <a:t>Curated data store is read-optimized, supports efficient append-only updates based on copy-on-write.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Data-pipe is the subsystem that manages the data movement between the in-flight and curated data stores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Data-pipe uses this information to track deltas between different versions of the same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23257-10FB-40A2-ACEE-A6A94FE5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486C7-D9DD-40A1-A520-8AD79C9B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C8277-6ABE-4FC9-9169-6081A76A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17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24771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1D6A-9D55-4C9B-890F-C8FD6FF5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and Data Layout Design - Scalable Data Layout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B98C-A95A-4A38-9CEE-2D75040E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scalable physical data layout that can support ever- growing data volume, and efficiently record and track deltas between different versions of the same object</a:t>
            </a:r>
          </a:p>
          <a:p>
            <a:pPr marL="0" indent="0">
              <a:buNone/>
            </a:pPr>
            <a:endParaRPr lang="en-US" dirty="0"/>
          </a:p>
          <a:p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DDB0F-BDC2-48F0-9262-CBAACEF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6EDC-FA5E-4926-8938-A9885B88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B9205-D750-43D4-881C-6BA605C2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18</a:t>
            </a:fld>
            <a:endParaRPr lang="en-CY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315DE4-DEEF-4D1C-AED4-C2C641918F61}"/>
              </a:ext>
            </a:extLst>
          </p:cNvPr>
          <p:cNvGrpSpPr/>
          <p:nvPr/>
        </p:nvGrpSpPr>
        <p:grpSpPr>
          <a:xfrm>
            <a:off x="838200" y="3164073"/>
            <a:ext cx="5372458" cy="3012889"/>
            <a:chOff x="838200" y="3164073"/>
            <a:chExt cx="5372458" cy="30128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C08AFD-86BE-4604-BE4F-B55E577AC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164073"/>
              <a:ext cx="5372458" cy="301288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AD530A-5698-4415-9C71-86DC3888EFD4}"/>
                </a:ext>
              </a:extLst>
            </p:cNvPr>
            <p:cNvSpPr txBox="1"/>
            <p:nvPr/>
          </p:nvSpPr>
          <p:spPr>
            <a:xfrm>
              <a:off x="1908141" y="3790284"/>
              <a:ext cx="32899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(Based on given sort key &amp;  the timestamp)</a:t>
              </a:r>
              <a:endParaRPr lang="en-CY" sz="11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DE2568-0CEC-40A3-B2F3-937076E5581D}"/>
              </a:ext>
            </a:extLst>
          </p:cNvPr>
          <p:cNvGrpSpPr/>
          <p:nvPr/>
        </p:nvGrpSpPr>
        <p:grpSpPr>
          <a:xfrm>
            <a:off x="6134068" y="3274758"/>
            <a:ext cx="6057936" cy="2841629"/>
            <a:chOff x="6134068" y="3274758"/>
            <a:chExt cx="6057936" cy="284162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5293D63-3DAA-4B24-80A1-8CBE0A4BB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035" y="3921089"/>
              <a:ext cx="5032708" cy="130108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8324746-12EB-4008-9185-6ACBD1CEF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068" y="5759287"/>
              <a:ext cx="6057936" cy="3571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E35F8D-4ABA-4055-947E-127ED90EFC6B}"/>
                </a:ext>
              </a:extLst>
            </p:cNvPr>
            <p:cNvSpPr txBox="1"/>
            <p:nvPr/>
          </p:nvSpPr>
          <p:spPr>
            <a:xfrm>
              <a:off x="6670624" y="3274758"/>
              <a:ext cx="42232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b="1" dirty="0"/>
            </a:p>
            <a:p>
              <a:r>
                <a:rPr lang="en-US" b="1" dirty="0"/>
                <a:t>Goal: </a:t>
              </a:r>
              <a:r>
                <a:rPr lang="en-US" dirty="0"/>
                <a:t>Achieve minimum data movement</a:t>
              </a:r>
              <a:endParaRPr lang="en-CY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12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7FF7-E870-408A-8A2C-6CDCFB9E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and Data Layout Design – Performance Optimization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D321-0273-4B89-8DB3-CC6E9E63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Distributed training: data is divided into subsets </a:t>
            </a:r>
            <a:r>
              <a:rPr lang="en-US"/>
              <a:t>(Partitions) </a:t>
            </a:r>
            <a:r>
              <a:rPr lang="en-US" dirty="0"/>
              <a:t>for individual workers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Streaming On-Demand: Improves the resource utilization ( reducing idle time e.g. GPU). Without Streaming I/O each training task had a long waiting time for the entire data to be downloaded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Range Scan and Point Query: Data blocks are linearly linked to support scans. Index provide key ranges allows efficient point queries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Secondary Index: Allows users to materialize search results. Leaf-nodes of the secondary indexes store a collection of partition keys. </a:t>
            </a:r>
            <a:r>
              <a:rPr lang="en-US" dirty="0" err="1"/>
              <a:t>MLdp</a:t>
            </a:r>
            <a:r>
              <a:rPr lang="en-US" dirty="0"/>
              <a:t> execute range queries can easily sort and map the keys into partitions.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BFD92-FC6B-42E6-A3C9-0BBD1F54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C5C3-F56A-4FAF-BEA6-24C6FA16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5942-D5C0-4CFE-AA6C-3D35F6A4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19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3117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BB4C-7121-4F32-B833-BA330AFB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A6F1B-9834-4D0B-91C2-261B6FD7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F0E66-127B-464E-9FCB-E1717A302A94}" type="datetime8">
              <a:rPr lang="en-CY" smtClean="0"/>
              <a:t>04/28/2020 14:24</a:t>
            </a:fld>
            <a:endParaRPr lang="en-C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AD12-4A0E-4FDD-B908-599F0F40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3196-61B3-4C49-955A-7B90D50F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2</a:t>
            </a:fld>
            <a:endParaRPr lang="en-CY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636C92-C1D2-4E7B-B105-3D2C480DA21D}"/>
              </a:ext>
            </a:extLst>
          </p:cNvPr>
          <p:cNvGrpSpPr/>
          <p:nvPr/>
        </p:nvGrpSpPr>
        <p:grpSpPr>
          <a:xfrm>
            <a:off x="595650" y="3040726"/>
            <a:ext cx="1959429" cy="1992607"/>
            <a:chOff x="1331344" y="2651919"/>
            <a:chExt cx="1781969" cy="1875631"/>
          </a:xfrm>
        </p:grpSpPr>
        <p:pic>
          <p:nvPicPr>
            <p:cNvPr id="12" name="Graphic 11" descr="Database">
              <a:extLst>
                <a:ext uri="{FF2B5EF4-FFF2-40B4-BE49-F238E27FC236}">
                  <a16:creationId xmlns:a16="http://schemas.microsoft.com/office/drawing/2014/main" id="{8BD9DA82-D4B5-4EFE-AC3E-BA3381854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31344" y="2881313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Database">
              <a:extLst>
                <a:ext uri="{FF2B5EF4-FFF2-40B4-BE49-F238E27FC236}">
                  <a16:creationId xmlns:a16="http://schemas.microsoft.com/office/drawing/2014/main" id="{5D07AF80-B254-4211-91C4-7A370A4C0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79033" y="3383758"/>
              <a:ext cx="1143792" cy="1143792"/>
            </a:xfrm>
            <a:prstGeom prst="rect">
              <a:avLst/>
            </a:prstGeom>
          </p:spPr>
        </p:pic>
        <p:pic>
          <p:nvPicPr>
            <p:cNvPr id="14" name="Graphic 13" descr="Database">
              <a:extLst>
                <a:ext uri="{FF2B5EF4-FFF2-40B4-BE49-F238E27FC236}">
                  <a16:creationId xmlns:a16="http://schemas.microsoft.com/office/drawing/2014/main" id="{34AE017C-A6A0-48F8-BD0A-0CDD27FF1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36232" y="2651919"/>
              <a:ext cx="777081" cy="77708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3491712-3213-4E53-9703-1F3473C7E6F4}"/>
              </a:ext>
            </a:extLst>
          </p:cNvPr>
          <p:cNvSpPr txBox="1"/>
          <p:nvPr/>
        </p:nvSpPr>
        <p:spPr>
          <a:xfrm>
            <a:off x="617479" y="2169513"/>
            <a:ext cx="2068286" cy="4001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Input Data</a:t>
            </a:r>
            <a:endParaRPr lang="en-CY" sz="2000" dirty="0"/>
          </a:p>
        </p:txBody>
      </p:sp>
      <p:pic>
        <p:nvPicPr>
          <p:cNvPr id="1026" name="Picture 2" descr="Image result for neural network icon">
            <a:extLst>
              <a:ext uri="{FF2B5EF4-FFF2-40B4-BE49-F238E27FC236}">
                <a16:creationId xmlns:a16="http://schemas.microsoft.com/office/drawing/2014/main" id="{9779D8C2-21FE-4AFB-B6E5-965F8BD3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819" y="2787561"/>
            <a:ext cx="2342816" cy="234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339A7F-CB9A-430B-A5B7-78908DD80551}"/>
              </a:ext>
            </a:extLst>
          </p:cNvPr>
          <p:cNvSpPr txBox="1"/>
          <p:nvPr/>
        </p:nvSpPr>
        <p:spPr>
          <a:xfrm>
            <a:off x="4564359" y="2177050"/>
            <a:ext cx="2788388" cy="4001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Model Training</a:t>
            </a:r>
            <a:endParaRPr lang="en-CY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57558-B6EA-409F-ACBD-6A001F827AE0}"/>
              </a:ext>
            </a:extLst>
          </p:cNvPr>
          <p:cNvSpPr txBox="1"/>
          <p:nvPr/>
        </p:nvSpPr>
        <p:spPr>
          <a:xfrm>
            <a:off x="8895704" y="2142783"/>
            <a:ext cx="2788388" cy="400110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Model Decision</a:t>
            </a:r>
            <a:endParaRPr lang="en-CY" sz="2000" dirty="0"/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70CFF123-2E9E-410C-8CF7-A74E4EA033B6}"/>
              </a:ext>
            </a:extLst>
          </p:cNvPr>
          <p:cNvGrpSpPr/>
          <p:nvPr/>
        </p:nvGrpSpPr>
        <p:grpSpPr>
          <a:xfrm>
            <a:off x="7611199" y="2979040"/>
            <a:ext cx="1480458" cy="1577473"/>
            <a:chOff x="7361941" y="2757233"/>
            <a:chExt cx="1480458" cy="1577473"/>
          </a:xfrm>
        </p:grpSpPr>
        <p:sp>
          <p:nvSpPr>
            <p:cNvPr id="86" name="Arrow: Right 85">
              <a:extLst>
                <a:ext uri="{FF2B5EF4-FFF2-40B4-BE49-F238E27FC236}">
                  <a16:creationId xmlns:a16="http://schemas.microsoft.com/office/drawing/2014/main" id="{820C3EF5-C2DA-4610-B379-E261DFFD95D6}"/>
                </a:ext>
              </a:extLst>
            </p:cNvPr>
            <p:cNvSpPr/>
            <p:nvPr/>
          </p:nvSpPr>
          <p:spPr>
            <a:xfrm>
              <a:off x="7409763" y="3625844"/>
              <a:ext cx="1323336" cy="70886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Y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CFE31-DEE7-4E7C-827C-5DFED3D2FCE1}"/>
                </a:ext>
              </a:extLst>
            </p:cNvPr>
            <p:cNvSpPr txBox="1"/>
            <p:nvPr/>
          </p:nvSpPr>
          <p:spPr>
            <a:xfrm>
              <a:off x="7361941" y="2757233"/>
              <a:ext cx="148045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 Final Stored Model</a:t>
              </a:r>
              <a:endParaRPr lang="en-CY" sz="1200" dirty="0"/>
            </a:p>
          </p:txBody>
        </p:sp>
        <p:pic>
          <p:nvPicPr>
            <p:cNvPr id="90" name="Graphic 89" descr="Brain">
              <a:extLst>
                <a:ext uri="{FF2B5EF4-FFF2-40B4-BE49-F238E27FC236}">
                  <a16:creationId xmlns:a16="http://schemas.microsoft.com/office/drawing/2014/main" id="{BBF24FBC-B8CA-4486-ADDC-D6327BC9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7773480" y="3110750"/>
              <a:ext cx="570784" cy="570784"/>
            </a:xfrm>
            <a:prstGeom prst="rect">
              <a:avLst/>
            </a:prstGeom>
          </p:spPr>
        </p:pic>
      </p:grpSp>
      <p:pic>
        <p:nvPicPr>
          <p:cNvPr id="1051" name="Graphic 1050" descr="Repeat">
            <a:extLst>
              <a:ext uri="{FF2B5EF4-FFF2-40B4-BE49-F238E27FC236}">
                <a16:creationId xmlns:a16="http://schemas.microsoft.com/office/drawing/2014/main" id="{7FFD0274-18B4-46D2-91F3-754A92C3F9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7389040">
            <a:off x="6553844" y="4673592"/>
            <a:ext cx="763772" cy="76377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18A5490-B9EA-4FEA-8C2F-731FC738DF68}"/>
              </a:ext>
            </a:extLst>
          </p:cNvPr>
          <p:cNvSpPr txBox="1"/>
          <p:nvPr/>
        </p:nvSpPr>
        <p:spPr>
          <a:xfrm>
            <a:off x="4564359" y="5530543"/>
            <a:ext cx="2788388" cy="707886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Model Evaluation/Retraining</a:t>
            </a:r>
            <a:endParaRPr lang="en-CY" sz="2000" dirty="0"/>
          </a:p>
        </p:txBody>
      </p: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0D29997D-E43F-4D8C-A49D-6750F1989559}"/>
              </a:ext>
            </a:extLst>
          </p:cNvPr>
          <p:cNvGrpSpPr/>
          <p:nvPr/>
        </p:nvGrpSpPr>
        <p:grpSpPr>
          <a:xfrm>
            <a:off x="2789741" y="2903408"/>
            <a:ext cx="1480458" cy="1601796"/>
            <a:chOff x="2993040" y="2753655"/>
            <a:chExt cx="1480458" cy="16017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CE9014-7758-40FF-AC71-8F46C904B5E2}"/>
                </a:ext>
              </a:extLst>
            </p:cNvPr>
            <p:cNvSpPr txBox="1"/>
            <p:nvPr/>
          </p:nvSpPr>
          <p:spPr>
            <a:xfrm>
              <a:off x="2993040" y="2753655"/>
              <a:ext cx="148045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 Data Preprocessing</a:t>
              </a:r>
              <a:endParaRPr lang="en-CY" sz="1200" dirty="0"/>
            </a:p>
          </p:txBody>
        </p:sp>
        <p:pic>
          <p:nvPicPr>
            <p:cNvPr id="21" name="Graphic 20" descr="Gears">
              <a:extLst>
                <a:ext uri="{FF2B5EF4-FFF2-40B4-BE49-F238E27FC236}">
                  <a16:creationId xmlns:a16="http://schemas.microsoft.com/office/drawing/2014/main" id="{EECBC0A5-2992-4BA1-BE0E-86B44D5DD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433640" y="3131011"/>
              <a:ext cx="599257" cy="599257"/>
            </a:xfrm>
            <a:prstGeom prst="rect">
              <a:avLst/>
            </a:prstGeom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9C72DB7F-3418-4C77-8875-F5CCF58FF1EA}"/>
                </a:ext>
              </a:extLst>
            </p:cNvPr>
            <p:cNvSpPr/>
            <p:nvPr/>
          </p:nvSpPr>
          <p:spPr>
            <a:xfrm>
              <a:off x="3061362" y="3646589"/>
              <a:ext cx="1323336" cy="708862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Y" dirty="0"/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101A77B-D902-4F33-AB32-4A22F3CB2AC7}"/>
              </a:ext>
            </a:extLst>
          </p:cNvPr>
          <p:cNvGrpSpPr/>
          <p:nvPr/>
        </p:nvGrpSpPr>
        <p:grpSpPr>
          <a:xfrm>
            <a:off x="2858063" y="4313570"/>
            <a:ext cx="1348619" cy="2037387"/>
            <a:chOff x="3079524" y="4364279"/>
            <a:chExt cx="1323336" cy="1933111"/>
          </a:xfrm>
        </p:grpSpPr>
        <p:sp>
          <p:nvSpPr>
            <p:cNvPr id="1052" name="Arrow: Bent 1051">
              <a:extLst>
                <a:ext uri="{FF2B5EF4-FFF2-40B4-BE49-F238E27FC236}">
                  <a16:creationId xmlns:a16="http://schemas.microsoft.com/office/drawing/2014/main" id="{8BAEB329-5A69-4D3F-A5D6-72D6FC28E489}"/>
                </a:ext>
              </a:extLst>
            </p:cNvPr>
            <p:cNvSpPr/>
            <p:nvPr/>
          </p:nvSpPr>
          <p:spPr>
            <a:xfrm flipV="1">
              <a:off x="3079524" y="4381500"/>
              <a:ext cx="1323336" cy="1915890"/>
            </a:xfrm>
            <a:prstGeom prst="ben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Y">
                <a:solidFill>
                  <a:schemeClr val="tx1"/>
                </a:solidFill>
              </a:endParaRP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709A596F-5117-44B3-BD80-86D1D34DAE25}"/>
                </a:ext>
              </a:extLst>
            </p:cNvPr>
            <p:cNvSpPr/>
            <p:nvPr/>
          </p:nvSpPr>
          <p:spPr>
            <a:xfrm>
              <a:off x="3086667" y="4364279"/>
              <a:ext cx="318522" cy="50559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Y"/>
            </a:p>
          </p:txBody>
        </p:sp>
      </p:grp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D9A0ED81-5FFE-4A39-9A2F-97BF76510010}"/>
              </a:ext>
            </a:extLst>
          </p:cNvPr>
          <p:cNvSpPr/>
          <p:nvPr/>
        </p:nvSpPr>
        <p:spPr>
          <a:xfrm>
            <a:off x="4423337" y="2019301"/>
            <a:ext cx="3048561" cy="4331656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FFAE76-79E8-4F2F-ADCB-2BB6B613758F}"/>
              </a:ext>
            </a:extLst>
          </p:cNvPr>
          <p:cNvGrpSpPr/>
          <p:nvPr/>
        </p:nvGrpSpPr>
        <p:grpSpPr>
          <a:xfrm>
            <a:off x="9105041" y="2657017"/>
            <a:ext cx="2579051" cy="2603903"/>
            <a:chOff x="9105041" y="2657017"/>
            <a:chExt cx="2579051" cy="26039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C2A0E87-D174-43B0-A18D-068898FC065C}"/>
                </a:ext>
              </a:extLst>
            </p:cNvPr>
            <p:cNvGrpSpPr/>
            <p:nvPr/>
          </p:nvGrpSpPr>
          <p:grpSpPr>
            <a:xfrm>
              <a:off x="9105041" y="2657017"/>
              <a:ext cx="2369714" cy="2603903"/>
              <a:chOff x="8730964" y="2615868"/>
              <a:chExt cx="1996227" cy="2195833"/>
            </a:xfrm>
          </p:grpSpPr>
          <p:pic>
            <p:nvPicPr>
              <p:cNvPr id="52" name="Picture 8" descr="Image result for idea ]lamp icon">
                <a:extLst>
                  <a:ext uri="{FF2B5EF4-FFF2-40B4-BE49-F238E27FC236}">
                    <a16:creationId xmlns:a16="http://schemas.microsoft.com/office/drawing/2014/main" id="{C3F9B2C6-CA30-4CB9-89A8-DFA666F245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9010010" y="2615868"/>
                <a:ext cx="1441597" cy="1484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F3BFD16-3C75-419E-B812-7532B8AC4187}"/>
                  </a:ext>
                </a:extLst>
              </p:cNvPr>
              <p:cNvGrpSpPr/>
              <p:nvPr/>
            </p:nvGrpSpPr>
            <p:grpSpPr>
              <a:xfrm>
                <a:off x="8730964" y="3119717"/>
                <a:ext cx="1996227" cy="1691984"/>
                <a:chOff x="8730964" y="3119717"/>
                <a:chExt cx="1996227" cy="169198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ACF4D80-5579-4B5A-B04F-8F734D279112}"/>
                    </a:ext>
                  </a:extLst>
                </p:cNvPr>
                <p:cNvSpPr/>
                <p:nvPr/>
              </p:nvSpPr>
              <p:spPr>
                <a:xfrm>
                  <a:off x="8730964" y="4446576"/>
                  <a:ext cx="357215" cy="365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Y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4F1235C-55E0-4187-B18B-45914FA28C16}"/>
                    </a:ext>
                  </a:extLst>
                </p:cNvPr>
                <p:cNvSpPr/>
                <p:nvPr/>
              </p:nvSpPr>
              <p:spPr>
                <a:xfrm>
                  <a:off x="10369976" y="4445822"/>
                  <a:ext cx="357215" cy="3651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Y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9DF9AD6-52DF-4439-82DB-A516B9445E8A}"/>
                    </a:ext>
                  </a:extLst>
                </p:cNvPr>
                <p:cNvSpPr/>
                <p:nvPr/>
              </p:nvSpPr>
              <p:spPr>
                <a:xfrm>
                  <a:off x="9552202" y="4445822"/>
                  <a:ext cx="357215" cy="365125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Y"/>
                </a:p>
              </p:txBody>
            </p:sp>
            <p:cxnSp>
              <p:nvCxnSpPr>
                <p:cNvPr id="57" name="Connector: Elbow 56">
                  <a:extLst>
                    <a:ext uri="{FF2B5EF4-FFF2-40B4-BE49-F238E27FC236}">
                      <a16:creationId xmlns:a16="http://schemas.microsoft.com/office/drawing/2014/main" id="{0257A9FD-EA42-4E30-A881-21AB2C7C3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747478" y="3638956"/>
                  <a:ext cx="970280" cy="639165"/>
                </a:xfrm>
                <a:prstGeom prst="bentConnector3">
                  <a:avLst>
                    <a:gd name="adj1" fmla="val -393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or: Elbow 58">
                  <a:extLst>
                    <a:ext uri="{FF2B5EF4-FFF2-40B4-BE49-F238E27FC236}">
                      <a16:creationId xmlns:a16="http://schemas.microsoft.com/office/drawing/2014/main" id="{8CFE5336-330F-490F-A4A2-7270F3600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9743325" y="3639493"/>
                  <a:ext cx="971351" cy="639163"/>
                </a:xfrm>
                <a:prstGeom prst="bentConnector3">
                  <a:avLst>
                    <a:gd name="adj1" fmla="val -991"/>
                  </a:avLst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0" name="Graphic 59" descr="Brain">
                  <a:extLst>
                    <a:ext uri="{FF2B5EF4-FFF2-40B4-BE49-F238E27FC236}">
                      <a16:creationId xmlns:a16="http://schemas.microsoft.com/office/drawing/2014/main" id="{BB35A092-1B6C-4521-98BB-0AD80AF647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511415" y="3119717"/>
                  <a:ext cx="438786" cy="438786"/>
                </a:xfrm>
                <a:prstGeom prst="rect">
                  <a:avLst/>
                </a:prstGeom>
              </p:spPr>
            </p:pic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66E69B9-93B1-4518-BDCA-F85FDFA44B64}"/>
                    </a:ext>
                  </a:extLst>
                </p:cNvPr>
                <p:cNvCxnSpPr>
                  <a:cxnSpLocks/>
                  <a:endCxn id="56" idx="0"/>
                </p:cNvCxnSpPr>
                <p:nvPr/>
              </p:nvCxnSpPr>
              <p:spPr>
                <a:xfrm>
                  <a:off x="9729076" y="3867394"/>
                  <a:ext cx="1734" cy="57842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8" name="Graphic 37" descr="Document">
              <a:extLst>
                <a:ext uri="{FF2B5EF4-FFF2-40B4-BE49-F238E27FC236}">
                  <a16:creationId xmlns:a16="http://schemas.microsoft.com/office/drawing/2014/main" id="{02F40606-569F-4171-934E-1ED58AD4A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1210917" y="2787561"/>
              <a:ext cx="473175" cy="473175"/>
            </a:xfrm>
            <a:prstGeom prst="rect">
              <a:avLst/>
            </a:prstGeom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03DA5C-E27B-4178-A447-70B9504AE796}"/>
              </a:ext>
            </a:extLst>
          </p:cNvPr>
          <p:cNvCxnSpPr>
            <a:cxnSpLocks/>
          </p:cNvCxnSpPr>
          <p:nvPr/>
        </p:nvCxnSpPr>
        <p:spPr>
          <a:xfrm flipH="1">
            <a:off x="10491389" y="3125957"/>
            <a:ext cx="772370" cy="3030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01E8B4-AC7E-4784-BFBC-3E292570107E}"/>
              </a:ext>
            </a:extLst>
          </p:cNvPr>
          <p:cNvSpPr txBox="1"/>
          <p:nvPr/>
        </p:nvSpPr>
        <p:spPr>
          <a:xfrm>
            <a:off x="2765039" y="3995736"/>
            <a:ext cx="1480458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Training Data</a:t>
            </a:r>
            <a:endParaRPr lang="en-CY" sz="12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66E495-6E6E-4655-9C0F-E746019EB5BF}"/>
              </a:ext>
            </a:extLst>
          </p:cNvPr>
          <p:cNvSpPr txBox="1"/>
          <p:nvPr/>
        </p:nvSpPr>
        <p:spPr>
          <a:xfrm>
            <a:off x="2779502" y="5860305"/>
            <a:ext cx="1480458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Test Data</a:t>
            </a:r>
            <a:endParaRPr lang="en-CY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23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5F21-FF4E-4FFB-97D5-D47A9E74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Cache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B7E6-5828-4926-895D-E36FCAC93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Transparent distributed cashing: Application do not know the existence of this service, but they benefit from 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Design to decrease the data distance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Build-in fail-safe in case cache is unavailable (call the relevant API)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Can be deployed in any virtual cluster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system throughput increases by scaling out existing cache services, or by setting up new cache deployments</a:t>
            </a:r>
          </a:p>
          <a:p>
            <a:pPr>
              <a:buFont typeface="Wingdings" panose="05000000000000000000" pitchFamily="2" charset="2"/>
              <a:buChar char="q"/>
              <a:tabLst>
                <a:tab pos="9775825" algn="l"/>
              </a:tabLst>
            </a:pPr>
            <a:r>
              <a:rPr lang="en-US" dirty="0"/>
              <a:t> </a:t>
            </a:r>
            <a:r>
              <a:rPr lang="en-US" dirty="0" err="1"/>
              <a:t>MLdp</a:t>
            </a:r>
            <a:r>
              <a:rPr lang="en-US" dirty="0"/>
              <a:t> cache </a:t>
            </a:r>
            <a:r>
              <a:rPr lang="en-US" b="1" dirty="0"/>
              <a:t>stores only published versions of data (immutable),</a:t>
            </a:r>
            <a:r>
              <a:rPr lang="en-US" dirty="0"/>
              <a:t> to achieve strong consistency of the data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450F6-BB5F-4B69-8865-66AFBED3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2CEF-F674-45D9-A7DC-26D904C5E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C8AB-C205-48C3-A9E0-D2DD63D9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20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98929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F0EEE-8D8E-4B16-9757-4B5B3F11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E77D-BE34-454A-91BD-B6B85A16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silos becomes the bottleneck of ML Projects increasing the complexity and limitations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Strategic features with the goal of maximizing the productivity of ML teams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Discovery and Exploration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Time-consuming human-in-the-loop finding the right data for training tasks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MLdp</a:t>
            </a:r>
            <a:r>
              <a:rPr lang="en-US" dirty="0"/>
              <a:t> data discoverability allows catalog search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Improvements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Reduce data latency to increase data throughput (Object-based read-Cache Service)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Improved prefetching prediction and local buffering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Full integration of DSL with parallel data processing systems (</a:t>
            </a:r>
            <a:r>
              <a:rPr lang="en-US" dirty="0" err="1"/>
              <a:t>eg</a:t>
            </a:r>
            <a:r>
              <a:rPr lang="en-US" dirty="0"/>
              <a:t> Spark)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Eco-system Integration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MLdp</a:t>
            </a:r>
            <a:r>
              <a:rPr lang="en-US" dirty="0"/>
              <a:t> compatible with major ML Frameworks =&gt; minimum code changes to user application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Keep </a:t>
            </a:r>
            <a:r>
              <a:rPr lang="en-US" dirty="0" err="1"/>
              <a:t>MLdp</a:t>
            </a:r>
            <a:r>
              <a:rPr lang="en-US" dirty="0"/>
              <a:t> data stored in </a:t>
            </a:r>
            <a:r>
              <a:rPr lang="en-US" dirty="0" err="1"/>
              <a:t>MLdp’s</a:t>
            </a:r>
            <a:r>
              <a:rPr lang="en-US" dirty="0"/>
              <a:t> own format =&gt; needs a format converter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Store </a:t>
            </a:r>
            <a:r>
              <a:rPr lang="en-US" dirty="0" err="1"/>
              <a:t>MLdp</a:t>
            </a:r>
            <a:r>
              <a:rPr lang="en-US" dirty="0"/>
              <a:t> data in the native target format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TFRecord</a:t>
            </a:r>
            <a:r>
              <a:rPr lang="en-US" dirty="0"/>
              <a:t>) =&gt; needs lightweight connector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4D24E-6020-4AF5-AA2E-04EC1A9C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DA35-E65B-45D7-805D-0AD53884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0C25-C008-40F4-B44F-0A1B0739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21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08482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AB34-F957-447B-BE8C-AD7D42BF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65E24-5233-4103-A467-A2154885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plays a crucial role in the rate of model convergence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Existing ML solutions do not provide well-integrated data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MLdp</a:t>
            </a:r>
            <a:r>
              <a:rPr lang="en-US" dirty="0"/>
              <a:t> is a proposed data platform designed specifically to support ML data life cycle management and ML workflow integration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Model enables collaboration through data sharing and versioning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Data Interface enables ubiquitous data access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There are still many challenges to be addressed including declarative ML language, system internal optimization, ML frameworks integration.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E058-74FF-4A73-9057-88CA513C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1E7C-97ED-44DA-AC82-FB1B885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99878-40E1-468C-830D-F3520988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22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9684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CABF4529-0B82-460D-AB8E-28AA07058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6C5B6-EEF6-4FCA-9EB5-34AF659DF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8841" y="679730"/>
            <a:ext cx="3951414" cy="37870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Thank you!</a:t>
            </a:r>
            <a:endParaRPr lang="en-CY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age result for any questions">
            <a:extLst>
              <a:ext uri="{FF2B5EF4-FFF2-40B4-BE49-F238E27FC236}">
                <a16:creationId xmlns:a16="http://schemas.microsoft.com/office/drawing/2014/main" id="{874F984D-EF0E-436E-B575-2F2EBF78FF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616"/>
          <a:stretch/>
        </p:blipFill>
        <p:spPr bwMode="auto">
          <a:xfrm>
            <a:off x="942597" y="538941"/>
            <a:ext cx="5608830" cy="563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0706-346B-4BA5-8857-A52872EC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9BD1-E8E7-4538-9D63-ECA576CC0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dirty="0"/>
              <a:t> Little emphasis on integrated ML data systems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dirty="0"/>
              <a:t> Usually we are using simple passive data silos (file system, Blob)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ML Engineers used to spend a lot of time dealing with data rather than focusing on ML algorithms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 Luck of data provenance, data versioning, compliance, auditing, usage analytics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Waste of resources by doing the same job many 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3D86A-2FB1-44B5-9B6C-A95BEB75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1F75-C9C9-4061-BCEA-8A79C95C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1B9A2-CFF9-41F2-B17C-BD43C5F8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3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2143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6A5E-965B-441F-8D64-72B04563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Teams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46D6-F2C2-4CAB-A3AA-C3D4DFC1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BCE7-1E69-4B0E-90C6-172EB429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A089-6997-4AF8-9774-E7ADD66F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4</a:t>
            </a:fld>
            <a:endParaRPr lang="en-CY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8183BD-C965-498E-97DB-A959DADCA3DB}"/>
              </a:ext>
            </a:extLst>
          </p:cNvPr>
          <p:cNvGrpSpPr/>
          <p:nvPr/>
        </p:nvGrpSpPr>
        <p:grpSpPr>
          <a:xfrm>
            <a:off x="856825" y="3864899"/>
            <a:ext cx="5807697" cy="1409867"/>
            <a:chOff x="838200" y="1716480"/>
            <a:chExt cx="5807697" cy="14098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3D3A6B-53C6-480D-947A-195F305D8F6E}"/>
                </a:ext>
              </a:extLst>
            </p:cNvPr>
            <p:cNvSpPr txBox="1"/>
            <p:nvPr/>
          </p:nvSpPr>
          <p:spPr>
            <a:xfrm>
              <a:off x="838200" y="1716480"/>
              <a:ext cx="1470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 Science</a:t>
              </a:r>
              <a:endParaRPr lang="en-CY" dirty="0"/>
            </a:p>
          </p:txBody>
        </p:sp>
        <p:pic>
          <p:nvPicPr>
            <p:cNvPr id="9" name="Graphic 8" descr="Man">
              <a:extLst>
                <a:ext uri="{FF2B5EF4-FFF2-40B4-BE49-F238E27FC236}">
                  <a16:creationId xmlns:a16="http://schemas.microsoft.com/office/drawing/2014/main" id="{430DB97E-2C8C-40A1-B6DE-0B5ED5129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200" y="2114883"/>
              <a:ext cx="1011464" cy="1011464"/>
            </a:xfrm>
            <a:prstGeom prst="rect">
              <a:avLst/>
            </a:prstGeom>
          </p:spPr>
        </p:pic>
        <p:pic>
          <p:nvPicPr>
            <p:cNvPr id="12" name="Picture 2" descr="Image result for neural network icon">
              <a:extLst>
                <a:ext uri="{FF2B5EF4-FFF2-40B4-BE49-F238E27FC236}">
                  <a16:creationId xmlns:a16="http://schemas.microsoft.com/office/drawing/2014/main" id="{306B0287-06A2-4861-B982-2B6FA1092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517" y="2085812"/>
              <a:ext cx="803935" cy="803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784905-99C2-4129-8B6F-E35DBE72981E}"/>
                </a:ext>
              </a:extLst>
            </p:cNvPr>
            <p:cNvSpPr txBox="1"/>
            <p:nvPr/>
          </p:nvSpPr>
          <p:spPr>
            <a:xfrm>
              <a:off x="2865748" y="2111605"/>
              <a:ext cx="37801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/>
                <a:t>Feature Engineering,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/>
                <a:t>Data labeling (annotation)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/>
                <a:t>Data quality control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E4E924-BAA0-40A2-B1AD-64378E6F1053}"/>
              </a:ext>
            </a:extLst>
          </p:cNvPr>
          <p:cNvGrpSpPr/>
          <p:nvPr/>
        </p:nvGrpSpPr>
        <p:grpSpPr>
          <a:xfrm>
            <a:off x="838200" y="1777624"/>
            <a:ext cx="5562600" cy="1450916"/>
            <a:chOff x="838200" y="3449781"/>
            <a:chExt cx="5562600" cy="14509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8B2755F-1E40-4CFD-81BE-740BA9B78561}"/>
                </a:ext>
              </a:extLst>
            </p:cNvPr>
            <p:cNvSpPr txBox="1"/>
            <p:nvPr/>
          </p:nvSpPr>
          <p:spPr>
            <a:xfrm>
              <a:off x="838200" y="3449781"/>
              <a:ext cx="1561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ML Engineer</a:t>
              </a:r>
              <a:endParaRPr lang="en-CY" dirty="0"/>
            </a:p>
          </p:txBody>
        </p:sp>
        <p:pic>
          <p:nvPicPr>
            <p:cNvPr id="16" name="Graphic 15" descr="Man">
              <a:extLst>
                <a:ext uri="{FF2B5EF4-FFF2-40B4-BE49-F238E27FC236}">
                  <a16:creationId xmlns:a16="http://schemas.microsoft.com/office/drawing/2014/main" id="{2D7B0199-EEDC-4CAF-8F45-A727DFEF6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8200" y="3889233"/>
              <a:ext cx="1011464" cy="1011464"/>
            </a:xfrm>
            <a:prstGeom prst="rect">
              <a:avLst/>
            </a:prstGeom>
          </p:spPr>
        </p:pic>
        <p:pic>
          <p:nvPicPr>
            <p:cNvPr id="17" name="Graphic 16" descr="Gears">
              <a:extLst>
                <a:ext uri="{FF2B5EF4-FFF2-40B4-BE49-F238E27FC236}">
                  <a16:creationId xmlns:a16="http://schemas.microsoft.com/office/drawing/2014/main" id="{CC573C7C-BBC3-4589-9DDA-6252D59B0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97855" y="3982743"/>
              <a:ext cx="599257" cy="59925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4BB4BFB-D1DF-4CB3-9584-D6B21A3141C3}"/>
                </a:ext>
              </a:extLst>
            </p:cNvPr>
            <p:cNvSpPr txBox="1"/>
            <p:nvPr/>
          </p:nvSpPr>
          <p:spPr>
            <a:xfrm>
              <a:off x="2865748" y="3677712"/>
              <a:ext cx="3535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dirty="0"/>
                <a:t>ML engineers focus on finding the best ML model</a:t>
              </a:r>
              <a:endParaRPr lang="en-CY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BE9438A-A8E9-46DE-9D62-B4EC9D8C5AF3}"/>
              </a:ext>
            </a:extLst>
          </p:cNvPr>
          <p:cNvSpPr txBox="1"/>
          <p:nvPr/>
        </p:nvSpPr>
        <p:spPr>
          <a:xfrm>
            <a:off x="6515147" y="1777624"/>
            <a:ext cx="192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Engineer</a:t>
            </a:r>
            <a:endParaRPr lang="en-CY" dirty="0"/>
          </a:p>
        </p:txBody>
      </p:sp>
      <p:pic>
        <p:nvPicPr>
          <p:cNvPr id="24" name="Graphic 23" descr="Programmer">
            <a:extLst>
              <a:ext uri="{FF2B5EF4-FFF2-40B4-BE49-F238E27FC236}">
                <a16:creationId xmlns:a16="http://schemas.microsoft.com/office/drawing/2014/main" id="{4C092BD4-2410-494F-936C-7B627F797F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69436" y="2104482"/>
            <a:ext cx="1011463" cy="10114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5FDD9A-807C-4137-AC9F-F5E34141A0D1}"/>
              </a:ext>
            </a:extLst>
          </p:cNvPr>
          <p:cNvSpPr txBox="1"/>
          <p:nvPr/>
        </p:nvSpPr>
        <p:spPr>
          <a:xfrm>
            <a:off x="8889476" y="2005555"/>
            <a:ext cx="2631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Building support toolset for end-to-end ML training</a:t>
            </a:r>
            <a:endParaRPr lang="en-CY" dirty="0"/>
          </a:p>
        </p:txBody>
      </p:sp>
      <p:pic>
        <p:nvPicPr>
          <p:cNvPr id="27" name="Graphic 26" descr="Gavel">
            <a:extLst>
              <a:ext uri="{FF2B5EF4-FFF2-40B4-BE49-F238E27FC236}">
                <a16:creationId xmlns:a16="http://schemas.microsoft.com/office/drawing/2014/main" id="{8F300A6A-6D91-44D4-A9F5-1367CAA5F6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67605" y="4424565"/>
            <a:ext cx="626587" cy="626587"/>
          </a:xfrm>
          <a:prstGeom prst="rect">
            <a:avLst/>
          </a:prstGeom>
        </p:spPr>
      </p:pic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65D506CC-C014-4EE8-8396-958E735ED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9435" y="4260024"/>
            <a:ext cx="1011464" cy="10114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8684C6B-D3CD-42C5-8171-8A06545B8DD3}"/>
              </a:ext>
            </a:extLst>
          </p:cNvPr>
          <p:cNvSpPr txBox="1"/>
          <p:nvPr/>
        </p:nvSpPr>
        <p:spPr>
          <a:xfrm>
            <a:off x="6823610" y="3864899"/>
            <a:ext cx="1470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Legal Team</a:t>
            </a:r>
            <a:endParaRPr lang="en-C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483B22-EDAA-4E37-8EC8-C5DD4796FC5C}"/>
              </a:ext>
            </a:extLst>
          </p:cNvPr>
          <p:cNvSpPr txBox="1"/>
          <p:nvPr/>
        </p:nvSpPr>
        <p:spPr>
          <a:xfrm>
            <a:off x="8889476" y="4238061"/>
            <a:ext cx="2631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Terms of use on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Protect Privacy (GDPR)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Auditing </a:t>
            </a:r>
          </a:p>
        </p:txBody>
      </p:sp>
    </p:spTree>
    <p:extLst>
      <p:ext uri="{BB962C8B-B14F-4D97-AF65-F5344CB8AC3E}">
        <p14:creationId xmlns:p14="http://schemas.microsoft.com/office/powerpoint/2010/main" val="2064861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6DD5-1DB1-4F6D-89B5-9A217F5D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Requirements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888A-8156-44C0-98B6-F73A95ECA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data model to cover slowly changing and real time data assets and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Mechanism for continues data 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domain specific language for feature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big data storage with capabilities of versioning, efficient support of incremental updates, and ML training access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data access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Explicit version management to ensure reproducibility of ML 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Tracking of data lineage and provenance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toolset and a programming interface for data exploration and discovery</a:t>
            </a:r>
          </a:p>
          <a:p>
            <a:pPr marL="514350" indent="-514350">
              <a:buFont typeface="+mj-lt"/>
              <a:buAutoNum type="arabicPeriod"/>
            </a:pP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1DE4-3405-4F07-8CB3-55EFA800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F829-2CEC-473B-88BC-24A7F28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E297-BA35-463A-97E6-9B1D3EF2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5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37717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CC8-CFBE-4CF1-B4D0-285F6F12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352A7-2B46-4416-82B4-C6C5CD243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Recognize the needs and to call out the requirements of an ML data platform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Share experiences in building </a:t>
            </a:r>
            <a:r>
              <a:rPr lang="en-US" dirty="0" err="1"/>
              <a:t>MLdp</a:t>
            </a:r>
            <a:r>
              <a:rPr lang="en-US" dirty="0"/>
              <a:t> by adopting existing database technologies to the new problem as well as by devising new solutions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dirty="0"/>
              <a:t>Call for actions from our communities on future challenges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5DA8-FB07-4CCE-BC9C-D287EEEE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408A9-2A02-49C2-A0BD-1450562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0AB5-DD63-401C-ACD0-F00FC9B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6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53998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3552-CDE4-4F0A-99E6-231C7F773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  <a:endParaRPr lang="en-CY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F80A-C8C7-4830-9FE4-E8A3897F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E62E-61D1-4B7C-91CE-C0BF62F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5EF8-727E-4184-8D86-E7643E31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7</a:t>
            </a:fld>
            <a:endParaRPr lang="en-CY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A707FDA-1837-438A-BCF9-CBE52EA4A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489793"/>
              </p:ext>
            </p:extLst>
          </p:nvPr>
        </p:nvGraphicFramePr>
        <p:xfrm>
          <a:off x="822097" y="1689259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421">
                  <a:extLst>
                    <a:ext uri="{9D8B030D-6E8A-4147-A177-3AD203B41FA5}">
                      <a16:colId xmlns:a16="http://schemas.microsoft.com/office/drawing/2014/main" val="88334509"/>
                    </a:ext>
                  </a:extLst>
                </a:gridCol>
                <a:gridCol w="3489179">
                  <a:extLst>
                    <a:ext uri="{9D8B030D-6E8A-4147-A177-3AD203B41FA5}">
                      <a16:colId xmlns:a16="http://schemas.microsoft.com/office/drawing/2014/main" val="1799182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works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MLdp</a:t>
                      </a:r>
                      <a:endParaRPr lang="en-C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7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ModelHub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 err="1"/>
                        <a:t>ProvDB</a:t>
                      </a:r>
                      <a:r>
                        <a:rPr lang="en-US" i="1" dirty="0"/>
                        <a:t> and Model Governance: </a:t>
                      </a:r>
                    </a:p>
                    <a:p>
                      <a:r>
                        <a:rPr lang="en-US" dirty="0"/>
                        <a:t>Described systems that track the lineage of machine learning models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Y" sz="2000" dirty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√</a:t>
                      </a:r>
                      <a:endParaRPr lang="en-CY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05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DataLab</a:t>
                      </a:r>
                      <a:r>
                        <a:rPr lang="en-US" i="1" dirty="0"/>
                        <a:t> and </a:t>
                      </a:r>
                      <a:r>
                        <a:rPr lang="en-US" i="1" dirty="0" err="1"/>
                        <a:t>SciDB</a:t>
                      </a:r>
                      <a:r>
                        <a:rPr lang="en-US" i="1" dirty="0"/>
                        <a:t>:</a:t>
                      </a:r>
                    </a:p>
                    <a:p>
                      <a:r>
                        <a:rPr lang="en-US" b="0" i="0" dirty="0"/>
                        <a:t>Track provenance, and versioning</a:t>
                      </a:r>
                      <a:endParaRPr lang="en-CY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2000" dirty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√</a:t>
                      </a:r>
                      <a:endParaRPr lang="en-CY" sz="2000" dirty="0"/>
                    </a:p>
                    <a:p>
                      <a:pPr algn="ctr"/>
                      <a:endParaRPr lang="en-CY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75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Petastorm</a:t>
                      </a:r>
                      <a:r>
                        <a:rPr lang="en-US" i="1" dirty="0"/>
                        <a:t>:</a:t>
                      </a:r>
                    </a:p>
                    <a:p>
                      <a:r>
                        <a:rPr lang="en-US" i="0" dirty="0"/>
                        <a:t>API integration with frameworks (</a:t>
                      </a:r>
                      <a:r>
                        <a:rPr lang="en-US" i="0" dirty="0" err="1"/>
                        <a:t>Tensorflow</a:t>
                      </a:r>
                      <a:r>
                        <a:rPr lang="en-US" i="0" dirty="0"/>
                        <a:t>)</a:t>
                      </a:r>
                      <a:endParaRPr lang="en-CY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2000" dirty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√</a:t>
                      </a:r>
                      <a:endParaRPr lang="en-CY" sz="2000" dirty="0"/>
                    </a:p>
                    <a:p>
                      <a:endParaRPr lang="en-C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4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Kayak:</a:t>
                      </a:r>
                    </a:p>
                    <a:p>
                      <a:r>
                        <a:rPr lang="en-US" i="0" dirty="0"/>
                        <a:t>Provides a catalog for loosely structure data</a:t>
                      </a:r>
                      <a:endParaRPr lang="en-CY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2000" dirty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√</a:t>
                      </a:r>
                      <a:endParaRPr lang="en-CY" sz="2000" dirty="0"/>
                    </a:p>
                    <a:p>
                      <a:r>
                        <a:rPr lang="en-US" sz="1400" dirty="0"/>
                        <a:t>Using a minimalist data model which allows flexible schema for semi-structure data.</a:t>
                      </a:r>
                      <a:endParaRPr lang="en-C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78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err="1"/>
                        <a:t>DataHub</a:t>
                      </a:r>
                      <a:r>
                        <a:rPr lang="en-US" i="1" dirty="0"/>
                        <a:t> and Goods:</a:t>
                      </a:r>
                    </a:p>
                    <a:p>
                      <a:r>
                        <a:rPr lang="en-US" i="0" dirty="0"/>
                        <a:t>Data sharing and discovery</a:t>
                      </a:r>
                      <a:endParaRPr lang="en-CY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2000" dirty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√</a:t>
                      </a:r>
                      <a:endParaRPr lang="en-CY" sz="2000" dirty="0"/>
                    </a:p>
                    <a:p>
                      <a:r>
                        <a:rPr lang="en-US" sz="1400" dirty="0"/>
                        <a:t>Additional compliance and privacy features</a:t>
                      </a:r>
                      <a:endParaRPr lang="en-C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0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i="1" dirty="0"/>
                        <a:t>Boehm et al, and Kraska et al:</a:t>
                      </a:r>
                    </a:p>
                    <a:p>
                      <a:r>
                        <a:rPr lang="en-US" dirty="0"/>
                        <a:t>Proposed declarative domain specific languages for machine learning systems</a:t>
                      </a:r>
                      <a:endParaRPr lang="en-C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800" dirty="0">
                          <a:latin typeface="NSimSun" panose="02010609030101010101" pitchFamily="49" charset="-122"/>
                          <a:ea typeface="NSimSun" panose="02010609030101010101" pitchFamily="49" charset="-122"/>
                        </a:rPr>
                        <a:t>√</a:t>
                      </a:r>
                      <a:endParaRPr lang="en-CY" sz="1800" dirty="0"/>
                    </a:p>
                    <a:p>
                      <a:pPr algn="ctr"/>
                      <a:r>
                        <a:rPr lang="en-US" sz="1400" dirty="0" err="1"/>
                        <a:t>MLdp</a:t>
                      </a:r>
                      <a:r>
                        <a:rPr lang="en-US" sz="1400" dirty="0"/>
                        <a:t> DSL focuses on data and feature engineering tasks</a:t>
                      </a:r>
                      <a:endParaRPr lang="en-C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98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40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9DE1-C740-4263-A4DD-06FFC904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  <a:endParaRPr lang="en-CY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F880FC-2763-4AB7-B9AA-BC688BF4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3100" y="1860371"/>
            <a:ext cx="5600700" cy="37483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7F9C-67A8-4330-98A7-34A97663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9E1D-DFC9-46AF-B6AD-2BB11222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F63DB-368A-4DB1-94AF-E90D9AA9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8</a:t>
            </a:fld>
            <a:endParaRPr lang="en-C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EDD793-2A27-48CC-A5BC-2B70ABD9173D}"/>
              </a:ext>
            </a:extLst>
          </p:cNvPr>
          <p:cNvSpPr txBox="1"/>
          <p:nvPr/>
        </p:nvSpPr>
        <p:spPr>
          <a:xfrm>
            <a:off x="838200" y="1993559"/>
            <a:ext cx="4685907" cy="284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00"/>
              </a:lnSpc>
              <a:buFont typeface="+mj-lt"/>
              <a:buAutoNum type="arabicPeriod"/>
            </a:pPr>
            <a:r>
              <a:rPr lang="en-US" b="1" dirty="0"/>
              <a:t>Dataset:</a:t>
            </a:r>
            <a:r>
              <a:rPr lang="en-US" dirty="0"/>
              <a:t> Collection of entities that are the main input of ML training </a:t>
            </a:r>
          </a:p>
          <a:p>
            <a:pPr marL="342900" indent="-342900">
              <a:lnSpc>
                <a:spcPts val="2400"/>
              </a:lnSpc>
              <a:buFont typeface="+mj-lt"/>
              <a:buAutoNum type="arabicPeriod"/>
            </a:pPr>
            <a:r>
              <a:rPr lang="en-US" b="1" dirty="0"/>
              <a:t>Annotation: </a:t>
            </a:r>
            <a:r>
              <a:rPr lang="en-US" dirty="0"/>
              <a:t>Is a collection of labels and features describing the entities of the related dataset</a:t>
            </a:r>
          </a:p>
          <a:p>
            <a:pPr marL="342900" indent="-342900">
              <a:lnSpc>
                <a:spcPts val="2400"/>
              </a:lnSpc>
              <a:buFont typeface="+mj-lt"/>
              <a:buAutoNum type="arabicPeriod"/>
            </a:pPr>
            <a:r>
              <a:rPr lang="en-US" b="1" dirty="0"/>
              <a:t>Splits: </a:t>
            </a:r>
            <a:r>
              <a:rPr lang="en-US" dirty="0"/>
              <a:t>Train/Test split (horizontal partitions)</a:t>
            </a:r>
          </a:p>
          <a:p>
            <a:pPr marL="342900" indent="-342900">
              <a:lnSpc>
                <a:spcPts val="2400"/>
              </a:lnSpc>
              <a:buFont typeface="+mj-lt"/>
              <a:buAutoNum type="arabicPeriod"/>
            </a:pPr>
            <a:r>
              <a:rPr lang="en-US" b="1" dirty="0"/>
              <a:t>Packages: </a:t>
            </a:r>
            <a:r>
              <a:rPr lang="en-US" dirty="0"/>
              <a:t>Virtual objects that provides a conceptual view over dataset, annotation, and/or split (like database views)</a:t>
            </a:r>
            <a:endParaRPr lang="en-CY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DA7E1-0266-4312-B62A-66A1826EAAA6}"/>
              </a:ext>
            </a:extLst>
          </p:cNvPr>
          <p:cNvSpPr txBox="1"/>
          <p:nvPr/>
        </p:nvSpPr>
        <p:spPr>
          <a:xfrm>
            <a:off x="6721312" y="1561457"/>
            <a:ext cx="527900" cy="47607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C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5ADC2-C053-4A8E-B097-CC003DCB525A}"/>
              </a:ext>
            </a:extLst>
          </p:cNvPr>
          <p:cNvSpPr txBox="1"/>
          <p:nvPr/>
        </p:nvSpPr>
        <p:spPr>
          <a:xfrm>
            <a:off x="10776017" y="2128636"/>
            <a:ext cx="527900" cy="47607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</a:t>
            </a:r>
            <a:endParaRPr lang="en-C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6BB19-CA09-4806-B9ED-CD876A309D21}"/>
              </a:ext>
            </a:extLst>
          </p:cNvPr>
          <p:cNvSpPr txBox="1"/>
          <p:nvPr/>
        </p:nvSpPr>
        <p:spPr>
          <a:xfrm>
            <a:off x="11155838" y="3777223"/>
            <a:ext cx="527900" cy="476071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3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01210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3A7D-8186-42F2-96FF-7C9AE40C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 and data life cycle management</a:t>
            </a:r>
            <a:endParaRPr lang="en-C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AE47-19D5-4C31-8163-015C5135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21" y="1847850"/>
            <a:ext cx="10822757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&lt;schema&gt;.&lt;revision&gt;.&lt;patch&gt;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Schema: </a:t>
            </a:r>
            <a:r>
              <a:rPr lang="en-US" dirty="0"/>
              <a:t>Major changes on the schema, which need code revise to read the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Revision &amp; Patch: </a:t>
            </a:r>
            <a:r>
              <a:rPr lang="en-US" dirty="0"/>
              <a:t>Add, Update, Delete of entities without changing the schema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The application always points to a reproducible version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Explicit versioning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Provides dependencies' tracking between data and 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dirty="0" err="1"/>
              <a:t>MLdp</a:t>
            </a:r>
            <a:r>
              <a:rPr lang="en-US" dirty="0"/>
              <a:t> objects states: </a:t>
            </a:r>
            <a:r>
              <a:rPr lang="en-US" i="1" dirty="0"/>
              <a:t>draft, published, archived, and purges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Draft: </a:t>
            </a:r>
            <a:r>
              <a:rPr lang="en-US" dirty="0"/>
              <a:t>Validate object before published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Published</a:t>
            </a:r>
            <a:r>
              <a:rPr lang="en-US" b="1" dirty="0"/>
              <a:t>:  </a:t>
            </a:r>
            <a:r>
              <a:rPr lang="en-US" dirty="0"/>
              <a:t>A stable and immutable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Archived</a:t>
            </a:r>
            <a:r>
              <a:rPr lang="en-US" b="1" dirty="0"/>
              <a:t>: </a:t>
            </a:r>
            <a:r>
              <a:rPr lang="en-US" dirty="0"/>
              <a:t>Expired data we don’t want to delete yet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i="1" dirty="0"/>
              <a:t>Purges</a:t>
            </a:r>
            <a:r>
              <a:rPr lang="en-US" b="1" dirty="0"/>
              <a:t>: </a:t>
            </a:r>
            <a:r>
              <a:rPr lang="en-US" dirty="0"/>
              <a:t>Expired data we want to permanently remove</a:t>
            </a:r>
            <a:endParaRPr lang="en-CY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2150-981E-446B-AE0F-9D2DA14B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920B-9093-4A95-B284-22F5A628443A}" type="datetime8">
              <a:rPr lang="en-CY" smtClean="0"/>
              <a:t>04/28/2020 14:24</a:t>
            </a:fld>
            <a:endParaRPr lang="en-C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25FB1-C935-42B7-9C57-AAE761C4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CS646/Copyright © All rights reserved</a:t>
            </a:r>
            <a:endParaRPr lang="en-C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E963F-0F20-4373-9882-B082DD01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80F9-A820-4292-817D-0688AA645AFA}" type="slidenum">
              <a:rPr lang="en-CY" smtClean="0"/>
              <a:t>9</a:t>
            </a:fld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14240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1749</Words>
  <Application>Microsoft Office PowerPoint</Application>
  <PresentationFormat>Widescreen</PresentationFormat>
  <Paragraphs>305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NSimSun</vt:lpstr>
      <vt:lpstr>Arial</vt:lpstr>
      <vt:lpstr>Calibri</vt:lpstr>
      <vt:lpstr>Calibri Light</vt:lpstr>
      <vt:lpstr>Constantia</vt:lpstr>
      <vt:lpstr>NimbusRomNo9L-Regu</vt:lpstr>
      <vt:lpstr>Wingdings</vt:lpstr>
      <vt:lpstr>Office Theme</vt:lpstr>
      <vt:lpstr>Data Platform for Machine Learning</vt:lpstr>
      <vt:lpstr>What is Machine Learning?</vt:lpstr>
      <vt:lpstr>Motivation</vt:lpstr>
      <vt:lpstr>ML Teams</vt:lpstr>
      <vt:lpstr>ML Requirements</vt:lpstr>
      <vt:lpstr>Contribution</vt:lpstr>
      <vt:lpstr>Related Work</vt:lpstr>
      <vt:lpstr>Data Model</vt:lpstr>
      <vt:lpstr>Versioning and data life cycle management</vt:lpstr>
      <vt:lpstr>Physical Data Model</vt:lpstr>
      <vt:lpstr>Data Interface</vt:lpstr>
      <vt:lpstr>Data Interface - DSL</vt:lpstr>
      <vt:lpstr>Data Interface – DSL (examples)</vt:lpstr>
      <vt:lpstr>Data Interface – Low-level data primitives</vt:lpstr>
      <vt:lpstr>Data Interface – Low-level data primitives</vt:lpstr>
      <vt:lpstr>Data Interface – Low-level data primitives</vt:lpstr>
      <vt:lpstr>Storage and Data Layout Design - Hybrid Data Store</vt:lpstr>
      <vt:lpstr>Storage and Data Layout Design - Scalable Data Layout</vt:lpstr>
      <vt:lpstr>Storage and Data Layout Design – Performance Optimization</vt:lpstr>
      <vt:lpstr>Distributed Cache</vt:lpstr>
      <vt:lpstr>Future Work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Cloudy with High Chance of DBMS: A 10-year Prediction for Enterprise-Grade ML</dc:title>
  <dc:creator>Chrysobalantis Christodoulou</dc:creator>
  <cp:lastModifiedBy>Yelasis, Andreas</cp:lastModifiedBy>
  <cp:revision>377</cp:revision>
  <dcterms:created xsi:type="dcterms:W3CDTF">2020-03-09T18:48:32Z</dcterms:created>
  <dcterms:modified xsi:type="dcterms:W3CDTF">2020-04-28T11:26:01Z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bac993-578d-4fb6-a024-e1968d57a18c_Enabled">
    <vt:lpwstr>True</vt:lpwstr>
  </property>
  <property fmtid="{D5CDD505-2E9C-101B-9397-08002B2CF9AE}" pid="3" name="MSIP_Label_1ebac993-578d-4fb6-a024-e1968d57a18c_SiteId">
    <vt:lpwstr>ae4df1f7-611e-444f-897e-f964e1205171</vt:lpwstr>
  </property>
  <property fmtid="{D5CDD505-2E9C-101B-9397-08002B2CF9AE}" pid="4" name="MSIP_Label_1ebac993-578d-4fb6-a024-e1968d57a18c_Owner">
    <vt:lpwstr>ay185060@ncr.com</vt:lpwstr>
  </property>
  <property fmtid="{D5CDD505-2E9C-101B-9397-08002B2CF9AE}" pid="5" name="MSIP_Label_1ebac993-578d-4fb6-a024-e1968d57a18c_SetDate">
    <vt:lpwstr>2020-04-28T11:26:01.5639581Z</vt:lpwstr>
  </property>
  <property fmtid="{D5CDD505-2E9C-101B-9397-08002B2CF9AE}" pid="6" name="MSIP_Label_1ebac993-578d-4fb6-a024-e1968d57a18c_Name">
    <vt:lpwstr>Personal</vt:lpwstr>
  </property>
  <property fmtid="{D5CDD505-2E9C-101B-9397-08002B2CF9AE}" pid="7" name="MSIP_Label_1ebac993-578d-4fb6-a024-e1968d57a18c_Application">
    <vt:lpwstr>Microsoft Azure Information Protection</vt:lpwstr>
  </property>
  <property fmtid="{D5CDD505-2E9C-101B-9397-08002B2CF9AE}" pid="8" name="MSIP_Label_1ebac993-578d-4fb6-a024-e1968d57a18c_ActionId">
    <vt:lpwstr>0a3bbdb7-ac93-4429-8e6d-b58020c95c75</vt:lpwstr>
  </property>
  <property fmtid="{D5CDD505-2E9C-101B-9397-08002B2CF9AE}" pid="9" name="MSIP_Label_1ebac993-578d-4fb6-a024-e1968d57a18c_Extended_MSFT_Method">
    <vt:lpwstr>Manual</vt:lpwstr>
  </property>
  <property fmtid="{D5CDD505-2E9C-101B-9397-08002B2CF9AE}" pid="10" name="Sensitivity">
    <vt:lpwstr>Personal</vt:lpwstr>
  </property>
</Properties>
</file>