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1" r:id="rId18"/>
    <p:sldId id="282" r:id="rId19"/>
    <p:sldId id="283" r:id="rId20"/>
    <p:sldId id="284" r:id="rId21"/>
    <p:sldId id="285" r:id="rId22"/>
    <p:sldId id="286" r:id="rId23"/>
    <p:sldId id="287" r:id="rId24"/>
    <p:sldId id="288" r:id="rId25"/>
    <p:sldId id="28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1" roundtripDataSignature="AMtx7mjA9mW96VJIMT2AJA5y94wVtSnZ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939"/>
  </p:normalViewPr>
  <p:slideViewPr>
    <p:cSldViewPr snapToGrid="0">
      <p:cViewPr varScale="1">
        <p:scale>
          <a:sx n="86" d="100"/>
          <a:sy n="86" d="100"/>
        </p:scale>
        <p:origin x="-101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576663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“hardered blocks”: bc 1a+1b happen in parallel, 1b might cause a secondary compute node to get a page before the page is made durable in the LZ, which may result into inconsistencies if the page won’t make it to the LZ at the end. only hardened blocks (i.e. the ones that have made it to the LZ) can proceed further into the XLOG process. the primary is the one that updates the states of the blocks in the pending queue.</a:t>
            </a:r>
            <a:endParaRPr/>
          </a:p>
          <a:p>
            <a:pPr marL="457200" lvl="0" indent="-304800" algn="l" rtl="0">
              <a:spcBef>
                <a:spcPts val="0"/>
              </a:spcBef>
              <a:spcAft>
                <a:spcPts val="0"/>
              </a:spcAft>
              <a:buSzPts val="1200"/>
              <a:buChar char="-"/>
            </a:pPr>
            <a:r>
              <a:rPr lang="en-US" sz="1200"/>
              <a:t>*1→2→3→4+5 pipeline limits throughput of update transactions ⇒ if destaging is slow, and LZ is full, no transactions can be processed.</a:t>
            </a:r>
            <a:endParaRPr sz="1200"/>
          </a:p>
          <a:p>
            <a:pPr marL="457200" lvl="0" indent="-304800" algn="l" rtl="0">
              <a:spcBef>
                <a:spcPts val="0"/>
              </a:spcBef>
              <a:spcAft>
                <a:spcPts val="0"/>
              </a:spcAft>
              <a:buSzPts val="1200"/>
              <a:buChar char="-"/>
            </a:pPr>
            <a:r>
              <a:rPr lang="en-US" sz="1200"/>
              <a:t>grafei sto LZ g n eksasfalisei oti to log tha einai kapou asfales/DURABLE k n proxwrisei thn ergasia t k stelnei k sto XLOG asynchrona g n kserei oti einai AVAILABLE k g ta ypolipa components t Socrates ta opia eksipiretounte apo to XLOG on-demand (they PULL what they need). akoma, xrisimopiontas pali MRU approach k performance-based storage-hierarchy, g thn eksipiretisi twn requests t XLOG tier ginete elegxos sta diafora ierarxias mnimis p to apartizoun, me thn seira p fenete sto slide...</a:t>
            </a:r>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4bd9c515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4bd9c515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Tx/>
              <a:buChar char="-"/>
            </a:pPr>
            <a:r>
              <a:rPr lang="en-US" dirty="0"/>
              <a:t>Differences</a:t>
            </a:r>
            <a:r>
              <a:rPr lang="en-US" baseline="0" dirty="0"/>
              <a:t> of THIS primary from the traditional one in SQL Server</a:t>
            </a:r>
          </a:p>
          <a:p>
            <a:pPr marL="171450" lvl="0" indent="-171450" algn="l" rtl="0">
              <a:lnSpc>
                <a:spcPct val="100000"/>
              </a:lnSpc>
              <a:spcBef>
                <a:spcPts val="0"/>
              </a:spcBef>
              <a:spcAft>
                <a:spcPts val="0"/>
              </a:spcAft>
              <a:buSzPts val="1100"/>
              <a:buFontTx/>
              <a:buChar char="-"/>
            </a:pPr>
            <a:r>
              <a:rPr lang="en-US" baseline="0" dirty="0"/>
              <a:t>WAL: write-ahead logging protocol: first record/harden log on stable storage and THEN apply updates to the DB itself</a:t>
            </a:r>
          </a:p>
          <a:p>
            <a:pPr marL="171450" lvl="0" indent="-171450" algn="l" rtl="0">
              <a:lnSpc>
                <a:spcPct val="100000"/>
              </a:lnSpc>
              <a:spcBef>
                <a:spcPts val="0"/>
              </a:spcBef>
              <a:spcAft>
                <a:spcPts val="0"/>
              </a:spcAft>
              <a:buSzPts val="1100"/>
              <a:buFontTx/>
              <a:buChar char="-"/>
            </a:pPr>
            <a:r>
              <a:rPr lang="en-US" baseline="0" dirty="0"/>
              <a:t>Primary node maintains a hash map with highest LSN that concern the pages it evicts. This works for the primary because primary is the only one that updates pages, therefore all page requests will retrieve the latest page version in the DB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Tx/>
              <a:buChar char="-"/>
            </a:pPr>
            <a:r>
              <a:rPr lang="en-US" dirty="0"/>
              <a:t>XLOG can decide which log blocks to send to which page server by reading the metadata of each  log-block (by </a:t>
            </a:r>
            <a:r>
              <a:rPr lang="en-US" i="1" dirty="0"/>
              <a:t>pulling  </a:t>
            </a:r>
            <a:r>
              <a:rPr lang="en-US" i="0" dirty="0"/>
              <a:t>we mean that</a:t>
            </a:r>
            <a:r>
              <a:rPr lang="en-US" i="0" baseline="0" dirty="0"/>
              <a:t> the consumers ask for more log recs when they can handle them, but the XLOG service decides what to send</a:t>
            </a:r>
            <a:r>
              <a:rPr lang="en-US" dirty="0"/>
              <a:t>). The Primary Compute Node includes information about which partitions are affected by  the log block at reference.</a:t>
            </a:r>
          </a:p>
          <a:p>
            <a:pPr marL="171450" lvl="0" indent="-171450" algn="l" rtl="0">
              <a:lnSpc>
                <a:spcPct val="100000"/>
              </a:lnSpc>
              <a:spcBef>
                <a:spcPts val="0"/>
              </a:spcBef>
              <a:spcAft>
                <a:spcPts val="0"/>
              </a:spcAft>
              <a:buSzPts val="1100"/>
              <a:buFontTx/>
              <a:buChar char="-"/>
            </a:pPr>
            <a:r>
              <a:rPr lang="en-US" dirty="0"/>
              <a:t>One-way applicable: Compute Nodes DO suffer from</a:t>
            </a:r>
            <a:r>
              <a:rPr lang="en-US" baseline="0" dirty="0"/>
              <a:t> read amplification, when </a:t>
            </a:r>
            <a:r>
              <a:rPr lang="en-US" baseline="0" dirty="0" err="1"/>
              <a:t>receiveing</a:t>
            </a:r>
            <a:r>
              <a:rPr lang="en-US" baseline="0" dirty="0"/>
              <a:t> the multi-page response to their page-server request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 Azure’s Availability</a:t>
            </a:r>
            <a:r>
              <a:rPr lang="en-US" baseline="0" dirty="0"/>
              <a:t> Zones are physically separated locations to which the data are stored/maintained: durability in the sense of eliminating the single-point-of-failure that results from using machines in the same data center.</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45cdf750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45cdf750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45cdf750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45cdf750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45cdf750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45cdf750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45cdf750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45cdf750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45cdf750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45cdf750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45cdf750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45cdf750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45cdf750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45cdf750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45cdf7509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45cdf7509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45cdf750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45cdf750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HADR - </a:t>
            </a:r>
            <a:r>
              <a:rPr lang="en-GB" sz="1100" b="0" i="0" u="none" strike="noStrike" cap="none" dirty="0">
                <a:solidFill>
                  <a:srgbClr val="000000"/>
                </a:solidFill>
                <a:effectLst/>
                <a:latin typeface="Arial"/>
                <a:ea typeface="Arial"/>
                <a:cs typeface="Arial"/>
                <a:sym typeface="Arial"/>
              </a:rPr>
              <a:t>High Availability Disaster Recovery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Look up:</a:t>
            </a:r>
            <a:endParaRPr/>
          </a:p>
          <a:p>
            <a:pPr marL="0" lvl="0" indent="0" algn="l" rtl="0">
              <a:lnSpc>
                <a:spcPct val="100000"/>
              </a:lnSpc>
              <a:spcBef>
                <a:spcPts val="0"/>
              </a:spcBef>
              <a:spcAft>
                <a:spcPts val="0"/>
              </a:spcAft>
              <a:buSzPts val="1100"/>
              <a:buNone/>
            </a:pPr>
            <a:r>
              <a:rPr lang="en-US"/>
              <a:t>- How is persistent caching implemented? i.e. which technology is being used?</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Look up:</a:t>
            </a:r>
            <a:endParaRPr dirty="0"/>
          </a:p>
          <a:p>
            <a:pPr marL="171450" lvl="0" indent="-171450" algn="l" rtl="0">
              <a:lnSpc>
                <a:spcPct val="100000"/>
              </a:lnSpc>
              <a:spcBef>
                <a:spcPts val="0"/>
              </a:spcBef>
              <a:spcAft>
                <a:spcPts val="0"/>
              </a:spcAft>
              <a:buSzPts val="1100"/>
              <a:buFont typeface="Arial"/>
              <a:buChar char="-"/>
            </a:pPr>
            <a:r>
              <a:rPr lang="en-US" dirty="0"/>
              <a:t>RBIO: Automatic versioning??</a:t>
            </a:r>
            <a:endParaRPr dirty="0"/>
          </a:p>
          <a:p>
            <a:pPr marL="171450" lvl="0" indent="-101600" algn="l" rtl="0">
              <a:lnSpc>
                <a:spcPct val="100000"/>
              </a:lnSpc>
              <a:spcBef>
                <a:spcPts val="0"/>
              </a:spcBef>
              <a:spcAft>
                <a:spcPts val="0"/>
              </a:spcAft>
              <a:buSzPts val="1100"/>
              <a:buFont typeface="Arial"/>
              <a:buNone/>
            </a:pPr>
            <a:endParaRPr dirty="0"/>
          </a:p>
          <a:p>
            <a:pPr marL="0" lvl="0" indent="0" algn="l" rtl="0">
              <a:lnSpc>
                <a:spcPct val="100000"/>
              </a:lnSpc>
              <a:spcBef>
                <a:spcPts val="0"/>
              </a:spcBef>
              <a:spcAft>
                <a:spcPts val="0"/>
              </a:spcAft>
              <a:buSzPts val="1100"/>
              <a:buFont typeface="Arial"/>
              <a:buNone/>
            </a:pPr>
            <a:r>
              <a:rPr lang="en-US" dirty="0"/>
              <a:t>Remember:</a:t>
            </a:r>
            <a:endParaRPr dirty="0"/>
          </a:p>
          <a:p>
            <a:pPr marL="0" lvl="0" indent="0" algn="l" rtl="0">
              <a:lnSpc>
                <a:spcPct val="100000"/>
              </a:lnSpc>
              <a:spcBef>
                <a:spcPts val="0"/>
              </a:spcBef>
              <a:spcAft>
                <a:spcPts val="0"/>
              </a:spcAft>
              <a:buSzPts val="1100"/>
              <a:buFont typeface="Arial"/>
              <a:buNone/>
            </a:pPr>
            <a:r>
              <a:rPr lang="en-US" dirty="0"/>
              <a:t>- QoS = Quality-of-Service (manages data traffic to reduce packet loss, latency and network jitter)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SzPts val="1200"/>
              <a:buChar char="-"/>
            </a:pPr>
            <a:r>
              <a:rPr lang="en-US" sz="1200"/>
              <a:t>SAN = Storage Area Network</a:t>
            </a:r>
            <a:endParaRPr sz="1200"/>
          </a:p>
          <a:p>
            <a:pPr marL="457200" lvl="0" indent="-304800" algn="l" rtl="0">
              <a:lnSpc>
                <a:spcPct val="100000"/>
              </a:lnSpc>
              <a:spcBef>
                <a:spcPts val="0"/>
              </a:spcBef>
              <a:spcAft>
                <a:spcPts val="0"/>
              </a:spcAft>
              <a:buSzPts val="1200"/>
              <a:buChar char="-"/>
            </a:pPr>
            <a:r>
              <a:rPr lang="en-US" sz="1200"/>
              <a:t>pluggable =&gt; no need to implement new protocols, but instead using existing technologies and “enjoying” their advances over time.</a:t>
            </a:r>
            <a:endParaRPr sz="1200"/>
          </a:p>
          <a:p>
            <a:pPr marL="0" lvl="0" indent="0" algn="l" rtl="0">
              <a:lnSpc>
                <a:spcPct val="100000"/>
              </a:lnSpc>
              <a:spcBef>
                <a:spcPts val="0"/>
              </a:spcBef>
              <a:spcAft>
                <a:spcPts val="0"/>
              </a:spcAft>
              <a:buNone/>
            </a:pP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64050" y="889880"/>
            <a:ext cx="9096300" cy="2052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US" sz="2400" b="1">
                <a:solidFill>
                  <a:srgbClr val="333F50"/>
                </a:solidFill>
              </a:rPr>
              <a:t>EPL646: Advanced Topics in Databases</a:t>
            </a:r>
            <a:r>
              <a:rPr lang="en-US" sz="2800" b="1">
                <a:solidFill>
                  <a:srgbClr val="333F50"/>
                </a:solidFill>
              </a:rPr>
              <a:t> </a:t>
            </a:r>
            <a:endParaRPr sz="2800" b="1">
              <a:solidFill>
                <a:srgbClr val="333F50"/>
              </a:solidFill>
            </a:endParaRPr>
          </a:p>
          <a:p>
            <a:pPr marL="0" lvl="0" indent="0" algn="ctr" rtl="0">
              <a:lnSpc>
                <a:spcPct val="100000"/>
              </a:lnSpc>
              <a:spcBef>
                <a:spcPts val="0"/>
              </a:spcBef>
              <a:spcAft>
                <a:spcPts val="0"/>
              </a:spcAft>
              <a:buSzPts val="5200"/>
              <a:buNone/>
            </a:pPr>
            <a:r>
              <a:rPr lang="en-US"/>
              <a:t>Socrates: The New SQL Server in the Cloud</a:t>
            </a:r>
            <a:endParaRPr/>
          </a:p>
        </p:txBody>
      </p:sp>
      <p:sp>
        <p:nvSpPr>
          <p:cNvPr id="55" name="Google Shape;55;p1"/>
          <p:cNvSpPr txBox="1">
            <a:spLocks noGrp="1"/>
          </p:cNvSpPr>
          <p:nvPr>
            <p:ph type="subTitle" idx="1"/>
          </p:nvPr>
        </p:nvSpPr>
        <p:spPr>
          <a:xfrm>
            <a:off x="0" y="2903230"/>
            <a:ext cx="9224400" cy="792600"/>
          </a:xfrm>
          <a:prstGeom prst="rect">
            <a:avLst/>
          </a:prstGeom>
          <a:noFill/>
          <a:ln>
            <a:noFill/>
          </a:ln>
        </p:spPr>
        <p:txBody>
          <a:bodyPr spcFirstLastPara="1" wrap="square" lIns="91425" tIns="91425" rIns="91425" bIns="91425" anchor="t" anchorCtr="0">
            <a:noAutofit/>
          </a:bodyPr>
          <a:lstStyle/>
          <a:p>
            <a:pPr marL="0" lvl="0" indent="0" rtl="0">
              <a:lnSpc>
                <a:spcPct val="90000"/>
              </a:lnSpc>
              <a:spcBef>
                <a:spcPts val="0"/>
              </a:spcBef>
              <a:spcAft>
                <a:spcPts val="0"/>
              </a:spcAft>
              <a:buSzPts val="2800"/>
              <a:buNone/>
            </a:pPr>
            <a:r>
              <a:rPr lang="en-US" sz="1400" dirty="0">
                <a:solidFill>
                  <a:srgbClr val="333F50"/>
                </a:solidFill>
              </a:rPr>
              <a:t>Panagiotis Antonopoulos, Alex </a:t>
            </a:r>
            <a:r>
              <a:rPr lang="en-US" sz="1400" dirty="0" err="1">
                <a:solidFill>
                  <a:srgbClr val="333F50"/>
                </a:solidFill>
              </a:rPr>
              <a:t>Budovski</a:t>
            </a:r>
            <a:r>
              <a:rPr lang="en-US" sz="1400" dirty="0">
                <a:solidFill>
                  <a:srgbClr val="333F50"/>
                </a:solidFill>
              </a:rPr>
              <a:t>, Cristian </a:t>
            </a:r>
            <a:r>
              <a:rPr lang="en-US" sz="1400" dirty="0" err="1">
                <a:solidFill>
                  <a:srgbClr val="333F50"/>
                </a:solidFill>
              </a:rPr>
              <a:t>Diaconu</a:t>
            </a:r>
            <a:r>
              <a:rPr lang="en-US" sz="1400" dirty="0">
                <a:solidFill>
                  <a:srgbClr val="333F50"/>
                </a:solidFill>
              </a:rPr>
              <a:t>, Alejandro Hernandez Saenz, Jack Hu, </a:t>
            </a:r>
            <a:r>
              <a:rPr lang="en-US" sz="1400" dirty="0" err="1">
                <a:solidFill>
                  <a:srgbClr val="333F50"/>
                </a:solidFill>
              </a:rPr>
              <a:t>Hanuma</a:t>
            </a:r>
            <a:r>
              <a:rPr lang="en-US" sz="1400" dirty="0">
                <a:solidFill>
                  <a:srgbClr val="333F50"/>
                </a:solidFill>
              </a:rPr>
              <a:t> </a:t>
            </a:r>
            <a:r>
              <a:rPr lang="en-US" sz="1400" dirty="0" err="1">
                <a:solidFill>
                  <a:srgbClr val="333F50"/>
                </a:solidFill>
              </a:rPr>
              <a:t>Kodavalla</a:t>
            </a:r>
            <a:r>
              <a:rPr lang="en-US" sz="1400" dirty="0">
                <a:solidFill>
                  <a:srgbClr val="333F50"/>
                </a:solidFill>
              </a:rPr>
              <a:t>, Donald </a:t>
            </a:r>
            <a:r>
              <a:rPr lang="en-US" sz="1400" dirty="0" err="1">
                <a:solidFill>
                  <a:srgbClr val="333F50"/>
                </a:solidFill>
              </a:rPr>
              <a:t>Kossmann</a:t>
            </a:r>
            <a:r>
              <a:rPr lang="en-US" sz="1400" dirty="0">
                <a:solidFill>
                  <a:srgbClr val="333F50"/>
                </a:solidFill>
              </a:rPr>
              <a:t>†, Sandeep Lingam, Umar Farooq </a:t>
            </a:r>
            <a:r>
              <a:rPr lang="en-US" sz="1400" dirty="0" err="1">
                <a:solidFill>
                  <a:srgbClr val="333F50"/>
                </a:solidFill>
              </a:rPr>
              <a:t>Minhas</a:t>
            </a:r>
            <a:r>
              <a:rPr lang="en-US" sz="1400" dirty="0">
                <a:solidFill>
                  <a:srgbClr val="333F50"/>
                </a:solidFill>
              </a:rPr>
              <a:t>†, Naveen Prakash, </a:t>
            </a:r>
            <a:r>
              <a:rPr lang="en-US" sz="1400" dirty="0" err="1">
                <a:solidFill>
                  <a:srgbClr val="333F50"/>
                </a:solidFill>
              </a:rPr>
              <a:t>Vijendra</a:t>
            </a:r>
            <a:r>
              <a:rPr lang="en-US" sz="1400" dirty="0">
                <a:solidFill>
                  <a:srgbClr val="333F50"/>
                </a:solidFill>
              </a:rPr>
              <a:t> </a:t>
            </a:r>
            <a:r>
              <a:rPr lang="en-US" sz="1400" dirty="0" err="1">
                <a:solidFill>
                  <a:srgbClr val="333F50"/>
                </a:solidFill>
              </a:rPr>
              <a:t>Purohit</a:t>
            </a:r>
            <a:r>
              <a:rPr lang="en-US" sz="1400" dirty="0">
                <a:solidFill>
                  <a:srgbClr val="333F50"/>
                </a:solidFill>
              </a:rPr>
              <a:t>, </a:t>
            </a:r>
            <a:endParaRPr sz="1400" dirty="0">
              <a:solidFill>
                <a:srgbClr val="333F50"/>
              </a:solidFill>
            </a:endParaRPr>
          </a:p>
          <a:p>
            <a:pPr marL="0" lvl="0" indent="0" rtl="0">
              <a:lnSpc>
                <a:spcPct val="90000"/>
              </a:lnSpc>
              <a:spcBef>
                <a:spcPts val="0"/>
              </a:spcBef>
              <a:spcAft>
                <a:spcPts val="0"/>
              </a:spcAft>
              <a:buSzPts val="2800"/>
              <a:buNone/>
            </a:pPr>
            <a:r>
              <a:rPr lang="en-US" sz="1400" dirty="0">
                <a:solidFill>
                  <a:srgbClr val="333F50"/>
                </a:solidFill>
              </a:rPr>
              <a:t>Hugh Qu, Chaitanya </a:t>
            </a:r>
            <a:r>
              <a:rPr lang="en-US" sz="1400" dirty="0" err="1">
                <a:solidFill>
                  <a:srgbClr val="333F50"/>
                </a:solidFill>
              </a:rPr>
              <a:t>Sreenivas</a:t>
            </a:r>
            <a:r>
              <a:rPr lang="en-US" sz="1400" dirty="0">
                <a:solidFill>
                  <a:srgbClr val="333F50"/>
                </a:solidFill>
              </a:rPr>
              <a:t> </a:t>
            </a:r>
            <a:r>
              <a:rPr lang="en-US" sz="1400" dirty="0" err="1">
                <a:solidFill>
                  <a:srgbClr val="333F50"/>
                </a:solidFill>
              </a:rPr>
              <a:t>Ravella</a:t>
            </a:r>
            <a:r>
              <a:rPr lang="en-US" sz="1400" dirty="0">
                <a:solidFill>
                  <a:srgbClr val="333F50"/>
                </a:solidFill>
              </a:rPr>
              <a:t>, Krystyna </a:t>
            </a:r>
            <a:r>
              <a:rPr lang="en-US" sz="1400" dirty="0" err="1">
                <a:solidFill>
                  <a:srgbClr val="333F50"/>
                </a:solidFill>
              </a:rPr>
              <a:t>Reisteter</a:t>
            </a:r>
            <a:r>
              <a:rPr lang="en-US" sz="1400" dirty="0">
                <a:solidFill>
                  <a:srgbClr val="333F50"/>
                </a:solidFill>
              </a:rPr>
              <a:t>, </a:t>
            </a:r>
            <a:r>
              <a:rPr lang="en-US" sz="1400" dirty="0" err="1">
                <a:solidFill>
                  <a:srgbClr val="333F50"/>
                </a:solidFill>
              </a:rPr>
              <a:t>Sheetal</a:t>
            </a:r>
            <a:r>
              <a:rPr lang="en-US" sz="1400" dirty="0">
                <a:solidFill>
                  <a:srgbClr val="333F50"/>
                </a:solidFill>
              </a:rPr>
              <a:t> </a:t>
            </a:r>
            <a:r>
              <a:rPr lang="en-US" sz="1400" dirty="0" err="1">
                <a:solidFill>
                  <a:srgbClr val="333F50"/>
                </a:solidFill>
              </a:rPr>
              <a:t>Shrotri</a:t>
            </a:r>
            <a:r>
              <a:rPr lang="en-US" sz="1400" dirty="0">
                <a:solidFill>
                  <a:srgbClr val="333F50"/>
                </a:solidFill>
              </a:rPr>
              <a:t>, </a:t>
            </a:r>
            <a:r>
              <a:rPr lang="en-US" sz="1400" dirty="0" err="1">
                <a:solidFill>
                  <a:srgbClr val="333F50"/>
                </a:solidFill>
              </a:rPr>
              <a:t>Dixin</a:t>
            </a:r>
            <a:r>
              <a:rPr lang="en-US" sz="1400" dirty="0">
                <a:solidFill>
                  <a:srgbClr val="333F50"/>
                </a:solidFill>
              </a:rPr>
              <a:t> Tang‡, </a:t>
            </a:r>
            <a:r>
              <a:rPr lang="en-US" sz="1400" dirty="0" err="1">
                <a:solidFill>
                  <a:srgbClr val="333F50"/>
                </a:solidFill>
              </a:rPr>
              <a:t>Vikram</a:t>
            </a:r>
            <a:r>
              <a:rPr lang="en-US" sz="1400" dirty="0">
                <a:solidFill>
                  <a:srgbClr val="333F50"/>
                </a:solidFill>
              </a:rPr>
              <a:t> </a:t>
            </a:r>
            <a:r>
              <a:rPr lang="en-US" sz="1400" dirty="0" err="1">
                <a:solidFill>
                  <a:srgbClr val="333F50"/>
                </a:solidFill>
              </a:rPr>
              <a:t>Wakade</a:t>
            </a:r>
            <a:endParaRPr sz="1400" dirty="0">
              <a:solidFill>
                <a:srgbClr val="333F50"/>
              </a:solidFill>
            </a:endParaRPr>
          </a:p>
          <a:p>
            <a:pPr marL="0" lvl="0" indent="0" rtl="0">
              <a:lnSpc>
                <a:spcPct val="90000"/>
              </a:lnSpc>
              <a:spcBef>
                <a:spcPts val="1000"/>
              </a:spcBef>
              <a:spcAft>
                <a:spcPts val="0"/>
              </a:spcAft>
              <a:buSzPts val="2800"/>
              <a:buNone/>
            </a:pPr>
            <a:r>
              <a:rPr lang="en-US" sz="1400" dirty="0">
                <a:solidFill>
                  <a:srgbClr val="333F50"/>
                </a:solidFill>
              </a:rPr>
              <a:t>SIGMOD ’19, June 30–July 5, 2019, Amsterdam, Netherlands</a:t>
            </a:r>
            <a:endParaRPr sz="1400" dirty="0">
              <a:solidFill>
                <a:srgbClr val="333F50"/>
              </a:solidFill>
            </a:endParaRPr>
          </a:p>
          <a:p>
            <a:pPr marL="0" lvl="0" indent="0" rtl="0">
              <a:lnSpc>
                <a:spcPct val="90000"/>
              </a:lnSpc>
              <a:spcBef>
                <a:spcPts val="0"/>
              </a:spcBef>
              <a:spcAft>
                <a:spcPts val="0"/>
              </a:spcAft>
              <a:buSzPts val="2800"/>
              <a:buNone/>
            </a:pPr>
            <a:endParaRPr lang="en-US" sz="1400" dirty="0">
              <a:solidFill>
                <a:srgbClr val="333F50"/>
              </a:solidFill>
            </a:endParaRPr>
          </a:p>
          <a:p>
            <a:pPr marL="0" lvl="0" indent="0" rtl="0">
              <a:lnSpc>
                <a:spcPct val="90000"/>
              </a:lnSpc>
              <a:spcBef>
                <a:spcPts val="0"/>
              </a:spcBef>
              <a:spcAft>
                <a:spcPts val="0"/>
              </a:spcAft>
              <a:buSzPts val="2800"/>
              <a:buNone/>
            </a:pPr>
            <a:endParaRPr sz="1400" dirty="0">
              <a:solidFill>
                <a:srgbClr val="333F50"/>
              </a:solidFill>
            </a:endParaRPr>
          </a:p>
          <a:p>
            <a:pPr marL="0" lvl="0" indent="0" rtl="0">
              <a:lnSpc>
                <a:spcPct val="90000"/>
              </a:lnSpc>
              <a:spcBef>
                <a:spcPts val="0"/>
              </a:spcBef>
              <a:spcAft>
                <a:spcPts val="0"/>
              </a:spcAft>
              <a:buSzPts val="2800"/>
              <a:buNone/>
            </a:pPr>
            <a:endParaRPr sz="1400" dirty="0">
              <a:solidFill>
                <a:srgbClr val="333F50"/>
              </a:solidFill>
            </a:endParaRPr>
          </a:p>
          <a:p>
            <a:pPr marL="0" lvl="0" indent="0" rtl="0">
              <a:lnSpc>
                <a:spcPct val="90000"/>
              </a:lnSpc>
              <a:spcBef>
                <a:spcPts val="0"/>
              </a:spcBef>
              <a:spcAft>
                <a:spcPts val="0"/>
              </a:spcAft>
              <a:buSzPts val="2800"/>
              <a:buNone/>
            </a:pPr>
            <a:r>
              <a:rPr lang="en-US" sz="1400" dirty="0" err="1">
                <a:solidFill>
                  <a:srgbClr val="333F50"/>
                </a:solidFill>
              </a:rPr>
              <a:t>Stavroulla</a:t>
            </a:r>
            <a:r>
              <a:rPr lang="en-US" sz="1400" dirty="0">
                <a:solidFill>
                  <a:srgbClr val="333F50"/>
                </a:solidFill>
              </a:rPr>
              <a:t> </a:t>
            </a:r>
            <a:r>
              <a:rPr lang="en-US" sz="1400" dirty="0" err="1">
                <a:solidFill>
                  <a:srgbClr val="333F50"/>
                </a:solidFill>
              </a:rPr>
              <a:t>Koumou</a:t>
            </a:r>
            <a:r>
              <a:rPr lang="en-US" sz="1400" dirty="0">
                <a:solidFill>
                  <a:srgbClr val="333F50"/>
                </a:solidFill>
              </a:rPr>
              <a:t>, Stavros Georgiou</a:t>
            </a:r>
            <a:endParaRPr sz="1400" dirty="0"/>
          </a:p>
        </p:txBody>
      </p:sp>
      <p:pic>
        <p:nvPicPr>
          <p:cNvPr id="56" name="Google Shape;56;p1"/>
          <p:cNvPicPr preferRelativeResize="0"/>
          <p:nvPr/>
        </p:nvPicPr>
        <p:blipFill rotWithShape="1">
          <a:blip r:embed="rId3">
            <a:alphaModFix/>
          </a:blip>
          <a:srcRect/>
          <a:stretch/>
        </p:blipFill>
        <p:spPr>
          <a:xfrm>
            <a:off x="0" y="0"/>
            <a:ext cx="2066925" cy="800100"/>
          </a:xfrm>
          <a:prstGeom prst="rect">
            <a:avLst/>
          </a:prstGeom>
          <a:noFill/>
          <a:ln>
            <a:noFill/>
          </a:ln>
        </p:spPr>
      </p:pic>
      <p:sp>
        <p:nvSpPr>
          <p:cNvPr id="57" name="Google Shape;57;p1"/>
          <p:cNvSpPr txBox="1"/>
          <p:nvPr/>
        </p:nvSpPr>
        <p:spPr>
          <a:xfrm>
            <a:off x="3208265" y="4798815"/>
            <a:ext cx="2807871" cy="228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US" sz="1100" b="0" i="0" u="none" strike="noStrike" cap="none" dirty="0">
                <a:solidFill>
                  <a:schemeClr val="dk1"/>
                </a:solidFill>
                <a:latin typeface="Arial"/>
                <a:ea typeface="Arial"/>
                <a:cs typeface="Arial"/>
                <a:sym typeface="Arial"/>
              </a:rPr>
              <a:t>https://www.cs.ucy.ac.cy/courses/EPL646</a:t>
            </a:r>
            <a:endParaRPr sz="11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body" idx="1"/>
          </p:nvPr>
        </p:nvSpPr>
        <p:spPr>
          <a:xfrm>
            <a:off x="223925" y="410275"/>
            <a:ext cx="4322100"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dirty="0"/>
              <a:t>4.2. Socrates Architecture Overview</a:t>
            </a:r>
            <a:endParaRPr dirty="0"/>
          </a:p>
          <a:p>
            <a:pPr marL="0" lvl="0" indent="0" algn="l" rtl="0">
              <a:lnSpc>
                <a:spcPct val="100000"/>
              </a:lnSpc>
              <a:spcBef>
                <a:spcPts val="200"/>
              </a:spcBef>
              <a:spcAft>
                <a:spcPts val="0"/>
              </a:spcAft>
              <a:buSzPts val="1800"/>
              <a:buNone/>
            </a:pPr>
            <a:r>
              <a:rPr lang="en-US" dirty="0">
                <a:solidFill>
                  <a:srgbClr val="FF0000"/>
                </a:solidFill>
              </a:rPr>
              <a:t>Tier 1: Compute Nodes</a:t>
            </a:r>
            <a:endParaRPr dirty="0">
              <a:solidFill>
                <a:srgbClr val="FF0000"/>
              </a:solidFill>
            </a:endParaRPr>
          </a:p>
          <a:p>
            <a:pPr marL="457200" lvl="0" indent="-323850" algn="l" rtl="0">
              <a:lnSpc>
                <a:spcPct val="100000"/>
              </a:lnSpc>
              <a:spcBef>
                <a:spcPts val="0"/>
              </a:spcBef>
              <a:spcAft>
                <a:spcPts val="0"/>
              </a:spcAft>
              <a:buSzPts val="1500"/>
              <a:buChar char="●"/>
            </a:pPr>
            <a:r>
              <a:rPr lang="en-US" sz="1500" dirty="0"/>
              <a:t>1 Primary*: read/write ops</a:t>
            </a:r>
            <a:endParaRPr sz="1500" dirty="0"/>
          </a:p>
          <a:p>
            <a:pPr marL="457200" lvl="0" indent="-323850" algn="l" rtl="0">
              <a:lnSpc>
                <a:spcPct val="100000"/>
              </a:lnSpc>
              <a:spcBef>
                <a:spcPts val="0"/>
              </a:spcBef>
              <a:spcAft>
                <a:spcPts val="0"/>
              </a:spcAft>
              <a:buSzPts val="1500"/>
              <a:buChar char="●"/>
            </a:pPr>
            <a:r>
              <a:rPr lang="en-US" sz="1500" dirty="0"/>
              <a:t>&gt;=1 </a:t>
            </a:r>
            <a:r>
              <a:rPr lang="en-US" sz="1500" dirty="0" err="1"/>
              <a:t>Secondaries</a:t>
            </a:r>
            <a:r>
              <a:rPr lang="en-US" sz="1500" dirty="0"/>
              <a:t>*: read ops, fail-overs</a:t>
            </a:r>
            <a:endParaRPr sz="1500" dirty="0"/>
          </a:p>
          <a:p>
            <a:pPr marL="0" lvl="0" indent="0" algn="l" rtl="0">
              <a:lnSpc>
                <a:spcPct val="100000"/>
              </a:lnSpc>
              <a:spcBef>
                <a:spcPts val="0"/>
              </a:spcBef>
              <a:spcAft>
                <a:spcPts val="0"/>
              </a:spcAft>
              <a:buNone/>
            </a:pPr>
            <a:r>
              <a:rPr lang="en-US" sz="1400" dirty="0"/>
              <a:t> → RBPEX support</a:t>
            </a:r>
            <a:endParaRPr sz="1400" dirty="0"/>
          </a:p>
          <a:p>
            <a:pPr marL="0" lvl="0" indent="0" algn="l" rtl="0">
              <a:lnSpc>
                <a:spcPct val="100000"/>
              </a:lnSpc>
              <a:spcBef>
                <a:spcPts val="1000"/>
              </a:spcBef>
              <a:spcAft>
                <a:spcPts val="0"/>
              </a:spcAft>
              <a:buSzPts val="1800"/>
              <a:buNone/>
            </a:pPr>
            <a:r>
              <a:rPr lang="en-US" dirty="0">
                <a:solidFill>
                  <a:srgbClr val="0000FF"/>
                </a:solidFill>
              </a:rPr>
              <a:t>Tier 2: XLOG / Logging Service</a:t>
            </a:r>
            <a:endParaRPr dirty="0">
              <a:solidFill>
                <a:srgbClr val="0000FF"/>
              </a:solidFill>
            </a:endParaRPr>
          </a:p>
          <a:p>
            <a:pPr marL="457200" lvl="0" indent="-323850" algn="l" rtl="0">
              <a:lnSpc>
                <a:spcPct val="100000"/>
              </a:lnSpc>
              <a:spcBef>
                <a:spcPts val="0"/>
              </a:spcBef>
              <a:spcAft>
                <a:spcPts val="0"/>
              </a:spcAft>
              <a:buSzPts val="1500"/>
              <a:buChar char="●"/>
            </a:pPr>
            <a:r>
              <a:rPr lang="en-US" sz="1500" dirty="0"/>
              <a:t>Primary*: flushes to XLOG</a:t>
            </a:r>
            <a:endParaRPr sz="1500" dirty="0"/>
          </a:p>
          <a:p>
            <a:pPr marL="457200" lvl="0" indent="-323850" algn="l" rtl="0">
              <a:lnSpc>
                <a:spcPct val="100000"/>
              </a:lnSpc>
              <a:spcBef>
                <a:spcPts val="0"/>
              </a:spcBef>
              <a:spcAft>
                <a:spcPts val="0"/>
              </a:spcAft>
              <a:buSzPts val="1500"/>
              <a:buChar char="●"/>
            </a:pPr>
            <a:r>
              <a:rPr lang="en-US" sz="1500" dirty="0" err="1"/>
              <a:t>Secondaries</a:t>
            </a:r>
            <a:r>
              <a:rPr lang="en-US" sz="1500" dirty="0"/>
              <a:t>*: </a:t>
            </a:r>
            <a:r>
              <a:rPr lang="en-US" sz="1500" dirty="0" err="1"/>
              <a:t>asynch</a:t>
            </a:r>
            <a:r>
              <a:rPr lang="en-US" sz="1500" dirty="0"/>
              <a:t> log </a:t>
            </a:r>
            <a:r>
              <a:rPr lang="en-US" sz="1500" i="1" dirty="0"/>
              <a:t>pulls </a:t>
            </a:r>
            <a:endParaRPr sz="1500" dirty="0"/>
          </a:p>
          <a:p>
            <a:pPr marL="0" lvl="0" indent="0" algn="l" rtl="0">
              <a:lnSpc>
                <a:spcPct val="100000"/>
              </a:lnSpc>
              <a:spcBef>
                <a:spcPts val="1000"/>
              </a:spcBef>
              <a:spcAft>
                <a:spcPts val="0"/>
              </a:spcAft>
              <a:buSzPts val="1800"/>
              <a:buNone/>
            </a:pPr>
            <a:r>
              <a:rPr lang="en-US" dirty="0">
                <a:solidFill>
                  <a:srgbClr val="FF0000"/>
                </a:solidFill>
              </a:rPr>
              <a:t>Tier 3: Page Servers / Storage Tier</a:t>
            </a:r>
            <a:endParaRPr dirty="0">
              <a:solidFill>
                <a:srgbClr val="FF0000"/>
              </a:solidFill>
            </a:endParaRPr>
          </a:p>
          <a:p>
            <a:pPr marL="457200" lvl="0" indent="-323850" algn="l" rtl="0">
              <a:lnSpc>
                <a:spcPct val="100000"/>
              </a:lnSpc>
              <a:spcBef>
                <a:spcPts val="0"/>
              </a:spcBef>
              <a:spcAft>
                <a:spcPts val="0"/>
              </a:spcAft>
              <a:buSzPts val="1500"/>
              <a:buChar char="●"/>
            </a:pPr>
            <a:r>
              <a:rPr lang="en-US" sz="1500" dirty="0"/>
              <a:t>Page Servers: keep DB partition in main-memory, serve page requests from Tier 1, execute storage ops (e.g. </a:t>
            </a:r>
            <a:r>
              <a:rPr lang="en-US" sz="1500" dirty="0" err="1"/>
              <a:t>checkpoints+backups</a:t>
            </a:r>
            <a:r>
              <a:rPr lang="en-US" sz="1500" dirty="0"/>
              <a:t>)</a:t>
            </a:r>
            <a:endParaRPr sz="1500" dirty="0"/>
          </a:p>
          <a:p>
            <a:pPr marL="0" lvl="0" indent="0" algn="l" rtl="0">
              <a:lnSpc>
                <a:spcPct val="100000"/>
              </a:lnSpc>
              <a:spcBef>
                <a:spcPts val="1000"/>
              </a:spcBef>
              <a:spcAft>
                <a:spcPts val="0"/>
              </a:spcAft>
              <a:buSzPts val="1800"/>
              <a:buNone/>
            </a:pPr>
            <a:r>
              <a:rPr lang="en-US" dirty="0">
                <a:solidFill>
                  <a:srgbClr val="0000FF"/>
                </a:solidFill>
              </a:rPr>
              <a:t>Tier 4: Azure Storage Service (</a:t>
            </a:r>
            <a:r>
              <a:rPr lang="en-US" dirty="0" err="1">
                <a:solidFill>
                  <a:srgbClr val="0000FF"/>
                </a:solidFill>
              </a:rPr>
              <a:t>XStore</a:t>
            </a:r>
            <a:r>
              <a:rPr lang="en-US" dirty="0">
                <a:solidFill>
                  <a:srgbClr val="0000FF"/>
                </a:solidFill>
              </a:rPr>
              <a:t>)</a:t>
            </a:r>
            <a:endParaRPr dirty="0">
              <a:solidFill>
                <a:srgbClr val="0000FF"/>
              </a:solidFill>
            </a:endParaRPr>
          </a:p>
          <a:p>
            <a:pPr marL="457200" lvl="0" indent="-323850" algn="l" rtl="0">
              <a:lnSpc>
                <a:spcPct val="100000"/>
              </a:lnSpc>
              <a:spcBef>
                <a:spcPts val="0"/>
              </a:spcBef>
              <a:spcAft>
                <a:spcPts val="0"/>
              </a:spcAft>
              <a:buSzPts val="1500"/>
              <a:buChar char="●"/>
            </a:pPr>
            <a:r>
              <a:rPr lang="en-US" sz="1500" dirty="0"/>
              <a:t>independent storage service</a:t>
            </a:r>
            <a:endParaRPr sz="1500" dirty="0"/>
          </a:p>
          <a:p>
            <a:pPr marL="457200" lvl="0" indent="-323850" algn="l" rtl="0">
              <a:lnSpc>
                <a:spcPct val="100000"/>
              </a:lnSpc>
              <a:spcBef>
                <a:spcPts val="0"/>
              </a:spcBef>
              <a:spcAft>
                <a:spcPts val="0"/>
              </a:spcAft>
              <a:buSzPts val="1500"/>
              <a:buChar char="●"/>
            </a:pPr>
            <a:r>
              <a:rPr lang="en-US" sz="1500" dirty="0"/>
              <a:t>Page Servers: use it as persistent storage of </a:t>
            </a:r>
            <a:r>
              <a:rPr lang="en-US" sz="1500" dirty="0" err="1"/>
              <a:t>checkpoints+backups</a:t>
            </a:r>
            <a:r>
              <a:rPr lang="en-US" sz="1500" dirty="0"/>
              <a:t> (</a:t>
            </a:r>
            <a:r>
              <a:rPr lang="en-US" sz="1500" dirty="0" err="1"/>
              <a:t>asynch</a:t>
            </a:r>
            <a:r>
              <a:rPr lang="en-US" sz="1500" dirty="0"/>
              <a:t>)</a:t>
            </a:r>
            <a:endParaRPr sz="1500" dirty="0"/>
          </a:p>
        </p:txBody>
      </p:sp>
      <p:sp>
        <p:nvSpPr>
          <p:cNvPr id="113" name="Google Shape;113;p10"/>
          <p:cNvSpPr txBox="1">
            <a:spLocks noGrp="1"/>
          </p:cNvSpPr>
          <p:nvPr>
            <p:ph type="title"/>
          </p:nvPr>
        </p:nvSpPr>
        <p:spPr>
          <a:xfrm>
            <a:off x="178082" y="-448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[ii]</a:t>
            </a:r>
            <a:endParaRPr dirty="0">
              <a:solidFill>
                <a:schemeClr val="tx1"/>
              </a:solidFill>
            </a:endParaRPr>
          </a:p>
        </p:txBody>
      </p:sp>
      <p:pic>
        <p:nvPicPr>
          <p:cNvPr id="114" name="Google Shape;114;p10"/>
          <p:cNvPicPr preferRelativeResize="0"/>
          <p:nvPr/>
        </p:nvPicPr>
        <p:blipFill>
          <a:blip r:embed="rId3">
            <a:alphaModFix/>
          </a:blip>
          <a:stretch>
            <a:fillRect/>
          </a:stretch>
        </p:blipFill>
        <p:spPr>
          <a:xfrm>
            <a:off x="4654045" y="559227"/>
            <a:ext cx="4322128" cy="4482251"/>
          </a:xfrm>
          <a:prstGeom prst="rect">
            <a:avLst/>
          </a:prstGeom>
          <a:noFill/>
          <a:ln>
            <a:noFill/>
          </a:ln>
        </p:spPr>
      </p:pic>
      <p:sp>
        <p:nvSpPr>
          <p:cNvPr id="115" name="Google Shape;115;p10"/>
          <p:cNvSpPr txBox="1"/>
          <p:nvPr/>
        </p:nvSpPr>
        <p:spPr>
          <a:xfrm>
            <a:off x="5669050" y="-18400"/>
            <a:ext cx="4678800" cy="87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rgbClr val="FF0000"/>
                </a:solidFill>
              </a:rPr>
              <a:t>red: “stateless”, only main-memory</a:t>
            </a:r>
            <a:endParaRPr b="1">
              <a:solidFill>
                <a:srgbClr val="FF0000"/>
              </a:solidFill>
            </a:endParaRPr>
          </a:p>
          <a:p>
            <a:pPr marL="0" lvl="0" indent="0" algn="l" rtl="0">
              <a:spcBef>
                <a:spcPts val="0"/>
              </a:spcBef>
              <a:spcAft>
                <a:spcPts val="0"/>
              </a:spcAft>
              <a:buNone/>
            </a:pPr>
            <a:r>
              <a:rPr lang="en-US" b="1">
                <a:solidFill>
                  <a:srgbClr val="0000FF"/>
                </a:solidFill>
              </a:rPr>
              <a:t>blue: the “true” DB, persistent storage</a:t>
            </a:r>
            <a:endParaRPr b="1">
              <a:solidFill>
                <a:srgbClr val="0000FF"/>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body" idx="1"/>
          </p:nvPr>
        </p:nvSpPr>
        <p:spPr>
          <a:xfrm>
            <a:off x="182334" y="599578"/>
            <a:ext cx="4667107" cy="424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dirty="0"/>
              <a:t>4.3. XLOG Service</a:t>
            </a:r>
            <a:endParaRPr dirty="0"/>
          </a:p>
          <a:p>
            <a:pPr marL="0" lvl="0" indent="0" algn="l" rtl="0">
              <a:lnSpc>
                <a:spcPct val="100000"/>
              </a:lnSpc>
              <a:spcBef>
                <a:spcPts val="1000"/>
              </a:spcBef>
              <a:spcAft>
                <a:spcPts val="0"/>
              </a:spcAft>
              <a:buSzPts val="1800"/>
              <a:buNone/>
            </a:pPr>
            <a:r>
              <a:rPr lang="en-US" sz="1600" u="sng" dirty="0"/>
              <a:t>1a: Primary → *</a:t>
            </a:r>
            <a:r>
              <a:rPr lang="en-US" sz="1600" b="1" u="sng" dirty="0"/>
              <a:t>LZ</a:t>
            </a:r>
            <a:r>
              <a:rPr lang="en-US" sz="1600" u="sng" dirty="0"/>
              <a:t>:</a:t>
            </a:r>
            <a:endParaRPr lang="en-US" sz="1600" dirty="0"/>
          </a:p>
          <a:p>
            <a:pPr marL="0" lvl="0" indent="0" algn="l" rtl="0">
              <a:lnSpc>
                <a:spcPct val="100000"/>
              </a:lnSpc>
              <a:spcAft>
                <a:spcPts val="0"/>
              </a:spcAft>
              <a:buSzPts val="1800"/>
              <a:buNone/>
            </a:pPr>
            <a:r>
              <a:rPr lang="en-US" sz="1600" dirty="0"/>
              <a:t>     synchronous + reliable: durability</a:t>
            </a:r>
            <a:endParaRPr sz="1600" dirty="0"/>
          </a:p>
          <a:p>
            <a:pPr marL="0" lvl="0" indent="0" algn="l" rtl="0">
              <a:lnSpc>
                <a:spcPct val="100000"/>
              </a:lnSpc>
              <a:spcBef>
                <a:spcPts val="500"/>
              </a:spcBef>
              <a:spcAft>
                <a:spcPts val="0"/>
              </a:spcAft>
              <a:buNone/>
            </a:pPr>
            <a:r>
              <a:rPr lang="en-US" sz="1600" u="sng" dirty="0"/>
              <a:t>1b: Primary → XLOG Process:</a:t>
            </a:r>
          </a:p>
          <a:p>
            <a:pPr marL="0" lvl="0" indent="0" algn="l" rtl="0">
              <a:lnSpc>
                <a:spcPct val="100000"/>
              </a:lnSpc>
              <a:spcAft>
                <a:spcPts val="0"/>
              </a:spcAft>
              <a:buNone/>
            </a:pPr>
            <a:r>
              <a:rPr lang="en-US" sz="1600" dirty="0"/>
              <a:t>      asynchronous: availability</a:t>
            </a:r>
            <a:endParaRPr sz="1600" dirty="0"/>
          </a:p>
          <a:p>
            <a:pPr marL="0" lvl="0" indent="0" algn="l" rtl="0">
              <a:lnSpc>
                <a:spcPct val="100000"/>
              </a:lnSpc>
              <a:spcBef>
                <a:spcPts val="500"/>
              </a:spcBef>
              <a:spcAft>
                <a:spcPts val="0"/>
              </a:spcAft>
              <a:buNone/>
            </a:pPr>
            <a:r>
              <a:rPr lang="en-US" sz="1700" u="sng" dirty="0"/>
              <a:t>2 → 3: Pending Area → </a:t>
            </a:r>
            <a:r>
              <a:rPr lang="en-US" sz="1700" u="sng" dirty="0" err="1"/>
              <a:t>LogBroker</a:t>
            </a:r>
            <a:r>
              <a:rPr lang="en-US" sz="1700" u="sng" dirty="0"/>
              <a:t>:</a:t>
            </a:r>
            <a:r>
              <a:rPr lang="en-US" sz="1700" dirty="0"/>
              <a:t> </a:t>
            </a:r>
          </a:p>
          <a:p>
            <a:pPr marL="0" lvl="0" indent="0" algn="l" rtl="0">
              <a:lnSpc>
                <a:spcPct val="100000"/>
              </a:lnSpc>
              <a:spcAft>
                <a:spcPts val="0"/>
              </a:spcAft>
              <a:buNone/>
            </a:pPr>
            <a:r>
              <a:rPr lang="en-US" sz="1600" i="1" dirty="0"/>
              <a:t>      hardened </a:t>
            </a:r>
            <a:r>
              <a:rPr lang="en-US" sz="1600" dirty="0"/>
              <a:t>blocks ready for dissemination      </a:t>
            </a:r>
          </a:p>
          <a:p>
            <a:pPr marL="0" lvl="0" indent="0" algn="l" rtl="0">
              <a:lnSpc>
                <a:spcPct val="100000"/>
              </a:lnSpc>
              <a:spcAft>
                <a:spcPts val="0"/>
              </a:spcAft>
              <a:buNone/>
            </a:pPr>
            <a:r>
              <a:rPr lang="en-US" sz="1600" dirty="0"/>
              <a:t>     +archiving</a:t>
            </a:r>
            <a:endParaRPr sz="1600" dirty="0"/>
          </a:p>
          <a:p>
            <a:pPr marL="0" lvl="0" indent="0" algn="l" rtl="0">
              <a:lnSpc>
                <a:spcPct val="100000"/>
              </a:lnSpc>
              <a:spcBef>
                <a:spcPts val="500"/>
              </a:spcBef>
              <a:spcAft>
                <a:spcPts val="0"/>
              </a:spcAft>
              <a:buNone/>
            </a:pPr>
            <a:r>
              <a:rPr lang="en-US" sz="1700" u="sng" dirty="0"/>
              <a:t>3 → 4 + 3 → 5: </a:t>
            </a:r>
            <a:r>
              <a:rPr lang="en-US" sz="1700" i="1" u="sng" dirty="0" err="1"/>
              <a:t>destaging</a:t>
            </a:r>
            <a:r>
              <a:rPr lang="en-US" sz="1700" u="sng" dirty="0"/>
              <a:t>:</a:t>
            </a:r>
            <a:endParaRPr lang="en-US" sz="1700" dirty="0"/>
          </a:p>
          <a:p>
            <a:pPr marL="0" lvl="0" indent="0" algn="l" rtl="0">
              <a:lnSpc>
                <a:spcPct val="100000"/>
              </a:lnSpc>
              <a:spcAft>
                <a:spcPts val="0"/>
              </a:spcAft>
              <a:buNone/>
            </a:pPr>
            <a:r>
              <a:rPr lang="en-US" sz="1700" dirty="0"/>
              <a:t>     3→4 </a:t>
            </a:r>
            <a:r>
              <a:rPr lang="en-US" sz="1600" dirty="0"/>
              <a:t>for fast access, 3→5 for retention</a:t>
            </a:r>
            <a:endParaRPr sz="1600" dirty="0"/>
          </a:p>
          <a:p>
            <a:pPr marL="0" lvl="0" indent="0" algn="l" rtl="0">
              <a:lnSpc>
                <a:spcPct val="100000"/>
              </a:lnSpc>
              <a:spcBef>
                <a:spcPts val="0"/>
              </a:spcBef>
              <a:spcAft>
                <a:spcPts val="0"/>
              </a:spcAft>
              <a:buNone/>
            </a:pPr>
            <a:r>
              <a:rPr lang="en-US" sz="1500" dirty="0"/>
              <a:t>      [*1→2→3→4+5 pipeline, no block removed from </a:t>
            </a:r>
          </a:p>
          <a:p>
            <a:pPr marL="0" lvl="0" indent="0" algn="l" rtl="0">
              <a:lnSpc>
                <a:spcPct val="100000"/>
              </a:lnSpc>
              <a:spcBef>
                <a:spcPts val="0"/>
              </a:spcBef>
              <a:spcAft>
                <a:spcPts val="0"/>
              </a:spcAft>
              <a:buNone/>
            </a:pPr>
            <a:r>
              <a:rPr lang="en-US" sz="1500" dirty="0"/>
              <a:t>      LZ unless </a:t>
            </a:r>
            <a:r>
              <a:rPr lang="en-US" sz="1500" i="1" dirty="0" err="1"/>
              <a:t>destaged</a:t>
            </a:r>
            <a:r>
              <a:rPr lang="en-US" sz="1500" dirty="0"/>
              <a:t>, limits throughput of update </a:t>
            </a:r>
          </a:p>
          <a:p>
            <a:pPr marL="0" lvl="0" indent="0" algn="l" rtl="0">
              <a:lnSpc>
                <a:spcPct val="100000"/>
              </a:lnSpc>
              <a:spcBef>
                <a:spcPts val="0"/>
              </a:spcBef>
              <a:spcAft>
                <a:spcPts val="0"/>
              </a:spcAft>
              <a:buNone/>
            </a:pPr>
            <a:r>
              <a:rPr lang="en-US" sz="1500" dirty="0"/>
              <a:t>      transactions]</a:t>
            </a:r>
            <a:endParaRPr sz="1500" dirty="0"/>
          </a:p>
          <a:p>
            <a:pPr marL="0" lvl="0" indent="0" algn="l" rtl="0">
              <a:lnSpc>
                <a:spcPct val="100000"/>
              </a:lnSpc>
              <a:spcBef>
                <a:spcPts val="500"/>
              </a:spcBef>
              <a:spcAft>
                <a:spcPts val="0"/>
              </a:spcAft>
              <a:buNone/>
            </a:pPr>
            <a:r>
              <a:rPr lang="en-US" sz="1600" u="sng" dirty="0"/>
              <a:t>3 → 6a+6b: </a:t>
            </a:r>
            <a:r>
              <a:rPr lang="en-US" sz="1600" u="sng" dirty="0" err="1"/>
              <a:t>LogBroker</a:t>
            </a:r>
            <a:r>
              <a:rPr lang="en-US" sz="1600" u="sng" dirty="0"/>
              <a:t> → Consumers:</a:t>
            </a:r>
            <a:endParaRPr lang="en-US" sz="1600" dirty="0"/>
          </a:p>
          <a:p>
            <a:pPr marL="0" lvl="0" indent="0" algn="l" rtl="0">
              <a:lnSpc>
                <a:spcPct val="100000"/>
              </a:lnSpc>
              <a:spcAft>
                <a:spcPts val="0"/>
              </a:spcAft>
              <a:buNone/>
            </a:pPr>
            <a:r>
              <a:rPr lang="en-US" sz="1600" i="1" dirty="0"/>
              <a:t>       pull </a:t>
            </a:r>
            <a:r>
              <a:rPr lang="en-US" sz="1600" dirty="0"/>
              <a:t>on-demand from *</a:t>
            </a:r>
            <a:r>
              <a:rPr lang="en-US" sz="1600" b="1" dirty="0"/>
              <a:t>memory hierarchy</a:t>
            </a:r>
            <a:endParaRPr sz="1600" b="1"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p:txBody>
      </p:sp>
      <p:sp>
        <p:nvSpPr>
          <p:cNvPr id="121" name="Google Shape;121;p11"/>
          <p:cNvSpPr txBox="1">
            <a:spLocks noGrp="1"/>
          </p:cNvSpPr>
          <p:nvPr>
            <p:ph type="title"/>
          </p:nvPr>
        </p:nvSpPr>
        <p:spPr>
          <a:xfrm>
            <a:off x="150436" y="3566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[iii]</a:t>
            </a:r>
            <a:endParaRPr dirty="0">
              <a:solidFill>
                <a:schemeClr val="tx1"/>
              </a:solidFill>
            </a:endParaRPr>
          </a:p>
        </p:txBody>
      </p:sp>
      <p:grpSp>
        <p:nvGrpSpPr>
          <p:cNvPr id="122" name="Google Shape;122;p11"/>
          <p:cNvGrpSpPr/>
          <p:nvPr/>
        </p:nvGrpSpPr>
        <p:grpSpPr>
          <a:xfrm>
            <a:off x="4627936" y="230075"/>
            <a:ext cx="5375600" cy="4711975"/>
            <a:chOff x="4447175" y="230075"/>
            <a:chExt cx="5375600" cy="4711975"/>
          </a:xfrm>
        </p:grpSpPr>
        <p:pic>
          <p:nvPicPr>
            <p:cNvPr id="123" name="Google Shape;123;p11"/>
            <p:cNvPicPr preferRelativeResize="0"/>
            <p:nvPr/>
          </p:nvPicPr>
          <p:blipFill>
            <a:blip r:embed="rId3">
              <a:alphaModFix/>
            </a:blip>
            <a:stretch>
              <a:fillRect/>
            </a:stretch>
          </p:blipFill>
          <p:spPr>
            <a:xfrm>
              <a:off x="4509502" y="230075"/>
              <a:ext cx="4475201" cy="4711975"/>
            </a:xfrm>
            <a:prstGeom prst="rect">
              <a:avLst/>
            </a:prstGeom>
            <a:noFill/>
            <a:ln>
              <a:noFill/>
            </a:ln>
          </p:spPr>
        </p:pic>
        <p:sp>
          <p:nvSpPr>
            <p:cNvPr id="124" name="Google Shape;124;p11"/>
            <p:cNvSpPr txBox="1"/>
            <p:nvPr/>
          </p:nvSpPr>
          <p:spPr>
            <a:xfrm>
              <a:off x="5291225" y="1835175"/>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1a</a:t>
              </a:r>
              <a:endParaRPr/>
            </a:p>
          </p:txBody>
        </p:sp>
        <p:sp>
          <p:nvSpPr>
            <p:cNvPr id="125" name="Google Shape;125;p11"/>
            <p:cNvSpPr txBox="1"/>
            <p:nvPr/>
          </p:nvSpPr>
          <p:spPr>
            <a:xfrm>
              <a:off x="5734325" y="1441625"/>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1b</a:t>
              </a:r>
              <a:endParaRPr/>
            </a:p>
          </p:txBody>
        </p:sp>
        <p:sp>
          <p:nvSpPr>
            <p:cNvPr id="126" name="Google Shape;126;p11"/>
            <p:cNvSpPr txBox="1"/>
            <p:nvPr/>
          </p:nvSpPr>
          <p:spPr>
            <a:xfrm>
              <a:off x="4447175" y="2571750"/>
              <a:ext cx="22635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(LZ / Azure Premium Storage XIO)</a:t>
              </a:r>
              <a:endParaRPr sz="1000" dirty="0"/>
            </a:p>
          </p:txBody>
        </p:sp>
        <p:sp>
          <p:nvSpPr>
            <p:cNvPr id="127" name="Google Shape;127;p11"/>
            <p:cNvSpPr txBox="1"/>
            <p:nvPr/>
          </p:nvSpPr>
          <p:spPr>
            <a:xfrm>
              <a:off x="6664525" y="1580225"/>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2</a:t>
              </a:r>
              <a:endParaRPr/>
            </a:p>
          </p:txBody>
        </p:sp>
        <p:sp>
          <p:nvSpPr>
            <p:cNvPr id="128" name="Google Shape;128;p11"/>
            <p:cNvSpPr txBox="1"/>
            <p:nvPr/>
          </p:nvSpPr>
          <p:spPr>
            <a:xfrm>
              <a:off x="7731325" y="1961225"/>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3</a:t>
              </a:r>
              <a:endParaRPr/>
            </a:p>
          </p:txBody>
        </p:sp>
        <p:sp>
          <p:nvSpPr>
            <p:cNvPr id="129" name="Google Shape;129;p11"/>
            <p:cNvSpPr txBox="1"/>
            <p:nvPr/>
          </p:nvSpPr>
          <p:spPr>
            <a:xfrm>
              <a:off x="7413700" y="3456575"/>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4</a:t>
              </a:r>
              <a:endParaRPr/>
            </a:p>
          </p:txBody>
        </p:sp>
        <p:sp>
          <p:nvSpPr>
            <p:cNvPr id="130" name="Google Shape;130;p11"/>
            <p:cNvSpPr txBox="1"/>
            <p:nvPr/>
          </p:nvSpPr>
          <p:spPr>
            <a:xfrm>
              <a:off x="5878725" y="3389500"/>
              <a:ext cx="4431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t>5</a:t>
              </a:r>
              <a:endParaRPr/>
            </a:p>
          </p:txBody>
        </p:sp>
        <p:sp>
          <p:nvSpPr>
            <p:cNvPr id="131" name="Google Shape;131;p11"/>
            <p:cNvSpPr txBox="1"/>
            <p:nvPr/>
          </p:nvSpPr>
          <p:spPr>
            <a:xfrm>
              <a:off x="7807525" y="3909100"/>
              <a:ext cx="10785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t>(local SSD)</a:t>
              </a:r>
              <a:endParaRPr sz="1200"/>
            </a:p>
          </p:txBody>
        </p:sp>
        <p:sp>
          <p:nvSpPr>
            <p:cNvPr id="132" name="Google Shape;132;p11"/>
            <p:cNvSpPr txBox="1"/>
            <p:nvPr/>
          </p:nvSpPr>
          <p:spPr>
            <a:xfrm>
              <a:off x="4828175" y="4019550"/>
              <a:ext cx="22635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a:t>(LT / Azure XStore)</a:t>
              </a:r>
              <a:endParaRPr sz="1000"/>
            </a:p>
          </p:txBody>
        </p:sp>
        <p:sp>
          <p:nvSpPr>
            <p:cNvPr id="133" name="Google Shape;133;p11"/>
            <p:cNvSpPr txBox="1"/>
            <p:nvPr/>
          </p:nvSpPr>
          <p:spPr>
            <a:xfrm>
              <a:off x="6634175" y="1544400"/>
              <a:ext cx="2014500" cy="1657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11"/>
            <p:cNvSpPr txBox="1"/>
            <p:nvPr/>
          </p:nvSpPr>
          <p:spPr>
            <a:xfrm>
              <a:off x="6504575" y="1276350"/>
              <a:ext cx="22635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rgbClr val="FF0000"/>
                  </a:solidFill>
                </a:rPr>
                <a:t>XLOG Process</a:t>
              </a:r>
              <a:endParaRPr sz="1000" b="1">
                <a:solidFill>
                  <a:srgbClr val="FF0000"/>
                </a:solidFill>
              </a:endParaRPr>
            </a:p>
          </p:txBody>
        </p:sp>
        <p:sp>
          <p:nvSpPr>
            <p:cNvPr id="135" name="Google Shape;135;p11"/>
            <p:cNvSpPr txBox="1"/>
            <p:nvPr/>
          </p:nvSpPr>
          <p:spPr>
            <a:xfrm>
              <a:off x="6996475" y="768375"/>
              <a:ext cx="2826300" cy="2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6a+6b (Consumers)</a:t>
              </a:r>
              <a:endParaRPr sz="1100" dirty="0"/>
            </a:p>
          </p:txBody>
        </p:sp>
      </p:gr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74bd9c515d_0_5"/>
          <p:cNvSpPr txBox="1">
            <a:spLocks noGrp="1"/>
          </p:cNvSpPr>
          <p:nvPr>
            <p:ph type="title"/>
          </p:nvPr>
        </p:nvSpPr>
        <p:spPr>
          <a:xfrm>
            <a:off x="258537" y="3918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rPr>
              <a:t>4.3 [more about] XLOG Service</a:t>
            </a:r>
            <a:endParaRPr dirty="0">
              <a:solidFill>
                <a:schemeClr val="tx1"/>
              </a:solidFill>
            </a:endParaRPr>
          </a:p>
        </p:txBody>
      </p:sp>
      <p:sp>
        <p:nvSpPr>
          <p:cNvPr id="141" name="Google Shape;141;g74bd9c515d_0_5"/>
          <p:cNvSpPr txBox="1">
            <a:spLocks noGrp="1"/>
          </p:cNvSpPr>
          <p:nvPr>
            <p:ph type="body" idx="1"/>
          </p:nvPr>
        </p:nvSpPr>
        <p:spPr>
          <a:xfrm>
            <a:off x="241800" y="1088679"/>
            <a:ext cx="89022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*Landing Zone (LZ)</a:t>
            </a:r>
            <a:r>
              <a:rPr lang="en-US" dirty="0"/>
              <a:t>:</a:t>
            </a:r>
            <a:endParaRPr dirty="0"/>
          </a:p>
          <a:p>
            <a:pPr marL="457200" lvl="0" indent="-342900" algn="l" rtl="0">
              <a:spcBef>
                <a:spcPts val="0"/>
              </a:spcBef>
              <a:spcAft>
                <a:spcPts val="0"/>
              </a:spcAft>
              <a:buSzPts val="1800"/>
              <a:buChar char="-"/>
            </a:pPr>
            <a:r>
              <a:rPr lang="en-US" dirty="0"/>
              <a:t>very fast and reliable storage service with SAN-like capabilities</a:t>
            </a:r>
            <a:endParaRPr dirty="0"/>
          </a:p>
          <a:p>
            <a:pPr marL="457200" lvl="0" indent="-342900" algn="l" rtl="0">
              <a:spcBef>
                <a:spcPts val="0"/>
              </a:spcBef>
              <a:spcAft>
                <a:spcPts val="0"/>
              </a:spcAft>
              <a:buSzPts val="1800"/>
              <a:buChar char="-"/>
            </a:pPr>
            <a:r>
              <a:rPr lang="en-US" dirty="0"/>
              <a:t>currently implemented with Azure Premium Storage (XIO) in SQL DB </a:t>
            </a:r>
            <a:r>
              <a:rPr lang="en-US" dirty="0" err="1"/>
              <a:t>Hyperscale</a:t>
            </a:r>
            <a:endParaRPr dirty="0"/>
          </a:p>
          <a:p>
            <a:pPr marL="457200" lvl="0" indent="-342900" algn="l" rtl="0">
              <a:spcBef>
                <a:spcPts val="0"/>
              </a:spcBef>
              <a:spcAft>
                <a:spcPts val="0"/>
              </a:spcAft>
              <a:buSzPts val="1800"/>
              <a:buChar char="-"/>
            </a:pPr>
            <a:r>
              <a:rPr lang="en-US" dirty="0"/>
              <a:t>pluggable service [ → Appendix A]</a:t>
            </a:r>
            <a:endParaRPr dirty="0"/>
          </a:p>
          <a:p>
            <a:pPr marL="457200" lvl="0" indent="-342900" algn="l" rtl="0">
              <a:spcBef>
                <a:spcPts val="0"/>
              </a:spcBef>
              <a:spcAft>
                <a:spcPts val="0"/>
              </a:spcAft>
              <a:buSzPts val="1800"/>
              <a:buChar char="-"/>
            </a:pPr>
            <a:r>
              <a:rPr lang="en-US" dirty="0"/>
              <a:t>limited capacity (expensive), at some point dumped to LT</a:t>
            </a:r>
            <a:endParaRPr dirty="0"/>
          </a:p>
          <a:p>
            <a:pPr marL="457200" lvl="0" indent="0" algn="l" rtl="0">
              <a:spcBef>
                <a:spcPts val="0"/>
              </a:spcBef>
              <a:spcAft>
                <a:spcPts val="0"/>
              </a:spcAft>
              <a:buNone/>
            </a:pPr>
            <a:endParaRPr dirty="0"/>
          </a:p>
          <a:p>
            <a:pPr marL="0" lvl="0" indent="0" algn="l" rtl="0">
              <a:spcBef>
                <a:spcPts val="0"/>
              </a:spcBef>
              <a:spcAft>
                <a:spcPts val="0"/>
              </a:spcAft>
              <a:buNone/>
            </a:pPr>
            <a:r>
              <a:rPr lang="en-US" b="1" dirty="0"/>
              <a:t>*memory hierarchy</a:t>
            </a:r>
            <a:r>
              <a:rPr lang="en-US" dirty="0"/>
              <a:t>:</a:t>
            </a:r>
            <a:endParaRPr dirty="0"/>
          </a:p>
          <a:p>
            <a:pPr marL="0" lvl="0" indent="457200" algn="l" rtl="0">
              <a:spcBef>
                <a:spcPts val="0"/>
              </a:spcBef>
              <a:spcAft>
                <a:spcPts val="0"/>
              </a:spcAft>
              <a:buNone/>
            </a:pPr>
            <a:r>
              <a:rPr lang="en-US" dirty="0"/>
              <a:t>1 - Sequence Map (main memory </a:t>
            </a:r>
            <a:r>
              <a:rPr lang="en-US" dirty="0" err="1"/>
              <a:t>hashmap</a:t>
            </a:r>
            <a:r>
              <a:rPr lang="en-US" dirty="0"/>
              <a:t> of log blogs, owned by </a:t>
            </a:r>
            <a:r>
              <a:rPr lang="en-US" dirty="0" err="1"/>
              <a:t>LogBroker</a:t>
            </a:r>
            <a:r>
              <a:rPr lang="en-US" dirty="0"/>
              <a:t>)</a:t>
            </a:r>
            <a:endParaRPr dirty="0"/>
          </a:p>
          <a:p>
            <a:pPr marL="0" lvl="0" indent="457200" algn="l" rtl="0">
              <a:spcBef>
                <a:spcPts val="0"/>
              </a:spcBef>
              <a:spcAft>
                <a:spcPts val="0"/>
              </a:spcAft>
              <a:buNone/>
            </a:pPr>
            <a:r>
              <a:rPr lang="en-US" dirty="0"/>
              <a:t>2 - Local SSD Cache </a:t>
            </a:r>
            <a:endParaRPr dirty="0"/>
          </a:p>
          <a:p>
            <a:pPr marL="0" lvl="0" indent="457200" algn="l" rtl="0">
              <a:spcBef>
                <a:spcPts val="0"/>
              </a:spcBef>
              <a:spcAft>
                <a:spcPts val="0"/>
              </a:spcAft>
              <a:buNone/>
            </a:pPr>
            <a:r>
              <a:rPr lang="en-US" dirty="0"/>
              <a:t>3 - LZ</a:t>
            </a:r>
            <a:endParaRPr dirty="0"/>
          </a:p>
          <a:p>
            <a:pPr marL="0" lvl="0" indent="457200" algn="l" rtl="0">
              <a:spcBef>
                <a:spcPts val="0"/>
              </a:spcBef>
              <a:spcAft>
                <a:spcPts val="0"/>
              </a:spcAft>
              <a:buNone/>
            </a:pPr>
            <a:r>
              <a:rPr lang="en-US" dirty="0"/>
              <a:t>4 - Long-Term Storage (LT)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body" idx="1"/>
          </p:nvPr>
        </p:nvSpPr>
        <p:spPr>
          <a:xfrm>
            <a:off x="162835" y="684639"/>
            <a:ext cx="9023691" cy="416380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buSzPts val="1800"/>
              <a:buNone/>
            </a:pPr>
            <a:r>
              <a:rPr lang="en-US" dirty="0"/>
              <a:t>4.4. Primary Compute Nodes</a:t>
            </a:r>
          </a:p>
          <a:p>
            <a:pPr marL="285750" lvl="0" indent="-285750" algn="l" rtl="0">
              <a:lnSpc>
                <a:spcPct val="115000"/>
              </a:lnSpc>
              <a:spcBef>
                <a:spcPts val="0"/>
              </a:spcBef>
              <a:buSzPts val="1800"/>
              <a:buFont typeface="Arial" panose="020B0604020202020204" pitchFamily="34" charset="0"/>
              <a:buChar char="•"/>
            </a:pPr>
            <a:r>
              <a:rPr lang="en-US" sz="1600" dirty="0"/>
              <a:t>Unaware of other replicas, remote storage, separation of log</a:t>
            </a:r>
          </a:p>
          <a:p>
            <a:pPr marL="285750" lvl="0" indent="-285750" algn="l" rtl="0">
              <a:lnSpc>
                <a:spcPct val="115000"/>
              </a:lnSpc>
              <a:spcBef>
                <a:spcPts val="0"/>
              </a:spcBef>
              <a:buSzPts val="1800"/>
              <a:buFont typeface="Arial" panose="020B0604020202020204" pitchFamily="34" charset="0"/>
              <a:buChar char="•"/>
            </a:pPr>
            <a:r>
              <a:rPr lang="en-US" sz="1600" dirty="0"/>
              <a:t>Differences from </a:t>
            </a:r>
            <a:r>
              <a:rPr lang="en-US" sz="1600" dirty="0" err="1"/>
              <a:t>on-premise</a:t>
            </a:r>
            <a:r>
              <a:rPr lang="en-US" sz="1600" dirty="0"/>
              <a:t> SQL Server:</a:t>
            </a:r>
          </a:p>
          <a:p>
            <a:pPr marL="742950" lvl="1" indent="-285750">
              <a:spcBef>
                <a:spcPts val="0"/>
              </a:spcBef>
              <a:buSzPts val="1800"/>
              <a:buFont typeface="Arial" panose="020B0604020202020204" pitchFamily="34" charset="0"/>
              <a:buChar char="•"/>
            </a:pPr>
            <a:r>
              <a:rPr lang="en-US" sz="1600" dirty="0"/>
              <a:t>Storage level ops delegated (e.g. backups) to lower tiers</a:t>
            </a:r>
          </a:p>
          <a:p>
            <a:pPr marL="742950" lvl="1" indent="-285750">
              <a:spcBef>
                <a:spcPts val="0"/>
              </a:spcBef>
              <a:buSzPts val="1800"/>
              <a:buFont typeface="Arial" panose="020B0604020202020204" pitchFamily="34" charset="0"/>
              <a:buChar char="•"/>
            </a:pPr>
            <a:r>
              <a:rPr lang="en-US" sz="1600" dirty="0"/>
              <a:t>Log “flushed” to LZ using virtualized filesystem mechanism (Virtual I/O Stack…)</a:t>
            </a:r>
          </a:p>
          <a:p>
            <a:pPr marL="742950" lvl="1" indent="-285750">
              <a:spcBef>
                <a:spcPts val="0"/>
              </a:spcBef>
              <a:buSzPts val="1800"/>
              <a:buFont typeface="Arial" panose="020B0604020202020204" pitchFamily="34" charset="0"/>
              <a:buChar char="•"/>
            </a:pPr>
            <a:r>
              <a:rPr lang="en-US" sz="1600" dirty="0"/>
              <a:t>RBPEX cache</a:t>
            </a:r>
          </a:p>
          <a:p>
            <a:pPr marL="742950" lvl="1" indent="-285750">
              <a:lnSpc>
                <a:spcPct val="100000"/>
              </a:lnSpc>
              <a:spcBef>
                <a:spcPts val="0"/>
              </a:spcBef>
              <a:buSzPts val="1800"/>
              <a:buFont typeface="Arial" panose="020B0604020202020204" pitchFamily="34" charset="0"/>
              <a:buChar char="•"/>
            </a:pPr>
            <a:r>
              <a:rPr lang="en-US" sz="1600" dirty="0"/>
              <a:t>Only </a:t>
            </a:r>
            <a:r>
              <a:rPr lang="en-US" sz="1600" i="1" dirty="0"/>
              <a:t>hot</a:t>
            </a:r>
            <a:r>
              <a:rPr lang="en-US" sz="1600" dirty="0"/>
              <a:t> portion of DB in cache: </a:t>
            </a:r>
            <a:r>
              <a:rPr lang="en-US" sz="1600" i="1" dirty="0" err="1">
                <a:sym typeface="Wingdings" panose="05000000000000000000" pitchFamily="2" charset="2"/>
              </a:rPr>
              <a:t>GetPage@LSN</a:t>
            </a:r>
            <a:r>
              <a:rPr lang="en-US" sz="1600" dirty="0">
                <a:sym typeface="Wingdings" panose="05000000000000000000" pitchFamily="2" charset="2"/>
              </a:rPr>
              <a:t> mechanism:</a:t>
            </a:r>
          </a:p>
          <a:p>
            <a:pPr marL="457200" lvl="1" indent="0">
              <a:lnSpc>
                <a:spcPct val="100000"/>
              </a:lnSpc>
              <a:spcBef>
                <a:spcPts val="0"/>
              </a:spcBef>
              <a:buSzPts val="1800"/>
              <a:buNone/>
            </a:pPr>
            <a:r>
              <a:rPr lang="en-US" sz="1600" dirty="0">
                <a:sym typeface="Wingdings" panose="05000000000000000000" pitchFamily="2" charset="2"/>
              </a:rPr>
              <a:t>      </a:t>
            </a:r>
            <a:r>
              <a:rPr lang="en-US" sz="1600" i="1" dirty="0" err="1">
                <a:sym typeface="Wingdings" panose="05000000000000000000" pitchFamily="2" charset="2"/>
              </a:rPr>
              <a:t>getPage</a:t>
            </a:r>
            <a:r>
              <a:rPr lang="en-US" sz="1600" i="1" dirty="0">
                <a:sym typeface="Wingdings" panose="05000000000000000000" pitchFamily="2" charset="2"/>
              </a:rPr>
              <a:t>(</a:t>
            </a:r>
            <a:r>
              <a:rPr lang="en-US" sz="1600" i="1" dirty="0" err="1">
                <a:sym typeface="Wingdings" panose="05000000000000000000" pitchFamily="2" charset="2"/>
              </a:rPr>
              <a:t>pageId</a:t>
            </a:r>
            <a:r>
              <a:rPr lang="en-US" sz="1600" i="1" dirty="0">
                <a:sym typeface="Wingdings" panose="05000000000000000000" pitchFamily="2" charset="2"/>
              </a:rPr>
              <a:t>, LSN): </a:t>
            </a:r>
            <a:r>
              <a:rPr lang="en-US" sz="1600" dirty="0">
                <a:sym typeface="Wingdings" panose="05000000000000000000" pitchFamily="2" charset="2"/>
              </a:rPr>
              <a:t>returns a version of the page with updates at least up to LSN</a:t>
            </a:r>
          </a:p>
          <a:p>
            <a:pPr marL="914400" lvl="2" indent="0">
              <a:lnSpc>
                <a:spcPct val="100000"/>
              </a:lnSpc>
              <a:spcBef>
                <a:spcPts val="0"/>
              </a:spcBef>
              <a:buNone/>
            </a:pPr>
            <a:r>
              <a:rPr lang="en-US" sz="1600" dirty="0"/>
              <a:t>      - </a:t>
            </a:r>
            <a:r>
              <a:rPr lang="en-US" sz="1600" dirty="0" err="1"/>
              <a:t>pageId</a:t>
            </a:r>
            <a:r>
              <a:rPr lang="en-US" sz="1600" dirty="0"/>
              <a:t>: desired page</a:t>
            </a:r>
          </a:p>
          <a:p>
            <a:pPr marL="914400" lvl="2" indent="0">
              <a:lnSpc>
                <a:spcPct val="100000"/>
              </a:lnSpc>
              <a:spcBef>
                <a:spcPts val="0"/>
              </a:spcBef>
              <a:buNone/>
            </a:pPr>
            <a:r>
              <a:rPr lang="en-US" sz="1600" dirty="0"/>
              <a:t>      - LSN: Log Sequence Number (log entry no.)</a:t>
            </a:r>
          </a:p>
          <a:p>
            <a:pPr marL="457200" lvl="1" indent="0">
              <a:lnSpc>
                <a:spcPct val="100000"/>
              </a:lnSpc>
              <a:spcBef>
                <a:spcPts val="0"/>
              </a:spcBef>
              <a:buNone/>
            </a:pPr>
            <a:r>
              <a:rPr lang="en-US" sz="1600" dirty="0">
                <a:sym typeface="Wingdings" panose="05000000000000000000" pitchFamily="2" charset="2"/>
              </a:rPr>
              <a:t>      Why?</a:t>
            </a:r>
          </a:p>
          <a:p>
            <a:pPr marL="457200" lvl="1" indent="0">
              <a:lnSpc>
                <a:spcPct val="100000"/>
              </a:lnSpc>
              <a:spcBef>
                <a:spcPts val="0"/>
              </a:spcBef>
              <a:buNone/>
            </a:pPr>
            <a:r>
              <a:rPr lang="en-US" sz="1600" dirty="0">
                <a:sym typeface="Wingdings" panose="05000000000000000000" pitchFamily="2" charset="2"/>
              </a:rPr>
              <a:t>	 - (primary) applies WAL protocol; hardens log on XLOG tier.</a:t>
            </a:r>
          </a:p>
          <a:p>
            <a:pPr marL="457200" lvl="1" indent="0">
              <a:lnSpc>
                <a:spcPct val="100000"/>
              </a:lnSpc>
              <a:spcBef>
                <a:spcPts val="0"/>
              </a:spcBef>
              <a:buNone/>
            </a:pPr>
            <a:r>
              <a:rPr lang="en-US" sz="1600" dirty="0">
                <a:sym typeface="Wingdings" panose="05000000000000000000" pitchFamily="2" charset="2"/>
              </a:rPr>
              <a:t>	 - evicts page from buffers to make space.</a:t>
            </a:r>
          </a:p>
          <a:p>
            <a:pPr marL="457200" lvl="1" indent="0">
              <a:lnSpc>
                <a:spcPct val="100000"/>
              </a:lnSpc>
              <a:spcBef>
                <a:spcPts val="0"/>
              </a:spcBef>
              <a:buNone/>
            </a:pPr>
            <a:r>
              <a:rPr lang="en-US" sz="1600" dirty="0">
                <a:sym typeface="Wingdings" panose="05000000000000000000" pitchFamily="2" charset="2"/>
              </a:rPr>
              <a:t>	 - wants to read from evicted page  issues request with latest LSN that concerns the </a:t>
            </a:r>
          </a:p>
          <a:p>
            <a:pPr marL="457200" lvl="1" indent="0">
              <a:lnSpc>
                <a:spcPct val="100000"/>
              </a:lnSpc>
              <a:spcBef>
                <a:spcPts val="0"/>
              </a:spcBef>
              <a:buNone/>
            </a:pPr>
            <a:r>
              <a:rPr lang="en-US" sz="1600" dirty="0">
                <a:sym typeface="Wingdings" panose="05000000000000000000" pitchFamily="2" charset="2"/>
              </a:rPr>
              <a:t>           page.</a:t>
            </a:r>
          </a:p>
          <a:p>
            <a:pPr marL="457200" lvl="1" indent="0">
              <a:lnSpc>
                <a:spcPct val="100000"/>
              </a:lnSpc>
              <a:spcBef>
                <a:spcPts val="0"/>
              </a:spcBef>
              <a:buNone/>
            </a:pPr>
            <a:r>
              <a:rPr lang="en-US" sz="1600" dirty="0">
                <a:sym typeface="Wingdings" panose="05000000000000000000" pitchFamily="2" charset="2"/>
              </a:rPr>
              <a:t>	 * Page Servers (Storage tier) applies log up to LSN to requested page, returns page.</a:t>
            </a:r>
            <a:endParaRPr lang="en-US" sz="1600" dirty="0"/>
          </a:p>
          <a:p>
            <a:pPr marL="285750" indent="-285750">
              <a:buFont typeface="Arial" panose="020B0604020202020204" pitchFamily="34" charset="0"/>
              <a:buChar char="•"/>
            </a:pPr>
            <a:endParaRPr lang="en-US" sz="1600" dirty="0"/>
          </a:p>
        </p:txBody>
      </p:sp>
      <p:sp>
        <p:nvSpPr>
          <p:cNvPr id="147" name="Google Shape;147;p12"/>
          <p:cNvSpPr txBox="1">
            <a:spLocks noGrp="1"/>
          </p:cNvSpPr>
          <p:nvPr>
            <p:ph type="title"/>
          </p:nvPr>
        </p:nvSpPr>
        <p:spPr>
          <a:xfrm>
            <a:off x="184109" y="12604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[iv]</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3"/>
          <p:cNvSpPr txBox="1">
            <a:spLocks noGrp="1"/>
          </p:cNvSpPr>
          <p:nvPr>
            <p:ph type="body" idx="1"/>
          </p:nvPr>
        </p:nvSpPr>
        <p:spPr>
          <a:xfrm>
            <a:off x="191389" y="627313"/>
            <a:ext cx="8867553" cy="340992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buSzPts val="1800"/>
              <a:buNone/>
            </a:pPr>
            <a:r>
              <a:rPr lang="en-US" dirty="0"/>
              <a:t>4.5. Secondary Compute Node</a:t>
            </a:r>
          </a:p>
          <a:p>
            <a:pPr marL="285750" lvl="0" indent="-285750">
              <a:lnSpc>
                <a:spcPct val="100000"/>
              </a:lnSpc>
              <a:spcBef>
                <a:spcPts val="200"/>
              </a:spcBef>
              <a:buFont typeface="Arial" panose="020B0604020202020204" pitchFamily="34" charset="0"/>
              <a:buChar char="•"/>
            </a:pPr>
            <a:r>
              <a:rPr lang="en-US" sz="1700" dirty="0"/>
              <a:t>Similarities (with HADR):</a:t>
            </a:r>
          </a:p>
          <a:p>
            <a:pPr marL="742950" lvl="1" indent="-285750">
              <a:lnSpc>
                <a:spcPct val="100000"/>
              </a:lnSpc>
              <a:spcBef>
                <a:spcPts val="0"/>
              </a:spcBef>
              <a:buFont typeface="Arial" panose="020B0604020202020204" pitchFamily="34" charset="0"/>
              <a:buChar char="•"/>
            </a:pPr>
            <a:r>
              <a:rPr lang="en-US" dirty="0"/>
              <a:t>log-replicated state machines</a:t>
            </a:r>
          </a:p>
          <a:p>
            <a:pPr marL="742950" lvl="1" indent="-285750">
              <a:lnSpc>
                <a:spcPct val="100000"/>
              </a:lnSpc>
              <a:spcBef>
                <a:spcPts val="0"/>
              </a:spcBef>
              <a:buFont typeface="Arial" panose="020B0604020202020204" pitchFamily="34" charset="0"/>
              <a:buChar char="•"/>
            </a:pPr>
            <a:r>
              <a:rPr lang="en-US" dirty="0"/>
              <a:t>read-only transactions with Snapshot Isolation</a:t>
            </a:r>
          </a:p>
          <a:p>
            <a:pPr marL="742950" lvl="1" indent="-285750">
              <a:lnSpc>
                <a:spcPct val="100000"/>
              </a:lnSpc>
              <a:spcBef>
                <a:spcPts val="0"/>
              </a:spcBef>
              <a:buFont typeface="Arial" panose="020B0604020202020204" pitchFamily="34" charset="0"/>
              <a:buChar char="•"/>
            </a:pPr>
            <a:r>
              <a:rPr lang="en-US" dirty="0"/>
              <a:t>query processor, security manager, transaction manager</a:t>
            </a:r>
          </a:p>
          <a:p>
            <a:pPr marL="285750" lvl="0" indent="-285750">
              <a:lnSpc>
                <a:spcPct val="100000"/>
              </a:lnSpc>
              <a:spcBef>
                <a:spcPts val="500"/>
              </a:spcBef>
              <a:buFont typeface="Arial" panose="020B0604020202020204" pitchFamily="34" charset="0"/>
              <a:buChar char="•"/>
            </a:pPr>
            <a:r>
              <a:rPr lang="en-US" sz="1700" dirty="0"/>
              <a:t>Differences:</a:t>
            </a:r>
          </a:p>
          <a:p>
            <a:pPr marL="742950" lvl="1" indent="-285750">
              <a:lnSpc>
                <a:spcPct val="100000"/>
              </a:lnSpc>
              <a:spcBef>
                <a:spcPts val="0"/>
              </a:spcBef>
              <a:buFont typeface="Arial" panose="020B0604020202020204" pitchFamily="34" charset="0"/>
              <a:buChar char="•"/>
            </a:pPr>
            <a:r>
              <a:rPr lang="en-US" dirty="0"/>
              <a:t>Do not persist log blocks</a:t>
            </a:r>
          </a:p>
          <a:p>
            <a:pPr marL="742950" lvl="1" indent="-285750">
              <a:lnSpc>
                <a:spcPct val="100000"/>
              </a:lnSpc>
              <a:spcBef>
                <a:spcPts val="0"/>
              </a:spcBef>
              <a:buFont typeface="Arial" panose="020B0604020202020204" pitchFamily="34" charset="0"/>
              <a:buChar char="•"/>
            </a:pPr>
            <a:r>
              <a:rPr lang="en-US" dirty="0"/>
              <a:t>Apply relevant log-records (pulled from XLOG) to keep cached pages up to date</a:t>
            </a:r>
          </a:p>
          <a:p>
            <a:pPr marL="742950" lvl="1" indent="-285750">
              <a:lnSpc>
                <a:spcPct val="100000"/>
              </a:lnSpc>
              <a:spcBef>
                <a:spcPts val="0"/>
              </a:spcBef>
              <a:buFont typeface="Arial" panose="020B0604020202020204" pitchFamily="34" charset="0"/>
              <a:buChar char="•"/>
            </a:pPr>
            <a:r>
              <a:rPr lang="en-US" dirty="0"/>
              <a:t>Ignore all other log-records received</a:t>
            </a:r>
          </a:p>
          <a:p>
            <a:pPr marL="742950" lvl="1" indent="-285750">
              <a:lnSpc>
                <a:spcPct val="100000"/>
              </a:lnSpc>
              <a:spcBef>
                <a:spcPts val="0"/>
              </a:spcBef>
              <a:buFont typeface="Arial" panose="020B0604020202020204" pitchFamily="34" charset="0"/>
              <a:buChar char="•"/>
            </a:pPr>
            <a:r>
              <a:rPr lang="en-US" dirty="0"/>
              <a:t>Unaware of log producer (i.e. Primary’s identity)</a:t>
            </a:r>
          </a:p>
          <a:p>
            <a:pPr marL="742950" lvl="1" indent="-285750">
              <a:lnSpc>
                <a:spcPct val="100000"/>
              </a:lnSpc>
              <a:spcBef>
                <a:spcPts val="0"/>
              </a:spcBef>
              <a:buFont typeface="Arial" panose="020B0604020202020204" pitchFamily="34" charset="0"/>
              <a:buChar char="•"/>
            </a:pPr>
            <a:r>
              <a:rPr lang="en-US" dirty="0"/>
              <a:t>Have only </a:t>
            </a:r>
            <a:r>
              <a:rPr lang="en-US" i="1" dirty="0"/>
              <a:t>hot </a:t>
            </a:r>
            <a:r>
              <a:rPr lang="en-US" dirty="0"/>
              <a:t>data pages</a:t>
            </a:r>
          </a:p>
          <a:p>
            <a:pPr marL="285750" indent="-285750">
              <a:lnSpc>
                <a:spcPct val="100000"/>
              </a:lnSpc>
              <a:spcBef>
                <a:spcPts val="500"/>
              </a:spcBef>
              <a:buFont typeface="Arial" panose="020B0604020202020204" pitchFamily="34" charset="0"/>
              <a:buChar char="•"/>
            </a:pPr>
            <a:r>
              <a:rPr lang="en-US" dirty="0"/>
              <a:t>Race Conditions (</a:t>
            </a:r>
            <a:r>
              <a:rPr lang="en-US" i="1" dirty="0" err="1">
                <a:sym typeface="Wingdings" panose="05000000000000000000" pitchFamily="2" charset="2"/>
              </a:rPr>
              <a:t>GetPage@LSN</a:t>
            </a:r>
            <a:r>
              <a:rPr lang="en-US" dirty="0"/>
              <a:t>)</a:t>
            </a:r>
          </a:p>
          <a:p>
            <a:pPr marL="457200" lvl="1" indent="0">
              <a:lnSpc>
                <a:spcPct val="100000"/>
              </a:lnSpc>
              <a:spcBef>
                <a:spcPts val="0"/>
              </a:spcBef>
              <a:buNone/>
            </a:pPr>
            <a:r>
              <a:rPr lang="en-US" dirty="0"/>
              <a:t>RACE #1:    Concurrent cache page-look-up and </a:t>
            </a:r>
            <a:r>
              <a:rPr lang="en-US" dirty="0" err="1"/>
              <a:t>getPage</a:t>
            </a:r>
            <a:r>
              <a:rPr lang="en-US" dirty="0"/>
              <a:t> request.</a:t>
            </a:r>
          </a:p>
          <a:p>
            <a:pPr marL="457200" lvl="1" indent="0">
              <a:lnSpc>
                <a:spcPct val="100000"/>
              </a:lnSpc>
              <a:spcBef>
                <a:spcPts val="0"/>
              </a:spcBef>
              <a:buNone/>
            </a:pPr>
            <a:r>
              <a:rPr lang="en-US" dirty="0"/>
              <a:t>SOLUTION: Requests registered before issued, look-ups put in queue</a:t>
            </a:r>
          </a:p>
          <a:p>
            <a:pPr marL="457200" lvl="1" indent="0">
              <a:lnSpc>
                <a:spcPct val="100000"/>
              </a:lnSpc>
              <a:spcBef>
                <a:spcPts val="0"/>
              </a:spcBef>
              <a:buNone/>
            </a:pPr>
            <a:endParaRPr lang="en-US" sz="1000" dirty="0"/>
          </a:p>
          <a:p>
            <a:pPr marL="457200" lvl="1" indent="0">
              <a:lnSpc>
                <a:spcPct val="100000"/>
              </a:lnSpc>
              <a:spcBef>
                <a:spcPts val="0"/>
              </a:spcBef>
              <a:buNone/>
            </a:pPr>
            <a:r>
              <a:rPr lang="en-US" dirty="0"/>
              <a:t>RACE #2:    B-tree index: parent node in cache, but not child node, and </a:t>
            </a:r>
            <a:r>
              <a:rPr lang="en-US" dirty="0" err="1"/>
              <a:t>getPage</a:t>
            </a:r>
            <a:r>
              <a:rPr lang="en-US" dirty="0"/>
              <a:t> request of child </a:t>
            </a:r>
          </a:p>
          <a:p>
            <a:pPr marL="457200" lvl="1" indent="0">
              <a:lnSpc>
                <a:spcPct val="100000"/>
              </a:lnSpc>
              <a:spcBef>
                <a:spcPts val="0"/>
              </a:spcBef>
              <a:buNone/>
            </a:pPr>
            <a:r>
              <a:rPr lang="en-US" dirty="0"/>
              <a:t>	           returns with </a:t>
            </a:r>
            <a:r>
              <a:rPr lang="en-US" dirty="0" err="1"/>
              <a:t>childLSN</a:t>
            </a:r>
            <a:r>
              <a:rPr lang="en-US" dirty="0"/>
              <a:t> &gt; </a:t>
            </a:r>
            <a:r>
              <a:rPr lang="en-US" dirty="0" err="1"/>
              <a:t>parentLSN</a:t>
            </a:r>
            <a:r>
              <a:rPr lang="en-US" dirty="0"/>
              <a:t>. What if child was split at x,  x </a:t>
            </a:r>
            <a:r>
              <a:rPr lang="el-GR" dirty="0"/>
              <a:t>ε</a:t>
            </a:r>
            <a:r>
              <a:rPr lang="en-US" dirty="0"/>
              <a:t> (</a:t>
            </a:r>
            <a:r>
              <a:rPr lang="en-US" dirty="0" err="1"/>
              <a:t>parentLSN</a:t>
            </a:r>
            <a:r>
              <a:rPr lang="en-US" dirty="0"/>
              <a:t>, </a:t>
            </a:r>
            <a:r>
              <a:rPr lang="en-US" dirty="0" err="1"/>
              <a:t>childLSN</a:t>
            </a:r>
            <a:r>
              <a:rPr lang="en-US" dirty="0"/>
              <a:t>)?</a:t>
            </a:r>
          </a:p>
          <a:p>
            <a:pPr marL="457200" lvl="1" indent="0">
              <a:lnSpc>
                <a:spcPct val="100000"/>
              </a:lnSpc>
              <a:spcBef>
                <a:spcPts val="0"/>
              </a:spcBef>
              <a:buNone/>
            </a:pPr>
            <a:r>
              <a:rPr lang="en-US" dirty="0"/>
              <a:t>SOLUTION: Inconsistency detection, pause to allow log-apply thread to refresh stales, restart traversal</a:t>
            </a:r>
          </a:p>
        </p:txBody>
      </p:sp>
      <p:sp>
        <p:nvSpPr>
          <p:cNvPr id="5" name="Google Shape;147;p12"/>
          <p:cNvSpPr txBox="1">
            <a:spLocks noGrp="1"/>
          </p:cNvSpPr>
          <p:nvPr>
            <p:ph type="title"/>
          </p:nvPr>
        </p:nvSpPr>
        <p:spPr>
          <a:xfrm>
            <a:off x="216008" y="6224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[v]</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a:spLocks noGrp="1"/>
          </p:cNvSpPr>
          <p:nvPr>
            <p:ph type="body" idx="1"/>
          </p:nvPr>
        </p:nvSpPr>
        <p:spPr>
          <a:xfrm>
            <a:off x="88413" y="961069"/>
            <a:ext cx="9130015"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buSzPts val="1800"/>
              <a:buNone/>
            </a:pPr>
            <a:r>
              <a:rPr lang="en-US" dirty="0"/>
              <a:t>4.6. Page Servers</a:t>
            </a:r>
          </a:p>
          <a:p>
            <a:pPr marL="285750" indent="-285750">
              <a:lnSpc>
                <a:spcPct val="100000"/>
              </a:lnSpc>
              <a:spcBef>
                <a:spcPts val="1000"/>
              </a:spcBef>
              <a:buFont typeface="Arial" panose="020B0604020202020204" pitchFamily="34" charset="0"/>
              <a:buChar char="•"/>
            </a:pPr>
            <a:r>
              <a:rPr lang="en-US" sz="1650" i="1" dirty="0"/>
              <a:t>Pull </a:t>
            </a:r>
            <a:r>
              <a:rPr lang="en-US" sz="1650" dirty="0"/>
              <a:t>(from the XLOG) and</a:t>
            </a:r>
            <a:r>
              <a:rPr lang="en-US" sz="1650" i="1" dirty="0"/>
              <a:t> </a:t>
            </a:r>
            <a:r>
              <a:rPr lang="en-US" sz="1650" dirty="0"/>
              <a:t>apply log records that affect their partition</a:t>
            </a:r>
          </a:p>
          <a:p>
            <a:pPr marL="285750" lvl="0" indent="-285750">
              <a:lnSpc>
                <a:spcPct val="100000"/>
              </a:lnSpc>
              <a:spcBef>
                <a:spcPts val="1000"/>
              </a:spcBef>
              <a:buFont typeface="Arial" panose="020B0604020202020204" pitchFamily="34" charset="0"/>
              <a:buChar char="•"/>
            </a:pPr>
            <a:r>
              <a:rPr lang="en-US" sz="1650" dirty="0"/>
              <a:t>maintain all data in their main memory </a:t>
            </a:r>
            <a:r>
              <a:rPr lang="en-US" sz="1650" dirty="0">
                <a:sym typeface="Wingdings" panose="05000000000000000000" pitchFamily="2" charset="2"/>
              </a:rPr>
              <a:t>(RBPEX cache)</a:t>
            </a:r>
          </a:p>
          <a:p>
            <a:pPr marL="0" lvl="0" indent="0">
              <a:lnSpc>
                <a:spcPct val="100000"/>
              </a:lnSpc>
              <a:buNone/>
            </a:pPr>
            <a:r>
              <a:rPr lang="en-US" sz="1650" dirty="0">
                <a:sym typeface="Wingdings" panose="05000000000000000000" pitchFamily="2" charset="2"/>
              </a:rPr>
              <a:t>    </a:t>
            </a:r>
            <a:r>
              <a:rPr lang="en-US" sz="1450" dirty="0">
                <a:sym typeface="Wingdings" panose="05000000000000000000" pitchFamily="2" charset="2"/>
              </a:rPr>
              <a:t> permits </a:t>
            </a:r>
            <a:r>
              <a:rPr lang="en-US" sz="1450" dirty="0" err="1">
                <a:sym typeface="Wingdings" panose="05000000000000000000" pitchFamily="2" charset="2"/>
              </a:rPr>
              <a:t>XStore</a:t>
            </a:r>
            <a:r>
              <a:rPr lang="en-US" sz="1450" dirty="0">
                <a:sym typeface="Wingdings" panose="05000000000000000000" pitchFamily="2" charset="2"/>
              </a:rPr>
              <a:t> failures: even if Page Sever fails while unavailable, cache is recoverable, no data loss</a:t>
            </a:r>
          </a:p>
          <a:p>
            <a:pPr marL="0" lvl="0" indent="0">
              <a:lnSpc>
                <a:spcPct val="100000"/>
              </a:lnSpc>
              <a:buNone/>
            </a:pPr>
            <a:r>
              <a:rPr lang="en-US" sz="1450" dirty="0">
                <a:sym typeface="Wingdings" panose="05000000000000000000" pitchFamily="2" charset="2"/>
              </a:rPr>
              <a:t>      permits </a:t>
            </a:r>
            <a:r>
              <a:rPr lang="en-US" sz="1450" dirty="0" err="1">
                <a:sym typeface="Wingdings" panose="05000000000000000000" pitchFamily="2" charset="2"/>
              </a:rPr>
              <a:t>XStore</a:t>
            </a:r>
            <a:r>
              <a:rPr lang="en-US" sz="1450" dirty="0">
                <a:sym typeface="Wingdings" panose="05000000000000000000" pitchFamily="2" charset="2"/>
              </a:rPr>
              <a:t> batch writes (max throughput): </a:t>
            </a:r>
            <a:r>
              <a:rPr lang="en-US" sz="1450" dirty="0" err="1">
                <a:sym typeface="Wingdings" panose="05000000000000000000" pitchFamily="2" charset="2"/>
              </a:rPr>
              <a:t>XStore</a:t>
            </a:r>
            <a:r>
              <a:rPr lang="en-US" sz="1450" dirty="0">
                <a:sym typeface="Wingdings" panose="05000000000000000000" pitchFamily="2" charset="2"/>
              </a:rPr>
              <a:t> fails, resumes from last </a:t>
            </a:r>
            <a:r>
              <a:rPr lang="en-US" sz="1450" u="sng" dirty="0">
                <a:sym typeface="Wingdings" panose="05000000000000000000" pitchFamily="2" charset="2"/>
              </a:rPr>
              <a:t>checkpoint*</a:t>
            </a:r>
            <a:r>
              <a:rPr lang="en-US" sz="1450" dirty="0">
                <a:sym typeface="Wingdings" panose="05000000000000000000" pitchFamily="2" charset="2"/>
              </a:rPr>
              <a:t>, no data loss</a:t>
            </a:r>
          </a:p>
          <a:p>
            <a:pPr marL="285750" lvl="0" indent="-285750">
              <a:lnSpc>
                <a:spcPct val="100000"/>
              </a:lnSpc>
              <a:spcBef>
                <a:spcPts val="1000"/>
              </a:spcBef>
              <a:buFont typeface="Arial" panose="020B0604020202020204" pitchFamily="34" charset="0"/>
              <a:buChar char="•"/>
            </a:pPr>
            <a:r>
              <a:rPr lang="en-US" sz="1650" dirty="0"/>
              <a:t>"stride-preserving cache layout“: dense cache organization for read amplification avoidance </a:t>
            </a:r>
          </a:p>
          <a:p>
            <a:pPr marL="0" lvl="0" indent="0">
              <a:lnSpc>
                <a:spcPct val="100000"/>
              </a:lnSpc>
              <a:buNone/>
            </a:pPr>
            <a:r>
              <a:rPr lang="en-US" sz="1650" dirty="0"/>
              <a:t>    </a:t>
            </a:r>
            <a:r>
              <a:rPr lang="en-US" sz="1450" dirty="0">
                <a:sym typeface="Wingdings" panose="05000000000000000000" pitchFamily="2" charset="2"/>
              </a:rPr>
              <a:t> 1 </a:t>
            </a:r>
            <a:r>
              <a:rPr lang="en-US" sz="1450" dirty="0"/>
              <a:t>I/O request from Compute Nodes translated into 1 I/O for serving the request at Page Servers</a:t>
            </a:r>
          </a:p>
          <a:p>
            <a:pPr marL="0" lvl="0" indent="0">
              <a:lnSpc>
                <a:spcPct val="100000"/>
              </a:lnSpc>
              <a:buNone/>
            </a:pPr>
            <a:r>
              <a:rPr lang="en-US" sz="1450" dirty="0"/>
              <a:t>         (only on-way applicable)</a:t>
            </a:r>
          </a:p>
          <a:p>
            <a:pPr marL="285750" lvl="0" indent="-285750">
              <a:lnSpc>
                <a:spcPct val="100000"/>
              </a:lnSpc>
              <a:spcBef>
                <a:spcPts val="1000"/>
              </a:spcBef>
              <a:buFont typeface="Arial" panose="020B0604020202020204" pitchFamily="34" charset="0"/>
              <a:buChar char="•"/>
            </a:pPr>
            <a:r>
              <a:rPr lang="en-US" sz="1600" dirty="0"/>
              <a:t>(layered) shared-disk architecture </a:t>
            </a:r>
            <a:r>
              <a:rPr lang="en-US" sz="1600" dirty="0">
                <a:sym typeface="Wingdings" panose="05000000000000000000" pitchFamily="2" charset="2"/>
              </a:rPr>
              <a:t> asynchronous seeding of new Page Servers</a:t>
            </a:r>
          </a:p>
          <a:p>
            <a:pPr marL="285750" lvl="0" indent="-285750">
              <a:lnSpc>
                <a:spcPct val="100000"/>
              </a:lnSpc>
              <a:spcBef>
                <a:spcPts val="1000"/>
              </a:spcBef>
              <a:buFont typeface="Arial" panose="020B0604020202020204" pitchFamily="34" charset="0"/>
              <a:buChar char="•"/>
            </a:pPr>
            <a:r>
              <a:rPr lang="en-US" sz="1600" dirty="0"/>
              <a:t>Responsible for </a:t>
            </a:r>
            <a:r>
              <a:rPr lang="en-US" sz="1600" dirty="0" err="1"/>
              <a:t>XStore</a:t>
            </a:r>
            <a:r>
              <a:rPr lang="en-US" sz="1600" dirty="0"/>
              <a:t> interaction: </a:t>
            </a:r>
            <a:r>
              <a:rPr lang="en-US" sz="1600" u="sng" dirty="0" err="1"/>
              <a:t>checkpointing</a:t>
            </a:r>
            <a:r>
              <a:rPr lang="en-US" sz="1600" u="sng" dirty="0"/>
              <a:t>*</a:t>
            </a:r>
            <a:r>
              <a:rPr lang="en-US" sz="1600" dirty="0"/>
              <a:t> + backups</a:t>
            </a:r>
          </a:p>
          <a:p>
            <a:pPr marL="285750" lvl="0" indent="-285750">
              <a:lnSpc>
                <a:spcPct val="100000"/>
              </a:lnSpc>
              <a:buFont typeface="Arial" panose="020B0604020202020204" pitchFamily="34" charset="0"/>
              <a:buChar char="•"/>
            </a:pPr>
            <a:endParaRPr lang="en-US" sz="1600" dirty="0"/>
          </a:p>
          <a:p>
            <a:pPr marL="0" lvl="0" indent="0">
              <a:lnSpc>
                <a:spcPct val="100000"/>
              </a:lnSpc>
              <a:buNone/>
            </a:pPr>
            <a:endParaRPr lang="en-US" sz="1700" dirty="0"/>
          </a:p>
          <a:p>
            <a:pPr marL="285750" lvl="0" indent="-285750">
              <a:lnSpc>
                <a:spcPct val="100000"/>
              </a:lnSpc>
              <a:buFont typeface="Arial" panose="020B0604020202020204" pitchFamily="34" charset="0"/>
              <a:buChar char="•"/>
            </a:pPr>
            <a:endParaRPr lang="en-US" dirty="0"/>
          </a:p>
        </p:txBody>
      </p:sp>
      <p:sp>
        <p:nvSpPr>
          <p:cNvPr id="5" name="Google Shape;147;p12"/>
          <p:cNvSpPr txBox="1">
            <a:spLocks noGrp="1"/>
          </p:cNvSpPr>
          <p:nvPr>
            <p:ph type="title"/>
          </p:nvPr>
        </p:nvSpPr>
        <p:spPr>
          <a:xfrm>
            <a:off x="67146" y="32806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[vi]</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5"/>
          <p:cNvSpPr txBox="1">
            <a:spLocks noGrp="1"/>
          </p:cNvSpPr>
          <p:nvPr>
            <p:ph type="body" idx="1"/>
          </p:nvPr>
        </p:nvSpPr>
        <p:spPr>
          <a:xfrm>
            <a:off x="226638" y="929192"/>
            <a:ext cx="8917362" cy="341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buSzPts val="1800"/>
              <a:buNone/>
            </a:pPr>
            <a:r>
              <a:rPr lang="en-US" dirty="0"/>
              <a:t>4.7. </a:t>
            </a:r>
            <a:r>
              <a:rPr lang="en-US" dirty="0" err="1"/>
              <a:t>XStore</a:t>
            </a:r>
            <a:r>
              <a:rPr lang="en-US" dirty="0"/>
              <a:t> for Durability and Backup/Restore</a:t>
            </a:r>
          </a:p>
          <a:p>
            <a:pPr marL="285750" lvl="0" indent="-285750">
              <a:lnSpc>
                <a:spcPct val="100000"/>
              </a:lnSpc>
              <a:spcBef>
                <a:spcPts val="1000"/>
              </a:spcBef>
              <a:buFont typeface="Arial" panose="020B0604020202020204" pitchFamily="34" charset="0"/>
              <a:buChar char="•"/>
            </a:pPr>
            <a:r>
              <a:rPr lang="en-US" sz="1600" dirty="0" err="1"/>
              <a:t>XStore</a:t>
            </a:r>
            <a:r>
              <a:rPr lang="en-US" sz="1600" dirty="0"/>
              <a:t> = Azure's Storage Service</a:t>
            </a:r>
          </a:p>
          <a:p>
            <a:pPr marL="285750" lvl="0" indent="-285750">
              <a:lnSpc>
                <a:spcPct val="100000"/>
              </a:lnSpc>
              <a:spcBef>
                <a:spcPts val="1000"/>
              </a:spcBef>
              <a:buFont typeface="Arial" panose="020B0604020202020204" pitchFamily="34" charset="0"/>
              <a:buChar char="•"/>
            </a:pPr>
            <a:r>
              <a:rPr lang="en-US" sz="1600" dirty="0"/>
              <a:t>Specs:	</a:t>
            </a:r>
          </a:p>
          <a:p>
            <a:pPr marL="742950" lvl="1" indent="-285750">
              <a:lnSpc>
                <a:spcPct val="100000"/>
              </a:lnSpc>
              <a:spcBef>
                <a:spcPts val="0"/>
              </a:spcBef>
              <a:buFont typeface="Arial" panose="020B0604020202020204" pitchFamily="34" charset="0"/>
              <a:buChar char="•"/>
            </a:pPr>
            <a:r>
              <a:rPr lang="en-US" dirty="0"/>
              <a:t>Cheap </a:t>
            </a:r>
          </a:p>
          <a:p>
            <a:pPr marL="742950" lvl="1" indent="-285750">
              <a:lnSpc>
                <a:spcPct val="100000"/>
              </a:lnSpc>
              <a:spcBef>
                <a:spcPts val="0"/>
              </a:spcBef>
              <a:buFont typeface="Arial" panose="020B0604020202020204" pitchFamily="34" charset="0"/>
              <a:buChar char="•"/>
            </a:pPr>
            <a:r>
              <a:rPr lang="en-US" dirty="0"/>
              <a:t>Slow</a:t>
            </a:r>
          </a:p>
          <a:p>
            <a:pPr marL="742950" lvl="1" indent="-285750">
              <a:lnSpc>
                <a:spcPct val="100000"/>
              </a:lnSpc>
              <a:spcBef>
                <a:spcPts val="0"/>
              </a:spcBef>
              <a:buFont typeface="Arial" panose="020B0604020202020204" pitchFamily="34" charset="0"/>
              <a:buChar char="•"/>
            </a:pPr>
            <a:r>
              <a:rPr lang="en-US" dirty="0"/>
              <a:t>Durable: replication to 6 nodes, across 3 </a:t>
            </a:r>
            <a:r>
              <a:rPr lang="en-US" b="1" dirty="0"/>
              <a:t>Availability Zones*</a:t>
            </a:r>
            <a:endParaRPr lang="en-US" dirty="0"/>
          </a:p>
          <a:p>
            <a:pPr marL="742950" lvl="1" indent="-285750">
              <a:lnSpc>
                <a:spcPct val="100000"/>
              </a:lnSpc>
              <a:spcBef>
                <a:spcPts val="0"/>
              </a:spcBef>
              <a:buFont typeface="Arial" panose="020B0604020202020204" pitchFamily="34" charset="0"/>
              <a:buChar char="•"/>
            </a:pPr>
            <a:r>
              <a:rPr lang="en-US" dirty="0"/>
              <a:t>Efficient Backup &amp; Restore: Log-Structured Design keeps all versions of pages (only append), </a:t>
            </a:r>
          </a:p>
          <a:p>
            <a:pPr marL="457200" lvl="1" indent="0">
              <a:lnSpc>
                <a:spcPct val="100000"/>
              </a:lnSpc>
              <a:spcBef>
                <a:spcPts val="0"/>
              </a:spcBef>
              <a:buNone/>
            </a:pPr>
            <a:r>
              <a:rPr lang="en-US" dirty="0"/>
              <a:t>			    restoring enabled by adding timestamps to page-versions</a:t>
            </a:r>
          </a:p>
          <a:p>
            <a:pPr marL="457200" lvl="1" indent="0">
              <a:lnSpc>
                <a:spcPct val="100000"/>
              </a:lnSpc>
              <a:spcBef>
                <a:spcPts val="0"/>
              </a:spcBef>
              <a:buNone/>
            </a:pPr>
            <a:r>
              <a:rPr lang="en-US" dirty="0"/>
              <a:t>	</a:t>
            </a:r>
            <a:r>
              <a:rPr lang="en-US" dirty="0">
                <a:sym typeface="Wingdings" panose="05000000000000000000" pitchFamily="2" charset="2"/>
              </a:rPr>
              <a:t> Point-In-Time-Restoration (PITR) based on snapshots and page metadata/timestamps</a:t>
            </a:r>
            <a:endParaRPr lang="en-US" dirty="0"/>
          </a:p>
          <a:p>
            <a:pPr marL="0" indent="0" algn="just">
              <a:lnSpc>
                <a:spcPct val="100000"/>
              </a:lnSpc>
              <a:spcBef>
                <a:spcPts val="1000"/>
              </a:spcBef>
              <a:buNone/>
            </a:pPr>
            <a:endParaRPr lang="en-US" sz="500" dirty="0"/>
          </a:p>
          <a:p>
            <a:pPr marL="0" indent="0">
              <a:lnSpc>
                <a:spcPct val="100000"/>
              </a:lnSpc>
              <a:spcBef>
                <a:spcPts val="1000"/>
              </a:spcBef>
              <a:buNone/>
            </a:pPr>
            <a:r>
              <a:rPr lang="en-US" sz="1600" dirty="0"/>
              <a:t>"In other words, </a:t>
            </a:r>
            <a:r>
              <a:rPr lang="en-US" sz="1600" dirty="0" err="1"/>
              <a:t>XStore</a:t>
            </a:r>
            <a:r>
              <a:rPr lang="en-US" sz="1600" dirty="0"/>
              <a:t> plays in Socrates the </a:t>
            </a:r>
            <a:r>
              <a:rPr lang="en-US" sz="1600" u="sng" dirty="0"/>
              <a:t>same role as hard disks and tape in a traditional database system</a:t>
            </a:r>
            <a:r>
              <a:rPr lang="en-US" sz="1600" dirty="0"/>
              <a:t>. The main-memory and SSD caches (RBPEX) of Compute nodes and Page Servers play in Socrates the same role as   main memory in a traditional system."</a:t>
            </a:r>
          </a:p>
        </p:txBody>
      </p:sp>
      <p:sp>
        <p:nvSpPr>
          <p:cNvPr id="2" name="Right Bracket 1"/>
          <p:cNvSpPr/>
          <p:nvPr/>
        </p:nvSpPr>
        <p:spPr>
          <a:xfrm>
            <a:off x="1626781" y="2052094"/>
            <a:ext cx="74428" cy="382772"/>
          </a:xfrm>
          <a:prstGeom prst="rightBracket">
            <a:avLst/>
          </a:prstGeom>
          <a:ln w="19050"/>
        </p:spPr>
        <p:style>
          <a:lnRef idx="1">
            <a:schemeClr val="accent5"/>
          </a:lnRef>
          <a:fillRef idx="0">
            <a:schemeClr val="accent5"/>
          </a:fillRef>
          <a:effectRef idx="0">
            <a:schemeClr val="accent5"/>
          </a:effectRef>
          <a:fontRef idx="minor">
            <a:schemeClr val="tx1"/>
          </a:fontRef>
        </p:style>
        <p:txBody>
          <a:bodyPr rtlCol="0" anchor="ctr"/>
          <a:lstStyle/>
          <a:p>
            <a:pPr algn="ctr"/>
            <a:endParaRPr lang="el-GR"/>
          </a:p>
        </p:txBody>
      </p:sp>
      <p:sp>
        <p:nvSpPr>
          <p:cNvPr id="3" name="TextBox 2"/>
          <p:cNvSpPr txBox="1"/>
          <p:nvPr/>
        </p:nvSpPr>
        <p:spPr>
          <a:xfrm>
            <a:off x="1719146" y="2089591"/>
            <a:ext cx="1269899" cy="307777"/>
          </a:xfrm>
          <a:prstGeom prst="rect">
            <a:avLst/>
          </a:prstGeom>
          <a:noFill/>
        </p:spPr>
        <p:txBody>
          <a:bodyPr wrap="none" rtlCol="0">
            <a:spAutoFit/>
          </a:bodyPr>
          <a:lstStyle/>
          <a:p>
            <a:r>
              <a:rPr lang="en-US" sz="1350" dirty="0">
                <a:solidFill>
                  <a:schemeClr val="dk2"/>
                </a:solidFill>
              </a:rPr>
              <a:t>=&gt;Hard Disks</a:t>
            </a:r>
            <a:endParaRPr lang="el-GR" sz="1350" dirty="0">
              <a:solidFill>
                <a:schemeClr val="dk2"/>
              </a:solidFill>
            </a:endParaRPr>
          </a:p>
        </p:txBody>
      </p:sp>
      <p:sp>
        <p:nvSpPr>
          <p:cNvPr id="7" name="Google Shape;147;p12"/>
          <p:cNvSpPr txBox="1">
            <a:spLocks noGrp="1"/>
          </p:cNvSpPr>
          <p:nvPr>
            <p:ph type="title"/>
          </p:nvPr>
        </p:nvSpPr>
        <p:spPr>
          <a:xfrm>
            <a:off x="162843" y="32806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[vii]</a:t>
            </a:r>
            <a:endParaRPr dirty="0">
              <a:solidFill>
                <a:schemeClr val="tx1"/>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xfrm>
            <a:off x="279801" y="423759"/>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l" dirty="0">
                <a:solidFill>
                  <a:schemeClr val="tx1"/>
                </a:solidFill>
              </a:rPr>
              <a:t>5. Socrates at Work</a:t>
            </a:r>
            <a:endParaRPr dirty="0">
              <a:solidFill>
                <a:schemeClr val="tx1"/>
              </a:solidFill>
            </a:endParaRPr>
          </a:p>
        </p:txBody>
      </p:sp>
      <p:sp>
        <p:nvSpPr>
          <p:cNvPr id="141" name="Google Shape;141;p27"/>
          <p:cNvSpPr txBox="1">
            <a:spLocks noGrp="1"/>
          </p:cNvSpPr>
          <p:nvPr>
            <p:ph type="body" idx="1"/>
          </p:nvPr>
        </p:nvSpPr>
        <p:spPr>
          <a:xfrm>
            <a:off x="301067"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dirty="0"/>
              <a:t>Socrates mini-services are Primary, Secondaries, XLOG and Page Server.</a:t>
            </a:r>
          </a:p>
          <a:p>
            <a:pPr marL="285750" indent="-285750">
              <a:spcAft>
                <a:spcPts val="1600"/>
              </a:spcAft>
              <a:buFont typeface="Arial" panose="020B0604020202020204" pitchFamily="34" charset="0"/>
              <a:buChar char="•"/>
            </a:pPr>
            <a:r>
              <a:rPr lang="en-US" dirty="0"/>
              <a:t>Socrates mini-services are autonomous, decouple and communication is asynchronous whenever possible.</a:t>
            </a:r>
          </a:p>
          <a:p>
            <a:pPr marL="285750" indent="-285750">
              <a:spcAft>
                <a:spcPts val="1600"/>
              </a:spcAft>
              <a:buFont typeface="Arial" panose="020B0604020202020204" pitchFamily="34" charset="0"/>
              <a:buChar char="•"/>
            </a:pPr>
            <a:r>
              <a:rPr lang="en-US" dirty="0"/>
              <a:t>They do not need to know about other mini-services.</a:t>
            </a:r>
          </a:p>
          <a:p>
            <a:pPr marL="285750" indent="-285750">
              <a:spcAft>
                <a:spcPts val="1600"/>
              </a:spcAft>
              <a:buFont typeface="Arial" panose="020B0604020202020204" pitchFamily="34" charset="0"/>
              <a:buChar char="•"/>
            </a:pPr>
            <a:r>
              <a:rPr lang="en-US" dirty="0"/>
              <a:t>Synchronization is done by time travel or by waiting if a mini-service is behind.</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65781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xfrm>
            <a:off x="279801" y="33869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l" dirty="0">
                <a:solidFill>
                  <a:schemeClr val="tx1"/>
                </a:solidFill>
              </a:rPr>
              <a:t>6. Discussion &amp; Socrates Deployments</a:t>
            </a:r>
            <a:endParaRPr dirty="0">
              <a:solidFill>
                <a:schemeClr val="tx1"/>
              </a:solidFill>
            </a:endParaRPr>
          </a:p>
        </p:txBody>
      </p:sp>
      <p:sp>
        <p:nvSpPr>
          <p:cNvPr id="147" name="Google Shape;147;p28"/>
          <p:cNvSpPr txBox="1">
            <a:spLocks noGrp="1"/>
          </p:cNvSpPr>
          <p:nvPr>
            <p:ph type="body" idx="1"/>
          </p:nvPr>
        </p:nvSpPr>
        <p:spPr>
          <a:xfrm>
            <a:off x="279801" y="1024879"/>
            <a:ext cx="8520600" cy="3416400"/>
          </a:xfrm>
          <a:prstGeom prst="rect">
            <a:avLst/>
          </a:prstGeom>
        </p:spPr>
        <p:txBody>
          <a:bodyPr spcFirstLastPara="1" wrap="square" lIns="91425" tIns="91425" rIns="91425" bIns="91425" anchor="t" anchorCtr="0">
            <a:noAutofit/>
          </a:bodyPr>
          <a:lstStyle/>
          <a:p>
            <a:pPr marL="285750" indent="-285750">
              <a:lnSpc>
                <a:spcPct val="100000"/>
              </a:lnSpc>
              <a:spcAft>
                <a:spcPts val="600"/>
              </a:spcAft>
              <a:buFont typeface="Arial" panose="020B0604020202020204" pitchFamily="34" charset="0"/>
              <a:buChar char="•"/>
            </a:pPr>
            <a:r>
              <a:rPr lang="en-US" dirty="0"/>
              <a:t>Separate Compute and Storage</a:t>
            </a:r>
          </a:p>
          <a:p>
            <a:pPr marL="742950" lvl="1" indent="-285750">
              <a:lnSpc>
                <a:spcPct val="100000"/>
              </a:lnSpc>
              <a:spcBef>
                <a:spcPts val="0"/>
              </a:spcBef>
              <a:buFont typeface="Courier New" panose="02070309020205020404" pitchFamily="49" charset="0"/>
              <a:buChar char="o"/>
            </a:pPr>
            <a:r>
              <a:rPr lang="en-US" sz="1600" dirty="0"/>
              <a:t>Build scalable database systems</a:t>
            </a:r>
          </a:p>
          <a:p>
            <a:pPr marL="742950" lvl="1" indent="-285750">
              <a:lnSpc>
                <a:spcPct val="100000"/>
              </a:lnSpc>
              <a:spcBef>
                <a:spcPts val="0"/>
              </a:spcBef>
              <a:buFont typeface="Courier New" panose="02070309020205020404" pitchFamily="49" charset="0"/>
              <a:buChar char="o"/>
            </a:pPr>
            <a:r>
              <a:rPr lang="en-US" sz="1600" dirty="0"/>
              <a:t>Establish a more fine-grained pay-as-you-go model</a:t>
            </a:r>
          </a:p>
          <a:p>
            <a:pPr marL="742950" lvl="1" indent="-285750">
              <a:lnSpc>
                <a:spcPct val="100000"/>
              </a:lnSpc>
              <a:spcBef>
                <a:spcPts val="0"/>
              </a:spcBef>
              <a:buFont typeface="Courier New" panose="02070309020205020404" pitchFamily="49" charset="0"/>
              <a:buChar char="o"/>
            </a:pPr>
            <a:r>
              <a:rPr lang="en-US" sz="1600" dirty="0"/>
              <a:t>Can become more expensive as it </a:t>
            </a:r>
            <a:r>
              <a:rPr lang="en-US" sz="1600" dirty="0" smtClean="0"/>
              <a:t>needs </a:t>
            </a:r>
            <a:r>
              <a:rPr lang="en-US" sz="1600" dirty="0"/>
              <a:t>to access remote servers</a:t>
            </a:r>
          </a:p>
          <a:p>
            <a:pPr marL="628650" lvl="1" indent="-171450">
              <a:lnSpc>
                <a:spcPct val="100000"/>
              </a:lnSpc>
              <a:spcBef>
                <a:spcPts val="600"/>
              </a:spcBef>
              <a:spcAft>
                <a:spcPts val="600"/>
              </a:spcAft>
              <a:buFont typeface="Arial" panose="020B0604020202020204" pitchFamily="34" charset="0"/>
              <a:buChar char="•"/>
            </a:pPr>
            <a:endParaRPr lang="en-US" sz="500" dirty="0"/>
          </a:p>
          <a:p>
            <a:pPr marL="285750" indent="-285750">
              <a:spcAft>
                <a:spcPts val="400"/>
              </a:spcAft>
              <a:buFont typeface="Arial" panose="020B0604020202020204" pitchFamily="34" charset="0"/>
              <a:buChar char="•"/>
            </a:pPr>
            <a:r>
              <a:rPr lang="en-US" dirty="0"/>
              <a:t>Socrates minimum deployment consist a single Compute Node and a Page Server with downside the availability.</a:t>
            </a:r>
          </a:p>
          <a:p>
            <a:pPr marL="171450" indent="-171450">
              <a:spcAft>
                <a:spcPts val="400"/>
              </a:spcAft>
              <a:buFont typeface="Arial" panose="020B0604020202020204" pitchFamily="34" charset="0"/>
              <a:buChar char="•"/>
            </a:pPr>
            <a:endParaRPr lang="en-US" sz="500" dirty="0"/>
          </a:p>
          <a:p>
            <a:pPr marL="285750" indent="-285750">
              <a:spcAft>
                <a:spcPts val="400"/>
              </a:spcAft>
              <a:buFont typeface="Arial" panose="020B0604020202020204" pitchFamily="34" charset="0"/>
              <a:buChar char="•"/>
            </a:pPr>
            <a:r>
              <a:rPr lang="en-US" dirty="0"/>
              <a:t>To achieve higher availability, need to add number of Secondaries and number of Page Servers</a:t>
            </a:r>
          </a:p>
          <a:p>
            <a:pPr marL="342900">
              <a:spcBef>
                <a:spcPts val="600"/>
              </a:spcBef>
              <a:spcAft>
                <a:spcPts val="600"/>
              </a:spcAft>
            </a:pPr>
            <a:endParaRPr lang="en-US" dirty="0"/>
          </a:p>
          <a:p>
            <a:pPr marL="457200" lvl="1" indent="0">
              <a:spcBef>
                <a:spcPts val="600"/>
              </a:spcBef>
              <a:spcAft>
                <a:spcPts val="600"/>
              </a:spcAft>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742737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xfrm>
            <a:off x="226636" y="391860"/>
            <a:ext cx="8520600" cy="572700"/>
          </a:xfrm>
        </p:spPr>
        <p:txBody>
          <a:bodyPr spcFirstLastPara="1" wrap="square" lIns="91425" tIns="91425" rIns="91425" bIns="91425" anchor="t" anchorCtr="0">
            <a:noAutofit/>
          </a:bodyPr>
          <a:lstStyle/>
          <a:p>
            <a:pPr marL="0" lvl="0" indent="0" rtl="0">
              <a:lnSpc>
                <a:spcPct val="90000"/>
              </a:lnSpc>
              <a:spcBef>
                <a:spcPts val="0"/>
              </a:spcBef>
              <a:spcAft>
                <a:spcPts val="1600"/>
              </a:spcAft>
              <a:buNone/>
            </a:pPr>
            <a:r>
              <a:rPr lang="en-GB" dirty="0">
                <a:solidFill>
                  <a:schemeClr val="tx1"/>
                </a:solidFill>
              </a:rPr>
              <a:t>7. Performance Experiments and Results [</a:t>
            </a:r>
            <a:r>
              <a:rPr lang="en-GB" dirty="0" err="1">
                <a:solidFill>
                  <a:schemeClr val="tx1"/>
                </a:solidFill>
              </a:rPr>
              <a:t>i</a:t>
            </a:r>
            <a:r>
              <a:rPr lang="en-GB" dirty="0">
                <a:solidFill>
                  <a:schemeClr val="tx1"/>
                </a:solidFill>
              </a:rPr>
              <a:t>]</a:t>
            </a:r>
          </a:p>
        </p:txBody>
      </p:sp>
      <p:sp>
        <p:nvSpPr>
          <p:cNvPr id="153" name="Google Shape;153;p29"/>
          <p:cNvSpPr txBox="1">
            <a:spLocks noGrp="1"/>
          </p:cNvSpPr>
          <p:nvPr>
            <p:ph type="body" idx="1"/>
          </p:nvPr>
        </p:nvSpPr>
        <p:spPr>
          <a:xfrm>
            <a:off x="247901" y="1152475"/>
            <a:ext cx="8520599" cy="1419275"/>
          </a:xfrm>
        </p:spPr>
        <p:txBody>
          <a:bodyPr spcFirstLastPara="1" wrap="square" lIns="91425" tIns="91425" rIns="91425" bIns="91425" anchor="t" anchorCtr="0">
            <a:normAutofit/>
          </a:bodyPr>
          <a:lstStyle/>
          <a:p>
            <a:pPr marL="285750" indent="-285750">
              <a:buFont typeface="Arial" panose="020B0604020202020204" pitchFamily="34" charset="0"/>
              <a:buChar char="•"/>
            </a:pPr>
            <a:r>
              <a:rPr lang="en-US" dirty="0"/>
              <a:t>HADR architecture as a baseline</a:t>
            </a:r>
          </a:p>
          <a:p>
            <a:pPr marL="285750" indent="-285750">
              <a:buFont typeface="Arial" panose="020B0604020202020204" pitchFamily="34" charset="0"/>
              <a:buChar char="•"/>
            </a:pPr>
            <a:r>
              <a:rPr lang="en-US" dirty="0"/>
              <a:t>Two different deployments:</a:t>
            </a:r>
          </a:p>
          <a:p>
            <a:pPr marL="800100" lvl="1" indent="-342900">
              <a:spcBef>
                <a:spcPts val="0"/>
              </a:spcBef>
              <a:buFont typeface="Arial" panose="020B0604020202020204" pitchFamily="34" charset="0"/>
              <a:buChar char="•"/>
            </a:pPr>
            <a:r>
              <a:rPr lang="en-US" sz="1600" dirty="0" smtClean="0"/>
              <a:t>Production</a:t>
            </a:r>
            <a:endParaRPr lang="en-US" sz="1600" dirty="0"/>
          </a:p>
          <a:p>
            <a:pPr marL="800100" lvl="1" indent="-342900">
              <a:spcBef>
                <a:spcPts val="0"/>
              </a:spcBef>
              <a:buFont typeface="Arial" panose="020B0604020202020204" pitchFamily="34" charset="0"/>
              <a:buChar char="•"/>
            </a:pPr>
            <a:r>
              <a:rPr lang="en-US" sz="1600" dirty="0"/>
              <a:t>Test </a:t>
            </a:r>
            <a:r>
              <a:rPr lang="en-US" sz="1600" dirty="0" smtClean="0"/>
              <a:t>(LZ: XIO </a:t>
            </a:r>
            <a:r>
              <a:rPr lang="en-US" sz="1600" dirty="0"/>
              <a:t>vs </a:t>
            </a:r>
            <a:r>
              <a:rPr lang="en-US" sz="1600" dirty="0" err="1"/>
              <a:t>DirectDrive</a:t>
            </a:r>
            <a:r>
              <a:rPr lang="en-US" sz="1600" dirty="0"/>
              <a:t>)</a:t>
            </a:r>
          </a:p>
        </p:txBody>
      </p:sp>
      <p:sp>
        <p:nvSpPr>
          <p:cNvPr id="6" name="Google Shape;153;p29">
            <a:extLst>
              <a:ext uri="{FF2B5EF4-FFF2-40B4-BE49-F238E27FC236}">
                <a16:creationId xmlns:a16="http://schemas.microsoft.com/office/drawing/2014/main" xmlns="" id="{8FF46138-236B-CE45-B825-03E88E40AEEE}"/>
              </a:ext>
            </a:extLst>
          </p:cNvPr>
          <p:cNvSpPr txBox="1">
            <a:spLocks/>
          </p:cNvSpPr>
          <p:nvPr/>
        </p:nvSpPr>
        <p:spPr>
          <a:xfrm>
            <a:off x="247902" y="2706500"/>
            <a:ext cx="4653705" cy="19919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342900">
              <a:buAutoNum type="arabicParenR"/>
            </a:pPr>
            <a:r>
              <a:rPr lang="en-US" dirty="0"/>
              <a:t>CDB Default Mix, Throughput, </a:t>
            </a:r>
          </a:p>
          <a:p>
            <a:pPr marL="0" indent="0">
              <a:lnSpc>
                <a:spcPct val="100000"/>
              </a:lnSpc>
              <a:buNone/>
            </a:pPr>
            <a:r>
              <a:rPr lang="en-US" dirty="0"/>
              <a:t>      Production Cluster</a:t>
            </a:r>
          </a:p>
          <a:p>
            <a:pPr marL="742950" lvl="1" indent="-285750">
              <a:spcBef>
                <a:spcPts val="200"/>
              </a:spcBef>
            </a:pPr>
            <a:r>
              <a:rPr lang="en-US" sz="1600" dirty="0"/>
              <a:t>Lose 5% of CPU Utilization</a:t>
            </a:r>
          </a:p>
          <a:p>
            <a:pPr marL="742950" lvl="1" indent="-285750">
              <a:spcBef>
                <a:spcPts val="0"/>
              </a:spcBef>
            </a:pPr>
            <a:r>
              <a:rPr lang="en-US" sz="1600" dirty="0"/>
              <a:t>Need to wait longer for remote I/</a:t>
            </a:r>
            <a:r>
              <a:rPr lang="en-US" sz="1600" dirty="0" err="1"/>
              <a:t>Os</a:t>
            </a:r>
            <a:endParaRPr lang="en-US" sz="1600" dirty="0"/>
          </a:p>
        </p:txBody>
      </p:sp>
      <p:pic>
        <p:nvPicPr>
          <p:cNvPr id="3" name="Picture 2" descr="A screenshot of a cell phone&#10;&#10;Description automatically generated">
            <a:extLst>
              <a:ext uri="{FF2B5EF4-FFF2-40B4-BE49-F238E27FC236}">
                <a16:creationId xmlns:a16="http://schemas.microsoft.com/office/drawing/2014/main" xmlns="" id="{328E16F7-9DD0-5443-9544-D05DD6BF2E34}"/>
              </a:ext>
            </a:extLst>
          </p:cNvPr>
          <p:cNvPicPr>
            <a:picLocks noChangeAspect="1"/>
          </p:cNvPicPr>
          <p:nvPr/>
        </p:nvPicPr>
        <p:blipFill>
          <a:blip r:embed="rId3"/>
          <a:stretch>
            <a:fillRect/>
          </a:stretch>
        </p:blipFill>
        <p:spPr>
          <a:xfrm>
            <a:off x="4285513" y="3048437"/>
            <a:ext cx="4826000" cy="1308100"/>
          </a:xfrm>
          <a:prstGeom prst="rect">
            <a:avLst/>
          </a:prstGeom>
        </p:spPr>
      </p:pic>
      <p:sp>
        <p:nvSpPr>
          <p:cNvPr id="2" name="Slide Number Placeholder 1"/>
          <p:cNvSpPr>
            <a:spLocks noGrp="1"/>
          </p:cNvSpPr>
          <p:nvPr>
            <p:ph type="sldNum" idx="12"/>
          </p:nvPr>
        </p:nvSpPr>
        <p:spPr>
          <a:xfrm>
            <a:off x="8472458" y="4673850"/>
            <a:ext cx="548700" cy="393600"/>
          </a:xfrm>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872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Contents</a:t>
            </a:r>
            <a:endParaRPr dirty="0"/>
          </a:p>
        </p:txBody>
      </p:sp>
      <p:sp>
        <p:nvSpPr>
          <p:cNvPr id="63" name="Google Shape;63;p2"/>
          <p:cNvSpPr txBox="1">
            <a:spLocks noGrp="1"/>
          </p:cNvSpPr>
          <p:nvPr>
            <p:ph type="body" idx="1"/>
          </p:nvPr>
        </p:nvSpPr>
        <p:spPr>
          <a:xfrm>
            <a:off x="311700" y="1035512"/>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t>Abstract</a:t>
            </a:r>
            <a:endParaRPr dirty="0"/>
          </a:p>
          <a:p>
            <a:pPr marL="457200" lvl="0" indent="-342900" algn="l" rtl="0">
              <a:lnSpc>
                <a:spcPct val="115000"/>
              </a:lnSpc>
              <a:spcBef>
                <a:spcPts val="1600"/>
              </a:spcBef>
              <a:spcAft>
                <a:spcPts val="0"/>
              </a:spcAft>
              <a:buSzPts val="1800"/>
              <a:buAutoNum type="arabicPeriod"/>
            </a:pPr>
            <a:r>
              <a:rPr lang="en-US" dirty="0"/>
              <a:t>Introduction</a:t>
            </a:r>
            <a:endParaRPr dirty="0"/>
          </a:p>
          <a:p>
            <a:pPr marL="457200" lvl="0" indent="-342900" algn="l" rtl="0">
              <a:lnSpc>
                <a:spcPct val="115000"/>
              </a:lnSpc>
              <a:spcBef>
                <a:spcPts val="0"/>
              </a:spcBef>
              <a:spcAft>
                <a:spcPts val="0"/>
              </a:spcAft>
              <a:buSzPts val="1800"/>
              <a:buAutoNum type="arabicPeriod"/>
            </a:pPr>
            <a:r>
              <a:rPr lang="en-US" dirty="0"/>
              <a:t>State of the Art</a:t>
            </a:r>
            <a:endParaRPr dirty="0"/>
          </a:p>
          <a:p>
            <a:pPr marL="457200" lvl="0" indent="-342900" algn="l" rtl="0">
              <a:lnSpc>
                <a:spcPct val="115000"/>
              </a:lnSpc>
              <a:spcBef>
                <a:spcPts val="0"/>
              </a:spcBef>
              <a:spcAft>
                <a:spcPts val="0"/>
              </a:spcAft>
              <a:buSzPts val="1800"/>
              <a:buAutoNum type="arabicPeriod"/>
            </a:pPr>
            <a:r>
              <a:rPr lang="en-US" dirty="0"/>
              <a:t>Important SQL Server Features</a:t>
            </a:r>
            <a:endParaRPr dirty="0"/>
          </a:p>
          <a:p>
            <a:pPr marL="457200" lvl="0" indent="-342900" algn="l" rtl="0">
              <a:lnSpc>
                <a:spcPct val="115000"/>
              </a:lnSpc>
              <a:spcBef>
                <a:spcPts val="0"/>
              </a:spcBef>
              <a:spcAft>
                <a:spcPts val="0"/>
              </a:spcAft>
              <a:buSzPts val="1800"/>
              <a:buAutoNum type="arabicPeriod"/>
            </a:pPr>
            <a:r>
              <a:rPr lang="en-US" dirty="0"/>
              <a:t>Socrates Architecture</a:t>
            </a:r>
            <a:endParaRPr dirty="0"/>
          </a:p>
          <a:p>
            <a:pPr marL="457200" lvl="0" indent="-342900" algn="l" rtl="0">
              <a:lnSpc>
                <a:spcPct val="115000"/>
              </a:lnSpc>
              <a:spcBef>
                <a:spcPts val="0"/>
              </a:spcBef>
              <a:spcAft>
                <a:spcPts val="0"/>
              </a:spcAft>
              <a:buSzPts val="1800"/>
              <a:buAutoNum type="arabicPeriod"/>
            </a:pPr>
            <a:r>
              <a:rPr lang="en-US" dirty="0"/>
              <a:t>Socrates at Work</a:t>
            </a:r>
            <a:endParaRPr dirty="0"/>
          </a:p>
          <a:p>
            <a:pPr marL="457200" lvl="0" indent="-342900" algn="l" rtl="0">
              <a:lnSpc>
                <a:spcPct val="115000"/>
              </a:lnSpc>
              <a:spcBef>
                <a:spcPts val="0"/>
              </a:spcBef>
              <a:spcAft>
                <a:spcPts val="0"/>
              </a:spcAft>
              <a:buSzPts val="1800"/>
              <a:buAutoNum type="arabicPeriod"/>
            </a:pPr>
            <a:r>
              <a:rPr lang="en-US" dirty="0"/>
              <a:t>Discussion &amp; Socrates Deployments</a:t>
            </a:r>
            <a:endParaRPr dirty="0"/>
          </a:p>
          <a:p>
            <a:pPr marL="457200" lvl="0" indent="-342900" algn="l" rtl="0">
              <a:lnSpc>
                <a:spcPct val="115000"/>
              </a:lnSpc>
              <a:spcBef>
                <a:spcPts val="0"/>
              </a:spcBef>
              <a:spcAft>
                <a:spcPts val="0"/>
              </a:spcAft>
              <a:buSzPts val="1800"/>
              <a:buAutoNum type="arabicPeriod"/>
            </a:pPr>
            <a:r>
              <a:rPr lang="en-US" dirty="0"/>
              <a:t>Performance Experiments and Results + Appendix A</a:t>
            </a:r>
            <a:endParaRPr dirty="0"/>
          </a:p>
          <a:p>
            <a:pPr marL="457200" lvl="0" indent="-342900" algn="l" rtl="0">
              <a:lnSpc>
                <a:spcPct val="115000"/>
              </a:lnSpc>
              <a:spcBef>
                <a:spcPts val="0"/>
              </a:spcBef>
              <a:spcAft>
                <a:spcPts val="0"/>
              </a:spcAft>
              <a:buSzPts val="1800"/>
              <a:buAutoNum type="arabicPeriod"/>
            </a:pPr>
            <a:r>
              <a:rPr lang="en-US" dirty="0"/>
              <a:t>Conclusion</a:t>
            </a:r>
            <a:endParaRPr dirty="0"/>
          </a:p>
          <a:p>
            <a:pPr marL="0" lvl="0" indent="0" algn="l" rtl="0">
              <a:lnSpc>
                <a:spcPct val="115000"/>
              </a:lnSpc>
              <a:spcBef>
                <a:spcPts val="1600"/>
              </a:spcBef>
              <a:spcAft>
                <a:spcPts val="1600"/>
              </a:spcAft>
              <a:buSzPts val="1800"/>
              <a:buNone/>
            </a:pPr>
            <a:r>
              <a:rPr lang="en-US" dirty="0"/>
              <a:t>References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30"/>
          <p:cNvSpPr txBox="1">
            <a:spLocks noGrp="1"/>
          </p:cNvSpPr>
          <p:nvPr>
            <p:ph type="title"/>
          </p:nvPr>
        </p:nvSpPr>
        <p:spPr>
          <a:xfrm>
            <a:off x="237269" y="381227"/>
            <a:ext cx="8520600" cy="572700"/>
          </a:xfrm>
        </p:spPr>
        <p:txBody>
          <a:bodyPr spcFirstLastPara="1" wrap="square" lIns="91425" tIns="91425" rIns="91425" bIns="91425" anchor="t" anchorCtr="0">
            <a:noAutofit/>
          </a:bodyPr>
          <a:lstStyle/>
          <a:p>
            <a:pPr marL="0" lvl="0" indent="0" rtl="0">
              <a:lnSpc>
                <a:spcPct val="90000"/>
              </a:lnSpc>
              <a:spcBef>
                <a:spcPts val="0"/>
              </a:spcBef>
              <a:spcAft>
                <a:spcPts val="1600"/>
              </a:spcAft>
              <a:buNone/>
            </a:pPr>
            <a:r>
              <a:rPr lang="en-GB" dirty="0"/>
              <a:t>7. Performance Experiments and Results [ii]</a:t>
            </a:r>
          </a:p>
        </p:txBody>
      </p:sp>
      <p:sp>
        <p:nvSpPr>
          <p:cNvPr id="158" name="Google Shape;158;p30"/>
          <p:cNvSpPr txBox="1">
            <a:spLocks noGrp="1"/>
          </p:cNvSpPr>
          <p:nvPr>
            <p:ph type="body" idx="1"/>
          </p:nvPr>
        </p:nvSpPr>
        <p:spPr>
          <a:xfrm>
            <a:off x="216002" y="1152475"/>
            <a:ext cx="4292202" cy="3416400"/>
          </a:xfrm>
        </p:spPr>
        <p:txBody>
          <a:bodyPr spcFirstLastPara="1" wrap="square" lIns="91425" tIns="91425" rIns="91425" bIns="91425" anchor="t" anchorCtr="0">
            <a:normAutofit/>
          </a:bodyPr>
          <a:lstStyle/>
          <a:p>
            <a:pPr marL="0" indent="0">
              <a:spcBef>
                <a:spcPts val="600"/>
              </a:spcBef>
              <a:spcAft>
                <a:spcPts val="600"/>
              </a:spcAft>
              <a:buNone/>
            </a:pPr>
            <a:r>
              <a:rPr lang="en-US" sz="1800" dirty="0"/>
              <a:t>2) </a:t>
            </a:r>
            <a:r>
              <a:rPr lang="x-none" sz="1800"/>
              <a:t>Caching</a:t>
            </a:r>
            <a:r>
              <a:rPr lang="x-none"/>
              <a:t> </a:t>
            </a:r>
            <a:r>
              <a:rPr lang="x-none" sz="1800" dirty="0"/>
              <a:t>Behavior</a:t>
            </a:r>
          </a:p>
          <a:p>
            <a:pPr marL="800100" lvl="1" indent="-342900">
              <a:lnSpc>
                <a:spcPct val="100000"/>
              </a:lnSpc>
              <a:spcBef>
                <a:spcPts val="0"/>
              </a:spcBef>
            </a:pPr>
            <a:r>
              <a:rPr lang="x-none" sz="1600" dirty="0"/>
              <a:t>HADR hit rate is 100%</a:t>
            </a:r>
          </a:p>
          <a:p>
            <a:pPr marL="800100" lvl="1" indent="-342900">
              <a:lnSpc>
                <a:spcPct val="100000"/>
              </a:lnSpc>
              <a:spcBef>
                <a:spcPts val="0"/>
              </a:spcBef>
            </a:pPr>
            <a:r>
              <a:rPr lang="x-none" sz="1600" dirty="0"/>
              <a:t>Randomly touches pages across the entiry </a:t>
            </a:r>
            <a:r>
              <a:rPr lang="x-none" sz="1600"/>
              <a:t>database</a:t>
            </a:r>
            <a:r>
              <a:rPr lang="x-none" sz="1400">
                <a:solidFill>
                  <a:schemeClr val="tx1"/>
                </a:solidFill>
              </a:rPr>
              <a:t>.</a:t>
            </a:r>
            <a:endParaRPr lang="en-US" sz="1400" dirty="0">
              <a:solidFill>
                <a:schemeClr val="tx1"/>
              </a:solidFill>
            </a:endParaRPr>
          </a:p>
          <a:p>
            <a:pPr marL="800100" lvl="1" indent="-342900">
              <a:lnSpc>
                <a:spcPct val="100000"/>
              </a:lnSpc>
              <a:spcBef>
                <a:spcPts val="0"/>
              </a:spcBef>
            </a:pPr>
            <a:endParaRPr lang="x-none" sz="1400" dirty="0">
              <a:solidFill>
                <a:schemeClr val="tx1"/>
              </a:solidFill>
            </a:endParaRPr>
          </a:p>
          <a:p>
            <a:pPr marL="0" indent="0">
              <a:spcBef>
                <a:spcPts val="1000"/>
              </a:spcBef>
              <a:buNone/>
            </a:pPr>
            <a:r>
              <a:rPr lang="en-US" sz="1800" dirty="0"/>
              <a:t>3) </a:t>
            </a:r>
            <a:r>
              <a:rPr lang="x-none" sz="1800"/>
              <a:t>Update-heavy </a:t>
            </a:r>
            <a:r>
              <a:rPr lang="x-none" sz="1800" dirty="0"/>
              <a:t>CDB</a:t>
            </a:r>
            <a:r>
              <a:rPr lang="x-none" sz="1800"/>
              <a:t>, Log</a:t>
            </a:r>
            <a:r>
              <a:rPr lang="en-US" sz="1800" dirty="0"/>
              <a:t> </a:t>
            </a:r>
            <a:r>
              <a:rPr lang="x-none" sz="1800"/>
              <a:t>Throughput</a:t>
            </a:r>
            <a:endParaRPr lang="x-none" sz="1800" dirty="0"/>
          </a:p>
          <a:p>
            <a:pPr marL="800100" lvl="1" indent="-342900">
              <a:lnSpc>
                <a:spcPct val="100000"/>
              </a:lnSpc>
              <a:spcBef>
                <a:spcPts val="0"/>
              </a:spcBef>
            </a:pPr>
            <a:r>
              <a:rPr lang="x-none" sz="1600" dirty="0"/>
              <a:t>The log is the bottleneck for both</a:t>
            </a:r>
          </a:p>
          <a:p>
            <a:pPr marL="800100" lvl="1" indent="-342900">
              <a:spcAft>
                <a:spcPts val="1600"/>
              </a:spcAft>
            </a:pPr>
            <a:endParaRPr lang="x-none" sz="1600" dirty="0"/>
          </a:p>
        </p:txBody>
      </p:sp>
      <p:pic>
        <p:nvPicPr>
          <p:cNvPr id="3" name="Picture 2" descr="A screenshot of a cell phone&#10;&#10;Description automatically generated">
            <a:extLst>
              <a:ext uri="{FF2B5EF4-FFF2-40B4-BE49-F238E27FC236}">
                <a16:creationId xmlns:a16="http://schemas.microsoft.com/office/drawing/2014/main" xmlns="" id="{5F9AB6C5-3060-F24C-9119-08C301827D7F}"/>
              </a:ext>
            </a:extLst>
          </p:cNvPr>
          <p:cNvPicPr>
            <a:picLocks noChangeAspect="1"/>
          </p:cNvPicPr>
          <p:nvPr/>
        </p:nvPicPr>
        <p:blipFill>
          <a:blip r:embed="rId3"/>
          <a:stretch>
            <a:fillRect/>
          </a:stretch>
        </p:blipFill>
        <p:spPr>
          <a:xfrm>
            <a:off x="4375398" y="1152475"/>
            <a:ext cx="4520700" cy="1206500"/>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xmlns="" id="{BC6C9395-2FFA-FA43-8BBF-ED4051E97CBD}"/>
              </a:ext>
            </a:extLst>
          </p:cNvPr>
          <p:cNvPicPr>
            <a:picLocks noChangeAspect="1"/>
          </p:cNvPicPr>
          <p:nvPr/>
        </p:nvPicPr>
        <p:blipFill>
          <a:blip r:embed="rId4"/>
          <a:stretch>
            <a:fillRect/>
          </a:stretch>
        </p:blipFill>
        <p:spPr>
          <a:xfrm>
            <a:off x="4375398" y="2355881"/>
            <a:ext cx="4520700" cy="11684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6D95743D-2F8A-1345-9558-CA60CB2A9176}"/>
              </a:ext>
            </a:extLst>
          </p:cNvPr>
          <p:cNvPicPr>
            <a:picLocks noChangeAspect="1"/>
          </p:cNvPicPr>
          <p:nvPr/>
        </p:nvPicPr>
        <p:blipFill>
          <a:blip r:embed="rId5"/>
          <a:stretch>
            <a:fillRect/>
          </a:stretch>
        </p:blipFill>
        <p:spPr>
          <a:xfrm>
            <a:off x="4375398" y="3562381"/>
            <a:ext cx="4520700" cy="1358900"/>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995210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9" name="Picture 8" descr="A picture containing drawing&#10;&#10;Description automatically generated">
            <a:extLst>
              <a:ext uri="{FF2B5EF4-FFF2-40B4-BE49-F238E27FC236}">
                <a16:creationId xmlns:a16="http://schemas.microsoft.com/office/drawing/2014/main" xmlns="" id="{223E0CC0-9668-B642-B87A-3A46A1601C22}"/>
              </a:ext>
            </a:extLst>
          </p:cNvPr>
          <p:cNvPicPr>
            <a:picLocks noChangeAspect="1"/>
          </p:cNvPicPr>
          <p:nvPr/>
        </p:nvPicPr>
        <p:blipFill rotWithShape="1">
          <a:blip r:embed="rId3"/>
          <a:srcRect r="2816"/>
          <a:stretch/>
        </p:blipFill>
        <p:spPr>
          <a:xfrm>
            <a:off x="4207036" y="1875102"/>
            <a:ext cx="4936964" cy="1181100"/>
          </a:xfrm>
          <a:prstGeom prst="rect">
            <a:avLst/>
          </a:prstGeom>
        </p:spPr>
      </p:pic>
      <p:sp>
        <p:nvSpPr>
          <p:cNvPr id="164" name="Google Shape;164;p31"/>
          <p:cNvSpPr txBox="1">
            <a:spLocks noGrp="1"/>
          </p:cNvSpPr>
          <p:nvPr>
            <p:ph type="title"/>
          </p:nvPr>
        </p:nvSpPr>
        <p:spPr>
          <a:xfrm>
            <a:off x="279801" y="33869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l" dirty="0">
                <a:solidFill>
                  <a:schemeClr val="tx1"/>
                </a:solidFill>
              </a:rPr>
              <a:t>+ Appendix A</a:t>
            </a:r>
            <a:endParaRPr dirty="0">
              <a:solidFill>
                <a:schemeClr val="tx1"/>
              </a:solidFill>
            </a:endParaRPr>
          </a:p>
        </p:txBody>
      </p:sp>
      <p:sp>
        <p:nvSpPr>
          <p:cNvPr id="165" name="Google Shape;165;p31"/>
          <p:cNvSpPr txBox="1">
            <a:spLocks noGrp="1"/>
          </p:cNvSpPr>
          <p:nvPr>
            <p:ph type="body" idx="1"/>
          </p:nvPr>
        </p:nvSpPr>
        <p:spPr>
          <a:xfrm>
            <a:off x="279801" y="1067411"/>
            <a:ext cx="42603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Font typeface="+mj-lt"/>
              <a:buAutoNum type="arabicPeriod" startAt="4"/>
            </a:pPr>
            <a:r>
              <a:rPr lang="en-US" dirty="0"/>
              <a:t>Test cluster, XIO vs </a:t>
            </a:r>
            <a:r>
              <a:rPr lang="en-US" dirty="0" err="1" smtClean="0"/>
              <a:t>DirectDrive</a:t>
            </a:r>
            <a:r>
              <a:rPr lang="en-US" dirty="0" smtClean="0"/>
              <a:t> (DD)</a:t>
            </a:r>
            <a:endParaRPr lang="en-US" dirty="0"/>
          </a:p>
          <a:p>
            <a:pPr marL="342900">
              <a:lnSpc>
                <a:spcPct val="100000"/>
              </a:lnSpc>
              <a:buFont typeface="Arial" panose="020B0604020202020204" pitchFamily="34" charset="0"/>
              <a:buChar char="›"/>
            </a:pPr>
            <a:r>
              <a:rPr lang="en-US" dirty="0"/>
              <a:t>Implement the LZ</a:t>
            </a:r>
          </a:p>
          <a:p>
            <a:pPr marL="342900">
              <a:lnSpc>
                <a:spcPct val="100000"/>
              </a:lnSpc>
              <a:buFont typeface="Arial" panose="020B0604020202020204" pitchFamily="34" charset="0"/>
              <a:buChar char="›"/>
            </a:pPr>
            <a:r>
              <a:rPr lang="en-US" dirty="0"/>
              <a:t>DD has better min and median latency</a:t>
            </a:r>
          </a:p>
          <a:p>
            <a:pPr marL="342900">
              <a:lnSpc>
                <a:spcPct val="100000"/>
              </a:lnSpc>
              <a:buFont typeface="Arial" panose="020B0604020202020204" pitchFamily="34" charset="0"/>
              <a:buChar char="›"/>
            </a:pPr>
            <a:r>
              <a:rPr lang="en-US" dirty="0"/>
              <a:t>Socrates benefits nicely from such innovations as DD</a:t>
            </a:r>
          </a:p>
          <a:p>
            <a:pPr marL="342900">
              <a:lnSpc>
                <a:spcPct val="100000"/>
              </a:lnSpc>
              <a:buFont typeface="Arial" panose="020B0604020202020204" pitchFamily="34" charset="0"/>
              <a:buChar char="›"/>
            </a:pPr>
            <a:r>
              <a:rPr lang="en-US" dirty="0"/>
              <a:t>XIO needs 8x the load to achieve the same log throughput as DD and three times the CPU</a:t>
            </a:r>
            <a:endParaRPr dirty="0"/>
          </a:p>
        </p:txBody>
      </p:sp>
      <p:pic>
        <p:nvPicPr>
          <p:cNvPr id="3" name="Picture 2" descr="A picture containing drawing&#10;&#10;Description automatically generated">
            <a:extLst>
              <a:ext uri="{FF2B5EF4-FFF2-40B4-BE49-F238E27FC236}">
                <a16:creationId xmlns:a16="http://schemas.microsoft.com/office/drawing/2014/main" xmlns="" id="{63A54081-7140-0B46-805E-BFAFD6794551}"/>
              </a:ext>
            </a:extLst>
          </p:cNvPr>
          <p:cNvPicPr>
            <a:picLocks noChangeAspect="1"/>
          </p:cNvPicPr>
          <p:nvPr/>
        </p:nvPicPr>
        <p:blipFill>
          <a:blip r:embed="rId4"/>
          <a:stretch>
            <a:fillRect/>
          </a:stretch>
        </p:blipFill>
        <p:spPr>
          <a:xfrm>
            <a:off x="4752762" y="754923"/>
            <a:ext cx="3988548" cy="107556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xmlns="" id="{C244DB13-0712-5345-8709-948F182F47CE}"/>
              </a:ext>
            </a:extLst>
          </p:cNvPr>
          <p:cNvPicPr>
            <a:picLocks noChangeAspect="1"/>
          </p:cNvPicPr>
          <p:nvPr/>
        </p:nvPicPr>
        <p:blipFill>
          <a:blip r:embed="rId5"/>
          <a:stretch>
            <a:fillRect/>
          </a:stretch>
        </p:blipFill>
        <p:spPr>
          <a:xfrm>
            <a:off x="5332521" y="3154778"/>
            <a:ext cx="2829030" cy="1769852"/>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426681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l" dirty="0">
                <a:solidFill>
                  <a:schemeClr val="tx1"/>
                </a:solidFill>
              </a:rPr>
              <a:t>8. Conclusion</a:t>
            </a:r>
            <a:endParaRPr dirty="0">
              <a:solidFill>
                <a:schemeClr val="tx1"/>
              </a:solidFill>
            </a:endParaRPr>
          </a:p>
        </p:txBody>
      </p:sp>
      <p:sp>
        <p:nvSpPr>
          <p:cNvPr id="171" name="Google Shape;171;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buFont typeface="Arial" panose="020B0604020202020204" pitchFamily="34" charset="0"/>
              <a:buChar char="•"/>
            </a:pPr>
            <a:r>
              <a:rPr lang="en-US" dirty="0"/>
              <a:t>Socrates is a novel architecture</a:t>
            </a:r>
          </a:p>
          <a:p>
            <a:pPr marL="285750" indent="-285750">
              <a:spcAft>
                <a:spcPts val="1600"/>
              </a:spcAft>
              <a:buFont typeface="Arial" panose="020B0604020202020204" pitchFamily="34" charset="0"/>
              <a:buChar char="•"/>
            </a:pPr>
            <a:r>
              <a:rPr lang="en-US" dirty="0"/>
              <a:t>It relies on separating Compute and Storage</a:t>
            </a:r>
            <a:endParaRPr lang="el-GR" dirty="0"/>
          </a:p>
          <a:p>
            <a:pPr marL="285750" indent="-285750">
              <a:spcAft>
                <a:spcPts val="1600"/>
              </a:spcAft>
              <a:buFont typeface="Arial" panose="020B0604020202020204" pitchFamily="34" charset="0"/>
              <a:buChar char="•"/>
            </a:pPr>
            <a:r>
              <a:rPr lang="en-US" dirty="0"/>
              <a:t>Socrates allows to flexibly meet customer requirements</a:t>
            </a:r>
          </a:p>
          <a:p>
            <a:pPr marL="285750" indent="-285750">
              <a:spcAft>
                <a:spcPts val="1600"/>
              </a:spcAft>
              <a:buFont typeface="Arial" panose="020B0604020202020204" pitchFamily="34" charset="0"/>
              <a:buChar char="•"/>
            </a:pPr>
            <a:r>
              <a:rPr lang="en-US" dirty="0"/>
              <a:t>Future work include exploring multi-master variation for Socrates, better </a:t>
            </a:r>
            <a:r>
              <a:rPr lang="en-GB" dirty="0"/>
              <a:t>Hybrid transaction/analytical processing </a:t>
            </a:r>
            <a:r>
              <a:rPr lang="el-GR" dirty="0"/>
              <a:t>(</a:t>
            </a:r>
            <a:r>
              <a:rPr lang="en-US" dirty="0"/>
              <a:t>HTAP</a:t>
            </a:r>
            <a:r>
              <a:rPr lang="el-GR" dirty="0"/>
              <a:t>)</a:t>
            </a:r>
            <a:r>
              <a:rPr lang="en-US" dirty="0"/>
              <a:t> support and making use of the log for other services.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228421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216003" y="23236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l" dirty="0">
                <a:solidFill>
                  <a:schemeClr val="tx1"/>
                </a:solidFill>
              </a:rPr>
              <a:t>References [i]</a:t>
            </a:r>
            <a:endParaRPr dirty="0">
              <a:solidFill>
                <a:schemeClr val="tx1"/>
              </a:solidFill>
            </a:endParaRPr>
          </a:p>
        </p:txBody>
      </p:sp>
      <p:sp>
        <p:nvSpPr>
          <p:cNvPr id="177" name="Google Shape;177;p33"/>
          <p:cNvSpPr txBox="1">
            <a:spLocks noGrp="1"/>
          </p:cNvSpPr>
          <p:nvPr>
            <p:ph type="body" idx="1"/>
          </p:nvPr>
        </p:nvSpPr>
        <p:spPr>
          <a:xfrm>
            <a:off x="231750" y="863550"/>
            <a:ext cx="88323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l" sz="1400" dirty="0"/>
              <a:t>[1] 2018. CDB/DTU benchmark. https://docs.microsoft.com/en-us/azure/sql-database/sql-database-service-tiers-dtu.</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[2] 2018. Microsoft SQL Hyperscale. https://docs.microsoft.com/en-us/azure/sql-database/sql-database-service-tier-hyperscale.</a:t>
            </a:r>
            <a:endParaRPr sz="1400" dirty="0"/>
          </a:p>
          <a:p>
            <a:pPr marL="0" lvl="0" indent="0" algn="l" rtl="0">
              <a:lnSpc>
                <a:spcPct val="100000"/>
              </a:lnSpc>
              <a:spcBef>
                <a:spcPts val="300"/>
              </a:spcBef>
              <a:spcAft>
                <a:spcPts val="0"/>
              </a:spcAft>
              <a:buNone/>
            </a:pPr>
            <a:r>
              <a:rPr lang="el" sz="1400" dirty="0"/>
              <a:t>[3] 2018. Oracle Cloud Database. https://cloud.oracle.com/database/.</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[4] Hal Berenson, Phil Bernstein, Jim Gray, Jim Melton, Elizabeth O’Neil, and Patrick O’Neil. 1995. A Critique of ANSI SQL Isolation Levels. In SIGMOD 1995.</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[5] Philip A. Bernstein, Colin W. Reid, and Sudipto Das. 2011. Hyder - A Transactional Record Manager for Shared Flash. In CIDR 2011.</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[6] Dhruba Borthakur. 2017. The Birth of RocksDB-Cloud. http://rocksdb.blogspot.com/2017/05/the-birth-of-rocksdb-cloud.html.</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[7] Peter Braam, Sean Roberts, Matthew O’Keefe, and David Bonnie. 2016. The Limits of Open Source in Extreme-scale Storage Systems Design. https://docplayer.net/62056362-The-limits-of-open-source-in-extreme\-scale-storage-systems-design.html.</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[8] Matthias Brantner, Daniela Florescu, David Graf, Donald Kossmann, and Tim Kraska. 2008. Building a Database on S3. In SIGMOD 2008.</a:t>
            </a:r>
            <a:endParaRPr sz="1400" dirty="0"/>
          </a:p>
          <a:p>
            <a:pPr marL="0" lvl="0" indent="0" algn="l" rtl="0">
              <a:lnSpc>
                <a:spcPct val="100000"/>
              </a:lnSpc>
              <a:spcBef>
                <a:spcPts val="300"/>
              </a:spcBef>
              <a:spcAft>
                <a:spcPts val="0"/>
              </a:spcAft>
              <a:buNone/>
            </a:pPr>
            <a:r>
              <a:rPr lang="el" sz="1400" dirty="0"/>
              <a:t>[9] Alain Bui and Hacène Fouchal (Eds.). 2002. OPODIS 2002. Studia Informatica Universalis, Vol. 3.</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56980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body" idx="1"/>
          </p:nvPr>
        </p:nvSpPr>
        <p:spPr>
          <a:xfrm>
            <a:off x="190025" y="863550"/>
            <a:ext cx="8642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l" sz="1400" dirty="0"/>
              <a:t>[10] Brad Calder, Ju Wang, Aaron Ogus, Niranjan Nilakantan, Arild Skjolsvold, Sam McKelvie, Yikang Xu, Shashwat Srivastav, Jiesheng Wu, Huseyin Simitci, Jaidev Haridas, Chakravarthy Uddaraju, Hemal Khatri, Andrew Edwards, Vaman Bedekar, Shane Mainali, Rafay Abbasi, Arpit Agarwal, Mian Fahim ul Haq, Muhammad Ikram ul Haq, Deepali Bhardwaj, Sowmya Dayanand, Anitha Adusumilli, Marvin McNett, Sriram Sankaran, Kavitha Manivannan, and Leonidas Rigas. 2011. Windows Azure Storage: a highly available cloud storage service with strong consistency. In SOSP 2011.</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[11] James C. Corbett, Jeffrey Dean, Michael Epstein, AndrewFikes, Christopher Frost, JJ Furman, Sanjay Ghemawat, Andrey Gubarev, Christopher Heiser, Peter Hochschild, Wilson Hsieh, Sebastian Kanthak, Eugene Kogan, Hongyi Li, Alexander Lloyd, Sergey Melnik, David Mwaura, David Nagle, Sean Quinlan, Rajesh Rao, Lindsay Rolig, DaleWoodford, Yasushi Saito, Christopher Taylor, Michal Szymaniak, and Ruth Wang. 2012. Spanner: Google’s Globally-Distributed Database. In OSDI 2012.</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[12] Michael J. Franklin, Björn Þór Jónsson, and Donald Kossmann. 1996. Performance Tradeoffs for Client-Server Query Processing. In SIGMOD 1996.</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[13] Jim Gray, Pat Helland, Patrick E. O’Neil, and Dennis E. Shasha. 1996. The Dangers of Replication and a Solution. In SIGMOD 1996.</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[14] Jim Gray and Andreas Reuter. 1990. Transaction Processing: Concepts and Techniques.</a:t>
            </a:r>
            <a:endParaRPr sz="1400" dirty="0"/>
          </a:p>
          <a:p>
            <a:pPr marL="0" lvl="0" indent="0" algn="l" rtl="0">
              <a:lnSpc>
                <a:spcPct val="100000"/>
              </a:lnSpc>
              <a:spcBef>
                <a:spcPts val="30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6" name="Google Shape;176;p33"/>
          <p:cNvSpPr txBox="1">
            <a:spLocks noGrp="1"/>
          </p:cNvSpPr>
          <p:nvPr>
            <p:ph type="title"/>
          </p:nvPr>
        </p:nvSpPr>
        <p:spPr>
          <a:xfrm>
            <a:off x="216003" y="23236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l" dirty="0">
                <a:solidFill>
                  <a:schemeClr val="tx1"/>
                </a:solidFill>
              </a:rPr>
              <a:t>References [</a:t>
            </a:r>
            <a:r>
              <a:rPr lang="en-US" dirty="0" err="1">
                <a:solidFill>
                  <a:schemeClr val="tx1"/>
                </a:solidFill>
              </a:rPr>
              <a:t>i</a:t>
            </a:r>
            <a:r>
              <a:rPr lang="el" dirty="0">
                <a:solidFill>
                  <a:schemeClr val="tx1"/>
                </a:solidFill>
              </a:rPr>
              <a:t>i]</a:t>
            </a:r>
            <a:endParaRPr dirty="0">
              <a:solidFill>
                <a:schemeClr val="tx1"/>
              </a:solidFill>
            </a:endParaRPr>
          </a:p>
        </p:txBody>
      </p:sp>
    </p:spTree>
    <p:extLst>
      <p:ext uri="{BB962C8B-B14F-4D97-AF65-F5344CB8AC3E}">
        <p14:creationId xmlns:p14="http://schemas.microsoft.com/office/powerpoint/2010/main" val="1348926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body" idx="1"/>
          </p:nvPr>
        </p:nvSpPr>
        <p:spPr>
          <a:xfrm>
            <a:off x="209000" y="941525"/>
            <a:ext cx="86232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300"/>
              </a:spcBef>
              <a:spcAft>
                <a:spcPts val="0"/>
              </a:spcAft>
              <a:buClr>
                <a:schemeClr val="dk1"/>
              </a:buClr>
              <a:buSzPts val="1100"/>
              <a:buFont typeface="Arial"/>
              <a:buNone/>
            </a:pPr>
            <a:r>
              <a:rPr lang="el" sz="1400" dirty="0"/>
              <a:t>[15] Per-Åke Larson, Spyros Blanas, Cristian Diaconu, Craig Freedman, Jignesh M. Patel, and Mike Zwilling. 2011. High-Performance Concurrency Control Mechanisms for Main-Memory Databases. PVLDB 5, 4 (2011).</a:t>
            </a:r>
            <a:endParaRPr sz="1400" dirty="0"/>
          </a:p>
          <a:p>
            <a:pPr marL="0" marR="0" lvl="0" indent="0" algn="l" rtl="0">
              <a:lnSpc>
                <a:spcPct val="100000"/>
              </a:lnSpc>
              <a:spcBef>
                <a:spcPts val="300"/>
              </a:spcBef>
              <a:spcAft>
                <a:spcPts val="0"/>
              </a:spcAft>
              <a:buNone/>
            </a:pPr>
            <a:r>
              <a:rPr lang="el" sz="1400" dirty="0"/>
              <a:t>[16] Simon Loesing, Markus Pilman, Thomas Etter, and Donald Kossmann. 2015. On the Design and Scalability of Distributed Shared-Data Databases. In SIGMOD 2015.</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[17] David B. Lomet, Alan Fekete, GerhardWeikum, and Michael J. Zwilling. 2009. Unbundling Transaction Services in the Cloud. In CIDR 2009.</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[18] C. Mohan, Don Haderle, Bruce Lindsay, Hamid Pirahesh, and Peter Schwarz. 1992. ARIES: A Transaction Recovery Method Supporting Fine-granularity Locking and Partial Rollbacks Using Write-ahead Logging. TODS 17, 1 (1992).</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[19] Mendel Rosenblum and John K. Ousterhout. 1992. The Design and Implementation of a Log-Structured File System. TOCS 10, 1 (1992).</a:t>
            </a:r>
            <a:endParaRPr sz="1400" dirty="0"/>
          </a:p>
          <a:p>
            <a:pPr marL="0" lvl="0" indent="0" algn="l" rtl="0">
              <a:lnSpc>
                <a:spcPct val="100000"/>
              </a:lnSpc>
              <a:spcBef>
                <a:spcPts val="300"/>
              </a:spcBef>
              <a:spcAft>
                <a:spcPts val="0"/>
              </a:spcAft>
              <a:buClr>
                <a:schemeClr val="dk1"/>
              </a:buClr>
              <a:buSzPts val="1100"/>
              <a:buFont typeface="Arial"/>
              <a:buNone/>
            </a:pPr>
            <a:r>
              <a:rPr lang="el" sz="1400" dirty="0"/>
              <a:t>[20] Alexandre Verbitski, Anurag Gupta, Debanjan Saha, Murali Brahmadesam, Kamal Gupta, Raman Mittal, Sailesh Krishnamurthy, Sandor Maurice, Tengiz Kharatishvili, and Xiaofeng Bao. 2017. Amazon Aurora: Design Considerations for High Throughput Cloud-Native Relational Databases. In SIGMOD 2017.</a:t>
            </a:r>
            <a:endParaRPr sz="1400" dirty="0"/>
          </a:p>
          <a:p>
            <a:pPr marL="0" lvl="0" indent="0" algn="l" rtl="0">
              <a:spcBef>
                <a:spcPts val="300"/>
              </a:spcBef>
              <a:spcAft>
                <a:spcPts val="16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6" name="Google Shape;176;p33"/>
          <p:cNvSpPr txBox="1">
            <a:spLocks noGrp="1"/>
          </p:cNvSpPr>
          <p:nvPr>
            <p:ph type="title"/>
          </p:nvPr>
        </p:nvSpPr>
        <p:spPr>
          <a:xfrm>
            <a:off x="216003" y="23236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l" dirty="0">
                <a:solidFill>
                  <a:schemeClr val="tx1"/>
                </a:solidFill>
              </a:rPr>
              <a:t>References [i</a:t>
            </a:r>
            <a:r>
              <a:rPr lang="en-US" dirty="0">
                <a:solidFill>
                  <a:schemeClr val="tx1"/>
                </a:solidFill>
              </a:rPr>
              <a:t>ii</a:t>
            </a:r>
            <a:r>
              <a:rPr lang="el" dirty="0">
                <a:solidFill>
                  <a:schemeClr val="tx1"/>
                </a:solidFill>
              </a:rPr>
              <a:t>]</a:t>
            </a:r>
            <a:endParaRPr dirty="0">
              <a:solidFill>
                <a:schemeClr val="tx1"/>
              </a:solidFill>
            </a:endParaRPr>
          </a:p>
        </p:txBody>
      </p:sp>
    </p:spTree>
    <p:extLst>
      <p:ext uri="{BB962C8B-B14F-4D97-AF65-F5344CB8AC3E}">
        <p14:creationId xmlns:p14="http://schemas.microsoft.com/office/powerpoint/2010/main" val="69883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US" dirty="0"/>
              <a:t>Abstract</a:t>
            </a:r>
            <a:endParaRPr dirty="0"/>
          </a:p>
        </p:txBody>
      </p:sp>
      <p:sp>
        <p:nvSpPr>
          <p:cNvPr id="69" name="Google Shape;69;p3"/>
          <p:cNvSpPr txBox="1">
            <a:spLocks noGrp="1"/>
          </p:cNvSpPr>
          <p:nvPr>
            <p:ph type="body" idx="1"/>
          </p:nvPr>
        </p:nvSpPr>
        <p:spPr>
          <a:xfrm>
            <a:off x="194742" y="971722"/>
            <a:ext cx="8520600" cy="34164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SzPts val="1200"/>
              <a:buChar char="●"/>
            </a:pPr>
            <a:r>
              <a:rPr lang="en-US" sz="1400" dirty="0"/>
              <a:t>Databases-as-a-service (</a:t>
            </a:r>
            <a:r>
              <a:rPr lang="en-US" sz="1400" dirty="0" err="1"/>
              <a:t>DBaaS</a:t>
            </a:r>
            <a:r>
              <a:rPr lang="en-US" sz="1400" dirty="0"/>
              <a:t>) in the cloud are becoming popular.</a:t>
            </a:r>
            <a:endParaRPr sz="1400" dirty="0"/>
          </a:p>
          <a:p>
            <a:pPr marL="457200" lvl="0" indent="-304800" algn="l" rtl="0">
              <a:lnSpc>
                <a:spcPct val="115000"/>
              </a:lnSpc>
              <a:spcBef>
                <a:spcPts val="0"/>
              </a:spcBef>
              <a:spcAft>
                <a:spcPts val="0"/>
              </a:spcAft>
              <a:buSzPts val="1200"/>
              <a:buChar char="●"/>
            </a:pPr>
            <a:r>
              <a:rPr lang="en-US" sz="1400" dirty="0" err="1"/>
              <a:t>DBaaS</a:t>
            </a:r>
            <a:r>
              <a:rPr lang="en-US" sz="1400" dirty="0"/>
              <a:t> preferable to traditional </a:t>
            </a:r>
            <a:r>
              <a:rPr lang="en-US" sz="1400" dirty="0" err="1"/>
              <a:t>on-premise</a:t>
            </a:r>
            <a:r>
              <a:rPr lang="en-US" sz="1400" dirty="0"/>
              <a:t> approaches because they offer higher security, availability and performance, and  lower and more flexible cost.</a:t>
            </a:r>
            <a:endParaRPr sz="1400" dirty="0"/>
          </a:p>
          <a:p>
            <a:pPr marL="457200" lvl="0" indent="-304800" algn="l" rtl="0">
              <a:lnSpc>
                <a:spcPct val="115000"/>
              </a:lnSpc>
              <a:spcBef>
                <a:spcPts val="0"/>
              </a:spcBef>
              <a:spcAft>
                <a:spcPts val="0"/>
              </a:spcAft>
              <a:buSzPts val="1200"/>
              <a:buChar char="●"/>
            </a:pPr>
            <a:r>
              <a:rPr lang="en-US" sz="1400" dirty="0"/>
              <a:t>Traditional, monolithic database architecture fails to meet these expectations due to scaling limitations.</a:t>
            </a:r>
            <a:endParaRPr sz="1400" dirty="0"/>
          </a:p>
          <a:p>
            <a:pPr marL="457200" lvl="0" indent="-304800" algn="l" rtl="0">
              <a:lnSpc>
                <a:spcPct val="115000"/>
              </a:lnSpc>
              <a:spcBef>
                <a:spcPts val="0"/>
              </a:spcBef>
              <a:spcAft>
                <a:spcPts val="0"/>
              </a:spcAft>
              <a:buSzPts val="1200"/>
              <a:buChar char="●"/>
            </a:pPr>
            <a:r>
              <a:rPr lang="en-US" sz="1400" dirty="0"/>
              <a:t>Solution: Socrates: </a:t>
            </a:r>
            <a:endParaRPr sz="1400" dirty="0"/>
          </a:p>
          <a:p>
            <a:pPr marL="914400" lvl="1" indent="-304800" algn="l" rtl="0">
              <a:lnSpc>
                <a:spcPct val="115000"/>
              </a:lnSpc>
              <a:spcBef>
                <a:spcPts val="0"/>
              </a:spcBef>
              <a:spcAft>
                <a:spcPts val="0"/>
              </a:spcAft>
              <a:buSzPts val="1200"/>
              <a:buChar char="○"/>
            </a:pPr>
            <a:r>
              <a:rPr lang="en-US" dirty="0"/>
              <a:t>a new and flexible </a:t>
            </a:r>
            <a:r>
              <a:rPr lang="en-US" dirty="0" err="1"/>
              <a:t>DBaaS</a:t>
            </a:r>
            <a:r>
              <a:rPr lang="en-US" dirty="0"/>
              <a:t> architecture</a:t>
            </a:r>
            <a:endParaRPr dirty="0"/>
          </a:p>
          <a:p>
            <a:pPr marL="914400" lvl="1" indent="-304800" algn="l" rtl="0">
              <a:lnSpc>
                <a:spcPct val="115000"/>
              </a:lnSpc>
              <a:spcBef>
                <a:spcPts val="0"/>
              </a:spcBef>
              <a:spcAft>
                <a:spcPts val="0"/>
              </a:spcAft>
              <a:buSzPts val="1200"/>
              <a:buChar char="○"/>
            </a:pPr>
            <a:r>
              <a:rPr lang="en-US" dirty="0"/>
              <a:t>implemented in Microsoft SQL Server</a:t>
            </a:r>
            <a:endParaRPr dirty="0"/>
          </a:p>
          <a:p>
            <a:pPr marL="914400" lvl="1" indent="-304800" algn="l" rtl="0">
              <a:lnSpc>
                <a:spcPct val="115000"/>
              </a:lnSpc>
              <a:spcBef>
                <a:spcPts val="0"/>
              </a:spcBef>
              <a:spcAft>
                <a:spcPts val="0"/>
              </a:spcAft>
              <a:buSzPts val="1200"/>
              <a:buChar char="○"/>
            </a:pPr>
            <a:r>
              <a:rPr lang="en-US" dirty="0"/>
              <a:t>available in Azure as SQL DB </a:t>
            </a:r>
            <a:r>
              <a:rPr lang="en-US" dirty="0" err="1"/>
              <a:t>Hyperscale</a:t>
            </a:r>
            <a:endParaRPr dirty="0"/>
          </a:p>
          <a:p>
            <a:pPr marL="0" lvl="0" indent="0" algn="l" rtl="0">
              <a:lnSpc>
                <a:spcPct val="115000"/>
              </a:lnSpc>
              <a:spcBef>
                <a:spcPts val="0"/>
              </a:spcBef>
              <a:spcAft>
                <a:spcPts val="0"/>
              </a:spcAft>
              <a:buSzPts val="1800"/>
              <a:buNone/>
            </a:pPr>
            <a:endParaRPr sz="1400" dirty="0"/>
          </a:p>
          <a:p>
            <a:pPr marL="457200" lvl="0" indent="-304800" algn="l" rtl="0">
              <a:lnSpc>
                <a:spcPct val="115000"/>
              </a:lnSpc>
              <a:spcBef>
                <a:spcPts val="0"/>
              </a:spcBef>
              <a:spcAft>
                <a:spcPts val="0"/>
              </a:spcAft>
              <a:buSzPts val="1200"/>
              <a:buChar char="●"/>
            </a:pPr>
            <a:r>
              <a:rPr lang="en-US" sz="1400" dirty="0"/>
              <a:t>This Paper:</a:t>
            </a:r>
            <a:endParaRPr sz="1400" dirty="0"/>
          </a:p>
          <a:p>
            <a:pPr marL="914400" lvl="1" indent="-304800" algn="l" rtl="0">
              <a:lnSpc>
                <a:spcPct val="115000"/>
              </a:lnSpc>
              <a:spcBef>
                <a:spcPts val="0"/>
              </a:spcBef>
              <a:spcAft>
                <a:spcPts val="0"/>
              </a:spcAft>
              <a:buSzPts val="1200"/>
              <a:buChar char="○"/>
            </a:pPr>
            <a:r>
              <a:rPr lang="en-US" dirty="0"/>
              <a:t>presents key ideas and features of Socrates</a:t>
            </a:r>
            <a:endParaRPr dirty="0"/>
          </a:p>
          <a:p>
            <a:pPr marL="914400" lvl="1" indent="-304800" algn="l" rtl="0">
              <a:lnSpc>
                <a:spcPct val="115000"/>
              </a:lnSpc>
              <a:spcBef>
                <a:spcPts val="0"/>
              </a:spcBef>
              <a:spcAft>
                <a:spcPts val="0"/>
              </a:spcAft>
              <a:buSzPts val="1200"/>
              <a:buChar char="○"/>
            </a:pPr>
            <a:r>
              <a:rPr lang="en-US" dirty="0"/>
              <a:t>compares the performance of Socrates with the previous SQL DB offering in Azure (HADR architecture).</a:t>
            </a:r>
            <a:endParaRPr dirty="0"/>
          </a:p>
          <a:p>
            <a:pPr marL="0" lvl="0" indent="0" algn="l" rtl="0">
              <a:lnSpc>
                <a:spcPct val="115000"/>
              </a:lnSpc>
              <a:spcBef>
                <a:spcPts val="0"/>
              </a:spcBef>
              <a:spcAft>
                <a:spcPts val="0"/>
              </a:spcAft>
              <a:buSzPts val="1800"/>
              <a:buNone/>
            </a:pP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83100" y="85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t>1. Introduction</a:t>
            </a:r>
            <a:endParaRPr dirty="0"/>
          </a:p>
        </p:txBody>
      </p:sp>
      <p:sp>
        <p:nvSpPr>
          <p:cNvPr id="75" name="Google Shape;75;p4"/>
          <p:cNvSpPr txBox="1">
            <a:spLocks noGrp="1"/>
          </p:cNvSpPr>
          <p:nvPr>
            <p:ph type="body" idx="1"/>
          </p:nvPr>
        </p:nvSpPr>
        <p:spPr>
          <a:xfrm>
            <a:off x="0" y="551423"/>
            <a:ext cx="91440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Why move to the cloud?</a:t>
            </a:r>
            <a:endParaRPr dirty="0"/>
          </a:p>
          <a:p>
            <a:pPr marL="0" lvl="0" indent="457200" algn="l" rtl="0">
              <a:lnSpc>
                <a:spcPct val="100000"/>
              </a:lnSpc>
              <a:spcBef>
                <a:spcPts val="0"/>
              </a:spcBef>
              <a:spcAft>
                <a:spcPts val="0"/>
              </a:spcAft>
              <a:buSzPts val="1800"/>
              <a:buNone/>
            </a:pPr>
            <a:r>
              <a:rPr lang="en-US" sz="1400" dirty="0"/>
              <a:t>→ security + time-to-market + pay-as-you-go</a:t>
            </a:r>
            <a:endParaRPr sz="1400" dirty="0"/>
          </a:p>
          <a:p>
            <a:pPr marL="457200" lvl="0" indent="-342900" algn="l" rtl="0">
              <a:lnSpc>
                <a:spcPct val="115000"/>
              </a:lnSpc>
              <a:spcBef>
                <a:spcPts val="1000"/>
              </a:spcBef>
              <a:spcAft>
                <a:spcPts val="0"/>
              </a:spcAft>
              <a:buSzPts val="1800"/>
              <a:buChar char="●"/>
            </a:pPr>
            <a:r>
              <a:rPr lang="en-US" dirty="0"/>
              <a:t>Expectation:</a:t>
            </a:r>
            <a:endParaRPr dirty="0"/>
          </a:p>
          <a:p>
            <a:pPr marL="914400" lvl="1" indent="-317500" algn="l" rtl="0">
              <a:lnSpc>
                <a:spcPct val="115000"/>
              </a:lnSpc>
              <a:spcBef>
                <a:spcPts val="0"/>
              </a:spcBef>
              <a:spcAft>
                <a:spcPts val="0"/>
              </a:spcAft>
              <a:buSzPts val="1400"/>
              <a:buChar char="○"/>
            </a:pPr>
            <a:r>
              <a:rPr lang="en-US" dirty="0"/>
              <a:t>higher performance than </a:t>
            </a:r>
            <a:r>
              <a:rPr lang="en-US" dirty="0" err="1"/>
              <a:t>on-premise</a:t>
            </a:r>
            <a:endParaRPr dirty="0"/>
          </a:p>
          <a:p>
            <a:pPr marL="914400" lvl="1" indent="-317500" algn="l" rtl="0">
              <a:lnSpc>
                <a:spcPct val="115000"/>
              </a:lnSpc>
              <a:spcBef>
                <a:spcPts val="0"/>
              </a:spcBef>
              <a:spcAft>
                <a:spcPts val="0"/>
              </a:spcAft>
              <a:buSzPts val="1400"/>
              <a:buChar char="○"/>
            </a:pPr>
            <a:r>
              <a:rPr lang="en-US" dirty="0"/>
              <a:t>support of large DBs</a:t>
            </a:r>
            <a:endParaRPr dirty="0"/>
          </a:p>
          <a:p>
            <a:pPr marL="914400" lvl="1" indent="-317500" algn="l" rtl="0">
              <a:lnSpc>
                <a:spcPct val="115000"/>
              </a:lnSpc>
              <a:spcBef>
                <a:spcPts val="0"/>
              </a:spcBef>
              <a:spcAft>
                <a:spcPts val="0"/>
              </a:spcAft>
              <a:buSzPts val="1400"/>
              <a:buChar char="○"/>
            </a:pPr>
            <a:r>
              <a:rPr lang="en-US" u="sng" dirty="0"/>
              <a:t>high availability</a:t>
            </a:r>
            <a:endParaRPr u="sng" dirty="0"/>
          </a:p>
          <a:p>
            <a:pPr marL="914400" lvl="1" indent="-317500" algn="l" rtl="0">
              <a:lnSpc>
                <a:spcPct val="115000"/>
              </a:lnSpc>
              <a:spcBef>
                <a:spcPts val="0"/>
              </a:spcBef>
              <a:spcAft>
                <a:spcPts val="0"/>
              </a:spcAft>
              <a:buSzPts val="1400"/>
              <a:buChar char="○"/>
            </a:pPr>
            <a:r>
              <a:rPr lang="en-US" dirty="0"/>
              <a:t>high performance</a:t>
            </a:r>
            <a:endParaRPr dirty="0"/>
          </a:p>
          <a:p>
            <a:pPr marL="914400" lvl="1" indent="-317500" algn="l" rtl="0">
              <a:lnSpc>
                <a:spcPct val="115000"/>
              </a:lnSpc>
              <a:spcBef>
                <a:spcPts val="0"/>
              </a:spcBef>
              <a:spcAft>
                <a:spcPts val="0"/>
              </a:spcAft>
              <a:buSzPts val="1400"/>
              <a:buChar char="○"/>
            </a:pPr>
            <a:r>
              <a:rPr lang="en-US" u="sng" dirty="0"/>
              <a:t>elastic service and cost</a:t>
            </a:r>
            <a:r>
              <a:rPr lang="en-US" dirty="0"/>
              <a:t> (i.e. DB resource pool and cost grow/shrink among with the workload)</a:t>
            </a:r>
            <a:endParaRPr dirty="0"/>
          </a:p>
          <a:p>
            <a:pPr marL="457200" lvl="0" indent="-342900" algn="l" rtl="0">
              <a:lnSpc>
                <a:spcPct val="115000"/>
              </a:lnSpc>
              <a:spcBef>
                <a:spcPts val="1000"/>
              </a:spcBef>
              <a:spcAft>
                <a:spcPts val="0"/>
              </a:spcAft>
              <a:buSzPts val="1800"/>
              <a:buChar char="●"/>
            </a:pPr>
            <a:r>
              <a:rPr lang="en-US" dirty="0"/>
              <a:t>Reality: Monolithic architecture imposes limits to </a:t>
            </a:r>
            <a:r>
              <a:rPr lang="en-US" u="sng" dirty="0"/>
              <a:t>availability and elasticity</a:t>
            </a:r>
            <a:r>
              <a:rPr lang="en-US" dirty="0"/>
              <a:t>:</a:t>
            </a:r>
            <a:endParaRPr dirty="0"/>
          </a:p>
          <a:p>
            <a:pPr marL="914400" lvl="1" indent="-317500" algn="l" rtl="0">
              <a:lnSpc>
                <a:spcPct val="115000"/>
              </a:lnSpc>
              <a:spcBef>
                <a:spcPts val="0"/>
              </a:spcBef>
              <a:spcAft>
                <a:spcPts val="0"/>
              </a:spcAft>
              <a:buSzPts val="1400"/>
              <a:buChar char="○"/>
            </a:pPr>
            <a:r>
              <a:rPr lang="en-US" dirty="0"/>
              <a:t>To achieve a small mean-recovery-time (availability) on-premise we use highly expensive H/W (e.g. SANs...) and carefully plan updates and down-times. On the cloud there is no expensive H/W, nor the option of planning.</a:t>
            </a:r>
            <a:endParaRPr dirty="0"/>
          </a:p>
          <a:p>
            <a:pPr marL="914400" lvl="1" indent="-317500" algn="l" rtl="0">
              <a:lnSpc>
                <a:spcPct val="115000"/>
              </a:lnSpc>
              <a:spcBef>
                <a:spcPts val="0"/>
              </a:spcBef>
              <a:spcAft>
                <a:spcPts val="0"/>
              </a:spcAft>
              <a:buSzPts val="1400"/>
              <a:buChar char="○"/>
            </a:pPr>
            <a:r>
              <a:rPr lang="en-US" dirty="0"/>
              <a:t>The traditional approach to scaling is to transfer the database’s data from node N with resources X to node M with resources Y, where Y&gt;X. This is an O(</a:t>
            </a:r>
            <a:r>
              <a:rPr lang="en-US" dirty="0" err="1"/>
              <a:t>database_size</a:t>
            </a:r>
            <a:r>
              <a:rPr lang="en-US" dirty="0"/>
              <a:t>) operation, therefore, it is quite expensive, and limits the max </a:t>
            </a:r>
            <a:r>
              <a:rPr lang="en-US" dirty="0" err="1"/>
              <a:t>database_size</a:t>
            </a:r>
            <a:r>
              <a:rPr lang="en-US" dirty="0"/>
              <a:t> to the maximum memory that a single machine can handle.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2. State of the Art</a:t>
            </a:r>
            <a:endParaRPr dirty="0">
              <a:solidFill>
                <a:schemeClr val="tx1"/>
              </a:solidFill>
            </a:endParaRPr>
          </a:p>
        </p:txBody>
      </p:sp>
      <p:sp>
        <p:nvSpPr>
          <p:cNvPr id="81" name="Google Shape;8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t>Azure SQL DB</a:t>
            </a:r>
            <a:endParaRPr dirty="0"/>
          </a:p>
          <a:p>
            <a:pPr marL="914400" lvl="1" indent="-317500" algn="l" rtl="0">
              <a:lnSpc>
                <a:spcPct val="115000"/>
              </a:lnSpc>
              <a:spcBef>
                <a:spcPts val="0"/>
              </a:spcBef>
              <a:spcAft>
                <a:spcPts val="0"/>
              </a:spcAft>
              <a:buSzPts val="1400"/>
              <a:buChar char="○"/>
            </a:pPr>
            <a:r>
              <a:rPr lang="en-US" dirty="0"/>
              <a:t>Log-replicated HADR Arch.</a:t>
            </a:r>
            <a:endParaRPr dirty="0"/>
          </a:p>
          <a:p>
            <a:pPr marL="457200" lvl="0" indent="-342900" algn="l" rtl="0">
              <a:lnSpc>
                <a:spcPct val="115000"/>
              </a:lnSpc>
              <a:spcBef>
                <a:spcPts val="0"/>
              </a:spcBef>
              <a:spcAft>
                <a:spcPts val="0"/>
              </a:spcAft>
              <a:buSzPts val="1800"/>
              <a:buChar char="●"/>
            </a:pPr>
            <a:r>
              <a:rPr lang="en-US" dirty="0"/>
              <a:t>Google Spanner</a:t>
            </a:r>
            <a:endParaRPr dirty="0"/>
          </a:p>
          <a:p>
            <a:pPr lvl="1">
              <a:spcBef>
                <a:spcPts val="0"/>
              </a:spcBef>
            </a:pPr>
            <a:r>
              <a:rPr lang="en-US" dirty="0"/>
              <a:t>Log-replicated HADR Arch.</a:t>
            </a:r>
            <a:endParaRPr dirty="0"/>
          </a:p>
          <a:p>
            <a:pPr marL="457200" lvl="0" indent="-342900" algn="l" rtl="0">
              <a:lnSpc>
                <a:spcPct val="115000"/>
              </a:lnSpc>
              <a:spcBef>
                <a:spcPts val="0"/>
              </a:spcBef>
              <a:spcAft>
                <a:spcPts val="0"/>
              </a:spcAft>
              <a:buSzPts val="1800"/>
              <a:buChar char="●"/>
            </a:pPr>
            <a:r>
              <a:rPr lang="en-US" dirty="0"/>
              <a:t>Amazon AWS Aurora</a:t>
            </a:r>
            <a:endParaRPr dirty="0"/>
          </a:p>
          <a:p>
            <a:pPr marL="914400" lvl="1" indent="-317500" algn="l" rtl="0">
              <a:lnSpc>
                <a:spcPct val="115000"/>
              </a:lnSpc>
              <a:spcBef>
                <a:spcPts val="0"/>
              </a:spcBef>
              <a:spcAft>
                <a:spcPts val="0"/>
              </a:spcAft>
              <a:buSzPts val="1400"/>
              <a:buChar char="○"/>
            </a:pPr>
            <a:r>
              <a:rPr lang="en-US" dirty="0"/>
              <a:t>Shared disk Architecture</a:t>
            </a:r>
            <a:endParaRPr dirty="0"/>
          </a:p>
          <a:p>
            <a:pPr marL="457200" lvl="0" indent="-342900" algn="l" rtl="0">
              <a:lnSpc>
                <a:spcPct val="115000"/>
              </a:lnSpc>
              <a:spcBef>
                <a:spcPts val="0"/>
              </a:spcBef>
              <a:spcAft>
                <a:spcPts val="0"/>
              </a:spcAft>
              <a:buSzPts val="1800"/>
              <a:buChar char="●"/>
            </a:pPr>
            <a:r>
              <a:rPr lang="en-US" dirty="0"/>
              <a:t>Oracle </a:t>
            </a:r>
            <a:r>
              <a:rPr lang="en-US" dirty="0" err="1"/>
              <a:t>DBaaS</a:t>
            </a:r>
            <a:endParaRPr dirty="0"/>
          </a:p>
          <a:p>
            <a:pPr marL="914400" lvl="1" indent="-317500" algn="l" rtl="0">
              <a:lnSpc>
                <a:spcPct val="115000"/>
              </a:lnSpc>
              <a:spcBef>
                <a:spcPts val="0"/>
              </a:spcBef>
              <a:spcAft>
                <a:spcPts val="0"/>
              </a:spcAft>
              <a:buSzPts val="1400"/>
              <a:buChar char="○"/>
            </a:pPr>
            <a:r>
              <a:rPr lang="en-US" dirty="0"/>
              <a:t>Exadata &amp; Oracle RAC Arch.</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4" name="Picture 3" descr="A screenshot of a cell phone&#10;&#10;Description automatically generated">
            <a:extLst>
              <a:ext uri="{FF2B5EF4-FFF2-40B4-BE49-F238E27FC236}">
                <a16:creationId xmlns:a16="http://schemas.microsoft.com/office/drawing/2014/main" xmlns="" id="{E5059880-BE8F-DE40-BDAF-4F85AAC4399D}"/>
              </a:ext>
            </a:extLst>
          </p:cNvPr>
          <p:cNvPicPr>
            <a:picLocks noChangeAspect="1"/>
          </p:cNvPicPr>
          <p:nvPr/>
        </p:nvPicPr>
        <p:blipFill>
          <a:blip r:embed="rId3"/>
          <a:stretch>
            <a:fillRect/>
          </a:stretch>
        </p:blipFill>
        <p:spPr>
          <a:xfrm>
            <a:off x="4510058" y="574625"/>
            <a:ext cx="3962400" cy="3924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190752" y="1484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3. Important SQL Server Features [</a:t>
            </a:r>
            <a:r>
              <a:rPr lang="en-US" dirty="0" err="1">
                <a:solidFill>
                  <a:schemeClr val="tx1"/>
                </a:solidFill>
              </a:rPr>
              <a:t>i</a:t>
            </a:r>
            <a:r>
              <a:rPr lang="en-US" dirty="0">
                <a:solidFill>
                  <a:schemeClr val="tx1"/>
                </a:solidFill>
              </a:rPr>
              <a:t>]</a:t>
            </a:r>
            <a:endParaRPr dirty="0">
              <a:solidFill>
                <a:schemeClr val="tx1"/>
              </a:solidFill>
            </a:endParaRPr>
          </a:p>
        </p:txBody>
      </p:sp>
      <p:sp>
        <p:nvSpPr>
          <p:cNvPr id="87" name="Google Shape;87;p6"/>
          <p:cNvSpPr txBox="1">
            <a:spLocks noGrp="1"/>
          </p:cNvSpPr>
          <p:nvPr>
            <p:ph type="body" idx="1"/>
          </p:nvPr>
        </p:nvSpPr>
        <p:spPr>
          <a:xfrm>
            <a:off x="190753" y="738926"/>
            <a:ext cx="8520600" cy="4095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dirty="0"/>
              <a:t>1 - Page Version Store – Consistent Concurrency </a:t>
            </a:r>
            <a:endParaRPr dirty="0"/>
          </a:p>
          <a:p>
            <a:pPr marL="285750" lvl="0" indent="-279400" algn="l" rtl="0">
              <a:lnSpc>
                <a:spcPct val="100000"/>
              </a:lnSpc>
              <a:spcBef>
                <a:spcPts val="0"/>
              </a:spcBef>
              <a:spcAft>
                <a:spcPts val="0"/>
              </a:spcAft>
              <a:buSzPts val="1700"/>
              <a:buFont typeface="Arial"/>
              <a:buChar char="•"/>
            </a:pPr>
            <a:r>
              <a:rPr lang="en-US" sz="1300" dirty="0"/>
              <a:t>SQL Server </a:t>
            </a:r>
            <a:r>
              <a:rPr lang="en-US" sz="1300" dirty="0">
                <a:sym typeface="Wingdings" pitchFamily="2" charset="2"/>
              </a:rPr>
              <a:t></a:t>
            </a:r>
            <a:r>
              <a:rPr lang="en-US" sz="1300" dirty="0"/>
              <a:t> maintains versions of records using local temporary storage to allow concurrent read and write operations.</a:t>
            </a:r>
            <a:endParaRPr sz="1300" dirty="0"/>
          </a:p>
          <a:p>
            <a:pPr marL="0" lvl="0" indent="0" algn="l" rtl="0">
              <a:lnSpc>
                <a:spcPct val="100000"/>
              </a:lnSpc>
              <a:spcBef>
                <a:spcPts val="0"/>
              </a:spcBef>
              <a:spcAft>
                <a:spcPts val="0"/>
              </a:spcAft>
              <a:buSzPts val="1800"/>
              <a:buNone/>
            </a:pPr>
            <a:r>
              <a:rPr lang="en-US" sz="1300" dirty="0"/>
              <a:t>      [use-case: Snapshot Isolation; each transaction will see the last committed version of the records at the </a:t>
            </a:r>
            <a:endParaRPr sz="1700" dirty="0"/>
          </a:p>
          <a:p>
            <a:pPr marL="0" lvl="0" indent="0" algn="l" rtl="0">
              <a:lnSpc>
                <a:spcPct val="100000"/>
              </a:lnSpc>
              <a:spcBef>
                <a:spcPts val="0"/>
              </a:spcBef>
              <a:spcAft>
                <a:spcPts val="0"/>
              </a:spcAft>
              <a:buSzPts val="1800"/>
              <a:buNone/>
            </a:pPr>
            <a:r>
              <a:rPr lang="en-US" sz="1300" dirty="0"/>
              <a:t>      time it was initiated.]</a:t>
            </a:r>
            <a:endParaRPr sz="17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a:t>
            </a:r>
            <a:r>
              <a:rPr lang="en-US" sz="1300" i="1" dirty="0"/>
              <a:t>shared-disk architecture</a:t>
            </a:r>
            <a:r>
              <a:rPr lang="en-US" sz="1300" dirty="0"/>
              <a:t>: shared persistent storage tier for record versions.</a:t>
            </a:r>
            <a:endParaRPr sz="1300" dirty="0"/>
          </a:p>
          <a:p>
            <a:pPr marL="0" lvl="0" indent="0" algn="l" rtl="0">
              <a:lnSpc>
                <a:spcPct val="100000"/>
              </a:lnSpc>
              <a:spcBef>
                <a:spcPts val="1500"/>
              </a:spcBef>
              <a:spcAft>
                <a:spcPts val="0"/>
              </a:spcAft>
              <a:buSzPts val="1800"/>
              <a:buNone/>
            </a:pPr>
            <a:r>
              <a:rPr lang="en-US" dirty="0"/>
              <a:t>2 - Accelerated Database Recovery (ADR) – Crash Recovery</a:t>
            </a:r>
            <a:endParaRPr dirty="0"/>
          </a:p>
          <a:p>
            <a:pPr marL="285750" lvl="0" indent="-279400">
              <a:lnSpc>
                <a:spcPct val="100000"/>
              </a:lnSpc>
              <a:buSzPts val="1700"/>
              <a:buFont typeface="Arial"/>
              <a:buChar char="•"/>
            </a:pPr>
            <a:r>
              <a:rPr lang="en-US" sz="1300" dirty="0"/>
              <a:t>SQL Server </a:t>
            </a:r>
            <a:r>
              <a:rPr lang="en-US" sz="1300" dirty="0">
                <a:sym typeface="Wingdings" pitchFamily="2" charset="2"/>
              </a:rPr>
              <a:t></a:t>
            </a:r>
            <a:r>
              <a:rPr lang="en-US" sz="1300" dirty="0"/>
              <a:t> ARIES-style recovery: Analysis (checkpoint discovery) + REDO (committed) + UNDO (uncommitted) = </a:t>
            </a:r>
            <a:r>
              <a:rPr lang="en-US" sz="1300" b="1" dirty="0"/>
              <a:t>slow.</a:t>
            </a:r>
            <a:endParaRPr sz="17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ADR: record versions (committed and uncommitted) available on shared persistent storage, uncommitted versions are ignored, Analysis + REDO phases only.</a:t>
            </a:r>
            <a:endParaRPr sz="1700" dirty="0"/>
          </a:p>
          <a:p>
            <a:pPr marL="0" lvl="0" indent="0" algn="l" rtl="0">
              <a:lnSpc>
                <a:spcPct val="100000"/>
              </a:lnSpc>
              <a:spcBef>
                <a:spcPts val="0"/>
              </a:spcBef>
              <a:spcAft>
                <a:spcPts val="0"/>
              </a:spcAft>
              <a:buSzPts val="1800"/>
              <a:buNone/>
            </a:pPr>
            <a:r>
              <a:rPr lang="en-US" sz="1300" dirty="0"/>
              <a:t>      [result: recovery is a </a:t>
            </a:r>
            <a:r>
              <a:rPr lang="en-US" sz="1300" b="1" dirty="0"/>
              <a:t>constant-time operation </a:t>
            </a:r>
            <a:r>
              <a:rPr lang="en-US" sz="1300" dirty="0"/>
              <a:t>relative to checkpoint internal.]</a:t>
            </a:r>
            <a:endParaRPr sz="1700" dirty="0"/>
          </a:p>
          <a:p>
            <a:pPr marL="0" lvl="0" indent="0" algn="l" rtl="0">
              <a:lnSpc>
                <a:spcPct val="100000"/>
              </a:lnSpc>
              <a:spcBef>
                <a:spcPts val="1500"/>
              </a:spcBef>
              <a:spcAft>
                <a:spcPts val="0"/>
              </a:spcAft>
              <a:buSzPts val="1800"/>
              <a:buNone/>
            </a:pPr>
            <a:r>
              <a:rPr lang="en-US" dirty="0"/>
              <a:t>3 - Resilient Buffer Pool Extension (RBPEX) – Cache-aided Recovery</a:t>
            </a:r>
            <a:endParaRPr dirty="0"/>
          </a:p>
          <a:p>
            <a:pPr marL="285750" lvl="0" indent="-279400">
              <a:lnSpc>
                <a:spcPct val="100000"/>
              </a:lnSpc>
              <a:buSzPts val="1700"/>
              <a:buFont typeface="Arial"/>
              <a:buChar char="•"/>
            </a:pPr>
            <a:r>
              <a:rPr lang="en-US" sz="1300" dirty="0"/>
              <a:t>SQL Server </a:t>
            </a:r>
            <a:r>
              <a:rPr lang="en-US" sz="1300" dirty="0">
                <a:sym typeface="Wingdings" pitchFamily="2" charset="2"/>
              </a:rPr>
              <a:t></a:t>
            </a:r>
            <a:r>
              <a:rPr lang="en-US" sz="1300" dirty="0"/>
              <a:t> Buffer Pool Extension (BPE): uses SSD to increase available buffer pool space.</a:t>
            </a:r>
            <a:endParaRPr sz="17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a:t>
            </a:r>
            <a:r>
              <a:rPr lang="en-US" sz="1300" b="1" dirty="0"/>
              <a:t>*</a:t>
            </a:r>
            <a:r>
              <a:rPr lang="en-US" sz="1300" b="1" u="sng" dirty="0"/>
              <a:t>RBPEX</a:t>
            </a:r>
            <a:r>
              <a:rPr lang="en-US" sz="1300" dirty="0"/>
              <a:t>: recoverable buffer pool space, used as persistent caching mechanism.</a:t>
            </a:r>
            <a:endParaRPr sz="1700" dirty="0"/>
          </a:p>
          <a:p>
            <a:pPr marL="0" lvl="0" indent="0" algn="l" rtl="0">
              <a:lnSpc>
                <a:spcPct val="100000"/>
              </a:lnSpc>
              <a:spcBef>
                <a:spcPts val="0"/>
              </a:spcBef>
              <a:spcAft>
                <a:spcPts val="0"/>
              </a:spcAft>
              <a:buSzPts val="1800"/>
              <a:buNone/>
            </a:pPr>
            <a:r>
              <a:rPr lang="en-US" sz="1300" dirty="0"/>
              <a:t>      [use-case: MRU approach for database recovery; use the most-recently-used pages to speed-up ADR]</a:t>
            </a:r>
            <a:endParaRPr sz="1300" dirty="0"/>
          </a:p>
          <a:p>
            <a:pPr marL="285750" lvl="0" indent="-171450" algn="l" rtl="0">
              <a:lnSpc>
                <a:spcPct val="100000"/>
              </a:lnSpc>
              <a:spcBef>
                <a:spcPts val="0"/>
              </a:spcBef>
              <a:spcAft>
                <a:spcPts val="0"/>
              </a:spcAft>
              <a:buSzPts val="1800"/>
              <a:buFont typeface="Arial"/>
              <a:buNone/>
            </a:pPr>
            <a:endParaRPr sz="17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ASIDE: </a:t>
            </a:r>
            <a:r>
              <a:rPr lang="en-US" b="1"/>
              <a:t>*</a:t>
            </a:r>
            <a:r>
              <a:rPr lang="en-US" b="1" u="sng"/>
              <a:t>RBPEX</a:t>
            </a:r>
            <a:r>
              <a:rPr lang="en-US" b="1"/>
              <a:t> </a:t>
            </a:r>
            <a:r>
              <a:rPr lang="en-US"/>
              <a:t>Implementation</a:t>
            </a:r>
            <a:endParaRPr/>
          </a:p>
        </p:txBody>
      </p:sp>
      <p:sp>
        <p:nvSpPr>
          <p:cNvPr id="93" name="Google Shape;93;p7"/>
          <p:cNvSpPr txBox="1">
            <a:spLocks noGrp="1"/>
          </p:cNvSpPr>
          <p:nvPr>
            <p:ph type="body" idx="1"/>
          </p:nvPr>
        </p:nvSpPr>
        <p:spPr>
          <a:xfrm>
            <a:off x="311700" y="1057879"/>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err="1"/>
              <a:t>Hekaton</a:t>
            </a:r>
            <a:r>
              <a:rPr lang="en-US" dirty="0"/>
              <a:t>:</a:t>
            </a:r>
            <a:endParaRPr dirty="0"/>
          </a:p>
          <a:p>
            <a:pPr marL="457200" lvl="0" indent="-342900" algn="l" rtl="0">
              <a:lnSpc>
                <a:spcPct val="115000"/>
              </a:lnSpc>
              <a:spcBef>
                <a:spcPts val="0"/>
              </a:spcBef>
              <a:spcAft>
                <a:spcPts val="0"/>
              </a:spcAft>
              <a:buSzPts val="1800"/>
              <a:buChar char="●"/>
            </a:pPr>
            <a:r>
              <a:rPr lang="en-US" dirty="0"/>
              <a:t>In-memory storage engine for optimizations</a:t>
            </a:r>
            <a:endParaRPr dirty="0"/>
          </a:p>
          <a:p>
            <a:pPr marL="457200" lvl="0" indent="-342900" algn="l" rtl="0">
              <a:lnSpc>
                <a:spcPct val="115000"/>
              </a:lnSpc>
              <a:spcBef>
                <a:spcPts val="0"/>
              </a:spcBef>
              <a:spcAft>
                <a:spcPts val="0"/>
              </a:spcAft>
              <a:buSzPts val="1800"/>
              <a:buChar char="●"/>
            </a:pPr>
            <a:r>
              <a:rPr lang="en-US" dirty="0"/>
              <a:t>Fully integrated into SQL Server; not a separate system</a:t>
            </a:r>
            <a:endParaRPr dirty="0"/>
          </a:p>
          <a:p>
            <a:pPr marL="457200" lvl="0" indent="-342900" algn="l" rtl="0">
              <a:lnSpc>
                <a:spcPct val="115000"/>
              </a:lnSpc>
              <a:spcBef>
                <a:spcPts val="0"/>
              </a:spcBef>
              <a:spcAft>
                <a:spcPts val="0"/>
              </a:spcAft>
              <a:buSzPts val="1800"/>
              <a:buChar char="●"/>
            </a:pPr>
            <a:r>
              <a:rPr lang="en-US" dirty="0" err="1"/>
              <a:t>Hekaton</a:t>
            </a:r>
            <a:r>
              <a:rPr lang="en-US" dirty="0"/>
              <a:t> tables can be used among with ordinary tables; they just have better performance</a:t>
            </a:r>
            <a:endParaRPr dirty="0"/>
          </a:p>
          <a:p>
            <a:pPr marL="114300" lvl="0" indent="0" algn="l" rtl="0">
              <a:lnSpc>
                <a:spcPct val="115000"/>
              </a:lnSpc>
              <a:spcBef>
                <a:spcPts val="0"/>
              </a:spcBef>
              <a:spcAft>
                <a:spcPts val="0"/>
              </a:spcAft>
              <a:buSzPts val="1800"/>
              <a:buNone/>
            </a:pPr>
            <a:endParaRPr sz="1200" dirty="0"/>
          </a:p>
          <a:p>
            <a:pPr marL="114300" lvl="0" indent="0" algn="l" rtl="0">
              <a:lnSpc>
                <a:spcPct val="115000"/>
              </a:lnSpc>
              <a:spcBef>
                <a:spcPts val="0"/>
              </a:spcBef>
              <a:spcAft>
                <a:spcPts val="0"/>
              </a:spcAft>
              <a:buSzPts val="1800"/>
              <a:buNone/>
            </a:pPr>
            <a:r>
              <a:rPr lang="en-US" dirty="0"/>
              <a:t>RBPEX:</a:t>
            </a:r>
            <a:endParaRPr dirty="0"/>
          </a:p>
          <a:p>
            <a:pPr marL="457200" lvl="0" indent="-342900" algn="l" rtl="0">
              <a:lnSpc>
                <a:spcPct val="115000"/>
              </a:lnSpc>
              <a:spcBef>
                <a:spcPts val="0"/>
              </a:spcBef>
              <a:spcAft>
                <a:spcPts val="0"/>
              </a:spcAft>
              <a:buSzPts val="1800"/>
              <a:buFont typeface="Arial"/>
              <a:buChar char="›"/>
            </a:pPr>
            <a:r>
              <a:rPr lang="en-US" dirty="0"/>
              <a:t>Implemented as a </a:t>
            </a:r>
            <a:r>
              <a:rPr lang="en-US" dirty="0" err="1"/>
              <a:t>Hekaton</a:t>
            </a:r>
            <a:r>
              <a:rPr lang="en-US" dirty="0"/>
              <a:t> table; recovered on crash, like all other tables.</a:t>
            </a:r>
            <a:endParaRPr dirty="0"/>
          </a:p>
          <a:p>
            <a:pPr marL="457200" lvl="0" indent="-342900" algn="l" rtl="0">
              <a:lnSpc>
                <a:spcPct val="115000"/>
              </a:lnSpc>
              <a:spcBef>
                <a:spcPts val="0"/>
              </a:spcBef>
              <a:spcAft>
                <a:spcPts val="0"/>
              </a:spcAft>
              <a:buSzPts val="1800"/>
              <a:buFont typeface="Arial"/>
              <a:buChar char="›"/>
            </a:pPr>
            <a:r>
              <a:rPr lang="en-US" dirty="0"/>
              <a:t>Read I/O time ~= direct I/O to local SSD.</a:t>
            </a:r>
            <a:endParaRPr dirty="0"/>
          </a:p>
          <a:p>
            <a:pPr marL="457200" lvl="0" indent="-342900" algn="l" rtl="0">
              <a:lnSpc>
                <a:spcPct val="115000"/>
              </a:lnSpc>
              <a:spcBef>
                <a:spcPts val="0"/>
              </a:spcBef>
              <a:spcAft>
                <a:spcPts val="0"/>
              </a:spcAft>
              <a:buSzPts val="1800"/>
              <a:buFont typeface="Arial"/>
              <a:buChar char="›"/>
            </a:pPr>
            <a:r>
              <a:rPr lang="en-US" dirty="0"/>
              <a:t>Write I/O time == </a:t>
            </a:r>
            <a:r>
              <a:rPr lang="en-US" b="1" dirty="0"/>
              <a:t>tricky</a:t>
            </a:r>
          </a:p>
          <a:p>
            <a:pPr lvl="1" indent="-342900">
              <a:spcBef>
                <a:spcPts val="0"/>
              </a:spcBef>
              <a:buSzPts val="1800"/>
              <a:buFont typeface="Arial"/>
              <a:buChar char="›"/>
            </a:pPr>
            <a:r>
              <a:rPr lang="en-US" dirty="0"/>
              <a:t>Metadata I/O must not stall data I/O</a:t>
            </a:r>
          </a:p>
          <a:p>
            <a:pPr lvl="1" indent="-342900">
              <a:spcBef>
                <a:spcPts val="0"/>
              </a:spcBef>
              <a:buSzPts val="1800"/>
              <a:buFont typeface="Arial"/>
              <a:buChar char="›"/>
            </a:pPr>
            <a:r>
              <a:rPr lang="en-US" dirty="0"/>
              <a:t>RBPEX failures must not corrupt RBPEX state</a:t>
            </a:r>
            <a:endParaRPr dirty="0"/>
          </a:p>
          <a:p>
            <a:pPr marL="457200" lvl="0" indent="-228600" algn="l" rtl="0">
              <a:lnSpc>
                <a:spcPct val="115000"/>
              </a:lnSpc>
              <a:spcBef>
                <a:spcPts val="0"/>
              </a:spcBef>
              <a:spcAft>
                <a:spcPts val="0"/>
              </a:spcAft>
              <a:buSzPts val="1800"/>
              <a:buNone/>
            </a:pPr>
            <a:endParaRPr dirty="0"/>
          </a:p>
        </p:txBody>
      </p:sp>
      <p:sp>
        <p:nvSpPr>
          <p:cNvPr id="94" name="Google Shape;94;p7"/>
          <p:cNvSpPr txBox="1"/>
          <p:nvPr/>
        </p:nvSpPr>
        <p:spPr>
          <a:xfrm>
            <a:off x="5218386" y="4113401"/>
            <a:ext cx="284084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=&gt; intercept buffer pool </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page lifetime tracking mechanism</a:t>
            </a:r>
            <a:endParaRPr/>
          </a:p>
          <a:p>
            <a:pPr marL="0" marR="0" lvl="0" indent="0" algn="l" rtl="0">
              <a:lnSpc>
                <a:spcPct val="100000"/>
              </a:lnSpc>
              <a:spcBef>
                <a:spcPts val="0"/>
              </a:spcBef>
              <a:spcAft>
                <a:spcPts val="0"/>
              </a:spcAft>
              <a:buNone/>
            </a:pPr>
            <a:r>
              <a:rPr lang="en-US" sz="1400" b="0" i="0" u="none" strike="noStrike" cap="none">
                <a:solidFill>
                  <a:schemeClr val="dk2"/>
                </a:solidFill>
                <a:latin typeface="Arial"/>
                <a:ea typeface="Arial"/>
                <a:cs typeface="Arial"/>
                <a:sym typeface="Arial"/>
              </a:rPr>
              <a:t>(e.g. to obscure delays)</a:t>
            </a:r>
            <a:endParaRPr/>
          </a:p>
        </p:txBody>
      </p:sp>
      <p:sp>
        <p:nvSpPr>
          <p:cNvPr id="95" name="Google Shape;95;p7"/>
          <p:cNvSpPr/>
          <p:nvPr/>
        </p:nvSpPr>
        <p:spPr>
          <a:xfrm>
            <a:off x="5029200" y="4094351"/>
            <a:ext cx="189186" cy="738664"/>
          </a:xfrm>
          <a:prstGeom prst="rightBracket">
            <a:avLst>
              <a:gd name="adj" fmla="val 8333"/>
            </a:avLst>
          </a:prstGeom>
          <a:noFill/>
          <a:ln w="9525" cap="flat" cmpd="sng">
            <a:solidFill>
              <a:srgbClr val="20202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body" idx="1"/>
          </p:nvPr>
        </p:nvSpPr>
        <p:spPr>
          <a:xfrm>
            <a:off x="229046" y="569135"/>
            <a:ext cx="8724201" cy="442865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dirty="0"/>
              <a:t>4 - RBIO protocol – Network Layer</a:t>
            </a:r>
            <a:endParaRPr dirty="0"/>
          </a:p>
          <a:p>
            <a:pPr marL="285750" lvl="0" indent="-279400">
              <a:lnSpc>
                <a:spcPct val="100000"/>
              </a:lnSpc>
              <a:buSzPts val="1700"/>
              <a:buFont typeface="Arial"/>
              <a:buChar char="•"/>
            </a:pPr>
            <a:r>
              <a:rPr lang="en-US" sz="1300" dirty="0"/>
              <a:t>SQL Server </a:t>
            </a:r>
            <a:r>
              <a:rPr lang="en-US" sz="1300" dirty="0">
                <a:sym typeface="Wingdings" pitchFamily="2" charset="2"/>
              </a:rPr>
              <a:t></a:t>
            </a:r>
            <a:r>
              <a:rPr lang="en-US" sz="1300" dirty="0"/>
              <a:t> Unified Communication Stack (UCS)</a:t>
            </a:r>
            <a:endParaRPr sz="17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UCS + Remote Block I/O (RBIO) protocol</a:t>
            </a:r>
            <a:endParaRPr sz="1700" dirty="0"/>
          </a:p>
          <a:p>
            <a:pPr marL="0" lvl="0" indent="0" algn="l" rtl="0">
              <a:lnSpc>
                <a:spcPct val="100000"/>
              </a:lnSpc>
              <a:spcBef>
                <a:spcPts val="0"/>
              </a:spcBef>
              <a:spcAft>
                <a:spcPts val="0"/>
              </a:spcAft>
              <a:buSzPts val="1800"/>
              <a:buNone/>
            </a:pPr>
            <a:r>
              <a:rPr lang="en-US" sz="1300" dirty="0"/>
              <a:t>      [protocol features: stateless, strongly typed, automatic versioning support, transient failure resilience, </a:t>
            </a:r>
            <a:endParaRPr sz="1300" dirty="0"/>
          </a:p>
          <a:p>
            <a:pPr marL="0" lvl="0" indent="0" algn="l" rtl="0">
              <a:lnSpc>
                <a:spcPct val="100000"/>
              </a:lnSpc>
              <a:spcBef>
                <a:spcPts val="0"/>
              </a:spcBef>
              <a:spcAft>
                <a:spcPts val="0"/>
              </a:spcAft>
              <a:buSzPts val="1800"/>
              <a:buNone/>
            </a:pPr>
            <a:r>
              <a:rPr lang="en-US" sz="1300" dirty="0"/>
              <a:t>      </a:t>
            </a:r>
            <a:r>
              <a:rPr lang="en-US" sz="1300" dirty="0" err="1"/>
              <a:t>QoS</a:t>
            </a:r>
            <a:r>
              <a:rPr lang="en-US" sz="1300" dirty="0"/>
              <a:t> support for best replica selection]</a:t>
            </a:r>
            <a:endParaRPr sz="1300" dirty="0"/>
          </a:p>
          <a:p>
            <a:pPr marL="0" lvl="0" indent="0" algn="l" rtl="0">
              <a:lnSpc>
                <a:spcPct val="100000"/>
              </a:lnSpc>
              <a:spcBef>
                <a:spcPts val="1500"/>
              </a:spcBef>
              <a:spcAft>
                <a:spcPts val="0"/>
              </a:spcAft>
              <a:buSzPts val="1800"/>
              <a:buNone/>
            </a:pPr>
            <a:r>
              <a:rPr lang="en-US" dirty="0"/>
              <a:t>5 - Snapshot Backup/Restore</a:t>
            </a:r>
            <a:endParaRPr dirty="0"/>
          </a:p>
          <a:p>
            <a:pPr marL="285750" lvl="0" indent="-279400">
              <a:lnSpc>
                <a:spcPct val="100000"/>
              </a:lnSpc>
              <a:buSzPts val="1700"/>
              <a:buFont typeface="Arial"/>
              <a:buChar char="•"/>
            </a:pPr>
            <a:r>
              <a:rPr lang="en-US" sz="1300" dirty="0"/>
              <a:t>SQL Server </a:t>
            </a:r>
            <a:r>
              <a:rPr lang="en-US" sz="1300" dirty="0">
                <a:sym typeface="Wingdings" pitchFamily="2" charset="2"/>
              </a:rPr>
              <a:t></a:t>
            </a:r>
            <a:r>
              <a:rPr lang="en-US" sz="1300" dirty="0"/>
              <a:t> almost instantaneous backups using </a:t>
            </a:r>
            <a:r>
              <a:rPr lang="en-US" sz="1300" i="1" dirty="0"/>
              <a:t>blob snapshots </a:t>
            </a:r>
            <a:r>
              <a:rPr lang="en-US" sz="1300" dirty="0"/>
              <a:t>(a read-only “photo” of binary data/blob at a specific point in time)</a:t>
            </a:r>
            <a:endParaRPr sz="1700" dirty="0"/>
          </a:p>
          <a:p>
            <a:pPr marL="0" lvl="0" indent="0" algn="l" rtl="0">
              <a:lnSpc>
                <a:spcPct val="100000"/>
              </a:lnSpc>
              <a:spcBef>
                <a:spcPts val="0"/>
              </a:spcBef>
              <a:spcAft>
                <a:spcPts val="0"/>
              </a:spcAft>
              <a:buSzPts val="1800"/>
              <a:buNone/>
            </a:pPr>
            <a:r>
              <a:rPr lang="en-US" sz="1300" dirty="0"/>
              <a:t>      [note #1: SQL Server uses the Azure Storage (</a:t>
            </a:r>
            <a:r>
              <a:rPr lang="en-US" sz="1300" dirty="0" err="1"/>
              <a:t>XStore</a:t>
            </a:r>
            <a:r>
              <a:rPr lang="en-US" sz="1300" dirty="0"/>
              <a:t>) service which supports snapshots, </a:t>
            </a:r>
            <a:r>
              <a:rPr lang="en-US" sz="1300" dirty="0" err="1"/>
              <a:t>XStore</a:t>
            </a:r>
            <a:r>
              <a:rPr lang="en-US" sz="1300" dirty="0"/>
              <a:t> is </a:t>
            </a:r>
            <a:endParaRPr sz="1700" dirty="0"/>
          </a:p>
          <a:p>
            <a:pPr marL="0" lvl="0" indent="0" algn="l" rtl="0">
              <a:lnSpc>
                <a:spcPct val="100000"/>
              </a:lnSpc>
              <a:spcBef>
                <a:spcPts val="0"/>
              </a:spcBef>
              <a:spcAft>
                <a:spcPts val="0"/>
              </a:spcAft>
              <a:buSzPts val="1800"/>
              <a:buNone/>
            </a:pPr>
            <a:r>
              <a:rPr lang="en-US" sz="1300" dirty="0"/>
              <a:t>       organized as a log-structured storage system]</a:t>
            </a:r>
            <a:endParaRPr sz="13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backup + restore using blob snapshots</a:t>
            </a:r>
            <a:endParaRPr sz="1700" dirty="0"/>
          </a:p>
          <a:p>
            <a:pPr marL="0" lvl="0" indent="0" algn="l" rtl="0">
              <a:lnSpc>
                <a:spcPct val="100000"/>
              </a:lnSpc>
              <a:spcBef>
                <a:spcPts val="0"/>
              </a:spcBef>
              <a:spcAft>
                <a:spcPts val="0"/>
              </a:spcAft>
              <a:buSzPts val="1800"/>
              <a:buNone/>
            </a:pPr>
            <a:r>
              <a:rPr lang="en-US" sz="1300" dirty="0"/>
              <a:t>      [note #2: blob snapshots on log-structured storage systems can be used like a log file, Socrates </a:t>
            </a:r>
            <a:endParaRPr sz="1700" dirty="0"/>
          </a:p>
          <a:p>
            <a:pPr marL="0" lvl="0" indent="0" algn="l" rtl="0">
              <a:lnSpc>
                <a:spcPct val="100000"/>
              </a:lnSpc>
              <a:spcBef>
                <a:spcPts val="0"/>
              </a:spcBef>
              <a:spcAft>
                <a:spcPts val="0"/>
              </a:spcAft>
              <a:buSzPts val="1800"/>
              <a:buNone/>
            </a:pPr>
            <a:r>
              <a:rPr lang="en-US" sz="1300" dirty="0"/>
              <a:t>       backups are also “log files”, 2 in 1, less I/</a:t>
            </a:r>
            <a:r>
              <a:rPr lang="en-US" sz="1300" dirty="0" err="1"/>
              <a:t>Os</a:t>
            </a:r>
            <a:r>
              <a:rPr lang="en-US" sz="1300" dirty="0"/>
              <a:t>.]</a:t>
            </a:r>
            <a:endParaRPr sz="1300" dirty="0"/>
          </a:p>
          <a:p>
            <a:pPr marL="0" lvl="0" indent="0" algn="l" rtl="0">
              <a:lnSpc>
                <a:spcPct val="100000"/>
              </a:lnSpc>
              <a:spcBef>
                <a:spcPts val="1500"/>
              </a:spcBef>
              <a:spcAft>
                <a:spcPts val="0"/>
              </a:spcAft>
              <a:buSzPts val="1800"/>
              <a:buNone/>
            </a:pPr>
            <a:r>
              <a:rPr lang="en-US" dirty="0"/>
              <a:t>6 - I/O Stack Virtualization</a:t>
            </a:r>
            <a:endParaRPr dirty="0"/>
          </a:p>
          <a:p>
            <a:pPr marL="285750" lvl="0" indent="-279400">
              <a:lnSpc>
                <a:spcPct val="100000"/>
              </a:lnSpc>
              <a:buSzPts val="1700"/>
              <a:buFont typeface="Arial"/>
              <a:buChar char="•"/>
            </a:pPr>
            <a:r>
              <a:rPr lang="en-US" sz="1300" dirty="0"/>
              <a:t>SQL Server </a:t>
            </a:r>
            <a:r>
              <a:rPr lang="en-US" sz="1300" dirty="0">
                <a:sym typeface="Wingdings" pitchFamily="2" charset="2"/>
              </a:rPr>
              <a:t></a:t>
            </a:r>
            <a:r>
              <a:rPr lang="en-US" sz="1300" dirty="0"/>
              <a:t> File Control Block (FCB): provision of I/O capabilities while abstracting underlying devices, lowest level of I/O stack.</a:t>
            </a:r>
            <a:endParaRPr sz="1700" dirty="0"/>
          </a:p>
          <a:p>
            <a:pPr marL="285750" lvl="0" indent="-279400">
              <a:lnSpc>
                <a:spcPct val="100000"/>
              </a:lnSpc>
              <a:buSzPts val="1700"/>
              <a:buFont typeface="Arial"/>
              <a:buChar char="•"/>
            </a:pPr>
            <a:r>
              <a:rPr lang="en-US" sz="1300" dirty="0"/>
              <a:t>Socrates </a:t>
            </a:r>
            <a:r>
              <a:rPr lang="en-US" sz="1300" dirty="0">
                <a:sym typeface="Wingdings" pitchFamily="2" charset="2"/>
              </a:rPr>
              <a:t></a:t>
            </a:r>
            <a:r>
              <a:rPr lang="en-US" sz="1300" dirty="0"/>
              <a:t> implementation of new FCB instances that obscure </a:t>
            </a:r>
            <a:r>
              <a:rPr lang="en-US" sz="1300" dirty="0" err="1"/>
              <a:t>distributed+heterogenous</a:t>
            </a:r>
            <a:r>
              <a:rPr lang="en-US" sz="1300" dirty="0"/>
              <a:t> components of new architecture from higher levels.   [result: backwards compatibility]</a:t>
            </a:r>
            <a:endParaRPr sz="1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Google Shape;86;p6"/>
          <p:cNvSpPr txBox="1">
            <a:spLocks noGrp="1"/>
          </p:cNvSpPr>
          <p:nvPr>
            <p:ph type="title"/>
          </p:nvPr>
        </p:nvSpPr>
        <p:spPr>
          <a:xfrm>
            <a:off x="190752" y="1484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3. Important SQL Server Features [ii]</a:t>
            </a:r>
            <a:endParaRPr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173474" y="7819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2800"/>
              <a:buNone/>
            </a:pPr>
            <a:r>
              <a:rPr lang="en-US" dirty="0">
                <a:solidFill>
                  <a:schemeClr val="tx1"/>
                </a:solidFill>
              </a:rPr>
              <a:t>4. Socrates Architecture [</a:t>
            </a:r>
            <a:r>
              <a:rPr lang="en-US" dirty="0" err="1">
                <a:solidFill>
                  <a:schemeClr val="tx1"/>
                </a:solidFill>
              </a:rPr>
              <a:t>i</a:t>
            </a:r>
            <a:r>
              <a:rPr lang="en-US" dirty="0">
                <a:solidFill>
                  <a:schemeClr val="tx1"/>
                </a:solidFill>
              </a:rPr>
              <a:t>]</a:t>
            </a:r>
            <a:endParaRPr dirty="0">
              <a:solidFill>
                <a:schemeClr val="tx1"/>
              </a:solidFill>
            </a:endParaRPr>
          </a:p>
        </p:txBody>
      </p:sp>
      <p:sp>
        <p:nvSpPr>
          <p:cNvPr id="107" name="Google Shape;107;p9"/>
          <p:cNvSpPr txBox="1">
            <a:spLocks noGrp="1"/>
          </p:cNvSpPr>
          <p:nvPr>
            <p:ph type="body" idx="1"/>
          </p:nvPr>
        </p:nvSpPr>
        <p:spPr>
          <a:xfrm>
            <a:off x="184106" y="668575"/>
            <a:ext cx="8520600" cy="421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US" dirty="0"/>
              <a:t>4.1. Design Goals and Principles</a:t>
            </a:r>
            <a:endParaRPr dirty="0"/>
          </a:p>
          <a:p>
            <a:pPr lvl="0" algn="l" rtl="0">
              <a:lnSpc>
                <a:spcPct val="100000"/>
              </a:lnSpc>
              <a:spcBef>
                <a:spcPts val="1000"/>
              </a:spcBef>
              <a:spcAft>
                <a:spcPts val="0"/>
              </a:spcAft>
              <a:buSzPts val="1800"/>
              <a:buFont typeface="Arial" panose="020B0604020202020204" pitchFamily="34" charset="0"/>
              <a:buChar char="•"/>
            </a:pPr>
            <a:r>
              <a:rPr lang="en-US" dirty="0"/>
              <a:t>layered and scale-out storage architecture to provide SAN-like services</a:t>
            </a:r>
            <a:endParaRPr dirty="0"/>
          </a:p>
          <a:p>
            <a:pPr marL="0" marR="0" lvl="0" indent="457200" algn="l" rtl="0">
              <a:lnSpc>
                <a:spcPct val="100000"/>
              </a:lnSpc>
              <a:spcBef>
                <a:spcPts val="0"/>
              </a:spcBef>
              <a:spcAft>
                <a:spcPts val="0"/>
              </a:spcAft>
              <a:buNone/>
            </a:pPr>
            <a:r>
              <a:rPr lang="en-US" sz="1600" dirty="0"/>
              <a:t>[optimal management of </a:t>
            </a:r>
            <a:r>
              <a:rPr lang="en-US" sz="1600" dirty="0" err="1"/>
              <a:t>directly-attached+high-performance</a:t>
            </a:r>
            <a:r>
              <a:rPr lang="en-US" sz="1600" dirty="0"/>
              <a:t> storage (SSD) </a:t>
            </a:r>
            <a:endParaRPr sz="1600" dirty="0"/>
          </a:p>
          <a:p>
            <a:pPr marL="0" marR="0" lvl="0" indent="457200" algn="l" rtl="0">
              <a:lnSpc>
                <a:spcPct val="100000"/>
              </a:lnSpc>
              <a:spcBef>
                <a:spcPts val="0"/>
              </a:spcBef>
              <a:spcAft>
                <a:spcPts val="0"/>
              </a:spcAft>
              <a:buNone/>
            </a:pPr>
            <a:r>
              <a:rPr lang="en-US" sz="1600" dirty="0"/>
              <a:t>and </a:t>
            </a:r>
            <a:r>
              <a:rPr lang="en-US" sz="1600" dirty="0" err="1"/>
              <a:t>durable+scalable+cheap</a:t>
            </a:r>
            <a:r>
              <a:rPr lang="en-US" sz="1600" dirty="0"/>
              <a:t> storage (HD)]</a:t>
            </a:r>
            <a:endParaRPr sz="1600" dirty="0"/>
          </a:p>
          <a:p>
            <a:pPr lvl="0" algn="l" rtl="0">
              <a:lnSpc>
                <a:spcPct val="100000"/>
              </a:lnSpc>
              <a:spcBef>
                <a:spcPts val="0"/>
              </a:spcBef>
              <a:spcAft>
                <a:spcPts val="0"/>
              </a:spcAft>
              <a:buSzPts val="1800"/>
              <a:buFont typeface="Arial" panose="020B0604020202020204" pitchFamily="34" charset="0"/>
              <a:buChar char="•"/>
            </a:pPr>
            <a:r>
              <a:rPr lang="en-US" dirty="0"/>
              <a:t>elimination of size-of-data-operations</a:t>
            </a:r>
            <a:endParaRPr dirty="0"/>
          </a:p>
          <a:p>
            <a:pPr marL="0" lvl="0" indent="0" algn="l" rtl="0">
              <a:lnSpc>
                <a:spcPct val="100000"/>
              </a:lnSpc>
              <a:spcBef>
                <a:spcPts val="0"/>
              </a:spcBef>
              <a:spcAft>
                <a:spcPts val="0"/>
              </a:spcAft>
              <a:buNone/>
            </a:pPr>
            <a:r>
              <a:rPr lang="en-US" dirty="0"/>
              <a:t> 	</a:t>
            </a:r>
            <a:r>
              <a:rPr lang="en-US" sz="1600" dirty="0"/>
              <a:t>[approaches: reduce time (e.g. snapshot-based </a:t>
            </a:r>
            <a:r>
              <a:rPr lang="en-US" sz="1600" dirty="0" err="1"/>
              <a:t>backup+restore</a:t>
            </a:r>
            <a:r>
              <a:rPr lang="en-US" sz="1600" dirty="0"/>
              <a:t>) and/or do it </a:t>
            </a:r>
            <a:endParaRPr sz="1600" dirty="0"/>
          </a:p>
          <a:p>
            <a:pPr marL="0" lvl="0" indent="457200" algn="l" rtl="0">
              <a:lnSpc>
                <a:spcPct val="100000"/>
              </a:lnSpc>
              <a:spcBef>
                <a:spcPts val="0"/>
              </a:spcBef>
              <a:spcAft>
                <a:spcPts val="0"/>
              </a:spcAft>
              <a:buNone/>
            </a:pPr>
            <a:r>
              <a:rPr lang="en-US" sz="1600" dirty="0"/>
              <a:t>asynchronously (e.g. replica seeding)]</a:t>
            </a:r>
            <a:endParaRPr sz="1600" dirty="0"/>
          </a:p>
          <a:p>
            <a:pPr lvl="0" algn="l" rtl="0">
              <a:lnSpc>
                <a:spcPct val="100000"/>
              </a:lnSpc>
              <a:spcBef>
                <a:spcPts val="0"/>
              </a:spcBef>
              <a:spcAft>
                <a:spcPts val="0"/>
              </a:spcAft>
              <a:buSzPts val="1800"/>
              <a:buFont typeface="Arial" panose="020B0604020202020204" pitchFamily="34" charset="0"/>
              <a:buChar char="•"/>
            </a:pPr>
            <a:r>
              <a:rPr lang="en-US" i="1" dirty="0"/>
              <a:t>shared-disk </a:t>
            </a:r>
            <a:r>
              <a:rPr lang="en-US" dirty="0"/>
              <a:t>(</a:t>
            </a:r>
            <a:r>
              <a:rPr lang="en-US" dirty="0" err="1"/>
              <a:t>shared+remote</a:t>
            </a:r>
            <a:r>
              <a:rPr lang="en-US" dirty="0"/>
              <a:t> storage tier)</a:t>
            </a:r>
            <a:r>
              <a:rPr lang="en-US" i="1" dirty="0"/>
              <a:t> </a:t>
            </a:r>
            <a:r>
              <a:rPr lang="en-US" dirty="0"/>
              <a:t>instead of </a:t>
            </a:r>
            <a:r>
              <a:rPr lang="en-US" i="1" dirty="0"/>
              <a:t>shared-nothing</a:t>
            </a:r>
            <a:r>
              <a:rPr lang="en-US" dirty="0"/>
              <a:t> (HADR: </a:t>
            </a:r>
            <a:r>
              <a:rPr lang="en-US" dirty="0" err="1"/>
              <a:t>independency+replication+size</a:t>
            </a:r>
            <a:r>
              <a:rPr lang="en-US" dirty="0"/>
              <a:t> limit); easy scale-out</a:t>
            </a:r>
            <a:endParaRPr dirty="0"/>
          </a:p>
          <a:p>
            <a:pPr lvl="0" algn="l" rtl="0">
              <a:lnSpc>
                <a:spcPct val="100000"/>
              </a:lnSpc>
              <a:spcBef>
                <a:spcPts val="0"/>
              </a:spcBef>
              <a:spcAft>
                <a:spcPts val="0"/>
              </a:spcAft>
              <a:buSzPts val="1800"/>
              <a:buFont typeface="Arial" panose="020B0604020202020204" pitchFamily="34" charset="0"/>
              <a:buChar char="•"/>
            </a:pPr>
            <a:r>
              <a:rPr lang="en-US" dirty="0"/>
              <a:t>low logging latency</a:t>
            </a:r>
            <a:endParaRPr dirty="0"/>
          </a:p>
          <a:p>
            <a:pPr marL="457200" lvl="0" indent="0" algn="l" rtl="0">
              <a:lnSpc>
                <a:spcPct val="100000"/>
              </a:lnSpc>
              <a:spcBef>
                <a:spcPts val="0"/>
              </a:spcBef>
              <a:spcAft>
                <a:spcPts val="0"/>
              </a:spcAft>
              <a:buNone/>
            </a:pPr>
            <a:r>
              <a:rPr lang="en-US" sz="1600" dirty="0"/>
              <a:t>[</a:t>
            </a:r>
            <a:r>
              <a:rPr lang="en-US" sz="1600" dirty="0" err="1"/>
              <a:t>separate+durable+fault-tolerant+</a:t>
            </a:r>
            <a:r>
              <a:rPr lang="en-US" sz="1600" u="sng" dirty="0" err="1"/>
              <a:t>pluggable</a:t>
            </a:r>
            <a:r>
              <a:rPr lang="en-US" sz="1600" dirty="0"/>
              <a:t> logging service that uses MRU caching approach for serving record requests]</a:t>
            </a:r>
            <a:endParaRPr sz="1600" dirty="0"/>
          </a:p>
          <a:p>
            <a:pPr lvl="0" algn="l" rtl="0">
              <a:lnSpc>
                <a:spcPct val="100000"/>
              </a:lnSpc>
              <a:spcBef>
                <a:spcPts val="0"/>
              </a:spcBef>
              <a:spcAft>
                <a:spcPts val="0"/>
              </a:spcAft>
              <a:buSzPts val="1800"/>
              <a:buFont typeface="Arial" panose="020B0604020202020204" pitchFamily="34" charset="0"/>
              <a:buChar char="•"/>
            </a:pPr>
            <a:r>
              <a:rPr lang="en-US" dirty="0"/>
              <a:t>storage functions close to data /  storage tier</a:t>
            </a:r>
            <a:endParaRPr dirty="0"/>
          </a:p>
          <a:p>
            <a:pPr lvl="0" algn="l" rtl="0">
              <a:lnSpc>
                <a:spcPct val="100000"/>
              </a:lnSpc>
              <a:spcBef>
                <a:spcPts val="0"/>
              </a:spcBef>
              <a:spcAft>
                <a:spcPts val="0"/>
              </a:spcAft>
              <a:buSzPts val="1800"/>
              <a:buFont typeface="Arial" panose="020B0604020202020204" pitchFamily="34" charset="0"/>
              <a:buChar char="•"/>
            </a:pPr>
            <a:r>
              <a:rPr lang="en-US" dirty="0"/>
              <a:t>full backwards compatibility</a:t>
            </a:r>
            <a:endParaRPr dirty="0"/>
          </a:p>
          <a:p>
            <a:pPr marL="457200" lvl="0" indent="0" algn="l" rtl="0">
              <a:lnSpc>
                <a:spcPct val="100000"/>
              </a:lnSpc>
              <a:spcBef>
                <a:spcPts val="0"/>
              </a:spcBef>
              <a:spcAft>
                <a:spcPts val="0"/>
              </a:spcAft>
              <a:buNone/>
            </a:pPr>
            <a:r>
              <a:rPr lang="en-US" sz="1600" dirty="0"/>
              <a:t>[T-SQL, APIs, DB management, </a:t>
            </a:r>
            <a:r>
              <a:rPr lang="en-US" sz="1600" dirty="0" err="1"/>
              <a:t>etc</a:t>
            </a:r>
            <a:r>
              <a:rPr lang="en-US" sz="1600" dirty="0"/>
              <a:t>]</a:t>
            </a:r>
            <a:endParaRPr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TotalTime>
  <Words>3290</Words>
  <Application>Microsoft Office PowerPoint</Application>
  <PresentationFormat>On-screen Show (16:9)</PresentationFormat>
  <Paragraphs>338</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EPL646: Advanced Topics in Databases  Socrates: The New SQL Server in the Cloud</vt:lpstr>
      <vt:lpstr>Contents</vt:lpstr>
      <vt:lpstr>Abstract</vt:lpstr>
      <vt:lpstr>1. Introduction</vt:lpstr>
      <vt:lpstr>2. State of the Art</vt:lpstr>
      <vt:lpstr>3. Important SQL Server Features [i]</vt:lpstr>
      <vt:lpstr>ASIDE: *RBPEX Implementation</vt:lpstr>
      <vt:lpstr>3. Important SQL Server Features [ii]</vt:lpstr>
      <vt:lpstr>4. Socrates Architecture [i]</vt:lpstr>
      <vt:lpstr>4. Socrates Architecture [ii]</vt:lpstr>
      <vt:lpstr>4. Socrates Architecture [iii]</vt:lpstr>
      <vt:lpstr>4.3 [more about] XLOG Service</vt:lpstr>
      <vt:lpstr>4. Socrates Architecture [iv]</vt:lpstr>
      <vt:lpstr>4. Socrates Architecture [v]</vt:lpstr>
      <vt:lpstr>4. Socrates Architecture [vi]</vt:lpstr>
      <vt:lpstr>4. Socrates Architecture [vii]</vt:lpstr>
      <vt:lpstr>5. Socrates at Work</vt:lpstr>
      <vt:lpstr>6. Discussion &amp; Socrates Deployments</vt:lpstr>
      <vt:lpstr>7. Performance Experiments and Results [i]</vt:lpstr>
      <vt:lpstr>7. Performance Experiments and Results [ii]</vt:lpstr>
      <vt:lpstr>+ Appendix A</vt:lpstr>
      <vt:lpstr>8. Conclusion</vt:lpstr>
      <vt:lpstr>References [i]</vt:lpstr>
      <vt:lpstr>References [ii]</vt:lpstr>
      <vt:lpstr>References [iii]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EPL646: Advanced Topics in Databases  Socrates: The New SQL Server in the Cloud</dc:title>
  <cp:lastModifiedBy>Windows User</cp:lastModifiedBy>
  <cp:revision>115</cp:revision>
  <dcterms:modified xsi:type="dcterms:W3CDTF">2020-04-28T09:08:07Z</dcterms:modified>
</cp:coreProperties>
</file>