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6"/>
  </p:notesMasterIdLst>
  <p:sldIdLst>
    <p:sldId id="353" r:id="rId2"/>
    <p:sldId id="405" r:id="rId3"/>
    <p:sldId id="408" r:id="rId4"/>
    <p:sldId id="409" r:id="rId5"/>
    <p:sldId id="410" r:id="rId6"/>
    <p:sldId id="411" r:id="rId7"/>
    <p:sldId id="412" r:id="rId8"/>
    <p:sldId id="413" r:id="rId9"/>
    <p:sldId id="414" r:id="rId10"/>
    <p:sldId id="415" r:id="rId11"/>
    <p:sldId id="416" r:id="rId12"/>
    <p:sldId id="417" r:id="rId13"/>
    <p:sldId id="418" r:id="rId14"/>
    <p:sldId id="420" r:id="rId15"/>
    <p:sldId id="421" r:id="rId16"/>
    <p:sldId id="422" r:id="rId17"/>
    <p:sldId id="423" r:id="rId18"/>
    <p:sldId id="424" r:id="rId19"/>
    <p:sldId id="425" r:id="rId20"/>
    <p:sldId id="426" r:id="rId21"/>
    <p:sldId id="427" r:id="rId22"/>
    <p:sldId id="428" r:id="rId23"/>
    <p:sldId id="419" r:id="rId24"/>
    <p:sldId id="376" r:id="rId25"/>
  </p:sldIdLst>
  <p:sldSz cx="9144000" cy="5143500" type="screen16x9"/>
  <p:notesSz cx="6858000" cy="9144000"/>
  <p:embeddedFontLst>
    <p:embeddedFont>
      <p:font typeface="Source Code Pro" panose="020B0509030403020204" pitchFamily="49" charset="0"/>
      <p:regular r:id="rId27"/>
      <p:bold r:id="rId28"/>
      <p:italic r:id="rId29"/>
      <p:boldItalic r:id="rId30"/>
    </p:embeddedFont>
    <p:embeddedFont>
      <p:font typeface="Source Code Pro Light" panose="020B0509030403020204" pitchFamily="49" charset="0"/>
      <p:regular r:id="rId31"/>
      <p:bold r:id="rId32"/>
      <p:italic r:id="rId33"/>
      <p:boldItalic r:id="rId34"/>
    </p:embeddedFont>
    <p:embeddedFont>
      <p:font typeface="Teko" panose="02000000000000000000" pitchFamily="2" charset="77"/>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D366FD6-BEB2-E84B-8E58-94E60A69550A}">
          <p14:sldIdLst>
            <p14:sldId id="353"/>
            <p14:sldId id="405"/>
            <p14:sldId id="408"/>
          </p14:sldIdLst>
        </p14:section>
        <p14:section name="background" id="{4273D89E-C9FF-0948-855B-D31BD3BA36FB}">
          <p14:sldIdLst>
            <p14:sldId id="409"/>
            <p14:sldId id="410"/>
          </p14:sldIdLst>
        </p14:section>
        <p14:section name="characteristics" id="{32FDBCDE-A857-2E4B-A22D-38B00D874842}">
          <p14:sldIdLst>
            <p14:sldId id="411"/>
            <p14:sldId id="412"/>
          </p14:sldIdLst>
        </p14:section>
        <p14:section name="Overview" id="{C220A17C-FC43-EC48-BD6F-6345AEF5BBD7}">
          <p14:sldIdLst>
            <p14:sldId id="413"/>
            <p14:sldId id="414"/>
            <p14:sldId id="415"/>
            <p14:sldId id="416"/>
          </p14:sldIdLst>
        </p14:section>
        <p14:section name="implementation" id="{C710C579-F0B7-4111-8213-DAF9B30EED8A}">
          <p14:sldIdLst>
            <p14:sldId id="417"/>
            <p14:sldId id="418"/>
            <p14:sldId id="420"/>
            <p14:sldId id="421"/>
          </p14:sldIdLst>
        </p14:section>
        <p14:section name="Exclusive Connection" id="{2856DA2E-8834-4794-AC51-BEDB507CBE58}">
          <p14:sldIdLst>
            <p14:sldId id="422"/>
          </p14:sldIdLst>
        </p14:section>
        <p14:section name="evaluation" id="{7A064197-88D4-FC48-AA8A-B7AF002A4CCD}">
          <p14:sldIdLst>
            <p14:sldId id="423"/>
            <p14:sldId id="424"/>
            <p14:sldId id="425"/>
            <p14:sldId id="426"/>
            <p14:sldId id="427"/>
            <p14:sldId id="428"/>
          </p14:sldIdLst>
        </p14:section>
        <p14:section name="Conclusion" id="{E8C20254-AF50-4543-8657-58D2AAAEB2BD}">
          <p14:sldIdLst>
            <p14:sldId id="419"/>
            <p14:sldId id="376"/>
          </p14:sldIdLst>
        </p14:section>
      </p14:sectionLst>
    </p:ext>
    <p:ext uri="{EFAFB233-063F-42B5-8137-9DF3F51BA10A}">
      <p15:sldGuideLst xmlns:p15="http://schemas.microsoft.com/office/powerpoint/2012/main">
        <p15:guide id="1" orient="horz" pos="107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F7C"/>
    <a:srgbClr val="4D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autoAdjust="0"/>
    <p:restoredTop sz="93867" autoAdjust="0"/>
  </p:normalViewPr>
  <p:slideViewPr>
    <p:cSldViewPr snapToGrid="0">
      <p:cViewPr varScale="1">
        <p:scale>
          <a:sx n="154" d="100"/>
          <a:sy n="154" d="100"/>
        </p:scale>
        <p:origin x="200" y="184"/>
      </p:cViewPr>
      <p:guideLst>
        <p:guide orient="horz" pos="1071"/>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790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99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431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313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913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167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096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139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821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1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374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451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286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5522eb7919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5522eb7919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515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15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52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441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140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193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47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40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01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2 ">
  <p:cSld name="CUSTOM_14">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4853625" y="-194427"/>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Teko"/>
              <a:buNone/>
              <a:defRPr sz="2400">
                <a:latin typeface="Teko"/>
                <a:ea typeface="Teko"/>
                <a:cs typeface="Teko"/>
                <a:sym typeface="Teko"/>
              </a:defRPr>
            </a:lvl1pPr>
            <a:lvl2pPr lvl="1"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2pPr>
            <a:lvl3pPr lvl="2"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3pPr>
            <a:lvl4pPr lvl="3"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4pPr>
            <a:lvl5pPr lvl="4"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5pPr>
            <a:lvl6pPr lvl="5"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6pPr>
            <a:lvl7pPr lvl="6"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7pPr>
            <a:lvl8pPr lvl="7"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8pPr>
            <a:lvl9pPr lvl="8" rtl="0">
              <a:spcBef>
                <a:spcPts val="0"/>
              </a:spcBef>
              <a:spcAft>
                <a:spcPts val="0"/>
              </a:spcAft>
              <a:buClr>
                <a:srgbClr val="000000"/>
              </a:buClr>
              <a:buSzPts val="2400"/>
              <a:buFont typeface="Teko"/>
              <a:buNone/>
              <a:defRPr sz="2400">
                <a:solidFill>
                  <a:srgbClr val="000000"/>
                </a:solidFill>
                <a:latin typeface="Teko"/>
                <a:ea typeface="Teko"/>
                <a:cs typeface="Teko"/>
                <a:sym typeface="Teko"/>
              </a:defRPr>
            </a:lvl9pPr>
          </a:lstStyle>
          <a:p>
            <a:endParaRPr/>
          </a:p>
        </p:txBody>
      </p:sp>
      <p:sp>
        <p:nvSpPr>
          <p:cNvPr id="30" name="Google Shape;30;p5"/>
          <p:cNvSpPr txBox="1">
            <a:spLocks noGrp="1"/>
          </p:cNvSpPr>
          <p:nvPr>
            <p:ph type="subTitle" idx="1"/>
          </p:nvPr>
        </p:nvSpPr>
        <p:spPr>
          <a:xfrm>
            <a:off x="4853625" y="2279075"/>
            <a:ext cx="29970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5">
  <p:cSld name="Title + text 5">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527675" y="856200"/>
            <a:ext cx="2303700" cy="101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Clr>
                <a:srgbClr val="000000"/>
              </a:buClr>
              <a:buSzPts val="2400"/>
              <a:buNone/>
              <a:defRPr sz="2400">
                <a:solidFill>
                  <a:srgbClr val="000000"/>
                </a:solidFill>
              </a:defRPr>
            </a:lvl2pPr>
            <a:lvl3pPr lvl="2" algn="ctr" rtl="0">
              <a:spcBef>
                <a:spcPts val="0"/>
              </a:spcBef>
              <a:spcAft>
                <a:spcPts val="0"/>
              </a:spcAft>
              <a:buClr>
                <a:srgbClr val="000000"/>
              </a:buClr>
              <a:buSzPts val="2400"/>
              <a:buNone/>
              <a:defRPr sz="2400">
                <a:solidFill>
                  <a:srgbClr val="000000"/>
                </a:solidFill>
              </a:defRPr>
            </a:lvl3pPr>
            <a:lvl4pPr lvl="3" algn="ctr" rtl="0">
              <a:spcBef>
                <a:spcPts val="0"/>
              </a:spcBef>
              <a:spcAft>
                <a:spcPts val="0"/>
              </a:spcAft>
              <a:buClr>
                <a:srgbClr val="000000"/>
              </a:buClr>
              <a:buSzPts val="2400"/>
              <a:buNone/>
              <a:defRPr sz="2400">
                <a:solidFill>
                  <a:srgbClr val="000000"/>
                </a:solidFill>
              </a:defRPr>
            </a:lvl4pPr>
            <a:lvl5pPr lvl="4" algn="ctr" rtl="0">
              <a:spcBef>
                <a:spcPts val="0"/>
              </a:spcBef>
              <a:spcAft>
                <a:spcPts val="0"/>
              </a:spcAft>
              <a:buClr>
                <a:srgbClr val="000000"/>
              </a:buClr>
              <a:buSzPts val="2400"/>
              <a:buNone/>
              <a:defRPr sz="2400">
                <a:solidFill>
                  <a:srgbClr val="000000"/>
                </a:solidFill>
              </a:defRPr>
            </a:lvl5pPr>
            <a:lvl6pPr lvl="5" algn="ctr" rtl="0">
              <a:spcBef>
                <a:spcPts val="0"/>
              </a:spcBef>
              <a:spcAft>
                <a:spcPts val="0"/>
              </a:spcAft>
              <a:buClr>
                <a:srgbClr val="000000"/>
              </a:buClr>
              <a:buSzPts val="2400"/>
              <a:buNone/>
              <a:defRPr sz="2400">
                <a:solidFill>
                  <a:srgbClr val="000000"/>
                </a:solidFill>
              </a:defRPr>
            </a:lvl6pPr>
            <a:lvl7pPr lvl="6" algn="ctr" rtl="0">
              <a:spcBef>
                <a:spcPts val="0"/>
              </a:spcBef>
              <a:spcAft>
                <a:spcPts val="0"/>
              </a:spcAft>
              <a:buClr>
                <a:srgbClr val="000000"/>
              </a:buClr>
              <a:buSzPts val="2400"/>
              <a:buNone/>
              <a:defRPr sz="2400">
                <a:solidFill>
                  <a:srgbClr val="000000"/>
                </a:solidFill>
              </a:defRPr>
            </a:lvl7pPr>
            <a:lvl8pPr lvl="7" algn="ctr" rtl="0">
              <a:spcBef>
                <a:spcPts val="0"/>
              </a:spcBef>
              <a:spcAft>
                <a:spcPts val="0"/>
              </a:spcAft>
              <a:buClr>
                <a:srgbClr val="000000"/>
              </a:buClr>
              <a:buSzPts val="2400"/>
              <a:buNone/>
              <a:defRPr sz="2400">
                <a:solidFill>
                  <a:srgbClr val="000000"/>
                </a:solidFill>
              </a:defRPr>
            </a:lvl8pPr>
            <a:lvl9pPr lvl="8" algn="ctr" rtl="0">
              <a:spcBef>
                <a:spcPts val="0"/>
              </a:spcBef>
              <a:spcAft>
                <a:spcPts val="0"/>
              </a:spcAft>
              <a:buClr>
                <a:srgbClr val="000000"/>
              </a:buClr>
              <a:buSzPts val="2400"/>
              <a:buNone/>
              <a:defRPr sz="2400">
                <a:solidFill>
                  <a:srgbClr val="000000"/>
                </a:solidFill>
              </a:defRPr>
            </a:lvl9pPr>
          </a:lstStyle>
          <a:p>
            <a:endParaRPr/>
          </a:p>
        </p:txBody>
      </p:sp>
      <p:sp>
        <p:nvSpPr>
          <p:cNvPr id="84" name="Google Shape;84;p16"/>
          <p:cNvSpPr txBox="1">
            <a:spLocks noGrp="1"/>
          </p:cNvSpPr>
          <p:nvPr>
            <p:ph type="subTitle" idx="1"/>
          </p:nvPr>
        </p:nvSpPr>
        <p:spPr>
          <a:xfrm>
            <a:off x="1443675" y="2126050"/>
            <a:ext cx="24717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extLst>
      <p:ext uri="{BB962C8B-B14F-4D97-AF65-F5344CB8AC3E}">
        <p14:creationId xmlns:p14="http://schemas.microsoft.com/office/powerpoint/2010/main" val="242407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61" r:id="rId4"/>
    <p:sldLayoutId id="2147483665" r:id="rId5"/>
    <p:sldLayoutId id="2147483666"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s.ucy.ac.cy/~dzeina/courses/epl646/"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cs.ucy.ac.cy/~dzeina/courses/epl64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Google Shape;104;p23"/>
          <p:cNvGrpSpPr/>
          <p:nvPr/>
        </p:nvGrpSpPr>
        <p:grpSpPr>
          <a:xfrm>
            <a:off x="3804359" y="343021"/>
            <a:ext cx="5339389" cy="4800295"/>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498;p23">
            <a:extLst>
              <a:ext uri="{FF2B5EF4-FFF2-40B4-BE49-F238E27FC236}">
                <a16:creationId xmlns:a16="http://schemas.microsoft.com/office/drawing/2014/main" id="{F017960A-7056-49D6-B865-7156B66CE6A0}"/>
              </a:ext>
            </a:extLst>
          </p:cNvPr>
          <p:cNvSpPr txBox="1">
            <a:spLocks noGrp="1"/>
          </p:cNvSpPr>
          <p:nvPr>
            <p:ph type="subTitle" idx="1"/>
          </p:nvPr>
        </p:nvSpPr>
        <p:spPr>
          <a:xfrm>
            <a:off x="432668" y="3873945"/>
            <a:ext cx="3233819" cy="342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solidFill>
                  <a:srgbClr val="F3F3F3"/>
                </a:solidFill>
              </a:rPr>
              <a:t>Christakis </a:t>
            </a:r>
            <a:r>
              <a:rPr lang="en-GB" sz="1400" dirty="0" err="1">
                <a:solidFill>
                  <a:srgbClr val="F3F3F3"/>
                </a:solidFill>
              </a:rPr>
              <a:t>Achilleos</a:t>
            </a:r>
            <a:endParaRPr sz="1400" b="1" dirty="0">
              <a:solidFill>
                <a:srgbClr val="F3F3F3"/>
              </a:solidFill>
            </a:endParaRPr>
          </a:p>
        </p:txBody>
      </p:sp>
      <p:sp>
        <p:nvSpPr>
          <p:cNvPr id="502" name="Google Shape;499;p23">
            <a:extLst>
              <a:ext uri="{FF2B5EF4-FFF2-40B4-BE49-F238E27FC236}">
                <a16:creationId xmlns:a16="http://schemas.microsoft.com/office/drawing/2014/main" id="{E8D5CB64-4DC5-4704-B4AC-734B8731E205}"/>
              </a:ext>
            </a:extLst>
          </p:cNvPr>
          <p:cNvSpPr txBox="1">
            <a:spLocks noGrp="1"/>
          </p:cNvSpPr>
          <p:nvPr>
            <p:ph type="ctrTitle"/>
          </p:nvPr>
        </p:nvSpPr>
        <p:spPr>
          <a:xfrm>
            <a:off x="755009" y="674060"/>
            <a:ext cx="3898591" cy="647909"/>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5900" dirty="0"/>
              <a:t>DASH :</a:t>
            </a:r>
            <a:endParaRPr sz="5900" dirty="0">
              <a:solidFill>
                <a:srgbClr val="F3F3F3"/>
              </a:solidFill>
            </a:endParaRPr>
          </a:p>
        </p:txBody>
      </p:sp>
      <p:sp>
        <p:nvSpPr>
          <p:cNvPr id="503" name="Google Shape;499;p23">
            <a:extLst>
              <a:ext uri="{FF2B5EF4-FFF2-40B4-BE49-F238E27FC236}">
                <a16:creationId xmlns:a16="http://schemas.microsoft.com/office/drawing/2014/main" id="{95E7C336-F37F-48AA-BD93-6E32D549E013}"/>
              </a:ext>
            </a:extLst>
          </p:cNvPr>
          <p:cNvSpPr txBox="1">
            <a:spLocks/>
          </p:cNvSpPr>
          <p:nvPr/>
        </p:nvSpPr>
        <p:spPr>
          <a:xfrm>
            <a:off x="230804" y="1080330"/>
            <a:ext cx="4951196" cy="9257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7200"/>
              <a:buFont typeface="Teko"/>
              <a:buNone/>
              <a:defRPr sz="7200" b="0" i="0" u="none" strike="noStrike" cap="none">
                <a:solidFill>
                  <a:srgbClr val="F3F3F3"/>
                </a:solidFill>
                <a:latin typeface="Teko"/>
                <a:ea typeface="Teko"/>
                <a:cs typeface="Teko"/>
                <a:sym typeface="Teko"/>
              </a:defRPr>
            </a:lvl1pPr>
            <a:lvl2pPr marR="0" lvl="1" algn="l" rtl="0">
              <a:lnSpc>
                <a:spcPct val="100000"/>
              </a:lnSpc>
              <a:spcBef>
                <a:spcPts val="0"/>
              </a:spcBef>
              <a:spcAft>
                <a:spcPts val="0"/>
              </a:spcAft>
              <a:buClr>
                <a:schemeClr val="lt1"/>
              </a:buClr>
              <a:buSzPts val="5200"/>
              <a:buFont typeface="Teko"/>
              <a:buNone/>
              <a:defRPr sz="5200" b="0" i="0" u="none" strike="noStrike" cap="none">
                <a:solidFill>
                  <a:schemeClr val="lt1"/>
                </a:solidFill>
                <a:latin typeface="Teko"/>
                <a:ea typeface="Teko"/>
                <a:cs typeface="Teko"/>
                <a:sym typeface="Teko"/>
              </a:defRPr>
            </a:lvl2pPr>
            <a:lvl3pPr marR="0" lvl="2" algn="l" rtl="0">
              <a:lnSpc>
                <a:spcPct val="100000"/>
              </a:lnSpc>
              <a:spcBef>
                <a:spcPts val="0"/>
              </a:spcBef>
              <a:spcAft>
                <a:spcPts val="0"/>
              </a:spcAft>
              <a:buClr>
                <a:schemeClr val="lt1"/>
              </a:buClr>
              <a:buSzPts val="5200"/>
              <a:buFont typeface="Teko"/>
              <a:buNone/>
              <a:defRPr sz="5200" b="0" i="0" u="none" strike="noStrike" cap="none">
                <a:solidFill>
                  <a:schemeClr val="lt1"/>
                </a:solidFill>
                <a:latin typeface="Teko"/>
                <a:ea typeface="Teko"/>
                <a:cs typeface="Teko"/>
                <a:sym typeface="Teko"/>
              </a:defRPr>
            </a:lvl3pPr>
            <a:lvl4pPr marR="0" lvl="3" algn="l" rtl="0">
              <a:lnSpc>
                <a:spcPct val="100000"/>
              </a:lnSpc>
              <a:spcBef>
                <a:spcPts val="0"/>
              </a:spcBef>
              <a:spcAft>
                <a:spcPts val="0"/>
              </a:spcAft>
              <a:buClr>
                <a:schemeClr val="lt1"/>
              </a:buClr>
              <a:buSzPts val="5200"/>
              <a:buFont typeface="Teko"/>
              <a:buNone/>
              <a:defRPr sz="5200" b="0" i="0" u="none" strike="noStrike" cap="none">
                <a:solidFill>
                  <a:schemeClr val="lt1"/>
                </a:solidFill>
                <a:latin typeface="Teko"/>
                <a:ea typeface="Teko"/>
                <a:cs typeface="Teko"/>
                <a:sym typeface="Teko"/>
              </a:defRPr>
            </a:lvl4pPr>
            <a:lvl5pPr marR="0" lvl="4" algn="l" rtl="0">
              <a:lnSpc>
                <a:spcPct val="100000"/>
              </a:lnSpc>
              <a:spcBef>
                <a:spcPts val="0"/>
              </a:spcBef>
              <a:spcAft>
                <a:spcPts val="0"/>
              </a:spcAft>
              <a:buClr>
                <a:schemeClr val="lt1"/>
              </a:buClr>
              <a:buSzPts val="5200"/>
              <a:buFont typeface="Teko"/>
              <a:buNone/>
              <a:defRPr sz="5200" b="0" i="0" u="none" strike="noStrike" cap="none">
                <a:solidFill>
                  <a:schemeClr val="lt1"/>
                </a:solidFill>
                <a:latin typeface="Teko"/>
                <a:ea typeface="Teko"/>
                <a:cs typeface="Teko"/>
                <a:sym typeface="Teko"/>
              </a:defRPr>
            </a:lvl5pPr>
            <a:lvl6pPr marR="0" lvl="5" algn="l" rtl="0">
              <a:lnSpc>
                <a:spcPct val="100000"/>
              </a:lnSpc>
              <a:spcBef>
                <a:spcPts val="0"/>
              </a:spcBef>
              <a:spcAft>
                <a:spcPts val="0"/>
              </a:spcAft>
              <a:buClr>
                <a:schemeClr val="lt1"/>
              </a:buClr>
              <a:buSzPts val="5200"/>
              <a:buFont typeface="Teko"/>
              <a:buNone/>
              <a:defRPr sz="5200" b="0" i="0" u="none" strike="noStrike" cap="none">
                <a:solidFill>
                  <a:schemeClr val="lt1"/>
                </a:solidFill>
                <a:latin typeface="Teko"/>
                <a:ea typeface="Teko"/>
                <a:cs typeface="Teko"/>
                <a:sym typeface="Teko"/>
              </a:defRPr>
            </a:lvl6pPr>
            <a:lvl7pPr marR="0" lvl="6" algn="l" rtl="0">
              <a:lnSpc>
                <a:spcPct val="100000"/>
              </a:lnSpc>
              <a:spcBef>
                <a:spcPts val="0"/>
              </a:spcBef>
              <a:spcAft>
                <a:spcPts val="0"/>
              </a:spcAft>
              <a:buClr>
                <a:schemeClr val="lt1"/>
              </a:buClr>
              <a:buSzPts val="5200"/>
              <a:buFont typeface="Teko"/>
              <a:buNone/>
              <a:defRPr sz="5200" b="0" i="0" u="none" strike="noStrike" cap="none">
                <a:solidFill>
                  <a:schemeClr val="lt1"/>
                </a:solidFill>
                <a:latin typeface="Teko"/>
                <a:ea typeface="Teko"/>
                <a:cs typeface="Teko"/>
                <a:sym typeface="Teko"/>
              </a:defRPr>
            </a:lvl7pPr>
            <a:lvl8pPr marR="0" lvl="7" algn="l" rtl="0">
              <a:lnSpc>
                <a:spcPct val="100000"/>
              </a:lnSpc>
              <a:spcBef>
                <a:spcPts val="0"/>
              </a:spcBef>
              <a:spcAft>
                <a:spcPts val="0"/>
              </a:spcAft>
              <a:buClr>
                <a:schemeClr val="lt1"/>
              </a:buClr>
              <a:buSzPts val="5200"/>
              <a:buFont typeface="Teko"/>
              <a:buNone/>
              <a:defRPr sz="5200" b="0" i="0" u="none" strike="noStrike" cap="none">
                <a:solidFill>
                  <a:schemeClr val="lt1"/>
                </a:solidFill>
                <a:latin typeface="Teko"/>
                <a:ea typeface="Teko"/>
                <a:cs typeface="Teko"/>
                <a:sym typeface="Teko"/>
              </a:defRPr>
            </a:lvl8pPr>
            <a:lvl9pPr marR="0" lvl="8" algn="l" rtl="0">
              <a:lnSpc>
                <a:spcPct val="100000"/>
              </a:lnSpc>
              <a:spcBef>
                <a:spcPts val="0"/>
              </a:spcBef>
              <a:spcAft>
                <a:spcPts val="0"/>
              </a:spcAft>
              <a:buClr>
                <a:schemeClr val="lt1"/>
              </a:buClr>
              <a:buSzPts val="5200"/>
              <a:buFont typeface="Teko"/>
              <a:buNone/>
              <a:defRPr sz="5200" b="0" i="0" u="none" strike="noStrike" cap="none">
                <a:solidFill>
                  <a:schemeClr val="lt1"/>
                </a:solidFill>
                <a:latin typeface="Teko"/>
                <a:ea typeface="Teko"/>
                <a:cs typeface="Teko"/>
                <a:sym typeface="Teko"/>
              </a:defRPr>
            </a:lvl9pPr>
          </a:lstStyle>
          <a:p>
            <a:pPr algn="ctr"/>
            <a:r>
              <a:rPr lang="en-GB" sz="3200" dirty="0"/>
              <a:t>Database Shadowing for Mobile DMBS</a:t>
            </a:r>
          </a:p>
        </p:txBody>
      </p:sp>
      <p:cxnSp>
        <p:nvCxnSpPr>
          <p:cNvPr id="504" name="Straight Connector 503">
            <a:extLst>
              <a:ext uri="{FF2B5EF4-FFF2-40B4-BE49-F238E27FC236}">
                <a16:creationId xmlns:a16="http://schemas.microsoft.com/office/drawing/2014/main" id="{E162E37C-70B7-40C2-A4F2-A54F58CD15D8}"/>
              </a:ext>
            </a:extLst>
          </p:cNvPr>
          <p:cNvCxnSpPr>
            <a:cxnSpLocks/>
          </p:cNvCxnSpPr>
          <p:nvPr/>
        </p:nvCxnSpPr>
        <p:spPr>
          <a:xfrm>
            <a:off x="755009" y="1931929"/>
            <a:ext cx="3897673" cy="0"/>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7AF915C6-8A1E-5F4E-9AD1-1D48B353E35A}"/>
              </a:ext>
            </a:extLst>
          </p:cNvPr>
          <p:cNvSpPr/>
          <p:nvPr/>
        </p:nvSpPr>
        <p:spPr>
          <a:xfrm>
            <a:off x="475264" y="3350725"/>
            <a:ext cx="3257623" cy="523220"/>
          </a:xfrm>
          <a:prstGeom prst="rect">
            <a:avLst/>
          </a:prstGeom>
        </p:spPr>
        <p:txBody>
          <a:bodyPr wrap="none">
            <a:spAutoFit/>
          </a:bodyPr>
          <a:lstStyle/>
          <a:p>
            <a:pPr algn="ctr">
              <a:buClr>
                <a:srgbClr val="F3F3F3"/>
              </a:buClr>
              <a:buSzPts val="7200"/>
            </a:pPr>
            <a:r>
              <a:rPr lang="en-GB" sz="2800" dirty="0">
                <a:solidFill>
                  <a:srgbClr val="F3F3F3"/>
                </a:solidFill>
                <a:latin typeface="Teko"/>
                <a:cs typeface="Teko"/>
                <a:sym typeface="Teko"/>
              </a:rPr>
              <a:t>Technical Paper Presentation</a:t>
            </a:r>
          </a:p>
        </p:txBody>
      </p:sp>
      <p:sp>
        <p:nvSpPr>
          <p:cNvPr id="2" name="TextBox 1">
            <a:extLst>
              <a:ext uri="{FF2B5EF4-FFF2-40B4-BE49-F238E27FC236}">
                <a16:creationId xmlns:a16="http://schemas.microsoft.com/office/drawing/2014/main" id="{E84014DC-639B-1C41-951B-ED79A45D7495}"/>
              </a:ext>
            </a:extLst>
          </p:cNvPr>
          <p:cNvSpPr txBox="1"/>
          <p:nvPr/>
        </p:nvSpPr>
        <p:spPr>
          <a:xfrm>
            <a:off x="496102" y="2170588"/>
            <a:ext cx="3583032" cy="646331"/>
          </a:xfrm>
          <a:prstGeom prst="rect">
            <a:avLst/>
          </a:prstGeom>
          <a:noFill/>
        </p:spPr>
        <p:txBody>
          <a:bodyPr wrap="none" rtlCol="0">
            <a:spAutoFit/>
          </a:bodyPr>
          <a:lstStyle/>
          <a:p>
            <a:r>
              <a:rPr lang="en-GB" sz="1100" dirty="0" err="1">
                <a:solidFill>
                  <a:srgbClr val="F3F3F3"/>
                </a:solidFill>
                <a:latin typeface="Teko"/>
                <a:cs typeface="Teko"/>
                <a:sym typeface="Teko"/>
              </a:rPr>
              <a:t>Youjip</a:t>
            </a:r>
            <a:r>
              <a:rPr lang="en-GB" sz="1100" dirty="0">
                <a:solidFill>
                  <a:srgbClr val="F3F3F3"/>
                </a:solidFill>
                <a:latin typeface="Teko"/>
                <a:cs typeface="Teko"/>
                <a:sym typeface="Teko"/>
              </a:rPr>
              <a:t> Won, </a:t>
            </a:r>
            <a:r>
              <a:rPr lang="en-GB" sz="1100" dirty="0" err="1">
                <a:solidFill>
                  <a:srgbClr val="F3F3F3"/>
                </a:solidFill>
                <a:latin typeface="Teko"/>
                <a:cs typeface="Teko"/>
                <a:sym typeface="Teko"/>
              </a:rPr>
              <a:t>Sundoo</a:t>
            </a:r>
            <a:r>
              <a:rPr lang="en-GB" sz="1100" dirty="0">
                <a:solidFill>
                  <a:srgbClr val="F3F3F3"/>
                </a:solidFill>
                <a:latin typeface="Teko"/>
                <a:cs typeface="Teko"/>
                <a:sym typeface="Teko"/>
              </a:rPr>
              <a:t> Kim, </a:t>
            </a:r>
            <a:r>
              <a:rPr lang="en-GB" sz="1100" dirty="0" err="1">
                <a:solidFill>
                  <a:srgbClr val="F3F3F3"/>
                </a:solidFill>
                <a:latin typeface="Teko"/>
                <a:cs typeface="Teko"/>
                <a:sym typeface="Teko"/>
              </a:rPr>
              <a:t>Juseong</a:t>
            </a:r>
            <a:r>
              <a:rPr lang="en-GB" sz="1100" dirty="0">
                <a:solidFill>
                  <a:srgbClr val="F3F3F3"/>
                </a:solidFill>
                <a:latin typeface="Teko"/>
                <a:cs typeface="Teko"/>
                <a:sym typeface="Teko"/>
              </a:rPr>
              <a:t> Yun, Dam Quang Tuan, </a:t>
            </a:r>
            <a:r>
              <a:rPr lang="en-GB" sz="1100" dirty="0" err="1">
                <a:solidFill>
                  <a:srgbClr val="F3F3F3"/>
                </a:solidFill>
                <a:latin typeface="Teko"/>
                <a:cs typeface="Teko"/>
                <a:sym typeface="Teko"/>
              </a:rPr>
              <a:t>Jinwon</a:t>
            </a:r>
            <a:r>
              <a:rPr lang="en-GB" sz="1100" dirty="0">
                <a:solidFill>
                  <a:srgbClr val="F3F3F3"/>
                </a:solidFill>
                <a:latin typeface="Teko"/>
                <a:cs typeface="Teko"/>
                <a:sym typeface="Teko"/>
              </a:rPr>
              <a:t> </a:t>
            </a:r>
            <a:r>
              <a:rPr lang="en-GB" sz="1100" dirty="0" err="1">
                <a:solidFill>
                  <a:srgbClr val="F3F3F3"/>
                </a:solidFill>
                <a:latin typeface="Teko"/>
                <a:cs typeface="Teko"/>
                <a:sym typeface="Teko"/>
              </a:rPr>
              <a:t>Seo</a:t>
            </a:r>
            <a:endParaRPr lang="en-GB" sz="1100" dirty="0">
              <a:solidFill>
                <a:srgbClr val="F3F3F3"/>
              </a:solidFill>
              <a:latin typeface="Teko"/>
              <a:cs typeface="Teko"/>
              <a:sym typeface="Teko"/>
            </a:endParaRPr>
          </a:p>
          <a:p>
            <a:r>
              <a:rPr lang="en-GB" sz="1100" dirty="0">
                <a:solidFill>
                  <a:srgbClr val="F3F3F3"/>
                </a:solidFill>
                <a:latin typeface="Teko"/>
                <a:cs typeface="Teko"/>
                <a:sym typeface="Teko"/>
              </a:rPr>
              <a:t>KAIST, Daejeon, Korea 	</a:t>
            </a:r>
            <a:r>
              <a:rPr lang="en-GB" sz="1100" dirty="0" err="1">
                <a:solidFill>
                  <a:srgbClr val="F3F3F3"/>
                </a:solidFill>
                <a:latin typeface="Teko"/>
                <a:cs typeface="Teko"/>
                <a:sym typeface="Teko"/>
              </a:rPr>
              <a:t>Hanyang</a:t>
            </a:r>
            <a:r>
              <a:rPr lang="en-GB" sz="1100" dirty="0">
                <a:solidFill>
                  <a:srgbClr val="F3F3F3"/>
                </a:solidFill>
                <a:latin typeface="Teko"/>
                <a:cs typeface="Teko"/>
                <a:sym typeface="Teko"/>
              </a:rPr>
              <a:t> University, Korea</a:t>
            </a:r>
          </a:p>
          <a:p>
            <a:r>
              <a:rPr lang="en-GB" sz="1100" dirty="0">
                <a:solidFill>
                  <a:srgbClr val="F3F3F3"/>
                </a:solidFill>
                <a:latin typeface="Teko"/>
                <a:cs typeface="Teko"/>
                <a:sym typeface="Teko"/>
              </a:rPr>
              <a:t>ywon@kaist.ac.kr	</a:t>
            </a:r>
            <a:r>
              <a:rPr lang="en-GB" dirty="0"/>
              <a:t> </a:t>
            </a:r>
            <a:r>
              <a:rPr lang="en-GB" sz="1100" dirty="0">
                <a:solidFill>
                  <a:srgbClr val="F3F3F3"/>
                </a:solidFill>
                <a:latin typeface="Teko"/>
                <a:cs typeface="Teko"/>
              </a:rPr>
              <a:t>{sksioi12|yjs05|damquangtuan|seojiwon}@</a:t>
            </a:r>
            <a:r>
              <a:rPr lang="en-GB" sz="1100" dirty="0" err="1">
                <a:solidFill>
                  <a:srgbClr val="F3F3F3"/>
                </a:solidFill>
                <a:latin typeface="Teko"/>
                <a:cs typeface="Teko"/>
              </a:rPr>
              <a:t>hanyang.ac.kr</a:t>
            </a:r>
            <a:r>
              <a:rPr lang="en-GB" sz="1100" dirty="0">
                <a:solidFill>
                  <a:srgbClr val="F3F3F3"/>
                </a:solidFill>
                <a:latin typeface="Teko"/>
                <a:cs typeface="Teko"/>
              </a:rPr>
              <a:t> </a:t>
            </a:r>
          </a:p>
        </p:txBody>
      </p:sp>
      <p:pic>
        <p:nvPicPr>
          <p:cNvPr id="7" name="Picture 6" descr="A close up of a logo&#10;&#10;Description automatically generated">
            <a:extLst>
              <a:ext uri="{FF2B5EF4-FFF2-40B4-BE49-F238E27FC236}">
                <a16:creationId xmlns:a16="http://schemas.microsoft.com/office/drawing/2014/main" id="{FE49560A-686F-134F-882B-BFF99597AC54}"/>
              </a:ext>
            </a:extLst>
          </p:cNvPr>
          <p:cNvPicPr>
            <a:picLocks noChangeAspect="1"/>
          </p:cNvPicPr>
          <p:nvPr/>
        </p:nvPicPr>
        <p:blipFill>
          <a:blip r:embed="rId3"/>
          <a:stretch>
            <a:fillRect/>
          </a:stretch>
        </p:blipFill>
        <p:spPr>
          <a:xfrm>
            <a:off x="6960347" y="4216782"/>
            <a:ext cx="2108200" cy="901700"/>
          </a:xfrm>
          <a:prstGeom prst="rect">
            <a:avLst/>
          </a:prstGeom>
        </p:spPr>
      </p:pic>
      <p:sp>
        <p:nvSpPr>
          <p:cNvPr id="8" name="TextBox 7">
            <a:extLst>
              <a:ext uri="{FF2B5EF4-FFF2-40B4-BE49-F238E27FC236}">
                <a16:creationId xmlns:a16="http://schemas.microsoft.com/office/drawing/2014/main" id="{702D1016-C727-2541-872B-DAD9261A9462}"/>
              </a:ext>
            </a:extLst>
          </p:cNvPr>
          <p:cNvSpPr txBox="1"/>
          <p:nvPr/>
        </p:nvSpPr>
        <p:spPr>
          <a:xfrm>
            <a:off x="2467491" y="4807859"/>
            <a:ext cx="4131259" cy="307777"/>
          </a:xfrm>
          <a:prstGeom prst="rect">
            <a:avLst/>
          </a:prstGeom>
          <a:noFill/>
        </p:spPr>
        <p:txBody>
          <a:bodyPr wrap="none" rtlCol="0">
            <a:spAutoFit/>
          </a:bodyPr>
          <a:lstStyle/>
          <a:p>
            <a:r>
              <a:rPr lang="en-GB" dirty="0">
                <a:solidFill>
                  <a:schemeClr val="bg1"/>
                </a:solidFill>
                <a:hlinkClick r:id="rId4">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120534" y="747371"/>
            <a:ext cx="3196245" cy="477982"/>
          </a:xfrm>
        </p:spPr>
        <p:txBody>
          <a:bodyPr/>
          <a:lstStyle/>
          <a:p>
            <a:pPr algn="ctr"/>
            <a:r>
              <a:rPr lang="en-US" b="1" dirty="0">
                <a:latin typeface="Source Code Pro" panose="020B0604020202020204" charset="0"/>
                <a:ea typeface="Source Code Pro" panose="020B0604020202020204" charset="0"/>
              </a:rPr>
              <a:t>Global Page List</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327413" y="1356083"/>
            <a:ext cx="2989366" cy="146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200" dirty="0">
                <a:solidFill>
                  <a:srgbClr val="F3F3F3"/>
                </a:solidFill>
              </a:rPr>
              <a:t>We introduce Global Page List to address the situation where two consecutive transactions are associated with different processes.</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B789DD8C-FD82-FC48-AF30-53CE2F9A743D}"/>
              </a:ext>
            </a:extLst>
          </p:cNvPr>
          <p:cNvPicPr>
            <a:picLocks noChangeAspect="1"/>
          </p:cNvPicPr>
          <p:nvPr/>
        </p:nvPicPr>
        <p:blipFill>
          <a:blip r:embed="rId4"/>
          <a:stretch>
            <a:fillRect/>
          </a:stretch>
        </p:blipFill>
        <p:spPr>
          <a:xfrm>
            <a:off x="3574473" y="704970"/>
            <a:ext cx="5569527" cy="2212995"/>
          </a:xfrm>
          <a:prstGeom prst="rect">
            <a:avLst/>
          </a:prstGeom>
        </p:spPr>
      </p:pic>
      <p:sp>
        <p:nvSpPr>
          <p:cNvPr id="5" name="TextBox 4">
            <a:extLst>
              <a:ext uri="{FF2B5EF4-FFF2-40B4-BE49-F238E27FC236}">
                <a16:creationId xmlns:a16="http://schemas.microsoft.com/office/drawing/2014/main" id="{82BF0E1A-1E81-A649-83DC-36614A926BDD}"/>
              </a:ext>
            </a:extLst>
          </p:cNvPr>
          <p:cNvSpPr txBox="1"/>
          <p:nvPr/>
        </p:nvSpPr>
        <p:spPr>
          <a:xfrm>
            <a:off x="223973" y="3208714"/>
            <a:ext cx="7589520" cy="1415772"/>
          </a:xfrm>
          <a:prstGeom prst="rect">
            <a:avLst/>
          </a:prstGeom>
          <a:noFill/>
        </p:spPr>
        <p:txBody>
          <a:bodyPr wrap="square" rtlCol="0">
            <a:spAutoFit/>
          </a:bodyPr>
          <a:lstStyle/>
          <a:p>
            <a:pPr>
              <a:lnSpc>
                <a:spcPct val="150000"/>
              </a:lnSpc>
              <a:buClr>
                <a:schemeClr val="lt1"/>
              </a:buClr>
              <a:buSzPts val="1000"/>
            </a:pPr>
            <a:r>
              <a:rPr lang="en-US" sz="1200" dirty="0">
                <a:solidFill>
                  <a:srgbClr val="F3F3F3"/>
                </a:solidFill>
                <a:latin typeface="Source Code Pro Light"/>
                <a:ea typeface="Source Code Pro Light"/>
                <a:sym typeface="Source Code Pro Light"/>
              </a:rPr>
              <a:t>If the following transaction is associated with a different process from the preceding one, the process that issues the following transaction cannot determine the updated pages associated with the preceding transaction since they reside in different address space.</a:t>
            </a:r>
          </a:p>
          <a:p>
            <a:endParaRPr lang="en-CY" dirty="0"/>
          </a:p>
        </p:txBody>
      </p:sp>
    </p:spTree>
    <p:extLst>
      <p:ext uri="{BB962C8B-B14F-4D97-AF65-F5344CB8AC3E}">
        <p14:creationId xmlns:p14="http://schemas.microsoft.com/office/powerpoint/2010/main" val="307819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120534" y="747371"/>
            <a:ext cx="3196245" cy="477982"/>
          </a:xfrm>
        </p:spPr>
        <p:txBody>
          <a:bodyPr/>
          <a:lstStyle/>
          <a:p>
            <a:pPr algn="ctr"/>
            <a:r>
              <a:rPr lang="en-US" b="1" dirty="0">
                <a:latin typeface="Source Code Pro" panose="020B0604020202020204" charset="0"/>
                <a:ea typeface="Source Code Pro" panose="020B0604020202020204" charset="0"/>
              </a:rPr>
              <a:t>Atomic Exchange</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23973" y="1353125"/>
            <a:ext cx="2989366" cy="29611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171450" indent="-171450" algn="l">
              <a:lnSpc>
                <a:spcPct val="150000"/>
              </a:lnSpc>
              <a:buFont typeface="Arial" panose="020B0604020202020204" pitchFamily="34" charset="0"/>
              <a:buChar char="•"/>
            </a:pPr>
            <a:r>
              <a:rPr lang="en-US" sz="1200" dirty="0">
                <a:solidFill>
                  <a:srgbClr val="F3F3F3"/>
                </a:solidFill>
              </a:rPr>
              <a:t>Atomic Exchange exchanges the hard links of the associated directory entries.</a:t>
            </a:r>
          </a:p>
          <a:p>
            <a:pPr marL="171450" indent="-171450" algn="l">
              <a:lnSpc>
                <a:spcPct val="150000"/>
              </a:lnSpc>
              <a:buFont typeface="Arial" panose="020B0604020202020204" pitchFamily="34" charset="0"/>
              <a:buChar char="•"/>
            </a:pPr>
            <a:r>
              <a:rPr lang="en-US" sz="1200" dirty="0">
                <a:solidFill>
                  <a:srgbClr val="F3F3F3"/>
                </a:solidFill>
              </a:rPr>
              <a:t>We implement Atomic Exchange with three rename() calls. rename(char* old, char* new) atomically changes the name of the hard link from old to new.</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5" name="Picture 4" descr="A picture containing bird, flower&#10;&#10;Description automatically generated">
            <a:extLst>
              <a:ext uri="{FF2B5EF4-FFF2-40B4-BE49-F238E27FC236}">
                <a16:creationId xmlns:a16="http://schemas.microsoft.com/office/drawing/2014/main" id="{8AFE9CF4-1FB4-4D4E-98B5-19A47D898D16}"/>
              </a:ext>
            </a:extLst>
          </p:cNvPr>
          <p:cNvPicPr>
            <a:picLocks noChangeAspect="1"/>
          </p:cNvPicPr>
          <p:nvPr/>
        </p:nvPicPr>
        <p:blipFill>
          <a:blip r:embed="rId4"/>
          <a:stretch>
            <a:fillRect/>
          </a:stretch>
        </p:blipFill>
        <p:spPr>
          <a:xfrm>
            <a:off x="3727334" y="438726"/>
            <a:ext cx="5130800" cy="1828800"/>
          </a:xfrm>
          <a:prstGeom prst="rect">
            <a:avLst/>
          </a:prstGeom>
        </p:spPr>
      </p:pic>
      <p:pic>
        <p:nvPicPr>
          <p:cNvPr id="9" name="Picture 8" descr="A picture containing game&#10;&#10;Description automatically generated">
            <a:extLst>
              <a:ext uri="{FF2B5EF4-FFF2-40B4-BE49-F238E27FC236}">
                <a16:creationId xmlns:a16="http://schemas.microsoft.com/office/drawing/2014/main" id="{C2F976F1-ABB7-254B-BD1B-D819DEF5398F}"/>
              </a:ext>
            </a:extLst>
          </p:cNvPr>
          <p:cNvPicPr>
            <a:picLocks noChangeAspect="1"/>
          </p:cNvPicPr>
          <p:nvPr/>
        </p:nvPicPr>
        <p:blipFill>
          <a:blip r:embed="rId5"/>
          <a:stretch>
            <a:fillRect/>
          </a:stretch>
        </p:blipFill>
        <p:spPr>
          <a:xfrm>
            <a:off x="3727333" y="2267526"/>
            <a:ext cx="5130799" cy="1790700"/>
          </a:xfrm>
          <a:prstGeom prst="rect">
            <a:avLst/>
          </a:prstGeom>
        </p:spPr>
      </p:pic>
    </p:spTree>
    <p:extLst>
      <p:ext uri="{BB962C8B-B14F-4D97-AF65-F5344CB8AC3E}">
        <p14:creationId xmlns:p14="http://schemas.microsoft.com/office/powerpoint/2010/main" val="230417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39093"/>
            <a:ext cx="4713316" cy="477982"/>
          </a:xfrm>
        </p:spPr>
        <p:txBody>
          <a:bodyPr/>
          <a:lstStyle/>
          <a:p>
            <a:pPr algn="ctr"/>
            <a:r>
              <a:rPr lang="en-US" b="1" dirty="0">
                <a:latin typeface="Source Code Pro" panose="020B0604020202020204" charset="0"/>
                <a:ea typeface="Source Code Pro" panose="020B0604020202020204" charset="0"/>
              </a:rPr>
              <a:t>A transaction in DASH</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19346" y="923520"/>
            <a:ext cx="3471503" cy="3390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171450" indent="-171450" algn="l">
              <a:lnSpc>
                <a:spcPct val="150000"/>
              </a:lnSpc>
              <a:buFont typeface="Arial" panose="020B0604020202020204" pitchFamily="34" charset="0"/>
              <a:buChar char="•"/>
            </a:pPr>
            <a:r>
              <a:rPr lang="en-US" sz="1200" dirty="0">
                <a:solidFill>
                  <a:srgbClr val="F3F3F3"/>
                </a:solidFill>
              </a:rPr>
              <a:t>A transaction in Database Shadowing consists of three phases; (</a:t>
            </a:r>
            <a:r>
              <a:rPr lang="en-US" sz="1200" dirty="0" err="1">
                <a:solidFill>
                  <a:srgbClr val="F3F3F3"/>
                </a:solidFill>
              </a:rPr>
              <a:t>i</a:t>
            </a:r>
            <a:r>
              <a:rPr lang="en-US" sz="1200" dirty="0">
                <a:solidFill>
                  <a:srgbClr val="F3F3F3"/>
                </a:solidFill>
              </a:rPr>
              <a:t>) Version Update, (ii) Aggregate Update and Atomic Exchange, and (iii) Version Reset.</a:t>
            </a:r>
          </a:p>
          <a:p>
            <a:pPr marL="171450" indent="-171450" algn="l">
              <a:lnSpc>
                <a:spcPct val="150000"/>
              </a:lnSpc>
              <a:buFont typeface="Arial" panose="020B0604020202020204" pitchFamily="34" charset="0"/>
              <a:buChar char="•"/>
            </a:pPr>
            <a:r>
              <a:rPr lang="en-US" sz="1200" dirty="0">
                <a:solidFill>
                  <a:srgbClr val="F3F3F3"/>
                </a:solidFill>
              </a:rPr>
              <a:t>Version Update and Version Reset are used to denote when a transaction has begun and when it has finished.</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57B074C4-1138-6D4E-BABB-39CA464B2506}"/>
              </a:ext>
            </a:extLst>
          </p:cNvPr>
          <p:cNvPicPr>
            <a:picLocks noChangeAspect="1"/>
          </p:cNvPicPr>
          <p:nvPr/>
        </p:nvPicPr>
        <p:blipFill>
          <a:blip r:embed="rId4"/>
          <a:stretch>
            <a:fillRect/>
          </a:stretch>
        </p:blipFill>
        <p:spPr>
          <a:xfrm>
            <a:off x="4689233" y="1048211"/>
            <a:ext cx="4214555" cy="2683279"/>
          </a:xfrm>
          <a:prstGeom prst="rect">
            <a:avLst/>
          </a:prstGeom>
        </p:spPr>
      </p:pic>
    </p:spTree>
    <p:extLst>
      <p:ext uri="{BB962C8B-B14F-4D97-AF65-F5344CB8AC3E}">
        <p14:creationId xmlns:p14="http://schemas.microsoft.com/office/powerpoint/2010/main" val="151531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733712" y="1004860"/>
            <a:ext cx="7470950" cy="3593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400" dirty="0">
                <a:solidFill>
                  <a:srgbClr val="F3F3F3"/>
                </a:solidFill>
              </a:rPr>
              <a:t>Task completed by this phase:</a:t>
            </a:r>
          </a:p>
          <a:p>
            <a:pPr marL="285750" indent="-285750" algn="l">
              <a:lnSpc>
                <a:spcPct val="150000"/>
              </a:lnSpc>
              <a:buFont typeface="Arial" panose="020B0604020202020204" pitchFamily="34" charset="0"/>
              <a:buChar char="•"/>
            </a:pPr>
            <a:r>
              <a:rPr lang="en-US" sz="1400" dirty="0">
                <a:solidFill>
                  <a:srgbClr val="F3F3F3"/>
                </a:solidFill>
              </a:rPr>
              <a:t>Check whether the preceding transaction has successfully committed.</a:t>
            </a:r>
          </a:p>
          <a:p>
            <a:pPr marL="285750" indent="-285750" algn="l">
              <a:lnSpc>
                <a:spcPct val="150000"/>
              </a:lnSpc>
              <a:buFont typeface="Arial" panose="020B0604020202020204" pitchFamily="34" charset="0"/>
              <a:buChar char="•"/>
            </a:pPr>
            <a:r>
              <a:rPr lang="en-US" sz="1400" dirty="0">
                <a:solidFill>
                  <a:srgbClr val="F3F3F3"/>
                </a:solidFill>
              </a:rPr>
              <a:t>Check whether the local copies of the database pages are up-to-date.</a:t>
            </a:r>
          </a:p>
          <a:p>
            <a:pPr marL="285750" indent="-285750" algn="l">
              <a:lnSpc>
                <a:spcPct val="150000"/>
              </a:lnSpc>
              <a:buFont typeface="Arial" panose="020B0604020202020204" pitchFamily="34" charset="0"/>
              <a:buChar char="•"/>
            </a:pPr>
            <a:r>
              <a:rPr lang="en-GB" sz="1400" dirty="0">
                <a:solidFill>
                  <a:srgbClr val="F3F3F3"/>
                </a:solidFill>
              </a:rPr>
              <a:t>Update the version number of the shadow file </a:t>
            </a:r>
          </a:p>
          <a:p>
            <a:pPr marL="285750" indent="-285750" algn="l">
              <a:lnSpc>
                <a:spcPct val="150000"/>
              </a:lnSpc>
              <a:buFont typeface="Arial" panose="020B0604020202020204" pitchFamily="34" charset="0"/>
              <a:buChar char="•"/>
            </a:pPr>
            <a:endParaRPr lang="en-GB" sz="1400" dirty="0">
              <a:solidFill>
                <a:srgbClr val="F3F3F3"/>
              </a:solidFill>
            </a:endParaRPr>
          </a:p>
          <a:p>
            <a:pPr marL="0" indent="0" algn="l">
              <a:lnSpc>
                <a:spcPct val="150000"/>
              </a:lnSpc>
            </a:pPr>
            <a:r>
              <a:rPr lang="en-GB" sz="1400" dirty="0">
                <a:solidFill>
                  <a:srgbClr val="F3F3F3"/>
                </a:solidFill>
              </a:rPr>
              <a:t>The Version number is used in the first two tasks.</a:t>
            </a:r>
          </a:p>
          <a:p>
            <a:pPr marL="0" indent="0" algn="l">
              <a:lnSpc>
                <a:spcPct val="150000"/>
              </a:lnSpc>
            </a:pPr>
            <a:endParaRPr lang="en-US" sz="1400" dirty="0">
              <a:solidFill>
                <a:srgbClr val="F3F3F3"/>
              </a:solidFill>
            </a:endParaRPr>
          </a:p>
          <a:p>
            <a:pPr marL="285750" indent="-285750" algn="l">
              <a:lnSpc>
                <a:spcPct val="150000"/>
              </a:lnSpc>
              <a:buFont typeface="Arial" panose="020B0604020202020204" pitchFamily="34" charset="0"/>
              <a:buChar char="•"/>
            </a:pPr>
            <a:endParaRPr lang="en-US" sz="1400" dirty="0">
              <a:solidFill>
                <a:srgbClr val="F3F3F3"/>
              </a:solidFill>
            </a:endParaRPr>
          </a:p>
          <a:p>
            <a:pPr marL="0" indent="0" algn="l">
              <a:lnSpc>
                <a:spcPct val="150000"/>
              </a:lnSpc>
            </a:pPr>
            <a:endParaRPr lang="en-US" sz="1400" dirty="0">
              <a:solidFill>
                <a:srgbClr val="F3F3F3"/>
              </a:solidFill>
            </a:endParaRPr>
          </a:p>
        </p:txBody>
      </p:sp>
      <p:sp>
        <p:nvSpPr>
          <p:cNvPr id="7" name="TextBox 6">
            <a:extLst>
              <a:ext uri="{FF2B5EF4-FFF2-40B4-BE49-F238E27FC236}">
                <a16:creationId xmlns:a16="http://schemas.microsoft.com/office/drawing/2014/main" id="{3A34C123-97DD-B14D-B11E-D3E67307B2CA}"/>
              </a:ext>
            </a:extLst>
          </p:cNvPr>
          <p:cNvSpPr txBox="1"/>
          <p:nvPr/>
        </p:nvSpPr>
        <p:spPr>
          <a:xfrm>
            <a:off x="3180727" y="345408"/>
            <a:ext cx="2782544" cy="400110"/>
          </a:xfrm>
          <a:prstGeom prst="rect">
            <a:avLst/>
          </a:prstGeom>
          <a:noFill/>
        </p:spPr>
        <p:txBody>
          <a:bodyPr wrap="square" rtlCol="0">
            <a:spAutoFit/>
          </a:bodyPr>
          <a:lstStyle/>
          <a:p>
            <a:r>
              <a:rPr lang="en-CY" sz="2000" b="1" dirty="0">
                <a:solidFill>
                  <a:srgbClr val="F3F3F3"/>
                </a:solidFill>
                <a:latin typeface="Source Code Pro Light"/>
                <a:ea typeface="Source Code Pro Light"/>
                <a:sym typeface="Source Code Pro Light"/>
              </a:rPr>
              <a:t>Version Update</a:t>
            </a:r>
          </a:p>
        </p:txBody>
      </p:sp>
      <p:sp>
        <p:nvSpPr>
          <p:cNvPr id="2" name="Rectangle 1">
            <a:extLst>
              <a:ext uri="{FF2B5EF4-FFF2-40B4-BE49-F238E27FC236}">
                <a16:creationId xmlns:a16="http://schemas.microsoft.com/office/drawing/2014/main" id="{21DE7962-FD90-4245-812E-0922D63C7689}"/>
              </a:ext>
            </a:extLst>
          </p:cNvPr>
          <p:cNvSpPr/>
          <p:nvPr/>
        </p:nvSpPr>
        <p:spPr>
          <a:xfrm>
            <a:off x="2506370" y="4759911"/>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416777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733712" y="1004860"/>
            <a:ext cx="7470950" cy="3593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400" dirty="0">
                <a:solidFill>
                  <a:srgbClr val="F3F3F3"/>
                </a:solidFill>
              </a:rPr>
              <a:t>Version Reset sets the version number of the shadow file to zero.</a:t>
            </a:r>
          </a:p>
          <a:p>
            <a:pPr marL="0" indent="0" algn="l">
              <a:lnSpc>
                <a:spcPct val="150000"/>
              </a:lnSpc>
            </a:pPr>
            <a:r>
              <a:rPr lang="en-US" sz="1400" dirty="0">
                <a:solidFill>
                  <a:srgbClr val="F3F3F3"/>
                </a:solidFill>
              </a:rPr>
              <a:t>It updates the header block of the Shadow File.</a:t>
            </a:r>
          </a:p>
          <a:p>
            <a:pPr marL="0" indent="0" algn="l">
              <a:lnSpc>
                <a:spcPct val="150000"/>
              </a:lnSpc>
            </a:pPr>
            <a:r>
              <a:rPr lang="en-US" sz="1400" dirty="0">
                <a:solidFill>
                  <a:srgbClr val="F3F3F3"/>
                </a:solidFill>
              </a:rPr>
              <a:t>In the recovery routine the DBMS checks if the version number is zero, if it is then that means the preceding transaction finished successfully. </a:t>
            </a:r>
          </a:p>
          <a:p>
            <a:pPr marL="0" indent="0" algn="l">
              <a:lnSpc>
                <a:spcPct val="150000"/>
              </a:lnSpc>
            </a:pPr>
            <a:r>
              <a:rPr lang="en-US" sz="1400" dirty="0">
                <a:solidFill>
                  <a:srgbClr val="F3F3F3"/>
                </a:solidFill>
              </a:rPr>
              <a:t>The DBMS can use </a:t>
            </a:r>
            <a:r>
              <a:rPr lang="en-US" sz="1400" dirty="0" err="1">
                <a:solidFill>
                  <a:srgbClr val="F3F3F3"/>
                </a:solidFill>
              </a:rPr>
              <a:t>fdatasync</a:t>
            </a:r>
            <a:r>
              <a:rPr lang="en-US" sz="1400" dirty="0">
                <a:solidFill>
                  <a:srgbClr val="F3F3F3"/>
                </a:solidFill>
              </a:rPr>
              <a:t>() for only this one block and makes the result of Version Reset durable.</a:t>
            </a:r>
          </a:p>
          <a:p>
            <a:pPr marL="285750" indent="-285750" algn="l">
              <a:lnSpc>
                <a:spcPct val="150000"/>
              </a:lnSpc>
              <a:buFont typeface="Arial" panose="020B0604020202020204" pitchFamily="34" charset="0"/>
              <a:buChar char="•"/>
            </a:pPr>
            <a:endParaRPr lang="en-US" sz="1400" dirty="0">
              <a:solidFill>
                <a:srgbClr val="F3F3F3"/>
              </a:solidFill>
            </a:endParaRPr>
          </a:p>
          <a:p>
            <a:pPr marL="0" indent="0" algn="l">
              <a:lnSpc>
                <a:spcPct val="150000"/>
              </a:lnSpc>
            </a:pPr>
            <a:endParaRPr lang="en-US" sz="1400" dirty="0">
              <a:solidFill>
                <a:srgbClr val="F3F3F3"/>
              </a:solidFill>
            </a:endParaRPr>
          </a:p>
        </p:txBody>
      </p:sp>
      <p:sp>
        <p:nvSpPr>
          <p:cNvPr id="7" name="TextBox 6">
            <a:extLst>
              <a:ext uri="{FF2B5EF4-FFF2-40B4-BE49-F238E27FC236}">
                <a16:creationId xmlns:a16="http://schemas.microsoft.com/office/drawing/2014/main" id="{3A34C123-97DD-B14D-B11E-D3E67307B2CA}"/>
              </a:ext>
            </a:extLst>
          </p:cNvPr>
          <p:cNvSpPr txBox="1"/>
          <p:nvPr/>
        </p:nvSpPr>
        <p:spPr>
          <a:xfrm>
            <a:off x="3180727" y="345408"/>
            <a:ext cx="2782544" cy="400110"/>
          </a:xfrm>
          <a:prstGeom prst="rect">
            <a:avLst/>
          </a:prstGeom>
          <a:noFill/>
        </p:spPr>
        <p:txBody>
          <a:bodyPr wrap="square" rtlCol="0">
            <a:spAutoFit/>
          </a:bodyPr>
          <a:lstStyle/>
          <a:p>
            <a:r>
              <a:rPr lang="en-CY" sz="2000" b="1" dirty="0">
                <a:solidFill>
                  <a:srgbClr val="F3F3F3"/>
                </a:solidFill>
                <a:latin typeface="Source Code Pro Light"/>
                <a:ea typeface="Source Code Pro Light"/>
                <a:sym typeface="Source Code Pro Light"/>
              </a:rPr>
              <a:t>Version Reset</a:t>
            </a:r>
          </a:p>
        </p:txBody>
      </p:sp>
      <p:sp>
        <p:nvSpPr>
          <p:cNvPr id="2" name="Rectangle 1">
            <a:extLst>
              <a:ext uri="{FF2B5EF4-FFF2-40B4-BE49-F238E27FC236}">
                <a16:creationId xmlns:a16="http://schemas.microsoft.com/office/drawing/2014/main" id="{21DE7962-FD90-4245-812E-0922D63C7689}"/>
              </a:ext>
            </a:extLst>
          </p:cNvPr>
          <p:cNvSpPr/>
          <p:nvPr/>
        </p:nvSpPr>
        <p:spPr>
          <a:xfrm>
            <a:off x="2506370" y="4759911"/>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266160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733712" y="1004860"/>
            <a:ext cx="7470950" cy="3593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285750" indent="-285750" algn="l">
              <a:lnSpc>
                <a:spcPct val="150000"/>
              </a:lnSpc>
              <a:buFont typeface="Arial" panose="020B0604020202020204" pitchFamily="34" charset="0"/>
              <a:buChar char="•"/>
            </a:pPr>
            <a:r>
              <a:rPr lang="en-US" sz="1400" dirty="0">
                <a:solidFill>
                  <a:srgbClr val="F3F3F3"/>
                </a:solidFill>
              </a:rPr>
              <a:t>DASH uses the same libraries as SQLite.</a:t>
            </a:r>
          </a:p>
          <a:p>
            <a:pPr marL="0" indent="0" algn="l">
              <a:lnSpc>
                <a:spcPct val="150000"/>
              </a:lnSpc>
            </a:pPr>
            <a:endParaRPr lang="en-US" sz="1400" dirty="0">
              <a:solidFill>
                <a:srgbClr val="F3F3F3"/>
              </a:solidFill>
            </a:endParaRPr>
          </a:p>
          <a:p>
            <a:pPr marL="285750" indent="-285750" algn="l">
              <a:lnSpc>
                <a:spcPct val="150000"/>
              </a:lnSpc>
              <a:buFont typeface="Arial" panose="020B0604020202020204" pitchFamily="34" charset="0"/>
              <a:buChar char="•"/>
            </a:pPr>
            <a:r>
              <a:rPr lang="en-US" sz="1400" dirty="0">
                <a:solidFill>
                  <a:srgbClr val="F3F3F3"/>
                </a:solidFill>
              </a:rPr>
              <a:t>DASH needs 424 LOC to implement the entire functionality. For comparison, PERSIST mode requires 618 LOCs and WAL requires 581 LOCs to implement</a:t>
            </a:r>
          </a:p>
          <a:p>
            <a:pPr marL="285750" indent="-285750" algn="l">
              <a:lnSpc>
                <a:spcPct val="150000"/>
              </a:lnSpc>
              <a:buFont typeface="Arial" panose="020B0604020202020204" pitchFamily="34" charset="0"/>
              <a:buChar char="•"/>
            </a:pPr>
            <a:endParaRPr lang="en-US" sz="1400" dirty="0">
              <a:solidFill>
                <a:srgbClr val="F3F3F3"/>
              </a:solidFill>
            </a:endParaRPr>
          </a:p>
          <a:p>
            <a:pPr marL="285750" indent="-285750" algn="l">
              <a:lnSpc>
                <a:spcPct val="150000"/>
              </a:lnSpc>
              <a:buFont typeface="Arial" panose="020B0604020202020204" pitchFamily="34" charset="0"/>
              <a:buChar char="•"/>
            </a:pPr>
            <a:r>
              <a:rPr lang="en-US" sz="1400" dirty="0">
                <a:solidFill>
                  <a:srgbClr val="F3F3F3"/>
                </a:solidFill>
              </a:rPr>
              <a:t>The complexity of DASH was measured using Cyclomatic Complexity. The score is 115 for DASH which is 33% less than PERSIST(177) and WAL(172).</a:t>
            </a:r>
          </a:p>
          <a:p>
            <a:pPr marL="0" indent="0" algn="l">
              <a:lnSpc>
                <a:spcPct val="150000"/>
              </a:lnSpc>
            </a:pPr>
            <a:endParaRPr lang="en-US" sz="1400" dirty="0">
              <a:solidFill>
                <a:srgbClr val="F3F3F3"/>
              </a:solidFill>
            </a:endParaRPr>
          </a:p>
          <a:p>
            <a:pPr marL="285750" indent="-285750" algn="l">
              <a:lnSpc>
                <a:spcPct val="150000"/>
              </a:lnSpc>
              <a:buFont typeface="Arial" panose="020B0604020202020204" pitchFamily="34" charset="0"/>
              <a:buChar char="•"/>
            </a:pPr>
            <a:endParaRPr lang="en-US" sz="1400" dirty="0">
              <a:solidFill>
                <a:srgbClr val="F3F3F3"/>
              </a:solidFill>
            </a:endParaRPr>
          </a:p>
          <a:p>
            <a:pPr marL="0" indent="0" algn="l">
              <a:lnSpc>
                <a:spcPct val="150000"/>
              </a:lnSpc>
            </a:pPr>
            <a:endParaRPr lang="en-US" sz="1400" dirty="0">
              <a:solidFill>
                <a:srgbClr val="F3F3F3"/>
              </a:solidFill>
            </a:endParaRPr>
          </a:p>
        </p:txBody>
      </p:sp>
      <p:sp>
        <p:nvSpPr>
          <p:cNvPr id="7" name="TextBox 6">
            <a:extLst>
              <a:ext uri="{FF2B5EF4-FFF2-40B4-BE49-F238E27FC236}">
                <a16:creationId xmlns:a16="http://schemas.microsoft.com/office/drawing/2014/main" id="{3A34C123-97DD-B14D-B11E-D3E67307B2CA}"/>
              </a:ext>
            </a:extLst>
          </p:cNvPr>
          <p:cNvSpPr txBox="1"/>
          <p:nvPr/>
        </p:nvSpPr>
        <p:spPr>
          <a:xfrm>
            <a:off x="2294312" y="345408"/>
            <a:ext cx="4522124" cy="400110"/>
          </a:xfrm>
          <a:prstGeom prst="rect">
            <a:avLst/>
          </a:prstGeom>
          <a:noFill/>
        </p:spPr>
        <p:txBody>
          <a:bodyPr wrap="square" rtlCol="0">
            <a:spAutoFit/>
          </a:bodyPr>
          <a:lstStyle/>
          <a:p>
            <a:r>
              <a:rPr lang="en-CY" sz="2000" b="1" dirty="0">
                <a:solidFill>
                  <a:srgbClr val="F3F3F3"/>
                </a:solidFill>
                <a:latin typeface="Source Code Pro Light"/>
                <a:ea typeface="Source Code Pro Light"/>
                <a:sym typeface="Source Code Pro Light"/>
              </a:rPr>
              <a:t>I</a:t>
            </a:r>
            <a:r>
              <a:rPr lang="en-GB" sz="2000" b="1" dirty="0">
                <a:solidFill>
                  <a:srgbClr val="F3F3F3"/>
                </a:solidFill>
                <a:latin typeface="Source Code Pro Light"/>
                <a:ea typeface="Source Code Pro Light"/>
                <a:sym typeface="Source Code Pro Light"/>
              </a:rPr>
              <a:t>m</a:t>
            </a:r>
            <a:r>
              <a:rPr lang="en-CY" sz="2000" b="1" dirty="0">
                <a:solidFill>
                  <a:srgbClr val="F3F3F3"/>
                </a:solidFill>
                <a:latin typeface="Source Code Pro Light"/>
                <a:ea typeface="Source Code Pro Light"/>
                <a:sym typeface="Source Code Pro Light"/>
              </a:rPr>
              <a:t>plementation Complexity</a:t>
            </a:r>
          </a:p>
        </p:txBody>
      </p:sp>
      <p:sp>
        <p:nvSpPr>
          <p:cNvPr id="2" name="Rectangle 1">
            <a:extLst>
              <a:ext uri="{FF2B5EF4-FFF2-40B4-BE49-F238E27FC236}">
                <a16:creationId xmlns:a16="http://schemas.microsoft.com/office/drawing/2014/main" id="{21DE7962-FD90-4245-812E-0922D63C7689}"/>
              </a:ext>
            </a:extLst>
          </p:cNvPr>
          <p:cNvSpPr/>
          <p:nvPr/>
        </p:nvSpPr>
        <p:spPr>
          <a:xfrm>
            <a:off x="2506370" y="4759911"/>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219699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733712" y="1004860"/>
            <a:ext cx="7470950" cy="3593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400" dirty="0">
                <a:solidFill>
                  <a:srgbClr val="F3F3F3"/>
                </a:solidFill>
              </a:rPr>
              <a:t>In the case where the database file is exclusively used by a dedicated application the database pages in the local buffer are guaranteed to be up-to-date. This allows for the DBMS to not need to check at the start of each transaction for the local buffer. </a:t>
            </a:r>
          </a:p>
          <a:p>
            <a:pPr marL="0" indent="0" algn="l">
              <a:lnSpc>
                <a:spcPct val="150000"/>
              </a:lnSpc>
            </a:pPr>
            <a:r>
              <a:rPr lang="en-US" sz="1400" dirty="0">
                <a:solidFill>
                  <a:srgbClr val="F3F3F3"/>
                </a:solidFill>
              </a:rPr>
              <a:t>In DASH when SQLite closes the database connection, i.e. end of transaction, SQLite zero-fills the entire header of the shadow file(100 byte), called a Header Reset. This also sets the version number to zero. Therefore when the next transaction starts, the DBMS just needs to check if the version number is zero, otherwise it takes the previous state of the database file that exists and starts the recovery procedure.</a:t>
            </a:r>
          </a:p>
          <a:p>
            <a:pPr marL="285750" indent="-285750" algn="l">
              <a:lnSpc>
                <a:spcPct val="150000"/>
              </a:lnSpc>
              <a:buFont typeface="Arial" panose="020B0604020202020204" pitchFamily="34" charset="0"/>
              <a:buChar char="•"/>
            </a:pPr>
            <a:endParaRPr lang="en-US" sz="1400" dirty="0">
              <a:solidFill>
                <a:srgbClr val="F3F3F3"/>
              </a:solidFill>
            </a:endParaRPr>
          </a:p>
          <a:p>
            <a:pPr marL="0" indent="0" algn="l">
              <a:lnSpc>
                <a:spcPct val="150000"/>
              </a:lnSpc>
            </a:pPr>
            <a:endParaRPr lang="en-US" sz="1400" dirty="0">
              <a:solidFill>
                <a:srgbClr val="F3F3F3"/>
              </a:solidFill>
            </a:endParaRPr>
          </a:p>
        </p:txBody>
      </p:sp>
      <p:sp>
        <p:nvSpPr>
          <p:cNvPr id="7" name="TextBox 6">
            <a:extLst>
              <a:ext uri="{FF2B5EF4-FFF2-40B4-BE49-F238E27FC236}">
                <a16:creationId xmlns:a16="http://schemas.microsoft.com/office/drawing/2014/main" id="{3A34C123-97DD-B14D-B11E-D3E67307B2CA}"/>
              </a:ext>
            </a:extLst>
          </p:cNvPr>
          <p:cNvSpPr txBox="1"/>
          <p:nvPr/>
        </p:nvSpPr>
        <p:spPr>
          <a:xfrm>
            <a:off x="2310937" y="345408"/>
            <a:ext cx="4522124" cy="400110"/>
          </a:xfrm>
          <a:prstGeom prst="rect">
            <a:avLst/>
          </a:prstGeom>
          <a:noFill/>
        </p:spPr>
        <p:txBody>
          <a:bodyPr wrap="square" rtlCol="0">
            <a:spAutoFit/>
          </a:bodyPr>
          <a:lstStyle/>
          <a:p>
            <a:r>
              <a:rPr lang="en-US" sz="2000" b="1" dirty="0">
                <a:solidFill>
                  <a:srgbClr val="F3F3F3"/>
                </a:solidFill>
                <a:latin typeface="Source Code Pro Light"/>
                <a:ea typeface="Source Code Pro Light"/>
                <a:sym typeface="Source Code Pro Light"/>
              </a:rPr>
              <a:t>Exclusive Connection</a:t>
            </a:r>
            <a:endParaRPr lang="en-CY" sz="2000" b="1" dirty="0">
              <a:solidFill>
                <a:srgbClr val="F3F3F3"/>
              </a:solidFill>
              <a:latin typeface="Source Code Pro Light"/>
              <a:ea typeface="Source Code Pro Light"/>
              <a:sym typeface="Source Code Pro Light"/>
            </a:endParaRPr>
          </a:p>
        </p:txBody>
      </p:sp>
      <p:sp>
        <p:nvSpPr>
          <p:cNvPr id="2" name="Rectangle 1">
            <a:extLst>
              <a:ext uri="{FF2B5EF4-FFF2-40B4-BE49-F238E27FC236}">
                <a16:creationId xmlns:a16="http://schemas.microsoft.com/office/drawing/2014/main" id="{21DE7962-FD90-4245-812E-0922D63C7689}"/>
              </a:ext>
            </a:extLst>
          </p:cNvPr>
          <p:cNvSpPr/>
          <p:nvPr/>
        </p:nvSpPr>
        <p:spPr>
          <a:xfrm>
            <a:off x="2506370" y="4759911"/>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32802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39093"/>
            <a:ext cx="4713316" cy="477982"/>
          </a:xfrm>
        </p:spPr>
        <p:txBody>
          <a:bodyPr/>
          <a:lstStyle/>
          <a:p>
            <a:pPr algn="ctr"/>
            <a:r>
              <a:rPr lang="en-US" b="1" dirty="0">
                <a:latin typeface="Source Code Pro" panose="020B0604020202020204" charset="0"/>
                <a:ea typeface="Source Code Pro" panose="020B0604020202020204" charset="0"/>
              </a:rPr>
              <a:t>Experiment</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19346" y="923520"/>
            <a:ext cx="3471503" cy="3390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200" dirty="0">
                <a:solidFill>
                  <a:srgbClr val="F3F3F3"/>
                </a:solidFill>
              </a:rPr>
              <a:t>In an experiment to test DASH we used Database Shadowing and Database Shadowing with an exclusive connection and named them SHADOW and SHADOW-X respectively.</a:t>
            </a:r>
          </a:p>
          <a:p>
            <a:pPr marL="0" indent="0" algn="l">
              <a:lnSpc>
                <a:spcPct val="150000"/>
              </a:lnSpc>
            </a:pPr>
            <a:r>
              <a:rPr lang="en-US" sz="1200" dirty="0">
                <a:solidFill>
                  <a:srgbClr val="F3F3F3"/>
                </a:solidFill>
              </a:rPr>
              <a:t>In </a:t>
            </a:r>
            <a:r>
              <a:rPr lang="en-US" sz="1200" dirty="0" err="1">
                <a:solidFill>
                  <a:srgbClr val="F3F3F3"/>
                </a:solidFill>
              </a:rPr>
              <a:t>Mobibench</a:t>
            </a:r>
            <a:r>
              <a:rPr lang="en-US" sz="1200" dirty="0">
                <a:solidFill>
                  <a:srgbClr val="F3F3F3"/>
                </a:solidFill>
              </a:rPr>
              <a:t>, we perform the database transaction 10,000 times in each experiment. We vary the number of operations in a transaction from 1 to 20.</a:t>
            </a:r>
          </a:p>
          <a:p>
            <a:pPr marL="0" indent="0" algn="l">
              <a:lnSpc>
                <a:spcPct val="150000"/>
              </a:lnSpc>
            </a:pPr>
            <a:r>
              <a:rPr lang="en-US" sz="1200" dirty="0">
                <a:solidFill>
                  <a:srgbClr val="F3F3F3"/>
                </a:solidFill>
              </a:rPr>
              <a:t>We compare the performance of four journal modes: PERSIST, WAL, SHADOW and SHADOW-X. </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9" name="Picture 8" descr="A close up of a map&#10;&#10;Description automatically generated">
            <a:extLst>
              <a:ext uri="{FF2B5EF4-FFF2-40B4-BE49-F238E27FC236}">
                <a16:creationId xmlns:a16="http://schemas.microsoft.com/office/drawing/2014/main" id="{6C641BD0-03E0-3642-8EC8-8764B36FAA34}"/>
              </a:ext>
            </a:extLst>
          </p:cNvPr>
          <p:cNvPicPr>
            <a:picLocks noChangeAspect="1"/>
          </p:cNvPicPr>
          <p:nvPr/>
        </p:nvPicPr>
        <p:blipFill>
          <a:blip r:embed="rId4"/>
          <a:stretch>
            <a:fillRect/>
          </a:stretch>
        </p:blipFill>
        <p:spPr>
          <a:xfrm>
            <a:off x="4016183" y="906497"/>
            <a:ext cx="5004280" cy="2411153"/>
          </a:xfrm>
          <a:prstGeom prst="rect">
            <a:avLst/>
          </a:prstGeom>
        </p:spPr>
      </p:pic>
    </p:spTree>
    <p:extLst>
      <p:ext uri="{BB962C8B-B14F-4D97-AF65-F5344CB8AC3E}">
        <p14:creationId xmlns:p14="http://schemas.microsoft.com/office/powerpoint/2010/main" val="57028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39093"/>
            <a:ext cx="4713316" cy="477982"/>
          </a:xfrm>
        </p:spPr>
        <p:txBody>
          <a:bodyPr/>
          <a:lstStyle/>
          <a:p>
            <a:pPr algn="ctr"/>
            <a:r>
              <a:rPr lang="en-US" b="1" dirty="0">
                <a:latin typeface="Source Code Pro" panose="020B0604020202020204" charset="0"/>
                <a:ea typeface="Source Code Pro" panose="020B0604020202020204" charset="0"/>
              </a:rPr>
              <a:t>IO Volume</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19346" y="923520"/>
            <a:ext cx="3471503" cy="3390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200" dirty="0">
                <a:solidFill>
                  <a:srgbClr val="F3F3F3"/>
                </a:solidFill>
              </a:rPr>
              <a:t>Here we can see the comparisons with 1, 3 and 5 operations per transaction (denoted T1, T3 and T5) with a total of 10000 transactions each.</a:t>
            </a:r>
          </a:p>
          <a:p>
            <a:pPr marL="0" indent="0" algn="l">
              <a:lnSpc>
                <a:spcPct val="150000"/>
              </a:lnSpc>
            </a:pPr>
            <a:r>
              <a:rPr lang="en-US" sz="1200" dirty="0">
                <a:solidFill>
                  <a:srgbClr val="F3F3F3"/>
                </a:solidFill>
              </a:rPr>
              <a:t>SHADOW mode reduces the IO volume per transaction by as much as 1/3 compared to PERSIST mode (T1 case) </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2882F24C-8F23-1C44-96C5-28D8657A7F29}"/>
              </a:ext>
            </a:extLst>
          </p:cNvPr>
          <p:cNvPicPr>
            <a:picLocks noChangeAspect="1"/>
          </p:cNvPicPr>
          <p:nvPr/>
        </p:nvPicPr>
        <p:blipFill>
          <a:blip r:embed="rId4"/>
          <a:stretch>
            <a:fillRect/>
          </a:stretch>
        </p:blipFill>
        <p:spPr>
          <a:xfrm>
            <a:off x="4280970" y="679450"/>
            <a:ext cx="4713317" cy="3784600"/>
          </a:xfrm>
          <a:prstGeom prst="rect">
            <a:avLst/>
          </a:prstGeom>
        </p:spPr>
      </p:pic>
    </p:spTree>
    <p:extLst>
      <p:ext uri="{BB962C8B-B14F-4D97-AF65-F5344CB8AC3E}">
        <p14:creationId xmlns:p14="http://schemas.microsoft.com/office/powerpoint/2010/main" val="367606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39093"/>
            <a:ext cx="4713316" cy="477982"/>
          </a:xfrm>
        </p:spPr>
        <p:txBody>
          <a:bodyPr/>
          <a:lstStyle/>
          <a:p>
            <a:pPr algn="ctr"/>
            <a:r>
              <a:rPr lang="en-US" b="1" dirty="0">
                <a:latin typeface="Source Code Pro" panose="020B0604020202020204" charset="0"/>
                <a:ea typeface="Source Code Pro" panose="020B0604020202020204" charset="0"/>
              </a:rPr>
              <a:t>Transaction Throughput</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19346" y="923520"/>
            <a:ext cx="3471503" cy="3390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200" dirty="0">
                <a:solidFill>
                  <a:srgbClr val="F3F3F3"/>
                </a:solidFill>
              </a:rPr>
              <a:t>For insert transactions, SHADOW mode has at least twice the throughput of PERSIST mode in T1, T3, and T5. Compared to WAL mode, the SHADOW mode shows a similar throughput. and SHADOW-X performs 25% better. This performance improvement is attributed to the reduced flush operations (</a:t>
            </a:r>
            <a:r>
              <a:rPr lang="en-US" sz="1200" dirty="0" err="1">
                <a:solidFill>
                  <a:srgbClr val="F3F3F3"/>
                </a:solidFill>
              </a:rPr>
              <a:t>fdatasync</a:t>
            </a:r>
            <a:r>
              <a:rPr lang="en-US" sz="1200" dirty="0">
                <a:solidFill>
                  <a:srgbClr val="F3F3F3"/>
                </a:solidFill>
              </a:rPr>
              <a:t>()) in a transaction from three in SHADOW mode to two in SHADOW-X.</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2845143E-0100-AA48-AA95-6F08F23F9403}"/>
              </a:ext>
            </a:extLst>
          </p:cNvPr>
          <p:cNvPicPr>
            <a:picLocks noChangeAspect="1"/>
          </p:cNvPicPr>
          <p:nvPr/>
        </p:nvPicPr>
        <p:blipFill>
          <a:blip r:embed="rId4"/>
          <a:stretch>
            <a:fillRect/>
          </a:stretch>
        </p:blipFill>
        <p:spPr>
          <a:xfrm>
            <a:off x="3925935" y="968201"/>
            <a:ext cx="4998719" cy="2875049"/>
          </a:xfrm>
          <a:prstGeom prst="rect">
            <a:avLst/>
          </a:prstGeom>
        </p:spPr>
      </p:pic>
    </p:spTree>
    <p:extLst>
      <p:ext uri="{BB962C8B-B14F-4D97-AF65-F5344CB8AC3E}">
        <p14:creationId xmlns:p14="http://schemas.microsoft.com/office/powerpoint/2010/main" val="378053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800298" y="904009"/>
            <a:ext cx="5903917" cy="3335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400" dirty="0">
                <a:solidFill>
                  <a:srgbClr val="F3F3F3"/>
                </a:solidFill>
              </a:rPr>
              <a:t>DASH is a new crash recovery technique for SQLite DBMS. </a:t>
            </a:r>
            <a:r>
              <a:rPr lang="en-GB" sz="1400" dirty="0">
                <a:solidFill>
                  <a:srgbClr val="F3F3F3"/>
                </a:solidFill>
              </a:rPr>
              <a:t>DASH is a hybrid mixture of classical shadow paging and logging.</a:t>
            </a:r>
            <a:endParaRPr lang="en-US" sz="1400" dirty="0">
              <a:solidFill>
                <a:srgbClr val="F3F3F3"/>
              </a:solidFill>
            </a:endParaRPr>
          </a:p>
          <a:p>
            <a:pPr marL="0" indent="0" algn="l">
              <a:lnSpc>
                <a:spcPct val="150000"/>
              </a:lnSpc>
            </a:pPr>
            <a:r>
              <a:rPr lang="en-GB" sz="1400" dirty="0">
                <a:solidFill>
                  <a:srgbClr val="F3F3F3"/>
                </a:solidFill>
              </a:rPr>
              <a:t>DASH addresses four major issues in the current SQLite journal modes:</a:t>
            </a:r>
            <a:endParaRPr lang="en-US" sz="1400" dirty="0">
              <a:solidFill>
                <a:srgbClr val="F3F3F3"/>
              </a:solidFill>
            </a:endParaRPr>
          </a:p>
          <a:p>
            <a:pPr marL="171450" indent="-171450" algn="l">
              <a:lnSpc>
                <a:spcPct val="150000"/>
              </a:lnSpc>
              <a:buFont typeface="Wingdings" panose="05000000000000000000" pitchFamily="2" charset="2"/>
              <a:buChar char="§"/>
            </a:pPr>
            <a:r>
              <a:rPr lang="en-US" sz="1400" dirty="0">
                <a:solidFill>
                  <a:srgbClr val="F3F3F3"/>
                </a:solidFill>
              </a:rPr>
              <a:t>Performance and write amplification issues of the rollback mode.</a:t>
            </a:r>
          </a:p>
          <a:p>
            <a:pPr marL="171450" indent="-171450" algn="l">
              <a:lnSpc>
                <a:spcPct val="150000"/>
              </a:lnSpc>
              <a:buFont typeface="Wingdings" panose="05000000000000000000" pitchFamily="2" charset="2"/>
              <a:buChar char="§"/>
            </a:pPr>
            <a:r>
              <a:rPr lang="en-US" sz="1400" dirty="0">
                <a:solidFill>
                  <a:srgbClr val="F3F3F3"/>
                </a:solidFill>
              </a:rPr>
              <a:t>Storage space requirements.</a:t>
            </a:r>
          </a:p>
          <a:p>
            <a:pPr marL="171450" indent="-171450" algn="l">
              <a:lnSpc>
                <a:spcPct val="150000"/>
              </a:lnSpc>
              <a:buFont typeface="Wingdings" panose="05000000000000000000" pitchFamily="2" charset="2"/>
              <a:buChar char="§"/>
            </a:pPr>
            <a:r>
              <a:rPr lang="en-US" sz="1400" dirty="0">
                <a:solidFill>
                  <a:srgbClr val="F3F3F3"/>
                </a:solidFill>
              </a:rPr>
              <a:t>Tail latency issues of the WAL mode.</a:t>
            </a:r>
          </a:p>
        </p:txBody>
      </p:sp>
      <p:sp>
        <p:nvSpPr>
          <p:cNvPr id="7" name="TextBox 6">
            <a:extLst>
              <a:ext uri="{FF2B5EF4-FFF2-40B4-BE49-F238E27FC236}">
                <a16:creationId xmlns:a16="http://schemas.microsoft.com/office/drawing/2014/main" id="{3A34C123-97DD-B14D-B11E-D3E67307B2CA}"/>
              </a:ext>
            </a:extLst>
          </p:cNvPr>
          <p:cNvSpPr txBox="1"/>
          <p:nvPr/>
        </p:nvSpPr>
        <p:spPr>
          <a:xfrm>
            <a:off x="2020062" y="383589"/>
            <a:ext cx="5103873" cy="400110"/>
          </a:xfrm>
          <a:prstGeom prst="rect">
            <a:avLst/>
          </a:prstGeom>
          <a:noFill/>
        </p:spPr>
        <p:txBody>
          <a:bodyPr wrap="square" rtlCol="0">
            <a:spAutoFit/>
          </a:bodyPr>
          <a:lstStyle/>
          <a:p>
            <a:r>
              <a:rPr lang="en-CY" sz="2000" b="1" dirty="0">
                <a:solidFill>
                  <a:srgbClr val="F3F3F3"/>
                </a:solidFill>
                <a:latin typeface="Source Code Pro Light"/>
                <a:ea typeface="Source Code Pro Light"/>
                <a:sym typeface="Source Code Pro Light"/>
              </a:rPr>
              <a:t>Database Shadowing (DASH):</a:t>
            </a:r>
          </a:p>
        </p:txBody>
      </p:sp>
      <p:sp>
        <p:nvSpPr>
          <p:cNvPr id="2" name="Rectangle 1">
            <a:extLst>
              <a:ext uri="{FF2B5EF4-FFF2-40B4-BE49-F238E27FC236}">
                <a16:creationId xmlns:a16="http://schemas.microsoft.com/office/drawing/2014/main" id="{21DE7962-FD90-4245-812E-0922D63C7689}"/>
              </a:ext>
            </a:extLst>
          </p:cNvPr>
          <p:cNvSpPr/>
          <p:nvPr/>
        </p:nvSpPr>
        <p:spPr>
          <a:xfrm>
            <a:off x="2506370" y="4759911"/>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1006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39093"/>
            <a:ext cx="4713316" cy="477982"/>
          </a:xfrm>
        </p:spPr>
        <p:txBody>
          <a:bodyPr/>
          <a:lstStyle/>
          <a:p>
            <a:pPr algn="ctr"/>
            <a:r>
              <a:rPr lang="en-US" b="1" dirty="0">
                <a:latin typeface="Source Code Pro" panose="020B0604020202020204" charset="0"/>
                <a:ea typeface="Source Code Pro" panose="020B0604020202020204" charset="0"/>
              </a:rPr>
              <a:t>Transaction Latency</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19346" y="923520"/>
            <a:ext cx="3471503" cy="3390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200" dirty="0">
                <a:solidFill>
                  <a:srgbClr val="F3F3F3"/>
                </a:solidFill>
              </a:rPr>
              <a:t>For the average latency, both SHADOW mode and WAL mode exhibit the best behavior. The average latency in SHADOW-X mode is approximately 20% smaller than that of SHADOW mode. PERSIST mode exhibits the worst behavior in average latency. For insert operations, the average transaction latency in SHADOW mode is 40% that of PERSIST mode.</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4" name="Picture 3" descr="A close up of a map&#10;&#10;Description automatically generated">
            <a:extLst>
              <a:ext uri="{FF2B5EF4-FFF2-40B4-BE49-F238E27FC236}">
                <a16:creationId xmlns:a16="http://schemas.microsoft.com/office/drawing/2014/main" id="{68006150-1474-AA4C-8808-6DA910EE9401}"/>
              </a:ext>
            </a:extLst>
          </p:cNvPr>
          <p:cNvPicPr>
            <a:picLocks noChangeAspect="1"/>
          </p:cNvPicPr>
          <p:nvPr/>
        </p:nvPicPr>
        <p:blipFill>
          <a:blip r:embed="rId4"/>
          <a:stretch>
            <a:fillRect/>
          </a:stretch>
        </p:blipFill>
        <p:spPr>
          <a:xfrm>
            <a:off x="4280970" y="914400"/>
            <a:ext cx="4713317" cy="3314700"/>
          </a:xfrm>
          <a:prstGeom prst="rect">
            <a:avLst/>
          </a:prstGeom>
        </p:spPr>
      </p:pic>
    </p:spTree>
    <p:extLst>
      <p:ext uri="{BB962C8B-B14F-4D97-AF65-F5344CB8AC3E}">
        <p14:creationId xmlns:p14="http://schemas.microsoft.com/office/powerpoint/2010/main" val="58928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39093"/>
            <a:ext cx="4713316" cy="477982"/>
          </a:xfrm>
        </p:spPr>
        <p:txBody>
          <a:bodyPr/>
          <a:lstStyle/>
          <a:p>
            <a:pPr algn="ctr"/>
            <a:r>
              <a:rPr lang="en-US" b="1" dirty="0">
                <a:latin typeface="Source Code Pro" panose="020B0604020202020204" charset="0"/>
                <a:ea typeface="Source Code Pro" panose="020B0604020202020204" charset="0"/>
              </a:rPr>
              <a:t>Recovery Overhead</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19346" y="923520"/>
            <a:ext cx="3471503" cy="3390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200" dirty="0">
                <a:solidFill>
                  <a:srgbClr val="F3F3F3"/>
                </a:solidFill>
              </a:rPr>
              <a:t>PERSIST mode yields the best recovery time in all cases. SHADOW mode performs nearly as good as PERSIST mode. For larger transaction sizes, PERSIST mode exhibits slightly shorter recovery latency than DASH. WAL mode exhibits the worst recovery overhead among the three journal modes. For a transaction with five records, the recovery time in SHADOW mode is 1/3 of that in WAL mode.</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E6C8A4B9-F9D3-D548-B595-9CD34F4B3A4A}"/>
              </a:ext>
            </a:extLst>
          </p:cNvPr>
          <p:cNvPicPr>
            <a:picLocks noChangeAspect="1"/>
          </p:cNvPicPr>
          <p:nvPr/>
        </p:nvPicPr>
        <p:blipFill>
          <a:blip r:embed="rId4"/>
          <a:stretch>
            <a:fillRect/>
          </a:stretch>
        </p:blipFill>
        <p:spPr>
          <a:xfrm>
            <a:off x="3833570" y="1079500"/>
            <a:ext cx="5091084" cy="2984500"/>
          </a:xfrm>
          <a:prstGeom prst="rect">
            <a:avLst/>
          </a:prstGeom>
        </p:spPr>
      </p:pic>
    </p:spTree>
    <p:extLst>
      <p:ext uri="{BB962C8B-B14F-4D97-AF65-F5344CB8AC3E}">
        <p14:creationId xmlns:p14="http://schemas.microsoft.com/office/powerpoint/2010/main" val="356372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0" y="239093"/>
            <a:ext cx="4916979" cy="477982"/>
          </a:xfrm>
        </p:spPr>
        <p:txBody>
          <a:bodyPr/>
          <a:lstStyle/>
          <a:p>
            <a:pPr algn="ctr"/>
            <a:r>
              <a:rPr lang="en-US" b="1" dirty="0">
                <a:latin typeface="Source Code Pro" panose="020B0604020202020204" charset="0"/>
                <a:ea typeface="Source Code Pro" panose="020B0604020202020204" charset="0"/>
              </a:rPr>
              <a:t>Aggregate Update Overhead</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310786" y="985063"/>
            <a:ext cx="3471503" cy="3390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200" dirty="0">
                <a:solidFill>
                  <a:srgbClr val="F3F3F3"/>
                </a:solidFill>
              </a:rPr>
              <a:t>This experiment shows that the redundancy caused by the Aggregate Update does not have significant performance overhead. Even when the consecutive transactions do not share any pages, the performance overhead of Aggregate Update is less than 8% against when the individual transactions are executed separately.</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24B2F862-1321-1F45-81F4-71A748414B22}"/>
              </a:ext>
            </a:extLst>
          </p:cNvPr>
          <p:cNvPicPr>
            <a:picLocks noChangeAspect="1"/>
          </p:cNvPicPr>
          <p:nvPr/>
        </p:nvPicPr>
        <p:blipFill>
          <a:blip r:embed="rId4"/>
          <a:stretch>
            <a:fillRect/>
          </a:stretch>
        </p:blipFill>
        <p:spPr>
          <a:xfrm>
            <a:off x="3940135" y="1123950"/>
            <a:ext cx="4984519" cy="2895600"/>
          </a:xfrm>
          <a:prstGeom prst="rect">
            <a:avLst/>
          </a:prstGeom>
        </p:spPr>
      </p:pic>
    </p:spTree>
    <p:extLst>
      <p:ext uri="{BB962C8B-B14F-4D97-AF65-F5344CB8AC3E}">
        <p14:creationId xmlns:p14="http://schemas.microsoft.com/office/powerpoint/2010/main" val="222931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grpSp>
        <p:nvGrpSpPr>
          <p:cNvPr id="1812" name="Google Shape;1812;p45"/>
          <p:cNvGrpSpPr/>
          <p:nvPr/>
        </p:nvGrpSpPr>
        <p:grpSpPr>
          <a:xfrm>
            <a:off x="1412241" y="980915"/>
            <a:ext cx="6119089" cy="3674206"/>
            <a:chOff x="238125" y="1662850"/>
            <a:chExt cx="7137300" cy="2217100"/>
          </a:xfrm>
        </p:grpSpPr>
        <p:sp>
          <p:nvSpPr>
            <p:cNvPr id="1813" name="Google Shape;1813;p45"/>
            <p:cNvSpPr/>
            <p:nvPr/>
          </p:nvSpPr>
          <p:spPr>
            <a:xfrm>
              <a:off x="490500" y="1898550"/>
              <a:ext cx="6710399"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5"/>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5"/>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5"/>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5"/>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5"/>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5"/>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5"/>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5"/>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5"/>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3" name="Google Shape;1823;p45"/>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lvl="0"/>
            <a:r>
              <a:rPr lang="en-US" sz="3600" dirty="0"/>
              <a:t>Conclusions</a:t>
            </a:r>
            <a:endParaRPr sz="3600" dirty="0"/>
          </a:p>
        </p:txBody>
      </p:sp>
      <p:sp>
        <p:nvSpPr>
          <p:cNvPr id="1825" name="Google Shape;1825;p45"/>
          <p:cNvSpPr txBox="1"/>
          <p:nvPr/>
        </p:nvSpPr>
        <p:spPr>
          <a:xfrm>
            <a:off x="1837129" y="2471366"/>
            <a:ext cx="5151551" cy="1320688"/>
          </a:xfrm>
          <a:prstGeom prst="rect">
            <a:avLst/>
          </a:prstGeom>
          <a:noFill/>
          <a:ln>
            <a:noFill/>
          </a:ln>
        </p:spPr>
        <p:txBody>
          <a:bodyPr spcFirstLastPara="1" wrap="square" lIns="0" tIns="6350" rIns="0" bIns="0" anchor="t" anchorCtr="0">
            <a:noAutofit/>
          </a:bodyPr>
          <a:lstStyle/>
          <a:p>
            <a:pPr>
              <a:spcAft>
                <a:spcPts val="600"/>
              </a:spcAft>
              <a:buClr>
                <a:schemeClr val="bg1"/>
              </a:buClr>
            </a:pPr>
            <a:r>
              <a:rPr lang="en-US" sz="1050" dirty="0">
                <a:solidFill>
                  <a:schemeClr val="bg1"/>
                </a:solidFill>
                <a:latin typeface="Source Code Pro" panose="020B0604020202020204" charset="0"/>
                <a:ea typeface="Source Code Pro" panose="020B0604020202020204" charset="0"/>
              </a:rPr>
              <a:t>Aggregate Update, Atomic Exchange and Version Reset collectively make Database Shadowing an effective crash recovery technique for SQLite.</a:t>
            </a:r>
          </a:p>
          <a:p>
            <a:pPr>
              <a:spcAft>
                <a:spcPts val="600"/>
              </a:spcAft>
              <a:buClr>
                <a:schemeClr val="bg1"/>
              </a:buClr>
            </a:pPr>
            <a:r>
              <a:rPr lang="en-US" sz="1050" dirty="0">
                <a:solidFill>
                  <a:schemeClr val="bg1"/>
                </a:solidFill>
                <a:latin typeface="Source Code Pro" panose="020B0604020202020204" charset="0"/>
                <a:ea typeface="Source Code Pro" panose="020B0604020202020204" charset="0"/>
              </a:rPr>
              <a:t>When the database file is small and database transactions are serialized, Database Shadowing well addresses the issues in SQLite such as transaction throughput, average and tail latencies of the transaction, recovery time, IO volume and storage space requirements for journaling.</a:t>
            </a:r>
          </a:p>
        </p:txBody>
      </p:sp>
      <p:cxnSp>
        <p:nvCxnSpPr>
          <p:cNvPr id="1828" name="Google Shape;1828;p45"/>
          <p:cNvCxnSpPr/>
          <p:nvPr/>
        </p:nvCxnSpPr>
        <p:spPr>
          <a:xfrm>
            <a:off x="0" y="2492201"/>
            <a:ext cx="1177200" cy="0"/>
          </a:xfrm>
          <a:prstGeom prst="straightConnector1">
            <a:avLst/>
          </a:prstGeom>
          <a:noFill/>
          <a:ln w="9525" cap="flat" cmpd="sng">
            <a:solidFill>
              <a:srgbClr val="11FFFF"/>
            </a:solidFill>
            <a:prstDash val="solid"/>
            <a:round/>
            <a:headEnd type="none" w="med" len="med"/>
            <a:tailEnd type="none" w="med" len="med"/>
          </a:ln>
        </p:spPr>
      </p:cxnSp>
      <p:sp>
        <p:nvSpPr>
          <p:cNvPr id="6" name="Rectangle 5">
            <a:extLst>
              <a:ext uri="{FF2B5EF4-FFF2-40B4-BE49-F238E27FC236}">
                <a16:creationId xmlns:a16="http://schemas.microsoft.com/office/drawing/2014/main" id="{51FF4A99-E699-418F-AD11-A55A2AAF834C}"/>
              </a:ext>
            </a:extLst>
          </p:cNvPr>
          <p:cNvSpPr/>
          <p:nvPr/>
        </p:nvSpPr>
        <p:spPr>
          <a:xfrm>
            <a:off x="1762298" y="1764686"/>
            <a:ext cx="4678212" cy="400110"/>
          </a:xfrm>
          <a:prstGeom prst="rect">
            <a:avLst/>
          </a:prstGeom>
        </p:spPr>
        <p:txBody>
          <a:bodyPr wrap="square">
            <a:spAutoFit/>
          </a:bodyPr>
          <a:lstStyle/>
          <a:p>
            <a:pPr lvl="0">
              <a:buClr>
                <a:schemeClr val="dk1"/>
              </a:buClr>
            </a:pPr>
            <a:r>
              <a:rPr lang="en-US" sz="2000" b="1" dirty="0">
                <a:solidFill>
                  <a:schemeClr val="lt1"/>
                </a:solidFill>
                <a:latin typeface="Source Code Pro" panose="020B0604020202020204" charset="0"/>
                <a:ea typeface="Source Code Pro" panose="020B0604020202020204" charset="0"/>
                <a:cs typeface="Teko"/>
                <a:sym typeface="Teko"/>
              </a:rPr>
              <a:t>A new crash recovery scheme</a:t>
            </a:r>
            <a:endParaRPr lang="en-GB" sz="2000" b="1" dirty="0">
              <a:solidFill>
                <a:schemeClr val="lt1"/>
              </a:solidFill>
              <a:latin typeface="Source Code Pro" panose="020B0604020202020204" charset="0"/>
              <a:ea typeface="Source Code Pro" panose="020B0604020202020204" charset="0"/>
              <a:cs typeface="Teko"/>
              <a:sym typeface="Teko"/>
            </a:endParaRPr>
          </a:p>
        </p:txBody>
      </p:sp>
      <p:sp>
        <p:nvSpPr>
          <p:cNvPr id="2" name="Rectangle 1">
            <a:extLst>
              <a:ext uri="{FF2B5EF4-FFF2-40B4-BE49-F238E27FC236}">
                <a16:creationId xmlns:a16="http://schemas.microsoft.com/office/drawing/2014/main" id="{D18523C1-513C-7141-A647-AC80560A286B}"/>
              </a:ext>
            </a:extLst>
          </p:cNvPr>
          <p:cNvSpPr/>
          <p:nvPr/>
        </p:nvSpPr>
        <p:spPr>
          <a:xfrm>
            <a:off x="2507198" y="4806668"/>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273111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8"/>
                                        </p:tgtEl>
                                        <p:attrNameLst>
                                          <p:attrName>style.visibility</p:attrName>
                                        </p:attrNameLst>
                                      </p:cBhvr>
                                      <p:to>
                                        <p:strVal val="visible"/>
                                      </p:to>
                                    </p:set>
                                    <p:animEffect transition="in" filter="fade">
                                      <p:cBhvr>
                                        <p:cTn id="7" dur="500"/>
                                        <p:tgtEl>
                                          <p:spTgt spid="1828"/>
                                        </p:tgtEl>
                                      </p:cBhvr>
                                    </p:animEffect>
                                  </p:childTnLst>
                                </p:cTn>
                              </p:par>
                              <p:par>
                                <p:cTn id="8" presetID="3" presetClass="entr" presetSubtype="10" fill="hold" nodeType="withEffect">
                                  <p:stCondLst>
                                    <p:cond delay="0"/>
                                  </p:stCondLst>
                                  <p:childTnLst>
                                    <p:set>
                                      <p:cBhvr>
                                        <p:cTn id="9" dur="1" fill="hold">
                                          <p:stCondLst>
                                            <p:cond delay="0"/>
                                          </p:stCondLst>
                                        </p:cTn>
                                        <p:tgtEl>
                                          <p:spTgt spid="1812"/>
                                        </p:tgtEl>
                                        <p:attrNameLst>
                                          <p:attrName>style.visibility</p:attrName>
                                        </p:attrNameLst>
                                      </p:cBhvr>
                                      <p:to>
                                        <p:strVal val="visible"/>
                                      </p:to>
                                    </p:set>
                                    <p:animEffect transition="in" filter="blinds(horizontal)">
                                      <p:cBhvr>
                                        <p:cTn id="10" dur="500"/>
                                        <p:tgtEl>
                                          <p:spTgt spid="18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25">
                                            <p:txEl>
                                              <p:pRg st="0" end="0"/>
                                            </p:txEl>
                                          </p:spTgt>
                                        </p:tgtEl>
                                        <p:attrNameLst>
                                          <p:attrName>style.visibility</p:attrName>
                                        </p:attrNameLst>
                                      </p:cBhvr>
                                      <p:to>
                                        <p:strVal val="visible"/>
                                      </p:to>
                                    </p:set>
                                    <p:animEffect transition="in" filter="fade">
                                      <p:cBhvr>
                                        <p:cTn id="19" dur="500"/>
                                        <p:tgtEl>
                                          <p:spTgt spid="182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25">
                                            <p:txEl>
                                              <p:pRg st="1" end="1"/>
                                            </p:txEl>
                                          </p:spTgt>
                                        </p:tgtEl>
                                        <p:attrNameLst>
                                          <p:attrName>style.visibility</p:attrName>
                                        </p:attrNameLst>
                                      </p:cBhvr>
                                      <p:to>
                                        <p:strVal val="visible"/>
                                      </p:to>
                                    </p:set>
                                    <p:animEffect transition="in" filter="fade">
                                      <p:cBhvr>
                                        <p:cTn id="24" dur="500"/>
                                        <p:tgtEl>
                                          <p:spTgt spid="18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8" name="Google Shape;1838;p46"/>
          <p:cNvSpPr txBox="1">
            <a:spLocks noGrp="1"/>
          </p:cNvSpPr>
          <p:nvPr>
            <p:ph type="subTitle" idx="1"/>
          </p:nvPr>
        </p:nvSpPr>
        <p:spPr>
          <a:xfrm>
            <a:off x="1443675" y="2153346"/>
            <a:ext cx="2471700" cy="17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050" dirty="0"/>
              <a:t>Questions;</a:t>
            </a:r>
            <a:endParaRPr sz="1050" dirty="0"/>
          </a:p>
        </p:txBody>
      </p:sp>
      <p:sp>
        <p:nvSpPr>
          <p:cNvPr id="1839" name="Google Shape;1839;p46"/>
          <p:cNvSpPr txBox="1">
            <a:spLocks noGrp="1"/>
          </p:cNvSpPr>
          <p:nvPr>
            <p:ph type="ctrTitle"/>
          </p:nvPr>
        </p:nvSpPr>
        <p:spPr>
          <a:xfrm>
            <a:off x="1401887" y="1209117"/>
            <a:ext cx="2471699" cy="10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latin typeface="Source Code Pro" panose="020B0604020202020204" charset="0"/>
                <a:ea typeface="Source Code Pro" panose="020B0604020202020204" charset="0"/>
              </a:rPr>
              <a:t>Thank you</a:t>
            </a:r>
            <a:r>
              <a:rPr lang="el-GR" sz="2000" b="1" dirty="0">
                <a:latin typeface="Source Code Pro" panose="020B0604020202020204" charset="0"/>
                <a:ea typeface="Source Code Pro" panose="020B0604020202020204" charset="0"/>
              </a:rPr>
              <a:t>!</a:t>
            </a:r>
            <a:endParaRPr sz="2000" b="1" dirty="0">
              <a:latin typeface="Source Code Pro" panose="020B0604020202020204" charset="0"/>
              <a:ea typeface="Source Code Pro" panose="020B0604020202020204" charset="0"/>
            </a:endParaRPr>
          </a:p>
        </p:txBody>
      </p:sp>
      <p:sp>
        <p:nvSpPr>
          <p:cNvPr id="1843" name="Google Shape;1843;p46"/>
          <p:cNvSpPr txBox="1">
            <a:spLocks noGrp="1"/>
          </p:cNvSpPr>
          <p:nvPr>
            <p:ph type="subTitle" idx="1"/>
          </p:nvPr>
        </p:nvSpPr>
        <p:spPr>
          <a:xfrm>
            <a:off x="6170486" y="3601090"/>
            <a:ext cx="2856300" cy="2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cachil01@ucy.ac.cy</a:t>
            </a:r>
            <a:endParaRPr dirty="0"/>
          </a:p>
        </p:txBody>
      </p:sp>
      <p:sp>
        <p:nvSpPr>
          <p:cNvPr id="1846" name="Google Shape;1846;p46"/>
          <p:cNvSpPr/>
          <p:nvPr/>
        </p:nvSpPr>
        <p:spPr>
          <a:xfrm rot="5400000">
            <a:off x="1223630" y="4249532"/>
            <a:ext cx="6696740" cy="423876"/>
          </a:xfrm>
          <a:custGeom>
            <a:avLst/>
            <a:gdLst/>
            <a:ahLst/>
            <a:cxnLst/>
            <a:rect l="l" t="t" r="r" b="b"/>
            <a:pathLst>
              <a:path w="107195" h="6785" extrusionOk="0">
                <a:moveTo>
                  <a:pt x="30398" y="0"/>
                </a:moveTo>
                <a:lnTo>
                  <a:pt x="27181" y="6727"/>
                </a:lnTo>
                <a:lnTo>
                  <a:pt x="0" y="6727"/>
                </a:lnTo>
                <a:lnTo>
                  <a:pt x="0" y="6784"/>
                </a:lnTo>
                <a:lnTo>
                  <a:pt x="27217" y="6784"/>
                </a:lnTo>
                <a:lnTo>
                  <a:pt x="30434" y="53"/>
                </a:lnTo>
                <a:lnTo>
                  <a:pt x="71874" y="53"/>
                </a:lnTo>
                <a:lnTo>
                  <a:pt x="75290" y="6771"/>
                </a:lnTo>
                <a:lnTo>
                  <a:pt x="75295" y="6784"/>
                </a:lnTo>
                <a:lnTo>
                  <a:pt x="107195" y="6784"/>
                </a:lnTo>
                <a:lnTo>
                  <a:pt x="107195" y="6727"/>
                </a:lnTo>
                <a:lnTo>
                  <a:pt x="75330" y="6727"/>
                </a:lnTo>
                <a:lnTo>
                  <a:pt x="71914" y="14"/>
                </a:lnTo>
                <a:lnTo>
                  <a:pt x="71905" y="0"/>
                </a:lnTo>
                <a:close/>
              </a:path>
            </a:pathLst>
          </a:custGeom>
          <a:solidFill>
            <a:srgbClr val="4DFFFF"/>
          </a:solid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3283627" y="1216161"/>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flipH="1">
            <a:off x="3284202" y="3156913"/>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9" name="Google Shape;1849;p46"/>
          <p:cNvCxnSpPr/>
          <p:nvPr/>
        </p:nvCxnSpPr>
        <p:spPr>
          <a:xfrm rot="10800000">
            <a:off x="1356300" y="1673547"/>
            <a:ext cx="0" cy="1369500"/>
          </a:xfrm>
          <a:prstGeom prst="straightConnector1">
            <a:avLst/>
          </a:prstGeom>
          <a:noFill/>
          <a:ln w="9525" cap="flat" cmpd="sng">
            <a:solidFill>
              <a:srgbClr val="11FFFF"/>
            </a:solidFill>
            <a:prstDash val="solid"/>
            <a:round/>
            <a:headEnd type="none" w="med" len="med"/>
            <a:tailEnd type="none" w="med" len="med"/>
          </a:ln>
        </p:spPr>
      </p:cxnSp>
      <p:sp>
        <p:nvSpPr>
          <p:cNvPr id="1851" name="Google Shape;1851;p46"/>
          <p:cNvSpPr/>
          <p:nvPr/>
        </p:nvSpPr>
        <p:spPr>
          <a:xfrm rot="5400000">
            <a:off x="5094009" y="3703445"/>
            <a:ext cx="144800" cy="125911"/>
          </a:xfrm>
          <a:custGeom>
            <a:avLst/>
            <a:gdLst/>
            <a:ahLst/>
            <a:cxnLst/>
            <a:rect l="l" t="t" r="r" b="b"/>
            <a:pathLst>
              <a:path w="4561" h="3966" extrusionOk="0">
                <a:moveTo>
                  <a:pt x="0" y="1"/>
                </a:moveTo>
                <a:lnTo>
                  <a:pt x="2286"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4314475" y="1026100"/>
            <a:ext cx="87000" cy="87000"/>
          </a:xfrm>
          <a:prstGeom prst="rect">
            <a:avLst/>
          </a:prstGeom>
          <a:no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70;p62">
            <a:extLst>
              <a:ext uri="{FF2B5EF4-FFF2-40B4-BE49-F238E27FC236}">
                <a16:creationId xmlns:a16="http://schemas.microsoft.com/office/drawing/2014/main" id="{603664A0-5418-493C-B8B6-68FDA82D15ED}"/>
              </a:ext>
            </a:extLst>
          </p:cNvPr>
          <p:cNvSpPr/>
          <p:nvPr/>
        </p:nvSpPr>
        <p:spPr>
          <a:xfrm>
            <a:off x="2387966" y="2568213"/>
            <a:ext cx="583118" cy="552803"/>
          </a:xfrm>
          <a:custGeom>
            <a:avLst/>
            <a:gdLst/>
            <a:ahLst/>
            <a:cxnLst/>
            <a:rect l="l" t="t" r="r" b="b"/>
            <a:pathLst>
              <a:path w="11689" h="11657" extrusionOk="0">
                <a:moveTo>
                  <a:pt x="5797" y="2111"/>
                </a:moveTo>
                <a:cubicBezTo>
                  <a:pt x="6175" y="2111"/>
                  <a:pt x="6459" y="2426"/>
                  <a:pt x="6459" y="2773"/>
                </a:cubicBezTo>
                <a:cubicBezTo>
                  <a:pt x="6459" y="3151"/>
                  <a:pt x="6175" y="3466"/>
                  <a:pt x="5797" y="3466"/>
                </a:cubicBezTo>
                <a:cubicBezTo>
                  <a:pt x="5388" y="3466"/>
                  <a:pt x="5104" y="3151"/>
                  <a:pt x="5104" y="2773"/>
                </a:cubicBezTo>
                <a:cubicBezTo>
                  <a:pt x="5104" y="2426"/>
                  <a:pt x="5419" y="2111"/>
                  <a:pt x="5797" y="2111"/>
                </a:cubicBezTo>
                <a:close/>
                <a:moveTo>
                  <a:pt x="6112" y="4159"/>
                </a:moveTo>
                <a:cubicBezTo>
                  <a:pt x="6648" y="4159"/>
                  <a:pt x="7120" y="4631"/>
                  <a:pt x="7120" y="5198"/>
                </a:cubicBezTo>
                <a:lnTo>
                  <a:pt x="7120" y="5545"/>
                </a:lnTo>
                <a:lnTo>
                  <a:pt x="4379" y="5545"/>
                </a:lnTo>
                <a:lnTo>
                  <a:pt x="4379" y="5198"/>
                </a:lnTo>
                <a:cubicBezTo>
                  <a:pt x="4411" y="4600"/>
                  <a:pt x="4884" y="4159"/>
                  <a:pt x="5419" y="4159"/>
                </a:cubicBezTo>
                <a:close/>
                <a:moveTo>
                  <a:pt x="10586" y="662"/>
                </a:moveTo>
                <a:cubicBezTo>
                  <a:pt x="10775" y="662"/>
                  <a:pt x="10932" y="819"/>
                  <a:pt x="10932" y="1008"/>
                </a:cubicBezTo>
                <a:lnTo>
                  <a:pt x="10932" y="5860"/>
                </a:lnTo>
                <a:lnTo>
                  <a:pt x="10996" y="5860"/>
                </a:lnTo>
                <a:cubicBezTo>
                  <a:pt x="10996" y="6049"/>
                  <a:pt x="10838" y="6207"/>
                  <a:pt x="10617" y="6207"/>
                </a:cubicBezTo>
                <a:lnTo>
                  <a:pt x="9483" y="6207"/>
                </a:lnTo>
                <a:cubicBezTo>
                  <a:pt x="9326" y="5829"/>
                  <a:pt x="8979" y="5545"/>
                  <a:pt x="8507" y="5545"/>
                </a:cubicBezTo>
                <a:lnTo>
                  <a:pt x="7845" y="5545"/>
                </a:lnTo>
                <a:lnTo>
                  <a:pt x="7845" y="5198"/>
                </a:lnTo>
                <a:cubicBezTo>
                  <a:pt x="7845" y="4505"/>
                  <a:pt x="7435" y="3938"/>
                  <a:pt x="6837" y="3655"/>
                </a:cubicBezTo>
                <a:cubicBezTo>
                  <a:pt x="7057" y="3403"/>
                  <a:pt x="7152" y="3151"/>
                  <a:pt x="7152" y="2773"/>
                </a:cubicBezTo>
                <a:cubicBezTo>
                  <a:pt x="7152" y="2048"/>
                  <a:pt x="6522" y="1418"/>
                  <a:pt x="5797" y="1418"/>
                </a:cubicBezTo>
                <a:cubicBezTo>
                  <a:pt x="5041" y="1418"/>
                  <a:pt x="4411" y="2048"/>
                  <a:pt x="4411" y="2773"/>
                </a:cubicBezTo>
                <a:cubicBezTo>
                  <a:pt x="4411" y="3088"/>
                  <a:pt x="4537" y="3403"/>
                  <a:pt x="4726" y="3655"/>
                </a:cubicBezTo>
                <a:cubicBezTo>
                  <a:pt x="4127" y="3938"/>
                  <a:pt x="3749" y="4505"/>
                  <a:pt x="3749" y="5198"/>
                </a:cubicBezTo>
                <a:lnTo>
                  <a:pt x="3749" y="5545"/>
                </a:lnTo>
                <a:lnTo>
                  <a:pt x="3056" y="5545"/>
                </a:lnTo>
                <a:cubicBezTo>
                  <a:pt x="2647" y="5545"/>
                  <a:pt x="2237" y="5829"/>
                  <a:pt x="2080" y="6207"/>
                </a:cubicBezTo>
                <a:lnTo>
                  <a:pt x="977" y="6207"/>
                </a:lnTo>
                <a:cubicBezTo>
                  <a:pt x="788" y="6207"/>
                  <a:pt x="630" y="6049"/>
                  <a:pt x="630" y="5860"/>
                </a:cubicBezTo>
                <a:lnTo>
                  <a:pt x="630" y="1008"/>
                </a:lnTo>
                <a:cubicBezTo>
                  <a:pt x="630" y="819"/>
                  <a:pt x="788" y="662"/>
                  <a:pt x="977" y="662"/>
                </a:cubicBezTo>
                <a:close/>
                <a:moveTo>
                  <a:pt x="8538" y="6175"/>
                </a:moveTo>
                <a:cubicBezTo>
                  <a:pt x="8759" y="6175"/>
                  <a:pt x="8916" y="6333"/>
                  <a:pt x="8916" y="6522"/>
                </a:cubicBezTo>
                <a:cubicBezTo>
                  <a:pt x="8853" y="6711"/>
                  <a:pt x="8696" y="6868"/>
                  <a:pt x="8538" y="6868"/>
                </a:cubicBezTo>
                <a:lnTo>
                  <a:pt x="3088" y="6868"/>
                </a:lnTo>
                <a:cubicBezTo>
                  <a:pt x="2867" y="6868"/>
                  <a:pt x="2710" y="6711"/>
                  <a:pt x="2710" y="6522"/>
                </a:cubicBezTo>
                <a:cubicBezTo>
                  <a:pt x="2710" y="6333"/>
                  <a:pt x="2867" y="6175"/>
                  <a:pt x="3088" y="6175"/>
                </a:cubicBezTo>
                <a:close/>
                <a:moveTo>
                  <a:pt x="8160" y="7593"/>
                </a:moveTo>
                <a:lnTo>
                  <a:pt x="7561" y="11027"/>
                </a:lnTo>
                <a:lnTo>
                  <a:pt x="4033" y="11027"/>
                </a:lnTo>
                <a:lnTo>
                  <a:pt x="3466" y="7593"/>
                </a:lnTo>
                <a:close/>
                <a:moveTo>
                  <a:pt x="1008" y="0"/>
                </a:moveTo>
                <a:cubicBezTo>
                  <a:pt x="473" y="0"/>
                  <a:pt x="0" y="473"/>
                  <a:pt x="0" y="1008"/>
                </a:cubicBezTo>
                <a:lnTo>
                  <a:pt x="0" y="5860"/>
                </a:lnTo>
                <a:cubicBezTo>
                  <a:pt x="0" y="6396"/>
                  <a:pt x="473" y="6868"/>
                  <a:pt x="1008" y="6868"/>
                </a:cubicBezTo>
                <a:lnTo>
                  <a:pt x="2111" y="6868"/>
                </a:lnTo>
                <a:cubicBezTo>
                  <a:pt x="2237" y="7183"/>
                  <a:pt x="2489" y="7435"/>
                  <a:pt x="2804" y="7498"/>
                </a:cubicBezTo>
                <a:lnTo>
                  <a:pt x="3434" y="11373"/>
                </a:lnTo>
                <a:cubicBezTo>
                  <a:pt x="3466" y="11531"/>
                  <a:pt x="3592" y="11657"/>
                  <a:pt x="3781" y="11657"/>
                </a:cubicBezTo>
                <a:lnTo>
                  <a:pt x="7877" y="11657"/>
                </a:lnTo>
                <a:cubicBezTo>
                  <a:pt x="8034" y="11657"/>
                  <a:pt x="8192" y="11531"/>
                  <a:pt x="8223" y="11373"/>
                </a:cubicBezTo>
                <a:lnTo>
                  <a:pt x="8853" y="7498"/>
                </a:lnTo>
                <a:cubicBezTo>
                  <a:pt x="9168" y="7435"/>
                  <a:pt x="9420" y="7183"/>
                  <a:pt x="9546" y="6868"/>
                </a:cubicBezTo>
                <a:lnTo>
                  <a:pt x="10680" y="6868"/>
                </a:lnTo>
                <a:cubicBezTo>
                  <a:pt x="11216" y="6868"/>
                  <a:pt x="11689" y="6396"/>
                  <a:pt x="11689" y="5860"/>
                </a:cubicBezTo>
                <a:lnTo>
                  <a:pt x="11689" y="1008"/>
                </a:lnTo>
                <a:cubicBezTo>
                  <a:pt x="11657" y="473"/>
                  <a:pt x="11185" y="0"/>
                  <a:pt x="1061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5093;p53">
            <a:extLst>
              <a:ext uri="{FF2B5EF4-FFF2-40B4-BE49-F238E27FC236}">
                <a16:creationId xmlns:a16="http://schemas.microsoft.com/office/drawing/2014/main" id="{98C13343-CBE3-4651-B793-D42FD6298245}"/>
              </a:ext>
            </a:extLst>
          </p:cNvPr>
          <p:cNvGrpSpPr/>
          <p:nvPr/>
        </p:nvGrpSpPr>
        <p:grpSpPr>
          <a:xfrm>
            <a:off x="5618100" y="3690098"/>
            <a:ext cx="230698" cy="148703"/>
            <a:chOff x="1492675" y="1520750"/>
            <a:chExt cx="481825" cy="310575"/>
          </a:xfrm>
          <a:solidFill>
            <a:schemeClr val="bg1"/>
          </a:solidFill>
        </p:grpSpPr>
        <p:sp>
          <p:nvSpPr>
            <p:cNvPr id="19" name="Google Shape;5094;p53">
              <a:extLst>
                <a:ext uri="{FF2B5EF4-FFF2-40B4-BE49-F238E27FC236}">
                  <a16:creationId xmlns:a16="http://schemas.microsoft.com/office/drawing/2014/main" id="{C0B5EC37-C5CD-4BDA-BC5D-0E3DEF4C0FEB}"/>
                </a:ext>
              </a:extLst>
            </p:cNvPr>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5095;p53">
              <a:extLst>
                <a:ext uri="{FF2B5EF4-FFF2-40B4-BE49-F238E27FC236}">
                  <a16:creationId xmlns:a16="http://schemas.microsoft.com/office/drawing/2014/main" id="{A8201C5F-78E9-4DC6-B429-92D1024F91E3}"/>
                </a:ext>
              </a:extLst>
            </p:cNvPr>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Rectangle 1">
            <a:extLst>
              <a:ext uri="{FF2B5EF4-FFF2-40B4-BE49-F238E27FC236}">
                <a16:creationId xmlns:a16="http://schemas.microsoft.com/office/drawing/2014/main" id="{80EC3F4E-1ABB-A543-A893-10DFA22B3E4F}"/>
              </a:ext>
            </a:extLst>
          </p:cNvPr>
          <p:cNvSpPr/>
          <p:nvPr/>
        </p:nvSpPr>
        <p:spPr>
          <a:xfrm>
            <a:off x="2506370" y="4728086"/>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384522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638349" y="248061"/>
            <a:ext cx="3867300" cy="477982"/>
          </a:xfrm>
        </p:spPr>
        <p:txBody>
          <a:bodyPr/>
          <a:lstStyle/>
          <a:p>
            <a:pPr algn="ctr"/>
            <a:r>
              <a:rPr lang="en-US" b="1" dirty="0">
                <a:latin typeface="Source Code Pro" panose="020B0604020202020204" charset="0"/>
                <a:ea typeface="Source Code Pro" panose="020B0604020202020204" charset="0"/>
              </a:rPr>
              <a:t>Contribution</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302474" y="937490"/>
            <a:ext cx="3471503" cy="3335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171450" indent="-171450" algn="l">
              <a:lnSpc>
                <a:spcPct val="150000"/>
              </a:lnSpc>
              <a:buFont typeface="Wingdings" panose="05000000000000000000" pitchFamily="2" charset="2"/>
              <a:buChar char="§"/>
            </a:pPr>
            <a:r>
              <a:rPr lang="en-US" sz="1200" dirty="0">
                <a:solidFill>
                  <a:srgbClr val="F3F3F3"/>
                </a:solidFill>
              </a:rPr>
              <a:t>Aggregate Update, </a:t>
            </a:r>
            <a:r>
              <a:rPr lang="en-GB" sz="1200" dirty="0">
                <a:solidFill>
                  <a:srgbClr val="F3F3F3"/>
                </a:solidFill>
              </a:rPr>
              <a:t>Atomic Exchange and Version Reset collectively reinvent shadow paging and full file shadowing into a new crash recovery scheme, called Database Shadowing.</a:t>
            </a:r>
            <a:endParaRPr lang="en-US" sz="1400" dirty="0">
              <a:solidFill>
                <a:srgbClr val="F3F3F3"/>
              </a:solidFill>
            </a:endParaRPr>
          </a:p>
          <a:p>
            <a:pPr marL="171450" indent="-171450" algn="l">
              <a:lnSpc>
                <a:spcPct val="150000"/>
              </a:lnSpc>
              <a:buFont typeface="Wingdings" panose="05000000000000000000" pitchFamily="2" charset="2"/>
              <a:buChar char="§"/>
            </a:pPr>
            <a:r>
              <a:rPr lang="en-US" sz="1200" dirty="0">
                <a:solidFill>
                  <a:srgbClr val="F3F3F3"/>
                </a:solidFill>
              </a:rPr>
              <a:t>Database Shadowing effectively relieves the order preserving overhead of rollback journaling of </a:t>
            </a:r>
            <a:r>
              <a:rPr lang="en-US" sz="1200" dirty="0" err="1">
                <a:solidFill>
                  <a:srgbClr val="F3F3F3"/>
                </a:solidFill>
              </a:rPr>
              <a:t>SQLite.Database</a:t>
            </a:r>
            <a:r>
              <a:rPr lang="en-US" sz="1200" dirty="0">
                <a:solidFill>
                  <a:srgbClr val="F3F3F3"/>
                </a:solidFill>
              </a:rPr>
              <a:t> Shadowing enforces the storage order of the metadata update operations without calling </a:t>
            </a:r>
            <a:r>
              <a:rPr lang="en-US" sz="1200" dirty="0" err="1">
                <a:solidFill>
                  <a:srgbClr val="F3F3F3"/>
                </a:solidFill>
              </a:rPr>
              <a:t>fdatasync</a:t>
            </a:r>
            <a:r>
              <a:rPr lang="en-US" sz="1200" dirty="0">
                <a:solidFill>
                  <a:srgbClr val="F3F3F3"/>
                </a:solidFill>
              </a:rPr>
              <a:t>().</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7" name="Picture 6" descr="A screenshot of a cell phone&#10;&#10;Description automatically generated">
            <a:extLst>
              <a:ext uri="{FF2B5EF4-FFF2-40B4-BE49-F238E27FC236}">
                <a16:creationId xmlns:a16="http://schemas.microsoft.com/office/drawing/2014/main" id="{E026F71C-5DE4-BA4A-A21C-0D4568B4A7BE}"/>
              </a:ext>
            </a:extLst>
          </p:cNvPr>
          <p:cNvPicPr>
            <a:picLocks noChangeAspect="1"/>
          </p:cNvPicPr>
          <p:nvPr/>
        </p:nvPicPr>
        <p:blipFill>
          <a:blip r:embed="rId4"/>
          <a:stretch>
            <a:fillRect/>
          </a:stretch>
        </p:blipFill>
        <p:spPr>
          <a:xfrm>
            <a:off x="3773977" y="1194621"/>
            <a:ext cx="5267613" cy="2565400"/>
          </a:xfrm>
          <a:prstGeom prst="rect">
            <a:avLst/>
          </a:prstGeom>
        </p:spPr>
      </p:pic>
    </p:spTree>
    <p:extLst>
      <p:ext uri="{BB962C8B-B14F-4D97-AF65-F5344CB8AC3E}">
        <p14:creationId xmlns:p14="http://schemas.microsoft.com/office/powerpoint/2010/main" val="44972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733712" y="1004860"/>
            <a:ext cx="5903917" cy="3593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400" dirty="0">
                <a:solidFill>
                  <a:srgbClr val="F3F3F3"/>
                </a:solidFill>
              </a:rPr>
              <a:t>SQLite is a library-based DBMS and accounts for more than 70% of all IOs on the android platform.</a:t>
            </a:r>
          </a:p>
          <a:p>
            <a:pPr marL="0" indent="0" algn="l">
              <a:lnSpc>
                <a:spcPct val="150000"/>
              </a:lnSpc>
            </a:pPr>
            <a:r>
              <a:rPr lang="en-US" sz="1400" dirty="0">
                <a:solidFill>
                  <a:srgbClr val="F3F3F3"/>
                </a:solidFill>
              </a:rPr>
              <a:t>SQLite achieves concurrency control in a serial fashion using an exclusive lock.</a:t>
            </a:r>
          </a:p>
          <a:p>
            <a:pPr marL="0" indent="0" algn="l">
              <a:lnSpc>
                <a:spcPct val="150000"/>
              </a:lnSpc>
            </a:pPr>
            <a:r>
              <a:rPr lang="en-US" sz="1400" dirty="0" err="1">
                <a:solidFill>
                  <a:srgbClr val="F3F3F3"/>
                </a:solidFill>
              </a:rPr>
              <a:t>Autocommit</a:t>
            </a:r>
            <a:r>
              <a:rPr lang="en-US" sz="1400" dirty="0">
                <a:solidFill>
                  <a:srgbClr val="F3F3F3"/>
                </a:solidFill>
              </a:rPr>
              <a:t> mode:</a:t>
            </a:r>
          </a:p>
          <a:p>
            <a:pPr marL="285750" indent="-285750" algn="l">
              <a:lnSpc>
                <a:spcPct val="150000"/>
              </a:lnSpc>
              <a:buFont typeface="Arial" panose="020B0604020202020204" pitchFamily="34" charset="0"/>
              <a:buChar char="•"/>
            </a:pPr>
            <a:r>
              <a:rPr lang="en-US" sz="1400" dirty="0">
                <a:solidFill>
                  <a:srgbClr val="F3F3F3"/>
                </a:solidFill>
              </a:rPr>
              <a:t>SQLite writes the updated database pages back to the database file when the transaction finishes (force)</a:t>
            </a:r>
          </a:p>
          <a:p>
            <a:pPr marL="285750" indent="-285750" algn="l">
              <a:lnSpc>
                <a:spcPct val="150000"/>
              </a:lnSpc>
              <a:buFont typeface="Arial" panose="020B0604020202020204" pitchFamily="34" charset="0"/>
              <a:buChar char="•"/>
            </a:pPr>
            <a:r>
              <a:rPr lang="en-US" sz="1400" dirty="0">
                <a:solidFill>
                  <a:srgbClr val="F3F3F3"/>
                </a:solidFill>
              </a:rPr>
              <a:t>SQLite writes the updated database pages to the database file only after the transaction finishes (no-steal)</a:t>
            </a:r>
          </a:p>
          <a:p>
            <a:pPr marL="285750" indent="-285750" algn="l">
              <a:lnSpc>
                <a:spcPct val="150000"/>
              </a:lnSpc>
              <a:buFont typeface="Arial" panose="020B0604020202020204" pitchFamily="34" charset="0"/>
              <a:buChar char="•"/>
            </a:pPr>
            <a:endParaRPr lang="en-US" sz="1400" dirty="0">
              <a:solidFill>
                <a:srgbClr val="F3F3F3"/>
              </a:solidFill>
            </a:endParaRPr>
          </a:p>
          <a:p>
            <a:pPr marL="0" indent="0" algn="l">
              <a:lnSpc>
                <a:spcPct val="150000"/>
              </a:lnSpc>
            </a:pPr>
            <a:endParaRPr lang="en-US" sz="1400" dirty="0">
              <a:solidFill>
                <a:srgbClr val="F3F3F3"/>
              </a:solidFill>
            </a:endParaRPr>
          </a:p>
        </p:txBody>
      </p:sp>
      <p:sp>
        <p:nvSpPr>
          <p:cNvPr id="7" name="TextBox 6">
            <a:extLst>
              <a:ext uri="{FF2B5EF4-FFF2-40B4-BE49-F238E27FC236}">
                <a16:creationId xmlns:a16="http://schemas.microsoft.com/office/drawing/2014/main" id="{3A34C123-97DD-B14D-B11E-D3E67307B2CA}"/>
              </a:ext>
            </a:extLst>
          </p:cNvPr>
          <p:cNvSpPr txBox="1"/>
          <p:nvPr/>
        </p:nvSpPr>
        <p:spPr>
          <a:xfrm>
            <a:off x="1332256" y="545463"/>
            <a:ext cx="5103873" cy="400110"/>
          </a:xfrm>
          <a:prstGeom prst="rect">
            <a:avLst/>
          </a:prstGeom>
          <a:noFill/>
        </p:spPr>
        <p:txBody>
          <a:bodyPr wrap="square" rtlCol="0">
            <a:spAutoFit/>
          </a:bodyPr>
          <a:lstStyle/>
          <a:p>
            <a:r>
              <a:rPr lang="en-CY" sz="2000" b="1" dirty="0">
                <a:solidFill>
                  <a:srgbClr val="F3F3F3"/>
                </a:solidFill>
                <a:latin typeface="Source Code Pro Light"/>
                <a:ea typeface="Source Code Pro Light"/>
                <a:sym typeface="Source Code Pro Light"/>
              </a:rPr>
              <a:t>SQLite Concurrency control </a:t>
            </a:r>
          </a:p>
        </p:txBody>
      </p:sp>
      <p:sp>
        <p:nvSpPr>
          <p:cNvPr id="2" name="Rectangle 1">
            <a:extLst>
              <a:ext uri="{FF2B5EF4-FFF2-40B4-BE49-F238E27FC236}">
                <a16:creationId xmlns:a16="http://schemas.microsoft.com/office/drawing/2014/main" id="{21DE7962-FD90-4245-812E-0922D63C7689}"/>
              </a:ext>
            </a:extLst>
          </p:cNvPr>
          <p:cNvSpPr/>
          <p:nvPr/>
        </p:nvSpPr>
        <p:spPr>
          <a:xfrm>
            <a:off x="2506370" y="4759911"/>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419421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733712" y="1550323"/>
            <a:ext cx="5903917" cy="3593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800" dirty="0">
                <a:solidFill>
                  <a:srgbClr val="F3F3F3"/>
                </a:solidFill>
              </a:rPr>
              <a:t>SQLite provides two types of Crash recovery modes:</a:t>
            </a:r>
          </a:p>
          <a:p>
            <a:pPr marL="285750" indent="-285750" algn="l">
              <a:lnSpc>
                <a:spcPct val="150000"/>
              </a:lnSpc>
              <a:buFont typeface="Arial" panose="020B0604020202020204" pitchFamily="34" charset="0"/>
              <a:buChar char="•"/>
            </a:pPr>
            <a:r>
              <a:rPr lang="en-US" sz="1800" b="1" dirty="0">
                <a:solidFill>
                  <a:srgbClr val="F3F3F3"/>
                </a:solidFill>
              </a:rPr>
              <a:t>Rollback journaling </a:t>
            </a:r>
          </a:p>
          <a:p>
            <a:pPr marL="285750" indent="-285750" algn="l">
              <a:lnSpc>
                <a:spcPct val="150000"/>
              </a:lnSpc>
              <a:buFont typeface="Arial" panose="020B0604020202020204" pitchFamily="34" charset="0"/>
              <a:buChar char="•"/>
            </a:pPr>
            <a:r>
              <a:rPr lang="en-US" sz="1800" b="1" dirty="0">
                <a:solidFill>
                  <a:srgbClr val="F3F3F3"/>
                </a:solidFill>
              </a:rPr>
              <a:t>Write-Ahead-Logging (WAL)</a:t>
            </a:r>
          </a:p>
          <a:p>
            <a:pPr marL="285750" indent="-285750" algn="l">
              <a:lnSpc>
                <a:spcPct val="150000"/>
              </a:lnSpc>
              <a:buFont typeface="Arial" panose="020B0604020202020204" pitchFamily="34" charset="0"/>
              <a:buChar char="•"/>
            </a:pPr>
            <a:endParaRPr lang="en-US" sz="1400" dirty="0">
              <a:solidFill>
                <a:srgbClr val="F3F3F3"/>
              </a:solidFill>
            </a:endParaRPr>
          </a:p>
          <a:p>
            <a:pPr marL="0" indent="0" algn="l">
              <a:lnSpc>
                <a:spcPct val="150000"/>
              </a:lnSpc>
            </a:pPr>
            <a:endParaRPr lang="en-US" sz="1400" dirty="0">
              <a:solidFill>
                <a:srgbClr val="F3F3F3"/>
              </a:solidFill>
            </a:endParaRPr>
          </a:p>
        </p:txBody>
      </p:sp>
      <p:sp>
        <p:nvSpPr>
          <p:cNvPr id="7" name="TextBox 6">
            <a:extLst>
              <a:ext uri="{FF2B5EF4-FFF2-40B4-BE49-F238E27FC236}">
                <a16:creationId xmlns:a16="http://schemas.microsoft.com/office/drawing/2014/main" id="{3A34C123-97DD-B14D-B11E-D3E67307B2CA}"/>
              </a:ext>
            </a:extLst>
          </p:cNvPr>
          <p:cNvSpPr txBox="1"/>
          <p:nvPr/>
        </p:nvSpPr>
        <p:spPr>
          <a:xfrm>
            <a:off x="1332256" y="545463"/>
            <a:ext cx="5103873" cy="400110"/>
          </a:xfrm>
          <a:prstGeom prst="rect">
            <a:avLst/>
          </a:prstGeom>
          <a:noFill/>
        </p:spPr>
        <p:txBody>
          <a:bodyPr wrap="square" rtlCol="0">
            <a:spAutoFit/>
          </a:bodyPr>
          <a:lstStyle/>
          <a:p>
            <a:r>
              <a:rPr lang="en-CY" sz="2000" b="1" dirty="0">
                <a:solidFill>
                  <a:srgbClr val="F3F3F3"/>
                </a:solidFill>
                <a:latin typeface="Source Code Pro Light"/>
                <a:ea typeface="Source Code Pro Light"/>
                <a:sym typeface="Source Code Pro Light"/>
              </a:rPr>
              <a:t>SQLite Crash recovery</a:t>
            </a:r>
          </a:p>
        </p:txBody>
      </p:sp>
      <p:sp>
        <p:nvSpPr>
          <p:cNvPr id="2" name="Rectangle 1">
            <a:extLst>
              <a:ext uri="{FF2B5EF4-FFF2-40B4-BE49-F238E27FC236}">
                <a16:creationId xmlns:a16="http://schemas.microsoft.com/office/drawing/2014/main" id="{21DE7962-FD90-4245-812E-0922D63C7689}"/>
              </a:ext>
            </a:extLst>
          </p:cNvPr>
          <p:cNvSpPr/>
          <p:nvPr/>
        </p:nvSpPr>
        <p:spPr>
          <a:xfrm>
            <a:off x="2506370" y="4759911"/>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spTree>
    <p:extLst>
      <p:ext uri="{BB962C8B-B14F-4D97-AF65-F5344CB8AC3E}">
        <p14:creationId xmlns:p14="http://schemas.microsoft.com/office/powerpoint/2010/main" val="143860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39093"/>
            <a:ext cx="4713316" cy="477982"/>
          </a:xfrm>
        </p:spPr>
        <p:txBody>
          <a:bodyPr/>
          <a:lstStyle/>
          <a:p>
            <a:pPr algn="ctr"/>
            <a:r>
              <a:rPr lang="en-US" b="1" dirty="0">
                <a:latin typeface="Source Code Pro" panose="020B0604020202020204" charset="0"/>
                <a:ea typeface="Source Code Pro" panose="020B0604020202020204" charset="0"/>
              </a:rPr>
              <a:t>Database Size of SQLite</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60910" y="1893453"/>
            <a:ext cx="3471503" cy="1423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200" dirty="0">
                <a:solidFill>
                  <a:srgbClr val="F3F3F3"/>
                </a:solidFill>
              </a:rPr>
              <a:t>The database files are very small. 80% of the database files shown are less than 100KB.</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7CF845C8-7BE2-FE4C-A4E6-B9F26A4AB768}"/>
              </a:ext>
            </a:extLst>
          </p:cNvPr>
          <p:cNvPicPr>
            <a:picLocks noChangeAspect="1"/>
          </p:cNvPicPr>
          <p:nvPr/>
        </p:nvPicPr>
        <p:blipFill>
          <a:blip r:embed="rId4"/>
          <a:stretch>
            <a:fillRect/>
          </a:stretch>
        </p:blipFill>
        <p:spPr>
          <a:xfrm>
            <a:off x="3815830" y="1119216"/>
            <a:ext cx="5203190" cy="2654762"/>
          </a:xfrm>
          <a:prstGeom prst="rect">
            <a:avLst/>
          </a:prstGeom>
        </p:spPr>
      </p:pic>
    </p:spTree>
    <p:extLst>
      <p:ext uri="{BB962C8B-B14F-4D97-AF65-F5344CB8AC3E}">
        <p14:creationId xmlns:p14="http://schemas.microsoft.com/office/powerpoint/2010/main" val="181132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19278"/>
            <a:ext cx="4713316" cy="477982"/>
          </a:xfrm>
        </p:spPr>
        <p:txBody>
          <a:bodyPr/>
          <a:lstStyle/>
          <a:p>
            <a:pPr algn="ctr"/>
            <a:r>
              <a:rPr lang="en-US" b="1" dirty="0">
                <a:latin typeface="Source Code Pro" panose="020B0604020202020204" charset="0"/>
                <a:ea typeface="Source Code Pro" panose="020B0604020202020204" charset="0"/>
              </a:rPr>
              <a:t>Database Access</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589264" y="735446"/>
            <a:ext cx="3471503" cy="394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171450" indent="-171450" algn="l">
              <a:lnSpc>
                <a:spcPct val="150000"/>
              </a:lnSpc>
              <a:buFont typeface="Arial" panose="020B0604020202020204" pitchFamily="34" charset="0"/>
              <a:buChar char="•"/>
            </a:pPr>
            <a:r>
              <a:rPr lang="en-US" sz="1100" dirty="0">
                <a:solidFill>
                  <a:srgbClr val="F3F3F3"/>
                </a:solidFill>
              </a:rPr>
              <a:t>80% of the transactions update the same database pages as the preceding transaction. For user 4 and user 5, 90% of the transactions share more than half of the database pages with the preceding transaction. In the </a:t>
            </a:r>
            <a:r>
              <a:rPr lang="en-US" sz="1100" dirty="0" err="1">
                <a:solidFill>
                  <a:srgbClr val="F3F3F3"/>
                </a:solidFill>
              </a:rPr>
              <a:t>snet_files_info.db</a:t>
            </a:r>
            <a:r>
              <a:rPr lang="en-US" sz="1100" dirty="0">
                <a:solidFill>
                  <a:srgbClr val="F3F3F3"/>
                </a:solidFill>
              </a:rPr>
              <a:t> database, the average duplication ratio of a transaction is 90%. </a:t>
            </a:r>
          </a:p>
          <a:p>
            <a:pPr marL="171450" indent="-171450" algn="l">
              <a:lnSpc>
                <a:spcPct val="150000"/>
              </a:lnSpc>
              <a:buFont typeface="Arial" panose="020B0604020202020204" pitchFamily="34" charset="0"/>
              <a:buChar char="•"/>
            </a:pPr>
            <a:r>
              <a:rPr lang="en-US" sz="1100" dirty="0">
                <a:solidFill>
                  <a:srgbClr val="F3F3F3"/>
                </a:solidFill>
              </a:rPr>
              <a:t>The most frequently accessed databases include </a:t>
            </a:r>
            <a:r>
              <a:rPr lang="en-US" sz="1100" dirty="0" err="1">
                <a:solidFill>
                  <a:srgbClr val="F3F3F3"/>
                </a:solidFill>
              </a:rPr>
              <a:t>snet_files_info.db</a:t>
            </a:r>
            <a:r>
              <a:rPr lang="en-US" sz="1100" dirty="0">
                <a:solidFill>
                  <a:srgbClr val="F3F3F3"/>
                </a:solidFill>
              </a:rPr>
              <a:t>, es0.db, </a:t>
            </a:r>
            <a:r>
              <a:rPr lang="en-US" sz="1100" dirty="0" err="1">
                <a:solidFill>
                  <a:srgbClr val="F3F3F3"/>
                </a:solidFill>
              </a:rPr>
              <a:t>accounts.db</a:t>
            </a:r>
            <a:r>
              <a:rPr lang="en-US" sz="1100" dirty="0">
                <a:solidFill>
                  <a:srgbClr val="F3F3F3"/>
                </a:solidFill>
              </a:rPr>
              <a:t> and </a:t>
            </a:r>
            <a:r>
              <a:rPr lang="en-US" sz="1100" dirty="0" err="1">
                <a:solidFill>
                  <a:srgbClr val="F3F3F3"/>
                </a:solidFill>
              </a:rPr>
              <a:t>savepoint.db</a:t>
            </a:r>
            <a:r>
              <a:rPr lang="en-US" sz="1100" dirty="0">
                <a:solidFill>
                  <a:srgbClr val="F3F3F3"/>
                </a:solidFill>
              </a:rPr>
              <a:t>. These databases are updated by automatic system activities and not by the user. They amount to 40% of the activity</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02C8C0D6-276D-CC49-9F78-64CF7D1D5600}"/>
              </a:ext>
            </a:extLst>
          </p:cNvPr>
          <p:cNvPicPr>
            <a:picLocks noChangeAspect="1"/>
          </p:cNvPicPr>
          <p:nvPr/>
        </p:nvPicPr>
        <p:blipFill>
          <a:blip r:embed="rId4"/>
          <a:stretch>
            <a:fillRect/>
          </a:stretch>
        </p:blipFill>
        <p:spPr>
          <a:xfrm>
            <a:off x="4734791" y="797139"/>
            <a:ext cx="4001889" cy="1936657"/>
          </a:xfrm>
          <a:prstGeom prst="rect">
            <a:avLst/>
          </a:prstGeom>
        </p:spPr>
      </p:pic>
      <p:pic>
        <p:nvPicPr>
          <p:cNvPr id="9" name="Picture 8" descr="A close up of a device&#10;&#10;Description automatically generated">
            <a:extLst>
              <a:ext uri="{FF2B5EF4-FFF2-40B4-BE49-F238E27FC236}">
                <a16:creationId xmlns:a16="http://schemas.microsoft.com/office/drawing/2014/main" id="{F7098B7F-0335-6540-907F-B7449E54199A}"/>
              </a:ext>
            </a:extLst>
          </p:cNvPr>
          <p:cNvPicPr>
            <a:picLocks noChangeAspect="1"/>
          </p:cNvPicPr>
          <p:nvPr/>
        </p:nvPicPr>
        <p:blipFill>
          <a:blip r:embed="rId5"/>
          <a:stretch>
            <a:fillRect/>
          </a:stretch>
        </p:blipFill>
        <p:spPr>
          <a:xfrm>
            <a:off x="4734791" y="2733796"/>
            <a:ext cx="4001889" cy="1727548"/>
          </a:xfrm>
          <a:prstGeom prst="rect">
            <a:avLst/>
          </a:prstGeom>
        </p:spPr>
      </p:pic>
    </p:spTree>
    <p:extLst>
      <p:ext uri="{BB962C8B-B14F-4D97-AF65-F5344CB8AC3E}">
        <p14:creationId xmlns:p14="http://schemas.microsoft.com/office/powerpoint/2010/main" val="1002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0" y="1140922"/>
            <a:ext cx="4015049" cy="477982"/>
          </a:xfrm>
        </p:spPr>
        <p:txBody>
          <a:bodyPr/>
          <a:lstStyle/>
          <a:p>
            <a:pPr algn="ctr"/>
            <a:r>
              <a:rPr lang="en-US" b="1" dirty="0">
                <a:latin typeface="Source Code Pro" panose="020B0604020202020204" charset="0"/>
                <a:ea typeface="Source Code Pro" panose="020B0604020202020204" charset="0"/>
              </a:rPr>
              <a:t>Database Shadowing</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269223" y="2463863"/>
            <a:ext cx="8475766" cy="20083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0" indent="0" algn="l">
              <a:lnSpc>
                <a:spcPct val="150000"/>
              </a:lnSpc>
            </a:pPr>
            <a:r>
              <a:rPr lang="en-US" sz="1050" dirty="0">
                <a:solidFill>
                  <a:srgbClr val="F3F3F3"/>
                </a:solidFill>
              </a:rPr>
              <a:t>DASH defines a shadow file for each database file; the roles of the shadow and database files switch on each transaction commit. The database file contains the most recent state written by the latest committed transaction Tn (and all previous transactions); the shadow file contains the state written by the previous transaction or Tn−1 (and the previous ones). When one executes a new transaction Tn+1, the updates are written to the shadow file with the updates from Tn. It is called Aggregate Update. After Tn+1 commits, the DBMS switches the database and shadow files so that the newly designated database file represents the most recent state of the database. It is called Atomic Exchange.</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7004BF2A-6BE7-0641-9EBB-E67BA9B14796}"/>
              </a:ext>
            </a:extLst>
          </p:cNvPr>
          <p:cNvPicPr>
            <a:picLocks noChangeAspect="1"/>
          </p:cNvPicPr>
          <p:nvPr/>
        </p:nvPicPr>
        <p:blipFill>
          <a:blip r:embed="rId4"/>
          <a:stretch>
            <a:fillRect/>
          </a:stretch>
        </p:blipFill>
        <p:spPr>
          <a:xfrm>
            <a:off x="4031673" y="492558"/>
            <a:ext cx="4713316" cy="1774709"/>
          </a:xfrm>
          <a:prstGeom prst="rect">
            <a:avLst/>
          </a:prstGeom>
        </p:spPr>
      </p:pic>
    </p:spTree>
    <p:extLst>
      <p:ext uri="{BB962C8B-B14F-4D97-AF65-F5344CB8AC3E}">
        <p14:creationId xmlns:p14="http://schemas.microsoft.com/office/powerpoint/2010/main" val="204593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8" name="Title 7">
            <a:extLst>
              <a:ext uri="{FF2B5EF4-FFF2-40B4-BE49-F238E27FC236}">
                <a16:creationId xmlns:a16="http://schemas.microsoft.com/office/drawing/2014/main" id="{F2024FE4-D31D-4FB8-B990-CB9CCC7F7E2C}"/>
              </a:ext>
            </a:extLst>
          </p:cNvPr>
          <p:cNvSpPr>
            <a:spLocks noGrp="1"/>
          </p:cNvSpPr>
          <p:nvPr>
            <p:ph type="ctrTitle"/>
          </p:nvPr>
        </p:nvSpPr>
        <p:spPr>
          <a:xfrm>
            <a:off x="2215341" y="239093"/>
            <a:ext cx="4713316" cy="477982"/>
          </a:xfrm>
        </p:spPr>
        <p:txBody>
          <a:bodyPr/>
          <a:lstStyle/>
          <a:p>
            <a:pPr algn="ctr"/>
            <a:r>
              <a:rPr lang="en-US" b="1" dirty="0">
                <a:latin typeface="Source Code Pro" panose="020B0604020202020204" charset="0"/>
                <a:ea typeface="Source Code Pro" panose="020B0604020202020204" charset="0"/>
              </a:rPr>
              <a:t>Aggregate Update</a:t>
            </a:r>
            <a:endParaRPr lang="en-GB" b="1" dirty="0">
              <a:latin typeface="Source Code Pro" panose="020B0604020202020204" charset="0"/>
              <a:ea typeface="Source Code Pro" panose="020B0604020202020204" charset="0"/>
            </a:endParaRPr>
          </a:p>
        </p:txBody>
      </p:sp>
      <p:sp>
        <p:nvSpPr>
          <p:cNvPr id="6" name="Google Shape;1187;p38">
            <a:extLst>
              <a:ext uri="{FF2B5EF4-FFF2-40B4-BE49-F238E27FC236}">
                <a16:creationId xmlns:a16="http://schemas.microsoft.com/office/drawing/2014/main" id="{53F5972A-9524-D441-9744-1B2264541C59}"/>
              </a:ext>
            </a:extLst>
          </p:cNvPr>
          <p:cNvSpPr txBox="1">
            <a:spLocks/>
          </p:cNvSpPr>
          <p:nvPr/>
        </p:nvSpPr>
        <p:spPr>
          <a:xfrm>
            <a:off x="111281" y="872541"/>
            <a:ext cx="4043354" cy="35165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1pPr>
            <a:lvl2pPr marL="914400" marR="0" lvl="1"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2pPr>
            <a:lvl3pPr marL="1371600" marR="0" lvl="2"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3pPr>
            <a:lvl4pPr marL="1828800" marR="0" lvl="3"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4pPr>
            <a:lvl5pPr marL="2286000" marR="0" lvl="4"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5pPr>
            <a:lvl6pPr marL="2743200" marR="0" lvl="5"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6pPr>
            <a:lvl7pPr marL="3200400" marR="0" lvl="6"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7pPr>
            <a:lvl8pPr marL="3657600" marR="0" lvl="7"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8pPr>
            <a:lvl9pPr marL="4114800" marR="0" lvl="8" indent="-304800" algn="r" rtl="0">
              <a:lnSpc>
                <a:spcPct val="100000"/>
              </a:lnSpc>
              <a:spcBef>
                <a:spcPts val="0"/>
              </a:spcBef>
              <a:spcAft>
                <a:spcPts val="0"/>
              </a:spcAft>
              <a:buClr>
                <a:schemeClr val="lt1"/>
              </a:buClr>
              <a:buSzPts val="1000"/>
              <a:buFont typeface="Source Code Pro Light"/>
              <a:buNone/>
              <a:defRPr sz="1000" b="0" i="0" u="none" strike="noStrike" cap="none">
                <a:solidFill>
                  <a:schemeClr val="lt1"/>
                </a:solidFill>
                <a:latin typeface="Source Code Pro Light"/>
                <a:ea typeface="Source Code Pro Light"/>
                <a:cs typeface="Source Code Pro Light"/>
                <a:sym typeface="Source Code Pro Light"/>
              </a:defRPr>
            </a:lvl9pPr>
          </a:lstStyle>
          <a:p>
            <a:pPr marL="171450" indent="-171450" algn="l">
              <a:lnSpc>
                <a:spcPct val="150000"/>
              </a:lnSpc>
              <a:buFont typeface="Arial" panose="020B0604020202020204" pitchFamily="34" charset="0"/>
              <a:buChar char="•"/>
            </a:pPr>
            <a:r>
              <a:rPr lang="en-US" sz="1200" dirty="0">
                <a:solidFill>
                  <a:srgbClr val="F3F3F3"/>
                </a:solidFill>
              </a:rPr>
              <a:t>In Aggregate Update, the DBMS reads the database pages that need to be updated by the incoming transaction, modifies them, aggregates them with the updated pages associated with the most recently committed transaction and writes them together to the shadow file.</a:t>
            </a:r>
          </a:p>
        </p:txBody>
      </p:sp>
      <p:sp>
        <p:nvSpPr>
          <p:cNvPr id="2" name="Rectangle 1">
            <a:extLst>
              <a:ext uri="{FF2B5EF4-FFF2-40B4-BE49-F238E27FC236}">
                <a16:creationId xmlns:a16="http://schemas.microsoft.com/office/drawing/2014/main" id="{4FF0E33D-B33F-6C42-AFD9-5EE43B07341E}"/>
              </a:ext>
            </a:extLst>
          </p:cNvPr>
          <p:cNvSpPr/>
          <p:nvPr/>
        </p:nvSpPr>
        <p:spPr>
          <a:xfrm>
            <a:off x="2506370" y="4732147"/>
            <a:ext cx="4131259" cy="307777"/>
          </a:xfrm>
          <a:prstGeom prst="rect">
            <a:avLst/>
          </a:prstGeom>
        </p:spPr>
        <p:txBody>
          <a:bodyPr wrap="non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https://www.cs.ucy.ac.cy/~dzeina/courses/epl646/</a:t>
            </a:r>
            <a:endParaRPr lang="en-CY"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5774448B-7C6D-584B-9EAF-18EFFE1AF7EF}"/>
              </a:ext>
            </a:extLst>
          </p:cNvPr>
          <p:cNvPicPr>
            <a:picLocks noChangeAspect="1"/>
          </p:cNvPicPr>
          <p:nvPr/>
        </p:nvPicPr>
        <p:blipFill>
          <a:blip r:embed="rId4"/>
          <a:stretch>
            <a:fillRect/>
          </a:stretch>
        </p:blipFill>
        <p:spPr>
          <a:xfrm>
            <a:off x="4279326" y="717075"/>
            <a:ext cx="4297596" cy="173630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E9F469C-6CFB-F846-81A6-620E9A3858E5}"/>
              </a:ext>
            </a:extLst>
          </p:cNvPr>
          <p:cNvPicPr>
            <a:picLocks noChangeAspect="1"/>
          </p:cNvPicPr>
          <p:nvPr/>
        </p:nvPicPr>
        <p:blipFill>
          <a:blip r:embed="rId5"/>
          <a:stretch>
            <a:fillRect/>
          </a:stretch>
        </p:blipFill>
        <p:spPr>
          <a:xfrm>
            <a:off x="4279326" y="2410856"/>
            <a:ext cx="4297596" cy="1854675"/>
          </a:xfrm>
          <a:prstGeom prst="rect">
            <a:avLst/>
          </a:prstGeom>
        </p:spPr>
      </p:pic>
    </p:spTree>
    <p:extLst>
      <p:ext uri="{BB962C8B-B14F-4D97-AF65-F5344CB8AC3E}">
        <p14:creationId xmlns:p14="http://schemas.microsoft.com/office/powerpoint/2010/main" val="425053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1970</Words>
  <Application>Microsoft Macintosh PowerPoint</Application>
  <PresentationFormat>On-screen Show (16:9)</PresentationFormat>
  <Paragraphs>113</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Wingdings</vt:lpstr>
      <vt:lpstr>Source Code Pro Light</vt:lpstr>
      <vt:lpstr>Teko</vt:lpstr>
      <vt:lpstr>Source Code Pro</vt:lpstr>
      <vt:lpstr>Pitch Deck Template</vt:lpstr>
      <vt:lpstr>DASH :</vt:lpstr>
      <vt:lpstr>PowerPoint Presentation</vt:lpstr>
      <vt:lpstr>Contribution</vt:lpstr>
      <vt:lpstr>PowerPoint Presentation</vt:lpstr>
      <vt:lpstr>PowerPoint Presentation</vt:lpstr>
      <vt:lpstr>Database Size of SQLite</vt:lpstr>
      <vt:lpstr>Database Access</vt:lpstr>
      <vt:lpstr>Database Shadowing</vt:lpstr>
      <vt:lpstr>Aggregate Update</vt:lpstr>
      <vt:lpstr>Global Page List</vt:lpstr>
      <vt:lpstr>Atomic Exchange</vt:lpstr>
      <vt:lpstr>A transaction in DASH</vt:lpstr>
      <vt:lpstr>PowerPoint Presentation</vt:lpstr>
      <vt:lpstr>PowerPoint Presentation</vt:lpstr>
      <vt:lpstr>PowerPoint Presentation</vt:lpstr>
      <vt:lpstr>PowerPoint Presentation</vt:lpstr>
      <vt:lpstr>Experiment</vt:lpstr>
      <vt:lpstr>IO Volume</vt:lpstr>
      <vt:lpstr>Transaction Throughput</vt:lpstr>
      <vt:lpstr>Transaction Latency</vt:lpstr>
      <vt:lpstr>Recovery Overhead</vt:lpstr>
      <vt:lpstr>Aggregate Update Overhead</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VisualWorldDB :</dc:title>
  <dc:creator>Christakis Achilleos</dc:creator>
  <cp:lastModifiedBy>Christakis Achilleos</cp:lastModifiedBy>
  <cp:revision>38</cp:revision>
  <dcterms:created xsi:type="dcterms:W3CDTF">2020-03-11T11:14:21Z</dcterms:created>
  <dcterms:modified xsi:type="dcterms:W3CDTF">2020-04-28T13:39:30Z</dcterms:modified>
</cp:coreProperties>
</file>