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9" r:id="rId2"/>
    <p:sldId id="266" r:id="rId3"/>
    <p:sldId id="270" r:id="rId4"/>
    <p:sldId id="339" r:id="rId5"/>
    <p:sldId id="341" r:id="rId6"/>
    <p:sldId id="276" r:id="rId7"/>
    <p:sldId id="342" r:id="rId8"/>
    <p:sldId id="340" r:id="rId9"/>
    <p:sldId id="271" r:id="rId10"/>
    <p:sldId id="278" r:id="rId11"/>
    <p:sldId id="279" r:id="rId12"/>
    <p:sldId id="344" r:id="rId13"/>
    <p:sldId id="345" r:id="rId14"/>
    <p:sldId id="346" r:id="rId15"/>
    <p:sldId id="347" r:id="rId16"/>
    <p:sldId id="343" r:id="rId17"/>
    <p:sldId id="348" r:id="rId18"/>
    <p:sldId id="349" r:id="rId19"/>
    <p:sldId id="350" r:id="rId20"/>
    <p:sldId id="351" r:id="rId21"/>
    <p:sldId id="352" r:id="rId22"/>
    <p:sldId id="353" r:id="rId23"/>
    <p:sldId id="354" r:id="rId24"/>
    <p:sldId id="258" r:id="rId25"/>
    <p:sldId id="259" r:id="rId26"/>
    <p:sldId id="260" r:id="rId27"/>
    <p:sldId id="261" r:id="rId28"/>
    <p:sldId id="262" r:id="rId29"/>
    <p:sldId id="263" r:id="rId30"/>
    <p:sldId id="264" r:id="rId31"/>
    <p:sldId id="265" r:id="rId32"/>
    <p:sldId id="269" r:id="rId33"/>
  </p:sldIdLst>
  <p:sldSz cx="9144000" cy="5143500" type="screen16x9"/>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2B042"/>
    <a:srgbClr val="336699"/>
    <a:srgbClr val="737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60494" autoAdjust="0"/>
  </p:normalViewPr>
  <p:slideViewPr>
    <p:cSldViewPr>
      <p:cViewPr>
        <p:scale>
          <a:sx n="75" d="100"/>
          <a:sy n="75" d="100"/>
        </p:scale>
        <p:origin x="1254" y="-90"/>
      </p:cViewPr>
      <p:guideLst>
        <p:guide orient="horz" pos="2160"/>
        <p:guide pos="2880"/>
        <p:guide orient="horz" pos="1620"/>
      </p:guideLst>
    </p:cSldViewPr>
  </p:slideViewPr>
  <p:outlineViewPr>
    <p:cViewPr>
      <p:scale>
        <a:sx n="33" d="100"/>
        <a:sy n="33" d="100"/>
      </p:scale>
      <p:origin x="48" y="749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005"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CDF1-0134-4420-82F4-018263756886}" type="datetimeFigureOut">
              <a:rPr lang="en-GB" smtClean="0"/>
              <a:pPr/>
              <a:t>28/04/2020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13148-9928-4BF7-BFE3-32B9C7CDA3C5}" type="slidenum">
              <a:rPr lang="en-GB" smtClean="0"/>
              <a:pPr/>
              <a:t>‹#›</a:t>
            </a:fld>
            <a:endParaRPr lang="en-GB"/>
          </a:p>
        </p:txBody>
      </p:sp>
    </p:spTree>
    <p:extLst>
      <p:ext uri="{BB962C8B-B14F-4D97-AF65-F5344CB8AC3E}">
        <p14:creationId xmlns:p14="http://schemas.microsoft.com/office/powerpoint/2010/main" val="3904208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A933493E-183B-43F9-A6C5-D2D2AC232D3D}" type="slidenum">
              <a:rPr lang="el-GR" smtClean="0"/>
              <a:pPr/>
              <a:t>1</a:t>
            </a:fld>
            <a:endParaRPr lang="el-GR"/>
          </a:p>
        </p:txBody>
      </p:sp>
      <p:sp>
        <p:nvSpPr>
          <p:cNvPr id="5" name="Header Placeholder 4"/>
          <p:cNvSpPr>
            <a:spLocks noGrp="1"/>
          </p:cNvSpPr>
          <p:nvPr>
            <p:ph type="hdr" sz="quarter" idx="11"/>
          </p:nvPr>
        </p:nvSpPr>
        <p:spPr/>
        <p:txBody>
          <a:bodyPr/>
          <a:lstStyle/>
          <a:p>
            <a:r>
              <a:rPr lang="en-US"/>
              <a:t>University of Cyprus</a:t>
            </a:r>
            <a:endParaRPr lang="el-GR"/>
          </a:p>
        </p:txBody>
      </p:sp>
    </p:spTree>
    <p:extLst>
      <p:ext uri="{BB962C8B-B14F-4D97-AF65-F5344CB8AC3E}">
        <p14:creationId xmlns:p14="http://schemas.microsoft.com/office/powerpoint/2010/main" val="4204053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pPr/>
              <a:t>10</a:t>
            </a:fld>
            <a:endParaRPr lang="en-US"/>
          </a:p>
        </p:txBody>
      </p:sp>
    </p:spTree>
    <p:extLst>
      <p:ext uri="{BB962C8B-B14F-4D97-AF65-F5344CB8AC3E}">
        <p14:creationId xmlns:p14="http://schemas.microsoft.com/office/powerpoint/2010/main" val="117035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pPr/>
              <a:t>11</a:t>
            </a:fld>
            <a:endParaRPr lang="en-US"/>
          </a:p>
        </p:txBody>
      </p:sp>
    </p:spTree>
    <p:extLst>
      <p:ext uri="{BB962C8B-B14F-4D97-AF65-F5344CB8AC3E}">
        <p14:creationId xmlns:p14="http://schemas.microsoft.com/office/powerpoint/2010/main" val="589498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pPr/>
              <a:t>12</a:t>
            </a:fld>
            <a:endParaRPr lang="en-US"/>
          </a:p>
        </p:txBody>
      </p:sp>
    </p:spTree>
    <p:extLst>
      <p:ext uri="{BB962C8B-B14F-4D97-AF65-F5344CB8AC3E}">
        <p14:creationId xmlns:p14="http://schemas.microsoft.com/office/powerpoint/2010/main" val="4024934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AutoNum type="romanLcParenBoth"/>
            </a:pPr>
            <a:endParaRPr lang="x-none"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13</a:t>
            </a:fld>
            <a:endParaRPr lang="en-GB"/>
          </a:p>
        </p:txBody>
      </p:sp>
    </p:spTree>
    <p:extLst>
      <p:ext uri="{BB962C8B-B14F-4D97-AF65-F5344CB8AC3E}">
        <p14:creationId xmlns:p14="http://schemas.microsoft.com/office/powerpoint/2010/main" val="2130862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14</a:t>
            </a:fld>
            <a:endParaRPr lang="en-GB"/>
          </a:p>
        </p:txBody>
      </p:sp>
    </p:spTree>
    <p:extLst>
      <p:ext uri="{BB962C8B-B14F-4D97-AF65-F5344CB8AC3E}">
        <p14:creationId xmlns:p14="http://schemas.microsoft.com/office/powerpoint/2010/main" val="2534762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root had to wait for all other nodes to finish, its completion would be disrupted by any stragglers, affecting the interactive experience of users. To address this problem, nodes periodically propagate partially merged results of the </a:t>
            </a:r>
            <a:r>
              <a:rPr lang="en-US" dirty="0" err="1"/>
              <a:t>vizketch</a:t>
            </a:r>
            <a:r>
              <a:rPr lang="en-US" dirty="0"/>
              <a:t> without waiting for all children to respond. Thus, the root receives partial results and sends them to the client UI, before it gets the final results.</a:t>
            </a: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parallelize execution within a server, each server runs multiple leaf nodes: there is a thread pool that serves </a:t>
            </a:r>
            <a:r>
              <a:rPr lang="en-US" dirty="0" err="1"/>
              <a:t>leafs</a:t>
            </a:r>
            <a:r>
              <a:rPr lang="en-US" dirty="0"/>
              <a:t> with work to do. To facilitate this process, the data partition within a server is divided into </a:t>
            </a:r>
            <a:r>
              <a:rPr lang="en-US" dirty="0" err="1"/>
              <a:t>micropartitions</a:t>
            </a:r>
            <a:r>
              <a:rPr lang="en-US" dirty="0"/>
              <a:t> of 10-20M rows, each </a:t>
            </a:r>
            <a:r>
              <a:rPr lang="en-US" dirty="0" err="1"/>
              <a:t>micropartition</a:t>
            </a:r>
            <a:r>
              <a:rPr lang="en-US" dirty="0"/>
              <a:t> assigned to a leaf.</a:t>
            </a:r>
            <a:endParaRPr lang="en-CY" sz="1200" kern="1200" dirty="0">
              <a:solidFill>
                <a:schemeClr val="tx1"/>
              </a:solidFill>
              <a:effectLst/>
              <a:latin typeface="+mn-lt"/>
              <a:ea typeface="+mn-ea"/>
              <a:cs typeface="+mn-cs"/>
            </a:endParaRPr>
          </a:p>
          <a:p>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17</a:t>
            </a:fld>
            <a:endParaRPr lang="en-GB"/>
          </a:p>
        </p:txBody>
      </p:sp>
    </p:spTree>
    <p:extLst>
      <p:ext uri="{BB962C8B-B14F-4D97-AF65-F5344CB8AC3E}">
        <p14:creationId xmlns:p14="http://schemas.microsoft.com/office/powerpoint/2010/main" val="1081722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18</a:t>
            </a:fld>
            <a:endParaRPr lang="en-GB"/>
          </a:p>
        </p:txBody>
      </p:sp>
    </p:spTree>
    <p:extLst>
      <p:ext uri="{BB962C8B-B14F-4D97-AF65-F5344CB8AC3E}">
        <p14:creationId xmlns:p14="http://schemas.microsoft.com/office/powerpoint/2010/main" val="3231848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19</a:t>
            </a:fld>
            <a:endParaRPr lang="en-GB"/>
          </a:p>
        </p:txBody>
      </p:sp>
    </p:spTree>
    <p:extLst>
      <p:ext uri="{BB962C8B-B14F-4D97-AF65-F5344CB8AC3E}">
        <p14:creationId xmlns:p14="http://schemas.microsoft.com/office/powerpoint/2010/main" val="21144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x-none"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20</a:t>
            </a:fld>
            <a:endParaRPr lang="en-GB"/>
          </a:p>
        </p:txBody>
      </p:sp>
    </p:spTree>
    <p:extLst>
      <p:ext uri="{BB962C8B-B14F-4D97-AF65-F5344CB8AC3E}">
        <p14:creationId xmlns:p14="http://schemas.microsoft.com/office/powerpoint/2010/main" val="4198157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pPr/>
              <a:t>2</a:t>
            </a:fld>
            <a:endParaRPr lang="en-US"/>
          </a:p>
        </p:txBody>
      </p:sp>
    </p:spTree>
    <p:extLst>
      <p:ext uri="{BB962C8B-B14F-4D97-AF65-F5344CB8AC3E}">
        <p14:creationId xmlns:p14="http://schemas.microsoft.com/office/powerpoint/2010/main" val="2964448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22</a:t>
            </a:fld>
            <a:endParaRPr lang="en-GB"/>
          </a:p>
        </p:txBody>
      </p:sp>
    </p:spTree>
    <p:extLst>
      <p:ext uri="{BB962C8B-B14F-4D97-AF65-F5344CB8AC3E}">
        <p14:creationId xmlns:p14="http://schemas.microsoft.com/office/powerpoint/2010/main" val="1068259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23</a:t>
            </a:fld>
            <a:endParaRPr lang="en-GB"/>
          </a:p>
        </p:txBody>
      </p:sp>
    </p:spTree>
    <p:extLst>
      <p:ext uri="{BB962C8B-B14F-4D97-AF65-F5344CB8AC3E}">
        <p14:creationId xmlns:p14="http://schemas.microsoft.com/office/powerpoint/2010/main" val="1473023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24</a:t>
            </a:fld>
            <a:endParaRPr lang="en-GB"/>
          </a:p>
        </p:txBody>
      </p:sp>
    </p:spTree>
    <p:extLst>
      <p:ext uri="{BB962C8B-B14F-4D97-AF65-F5344CB8AC3E}">
        <p14:creationId xmlns:p14="http://schemas.microsoft.com/office/powerpoint/2010/main" val="2516402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25</a:t>
            </a:fld>
            <a:endParaRPr lang="en-GB"/>
          </a:p>
        </p:txBody>
      </p:sp>
    </p:spTree>
    <p:extLst>
      <p:ext uri="{BB962C8B-B14F-4D97-AF65-F5344CB8AC3E}">
        <p14:creationId xmlns:p14="http://schemas.microsoft.com/office/powerpoint/2010/main" val="2436250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26</a:t>
            </a:fld>
            <a:endParaRPr lang="en-GB"/>
          </a:p>
        </p:txBody>
      </p:sp>
    </p:spTree>
    <p:extLst>
      <p:ext uri="{BB962C8B-B14F-4D97-AF65-F5344CB8AC3E}">
        <p14:creationId xmlns:p14="http://schemas.microsoft.com/office/powerpoint/2010/main" val="3629694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27</a:t>
            </a:fld>
            <a:endParaRPr lang="en-GB"/>
          </a:p>
        </p:txBody>
      </p:sp>
    </p:spTree>
    <p:extLst>
      <p:ext uri="{BB962C8B-B14F-4D97-AF65-F5344CB8AC3E}">
        <p14:creationId xmlns:p14="http://schemas.microsoft.com/office/powerpoint/2010/main" val="3696426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28</a:t>
            </a:fld>
            <a:endParaRPr lang="en-GB"/>
          </a:p>
        </p:txBody>
      </p:sp>
    </p:spTree>
    <p:extLst>
      <p:ext uri="{BB962C8B-B14F-4D97-AF65-F5344CB8AC3E}">
        <p14:creationId xmlns:p14="http://schemas.microsoft.com/office/powerpoint/2010/main" val="2033155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29</a:t>
            </a:fld>
            <a:endParaRPr lang="en-GB"/>
          </a:p>
        </p:txBody>
      </p:sp>
    </p:spTree>
    <p:extLst>
      <p:ext uri="{BB962C8B-B14F-4D97-AF65-F5344CB8AC3E}">
        <p14:creationId xmlns:p14="http://schemas.microsoft.com/office/powerpoint/2010/main" val="3713873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30</a:t>
            </a:fld>
            <a:endParaRPr lang="en-GB"/>
          </a:p>
        </p:txBody>
      </p:sp>
    </p:spTree>
    <p:extLst>
      <p:ext uri="{BB962C8B-B14F-4D97-AF65-F5344CB8AC3E}">
        <p14:creationId xmlns:p14="http://schemas.microsoft.com/office/powerpoint/2010/main" val="228995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31</a:t>
            </a:fld>
            <a:endParaRPr lang="en-GB"/>
          </a:p>
        </p:txBody>
      </p:sp>
    </p:spTree>
    <p:extLst>
      <p:ext uri="{BB962C8B-B14F-4D97-AF65-F5344CB8AC3E}">
        <p14:creationId xmlns:p14="http://schemas.microsoft.com/office/powerpoint/2010/main" val="91727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pPr/>
              <a:t>3</a:t>
            </a:fld>
            <a:endParaRPr lang="en-US"/>
          </a:p>
        </p:txBody>
      </p:sp>
    </p:spTree>
    <p:extLst>
      <p:ext uri="{BB962C8B-B14F-4D97-AF65-F5344CB8AC3E}">
        <p14:creationId xmlns:p14="http://schemas.microsoft.com/office/powerpoint/2010/main" val="107202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Y"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4</a:t>
            </a:fld>
            <a:endParaRPr lang="en-GB"/>
          </a:p>
        </p:txBody>
      </p:sp>
    </p:spTree>
    <p:extLst>
      <p:ext uri="{BB962C8B-B14F-4D97-AF65-F5344CB8AC3E}">
        <p14:creationId xmlns:p14="http://schemas.microsoft.com/office/powerpoint/2010/main" val="184705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5</a:t>
            </a:fld>
            <a:endParaRPr lang="en-GB"/>
          </a:p>
        </p:txBody>
      </p:sp>
    </p:spTree>
    <p:extLst>
      <p:ext uri="{BB962C8B-B14F-4D97-AF65-F5344CB8AC3E}">
        <p14:creationId xmlns:p14="http://schemas.microsoft.com/office/powerpoint/2010/main" val="2579762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CY"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5D79418-37EB-4378-AD22-89DBB000B0DA}" type="slidenum">
              <a:rPr lang="en-US" smtClean="0"/>
              <a:pPr/>
              <a:t>6</a:t>
            </a:fld>
            <a:endParaRPr lang="en-US"/>
          </a:p>
        </p:txBody>
      </p:sp>
    </p:spTree>
    <p:extLst>
      <p:ext uri="{BB962C8B-B14F-4D97-AF65-F5344CB8AC3E}">
        <p14:creationId xmlns:p14="http://schemas.microsoft.com/office/powerpoint/2010/main" val="3666079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7</a:t>
            </a:fld>
            <a:endParaRPr lang="en-GB"/>
          </a:p>
        </p:txBody>
      </p:sp>
    </p:spTree>
    <p:extLst>
      <p:ext uri="{BB962C8B-B14F-4D97-AF65-F5344CB8AC3E}">
        <p14:creationId xmlns:p14="http://schemas.microsoft.com/office/powerpoint/2010/main" val="85447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99E13148-9928-4BF7-BFE3-32B9C7CDA3C5}" type="slidenum">
              <a:rPr lang="en-GB" smtClean="0"/>
              <a:pPr/>
              <a:t>8</a:t>
            </a:fld>
            <a:endParaRPr lang="en-GB"/>
          </a:p>
        </p:txBody>
      </p:sp>
    </p:spTree>
    <p:extLst>
      <p:ext uri="{BB962C8B-B14F-4D97-AF65-F5344CB8AC3E}">
        <p14:creationId xmlns:p14="http://schemas.microsoft.com/office/powerpoint/2010/main" val="3747560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pPr/>
              <a:t>9</a:t>
            </a:fld>
            <a:endParaRPr lang="en-US"/>
          </a:p>
        </p:txBody>
      </p:sp>
    </p:spTree>
    <p:extLst>
      <p:ext uri="{BB962C8B-B14F-4D97-AF65-F5344CB8AC3E}">
        <p14:creationId xmlns:p14="http://schemas.microsoft.com/office/powerpoint/2010/main" val="234556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1597819"/>
            <a:ext cx="7772400" cy="1102519"/>
          </a:xfrm>
        </p:spPr>
        <p:txBody>
          <a:bodyPr/>
          <a:lstStyle/>
          <a:p>
            <a:r>
              <a:rPr lang="el-GR"/>
              <a:t>Κάντε κλικ για επεξεργασία του τίτλου</a:t>
            </a:r>
          </a:p>
        </p:txBody>
      </p:sp>
      <p:sp>
        <p:nvSpPr>
          <p:cNvPr id="3" name="2 - Υπότιτλος"/>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6614B41F-49E2-4638-9606-4876D6B9E99C}" type="datetime1">
              <a:rPr lang="el-GR" smtClean="0"/>
              <a:pPr/>
              <a:t>28/4/2020</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62CE1D9A-7923-4CC7-A58C-9CAD1954A89A}" type="datetime1">
              <a:rPr lang="el-GR" smtClean="0"/>
              <a:pPr/>
              <a:t>28/4/2020</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05979"/>
            <a:ext cx="2057400" cy="4388644"/>
          </a:xfrm>
        </p:spPr>
        <p:txBody>
          <a:bodyPr vert="eaVert"/>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a:xfrm>
            <a:off x="457200" y="205979"/>
            <a:ext cx="6019800" cy="4388644"/>
          </a:xfrm>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B85F084A-1050-49A0-82D2-E43BD73B42D9}" type="datetime1">
              <a:rPr lang="el-GR" smtClean="0"/>
              <a:pPr/>
              <a:t>28/4/2020</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idx="1"/>
          </p:nvPr>
        </p:nvSpPr>
        <p:spPr/>
        <p:txBody>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7B4ADC48-EE14-4D06-B135-FB2C6CE98506}" type="datetime1">
              <a:rPr lang="el-GR" smtClean="0"/>
              <a:pPr/>
              <a:t>28/4/2020</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8FAEDB12-2D44-4D93-9058-2C0176384169}"/>
              </a:ext>
            </a:extLst>
          </p:cNvPr>
          <p:cNvPicPr>
            <a:picLocks noChangeAspect="1" noChangeArrowheads="1"/>
          </p:cNvPicPr>
          <p:nvPr userDrawn="1"/>
        </p:nvPicPr>
        <p:blipFill>
          <a:blip r:embed="rId2" cstate="print"/>
          <a:srcRect/>
          <a:stretch>
            <a:fillRect/>
          </a:stretch>
        </p:blipFill>
        <p:spPr bwMode="auto">
          <a:xfrm>
            <a:off x="1" y="1"/>
            <a:ext cx="2071670" cy="79753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3305176"/>
            <a:ext cx="7772400" cy="1021556"/>
          </a:xfrm>
        </p:spPr>
        <p:txBody>
          <a:bodyPr anchor="t"/>
          <a:lstStyle>
            <a:lvl1pPr algn="l">
              <a:defRPr sz="4000" b="1" cap="all"/>
            </a:lvl1pPr>
          </a:lstStyle>
          <a:p>
            <a:r>
              <a:rPr lang="el-GR"/>
              <a:t>Κάντε κλικ για επεξεργασία του τίτλου</a:t>
            </a:r>
          </a:p>
        </p:txBody>
      </p:sp>
      <p:sp>
        <p:nvSpPr>
          <p:cNvPr id="3" name="2 - Θέση κειμένου"/>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Κάντε κλικ για να επεξεργαστείτε τα στυλ κειμένου του υποδείγματος</a:t>
            </a:r>
          </a:p>
        </p:txBody>
      </p:sp>
      <p:sp>
        <p:nvSpPr>
          <p:cNvPr id="4" name="3 - Θέση ημερομηνίας"/>
          <p:cNvSpPr>
            <a:spLocks noGrp="1"/>
          </p:cNvSpPr>
          <p:nvPr>
            <p:ph type="dt" sz="half" idx="10"/>
          </p:nvPr>
        </p:nvSpPr>
        <p:spPr/>
        <p:txBody>
          <a:bodyPr/>
          <a:lstStyle/>
          <a:p>
            <a:fld id="{7087BF42-8B8C-4410-887A-BA5F653C7B59}" type="datetime1">
              <a:rPr lang="el-GR" smtClean="0"/>
              <a:pPr/>
              <a:t>28/4/2020</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A7D3823F-CB75-4FA3-B241-8B9AA31BEAE0}" type="datetime1">
              <a:rPr lang="el-GR" smtClean="0"/>
              <a:pPr/>
              <a:t>28/4/2020</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4" name="3 - Θέση περιεχομένου"/>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6" name="5 - Θέση περιεχομένου"/>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16E0B675-2691-4A70-8158-9F3EDE5CE893}" type="datetime1">
              <a:rPr lang="el-GR" smtClean="0"/>
              <a:pPr/>
              <a:t>28/4/2020</a:t>
            </a:fld>
            <a:endParaRPr lang="el-GR"/>
          </a:p>
        </p:txBody>
      </p:sp>
      <p:sp>
        <p:nvSpPr>
          <p:cNvPr id="8" name="7 - Θέση υποσέλιδου"/>
          <p:cNvSpPr>
            <a:spLocks noGrp="1"/>
          </p:cNvSpPr>
          <p:nvPr>
            <p:ph type="ftr" sz="quarter" idx="11"/>
          </p:nvPr>
        </p:nvSpPr>
        <p:spPr/>
        <p:txBody>
          <a:bodyPr/>
          <a:lstStyle/>
          <a:p>
            <a:r>
              <a:rPr lang="en-GB"/>
              <a:t>https://www.cs.ucy.ac.cy/courses/EPL646</a:t>
            </a:r>
            <a:endParaRPr lang="el-GR"/>
          </a:p>
        </p:txBody>
      </p:sp>
      <p:sp>
        <p:nvSpPr>
          <p:cNvPr id="9" name="8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ημερομηνίας"/>
          <p:cNvSpPr>
            <a:spLocks noGrp="1"/>
          </p:cNvSpPr>
          <p:nvPr>
            <p:ph type="dt" sz="half" idx="10"/>
          </p:nvPr>
        </p:nvSpPr>
        <p:spPr/>
        <p:txBody>
          <a:bodyPr/>
          <a:lstStyle/>
          <a:p>
            <a:fld id="{8F376664-C004-4926-A4D0-4352E9E9CF89}" type="datetime1">
              <a:rPr lang="el-GR" smtClean="0"/>
              <a:pPr/>
              <a:t>28/4/2020</a:t>
            </a:fld>
            <a:endParaRPr lang="el-GR"/>
          </a:p>
        </p:txBody>
      </p:sp>
      <p:sp>
        <p:nvSpPr>
          <p:cNvPr id="4" name="3 - Θέση υποσέλιδου"/>
          <p:cNvSpPr>
            <a:spLocks noGrp="1"/>
          </p:cNvSpPr>
          <p:nvPr>
            <p:ph type="ftr" sz="quarter" idx="11"/>
          </p:nvPr>
        </p:nvSpPr>
        <p:spPr/>
        <p:txBody>
          <a:bodyPr/>
          <a:lstStyle/>
          <a:p>
            <a:r>
              <a:rPr lang="en-GB"/>
              <a:t>https://www.cs.ucy.ac.cy/courses/EPL646</a:t>
            </a:r>
            <a:endParaRPr lang="el-GR"/>
          </a:p>
        </p:txBody>
      </p:sp>
      <p:sp>
        <p:nvSpPr>
          <p:cNvPr id="5" name="4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0E4274D9-C7C8-42AB-994F-F11F31D4E17F}" type="datetime1">
              <a:rPr lang="el-GR" smtClean="0"/>
              <a:pPr/>
              <a:t>28/4/2020</a:t>
            </a:fld>
            <a:endParaRPr lang="el-GR"/>
          </a:p>
        </p:txBody>
      </p:sp>
      <p:sp>
        <p:nvSpPr>
          <p:cNvPr id="3" name="2 - Θέση υποσέλιδου"/>
          <p:cNvSpPr>
            <a:spLocks noGrp="1"/>
          </p:cNvSpPr>
          <p:nvPr>
            <p:ph type="ftr" sz="quarter" idx="11"/>
          </p:nvPr>
        </p:nvSpPr>
        <p:spPr/>
        <p:txBody>
          <a:bodyPr/>
          <a:lstStyle/>
          <a:p>
            <a:r>
              <a:rPr lang="en-GB"/>
              <a:t>https://www.cs.ucy.ac.cy/courses/EPL646</a:t>
            </a:r>
            <a:endParaRPr lang="el-G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1" y="204787"/>
            <a:ext cx="3008313" cy="871538"/>
          </a:xfrm>
        </p:spPr>
        <p:txBody>
          <a:bodyPr anchor="b"/>
          <a:lstStyle>
            <a:lvl1pPr algn="l">
              <a:defRPr sz="2000" b="1"/>
            </a:lvl1pPr>
          </a:lstStyle>
          <a:p>
            <a:r>
              <a:rPr lang="el-GR"/>
              <a:t>Κάντε κλικ για επεξεργασία του τίτλου</a:t>
            </a:r>
          </a:p>
        </p:txBody>
      </p:sp>
      <p:sp>
        <p:nvSpPr>
          <p:cNvPr id="3" name="2 - Θέση περιεχομένου"/>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C5C5B093-6EB2-4F3E-84CB-EF221316F979}" type="datetime1">
              <a:rPr lang="el-GR" smtClean="0"/>
              <a:pPr/>
              <a:t>28/4/2020</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3600450"/>
            <a:ext cx="5486400" cy="425054"/>
          </a:xfrm>
        </p:spPr>
        <p:txBody>
          <a:bodyPr anchor="b"/>
          <a:lstStyle>
            <a:lvl1pPr algn="l">
              <a:defRPr sz="2000" b="1"/>
            </a:lvl1pPr>
          </a:lstStyle>
          <a:p>
            <a:r>
              <a:rPr lang="el-GR"/>
              <a:t>Κάντε κλικ για επεξεργασία του τίτλου</a:t>
            </a:r>
          </a:p>
        </p:txBody>
      </p:sp>
      <p:sp>
        <p:nvSpPr>
          <p:cNvPr id="3" name="2 - Θέση εικόνας"/>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174D0572-91C5-4EF6-964A-051DFC501F37}" type="datetime1">
              <a:rPr lang="el-GR" smtClean="0"/>
              <a:pPr/>
              <a:t>28/4/2020</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CEE96A4-874F-4AF4-A0BA-1F18879FA212}" type="datetime1">
              <a:rPr lang="el-GR" smtClean="0"/>
              <a:pPr/>
              <a:t>28/4/2020</a:t>
            </a:fld>
            <a:endParaRPr lang="el-GR"/>
          </a:p>
        </p:txBody>
      </p:sp>
      <p:sp>
        <p:nvSpPr>
          <p:cNvPr id="5" name="4 - Θέση υποσέλιδου"/>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https://www.cs.ucy.ac.cy/courses/EPL646</a:t>
            </a:r>
            <a:endParaRPr lang="el-GR"/>
          </a:p>
        </p:txBody>
      </p:sp>
      <p:sp>
        <p:nvSpPr>
          <p:cNvPr id="6" name="5 - Θέση αριθμού διαφάνειας"/>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F1D1C4-C2D9-4231-9FB2-B2D9D97AA41D}"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dl.acm.org/doi/10.14778/3342263.3342279" TargetMode="External"/><Relationship Id="rId4" Type="http://schemas.openxmlformats.org/officeDocument/2006/relationships/hyperlink" Target="mailto:ahadji40@cs.ucy.ac.c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8" name="Picture 8" descr="http://www.ucy.ac.cy/branding/documents/logo/DepartmentsAndUnitsLogo/FacultyOfPureAndAppliedSciences/ComputerScience/Department_of_Computer_Science_en.jpg"/>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
        <p:nvSpPr>
          <p:cNvPr id="3" name="Subtitle 2"/>
          <p:cNvSpPr>
            <a:spLocks noGrp="1"/>
          </p:cNvSpPr>
          <p:nvPr>
            <p:ph type="subTitle" idx="1"/>
          </p:nvPr>
        </p:nvSpPr>
        <p:spPr>
          <a:xfrm>
            <a:off x="1446596" y="4011910"/>
            <a:ext cx="6250809" cy="648072"/>
          </a:xfrm>
        </p:spPr>
        <p:txBody>
          <a:bodyPr>
            <a:noAutofit/>
          </a:bodyPr>
          <a:lstStyle/>
          <a:p>
            <a:r>
              <a:rPr lang="en-US" sz="1600" b="1" dirty="0">
                <a:solidFill>
                  <a:schemeClr val="tx2">
                    <a:lumMod val="50000"/>
                  </a:schemeClr>
                </a:solidFill>
                <a:latin typeface="Constantia" pitchFamily="18" charset="0"/>
              </a:rPr>
              <a:t>By:</a:t>
            </a:r>
            <a:r>
              <a:rPr lang="x-none" sz="1600" b="1" err="1">
                <a:solidFill>
                  <a:schemeClr val="tx2">
                    <a:lumMod val="50000"/>
                  </a:schemeClr>
                </a:solidFill>
                <a:latin typeface="Constantia" pitchFamily="18" charset="0"/>
              </a:rPr>
              <a:t>Loizos</a:t>
            </a:r>
            <a:r>
              <a:rPr lang="x-none" sz="1600" b="1">
                <a:solidFill>
                  <a:schemeClr val="tx2">
                    <a:lumMod val="50000"/>
                  </a:schemeClr>
                </a:solidFill>
                <a:latin typeface="Constantia" pitchFamily="18" charset="0"/>
              </a:rPr>
              <a:t> Loizou(</a:t>
            </a:r>
            <a:r>
              <a:rPr lang="en-US" sz="1600" b="1" dirty="0">
                <a:solidFill>
                  <a:schemeClr val="tx2">
                    <a:lumMod val="50000"/>
                  </a:schemeClr>
                </a:solidFill>
                <a:latin typeface="Constantia" pitchFamily="18" charset="0"/>
                <a:hlinkClick r:id="rId4"/>
              </a:rPr>
              <a:t>lloizo04@cs.ucy.ac.cy</a:t>
            </a:r>
            <a:r>
              <a:rPr lang="x-none" sz="1600" b="1">
                <a:solidFill>
                  <a:schemeClr val="tx2">
                    <a:lumMod val="50000"/>
                  </a:schemeClr>
                </a:solidFill>
                <a:latin typeface="Constantia" pitchFamily="18" charset="0"/>
              </a:rPr>
              <a:t>) </a:t>
            </a:r>
            <a:r>
              <a:rPr lang="x-none" sz="1600" b="1" dirty="0">
                <a:solidFill>
                  <a:schemeClr val="tx2">
                    <a:lumMod val="50000"/>
                  </a:schemeClr>
                </a:solidFill>
                <a:latin typeface="Constantia" pitchFamily="18" charset="0"/>
              </a:rPr>
              <a:t>&amp;</a:t>
            </a:r>
            <a:r>
              <a:rPr lang="en-US" sz="1600" b="1" dirty="0">
                <a:solidFill>
                  <a:schemeClr val="tx2">
                    <a:lumMod val="50000"/>
                  </a:schemeClr>
                </a:solidFill>
                <a:latin typeface="Constantia" pitchFamily="18" charset="0"/>
              </a:rPr>
              <a:t> </a:t>
            </a:r>
            <a:endParaRPr lang="x-none" sz="1600" b="1" dirty="0">
              <a:solidFill>
                <a:schemeClr val="tx2">
                  <a:lumMod val="50000"/>
                </a:schemeClr>
              </a:solidFill>
              <a:latin typeface="Constantia" pitchFamily="18" charset="0"/>
            </a:endParaRPr>
          </a:p>
          <a:p>
            <a:r>
              <a:rPr lang="x-none" sz="1600" b="1" dirty="0">
                <a:solidFill>
                  <a:schemeClr val="tx2">
                    <a:lumMod val="50000"/>
                  </a:schemeClr>
                </a:solidFill>
                <a:latin typeface="Constantia" pitchFamily="18" charset="0"/>
              </a:rPr>
              <a:t>Andreas Hadjigeorgiou</a:t>
            </a:r>
            <a:r>
              <a:rPr lang="en-US" sz="1600" b="1" dirty="0">
                <a:solidFill>
                  <a:schemeClr val="tx2">
                    <a:lumMod val="50000"/>
                  </a:schemeClr>
                </a:solidFill>
                <a:latin typeface="Constantia" pitchFamily="18" charset="0"/>
              </a:rPr>
              <a:t>(</a:t>
            </a:r>
            <a:r>
              <a:rPr lang="x-none" sz="1600" b="1" dirty="0">
                <a:solidFill>
                  <a:schemeClr val="tx2">
                    <a:lumMod val="50000"/>
                  </a:schemeClr>
                </a:solidFill>
                <a:latin typeface="Constantia" pitchFamily="18" charset="0"/>
                <a:hlinkClick r:id="rId4"/>
              </a:rPr>
              <a:t>ahadji40</a:t>
            </a:r>
            <a:r>
              <a:rPr lang="en-US" sz="1600" b="1" dirty="0">
                <a:solidFill>
                  <a:schemeClr val="tx2">
                    <a:lumMod val="50000"/>
                  </a:schemeClr>
                </a:solidFill>
                <a:latin typeface="Constantia" pitchFamily="18" charset="0"/>
                <a:hlinkClick r:id="rId4"/>
              </a:rPr>
              <a:t>@</a:t>
            </a:r>
            <a:r>
              <a:rPr lang="x-none" sz="1600" b="1" dirty="0">
                <a:solidFill>
                  <a:schemeClr val="tx2">
                    <a:lumMod val="50000"/>
                  </a:schemeClr>
                </a:solidFill>
                <a:latin typeface="Constantia" pitchFamily="18" charset="0"/>
                <a:hlinkClick r:id="rId4"/>
              </a:rPr>
              <a:t>cs.</a:t>
            </a:r>
            <a:r>
              <a:rPr lang="en-US" sz="1600" b="1" dirty="0">
                <a:solidFill>
                  <a:schemeClr val="tx2">
                    <a:lumMod val="50000"/>
                  </a:schemeClr>
                </a:solidFill>
                <a:latin typeface="Constantia" pitchFamily="18" charset="0"/>
                <a:hlinkClick r:id="rId4"/>
              </a:rPr>
              <a:t>ucy.ac.cy</a:t>
            </a:r>
            <a:r>
              <a:rPr lang="en-US" sz="1600" b="1" dirty="0">
                <a:solidFill>
                  <a:schemeClr val="tx2">
                    <a:lumMod val="50000"/>
                  </a:schemeClr>
                </a:solidFill>
                <a:latin typeface="Constantia" pitchFamily="18" charset="0"/>
              </a:rPr>
              <a:t>)</a:t>
            </a:r>
            <a:endParaRPr lang="x-none" sz="1600" b="1" dirty="0">
              <a:solidFill>
                <a:schemeClr val="tx2">
                  <a:lumMod val="50000"/>
                </a:schemeClr>
              </a:solidFill>
              <a:latin typeface="Constantia" pitchFamily="18" charset="0"/>
            </a:endParaRPr>
          </a:p>
          <a:p>
            <a:endParaRPr lang="x-none" sz="1600" b="1" dirty="0">
              <a:solidFill>
                <a:schemeClr val="tx2">
                  <a:lumMod val="50000"/>
                </a:schemeClr>
              </a:solidFill>
              <a:latin typeface="Constantia" pitchFamily="18" charset="0"/>
            </a:endParaRPr>
          </a:p>
        </p:txBody>
      </p:sp>
      <p:sp>
        <p:nvSpPr>
          <p:cNvPr id="9" name="Footer Placeholder 8">
            <a:extLst>
              <a:ext uri="{FF2B5EF4-FFF2-40B4-BE49-F238E27FC236}">
                <a16:creationId xmlns:a16="http://schemas.microsoft.com/office/drawing/2014/main" id="{E0F24252-FF26-4082-BCBC-D3FA1E11A63A}"/>
              </a:ext>
            </a:extLst>
          </p:cNvPr>
          <p:cNvSpPr>
            <a:spLocks noGrp="1"/>
          </p:cNvSpPr>
          <p:nvPr>
            <p:ph type="ftr" sz="quarter" idx="11"/>
          </p:nvPr>
        </p:nvSpPr>
        <p:spPr>
          <a:xfrm>
            <a:off x="3124200" y="4768469"/>
            <a:ext cx="3090874" cy="272638"/>
          </a:xfrm>
        </p:spPr>
        <p:txBody>
          <a:bodyPr/>
          <a:lstStyle/>
          <a:p>
            <a:r>
              <a:rPr lang="en-GB" dirty="0">
                <a:latin typeface="Constantia" pitchFamily="18" charset="0"/>
              </a:rPr>
              <a:t>https://www2.cs.ucy.ac.cy/courses/EPL646</a:t>
            </a:r>
            <a:endParaRPr lang="el-GR" dirty="0">
              <a:latin typeface="Constantia" pitchFamily="18" charset="0"/>
            </a:endParaRPr>
          </a:p>
        </p:txBody>
      </p:sp>
      <p:sp>
        <p:nvSpPr>
          <p:cNvPr id="8" name="Slide Number Placeholder 7"/>
          <p:cNvSpPr>
            <a:spLocks noGrp="1"/>
          </p:cNvSpPr>
          <p:nvPr>
            <p:ph type="sldNum" sz="quarter" idx="12"/>
          </p:nvPr>
        </p:nvSpPr>
        <p:spPr/>
        <p:txBody>
          <a:bodyPr/>
          <a:lstStyle/>
          <a:p>
            <a:fld id="{D3F1D1C4-C2D9-4231-9FB2-B2D9D97AA41D}" type="slidenum">
              <a:rPr lang="el-GR" smtClean="0">
                <a:latin typeface="Constantia" pitchFamily="18" charset="0"/>
              </a:rPr>
              <a:pPr/>
              <a:t>1</a:t>
            </a:fld>
            <a:endParaRPr lang="el-GR" dirty="0">
              <a:latin typeface="Constantia" pitchFamily="18" charset="0"/>
            </a:endParaRPr>
          </a:p>
        </p:txBody>
      </p:sp>
      <p:sp>
        <p:nvSpPr>
          <p:cNvPr id="13" name="Rectangle 12"/>
          <p:cNvSpPr/>
          <p:nvPr/>
        </p:nvSpPr>
        <p:spPr>
          <a:xfrm>
            <a:off x="0" y="644900"/>
            <a:ext cx="9144000" cy="523220"/>
          </a:xfrm>
          <a:prstGeom prst="rect">
            <a:avLst/>
          </a:prstGeom>
        </p:spPr>
        <p:txBody>
          <a:bodyPr wrap="square">
            <a:spAutoFit/>
          </a:bodyPr>
          <a:lstStyle/>
          <a:p>
            <a:pPr algn="ctr"/>
            <a:r>
              <a:rPr lang="en-US" sz="24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EPL646: Advanced Topics in Databases</a:t>
            </a:r>
            <a:r>
              <a:rPr lang="en-US" sz="28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 </a:t>
            </a:r>
          </a:p>
        </p:txBody>
      </p:sp>
      <p:sp>
        <p:nvSpPr>
          <p:cNvPr id="12" name="Rectangle 11"/>
          <p:cNvSpPr/>
          <p:nvPr/>
        </p:nvSpPr>
        <p:spPr>
          <a:xfrm>
            <a:off x="285720" y="2656532"/>
            <a:ext cx="8572560" cy="923330"/>
          </a:xfrm>
          <a:prstGeom prst="rect">
            <a:avLst/>
          </a:prstGeom>
        </p:spPr>
        <p:txBody>
          <a:bodyPr wrap="square">
            <a:spAutoFit/>
          </a:bodyPr>
          <a:lstStyle/>
          <a:p>
            <a:pPr algn="just"/>
            <a:r>
              <a:rPr lang="en-CY" dirty="0">
                <a:hlinkClick r:id="rId5"/>
              </a:rPr>
              <a:t>Hillview : A trillion-cell spreadsheet for big data</a:t>
            </a:r>
            <a:r>
              <a:rPr lang="en-US" dirty="0"/>
              <a:t>, </a:t>
            </a:r>
            <a:r>
              <a:rPr lang="en-CY" dirty="0"/>
              <a:t>Mihai </a:t>
            </a:r>
            <a:r>
              <a:rPr lang="en-CY" dirty="0" err="1"/>
              <a:t>Budiu</a:t>
            </a:r>
            <a:r>
              <a:rPr lang="x-none" dirty="0"/>
              <a:t>, </a:t>
            </a:r>
            <a:r>
              <a:rPr lang="en-CY" dirty="0"/>
              <a:t>Parikshit Gopalan, </a:t>
            </a:r>
          </a:p>
          <a:p>
            <a:pPr algn="just"/>
            <a:r>
              <a:rPr lang="en-CY" dirty="0"/>
              <a:t>Lalith Suresh, Udi </a:t>
            </a:r>
            <a:r>
              <a:rPr lang="en-CY" dirty="0" err="1"/>
              <a:t>Wieder</a:t>
            </a:r>
            <a:r>
              <a:rPr lang="en-CY" dirty="0"/>
              <a:t>, Han </a:t>
            </a:r>
            <a:r>
              <a:rPr lang="en-CY" dirty="0" err="1"/>
              <a:t>Kruiger</a:t>
            </a:r>
            <a:r>
              <a:rPr lang="en-CY" dirty="0"/>
              <a:t>, Marcos K. Aguilera. </a:t>
            </a:r>
            <a:r>
              <a:rPr lang="x-none" dirty="0"/>
              <a:t> </a:t>
            </a:r>
          </a:p>
          <a:p>
            <a:pPr algn="just"/>
            <a:r>
              <a:rPr lang="en-CY" dirty="0">
                <a:hlinkClick r:id="rId5"/>
              </a:rPr>
              <a:t>https://dl.acm.org/doi/10.14778/3342263.3342279</a:t>
            </a:r>
            <a:endParaRPr lang="en-US" dirty="0">
              <a:solidFill>
                <a:srgbClr val="0000FF"/>
              </a:solidFill>
              <a:latin typeface="Constantia" pitchFamily="18" charset="0"/>
            </a:endParaRPr>
          </a:p>
        </p:txBody>
      </p:sp>
      <p:sp>
        <p:nvSpPr>
          <p:cNvPr id="61442" name="AutoShape 2" descr="Image result for logo ucy cs department"/>
          <p:cNvSpPr>
            <a:spLocks noChangeAspect="1" noChangeArrowheads="1"/>
          </p:cNvSpPr>
          <p:nvPr/>
        </p:nvSpPr>
        <p:spPr bwMode="auto">
          <a:xfrm>
            <a:off x="155574" y="-136526"/>
            <a:ext cx="850887" cy="850887"/>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18" name="Title 1"/>
          <p:cNvSpPr>
            <a:spLocks noGrp="1"/>
          </p:cNvSpPr>
          <p:nvPr>
            <p:ph type="ctrTitle"/>
          </p:nvPr>
        </p:nvSpPr>
        <p:spPr>
          <a:xfrm>
            <a:off x="683411" y="1287330"/>
            <a:ext cx="7972452" cy="1224861"/>
          </a:xfrm>
        </p:spPr>
        <p:txBody>
          <a:bodyPr>
            <a:normAutofit/>
          </a:bodyPr>
          <a:lstStyle/>
          <a:p>
            <a:r>
              <a:rPr lang="en-US" sz="3600" b="1" dirty="0">
                <a:solidFill>
                  <a:schemeClr val="tx2">
                    <a:lumMod val="75000"/>
                  </a:schemeClr>
                </a:solidFill>
                <a:effectLst>
                  <a:outerShdw blurRad="38100" dist="38100" dir="2700000" algn="tl">
                    <a:srgbClr val="000000">
                      <a:alpha val="43137"/>
                    </a:srgbClr>
                  </a:outerShdw>
                </a:effectLst>
                <a:latin typeface="Constantia" pitchFamily="18" charset="0"/>
              </a:rPr>
              <a:t>Hillview</a:t>
            </a:r>
            <a:r>
              <a:rPr lang="en-CY" sz="3600" b="1" dirty="0">
                <a:solidFill>
                  <a:schemeClr val="tx2">
                    <a:lumMod val="75000"/>
                  </a:schemeClr>
                </a:solidFill>
                <a:effectLst>
                  <a:outerShdw blurRad="38100" dist="38100" dir="2700000" algn="tl">
                    <a:srgbClr val="000000">
                      <a:alpha val="43137"/>
                    </a:srgbClr>
                  </a:outerShdw>
                </a:effectLst>
                <a:latin typeface="Constantia" pitchFamily="18" charset="0"/>
              </a:rPr>
              <a:t>: A trillion-cell spreadsheet for big data.  </a:t>
            </a:r>
            <a:endParaRPr lang="en-US" sz="3600" b="1" dirty="0">
              <a:solidFill>
                <a:schemeClr val="tx2">
                  <a:lumMod val="75000"/>
                </a:schemeClr>
              </a:solidFill>
              <a:effectLst>
                <a:outerShdw blurRad="38100" dist="38100" dir="2700000" algn="tl">
                  <a:srgbClr val="000000">
                    <a:alpha val="43137"/>
                  </a:srgbClr>
                </a:outerShdw>
              </a:effectLst>
              <a:latin typeface="Constantia" pitchFamily="18" charset="0"/>
            </a:endParaRPr>
          </a:p>
        </p:txBody>
      </p:sp>
    </p:spTree>
    <p:extLst>
      <p:ext uri="{BB962C8B-B14F-4D97-AF65-F5344CB8AC3E}">
        <p14:creationId xmlns:p14="http://schemas.microsoft.com/office/powerpoint/2010/main" val="290074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CY" dirty="0" err="1"/>
              <a:t>Vizketches</a:t>
            </a:r>
            <a:endParaRPr lang="en-US" dirty="0"/>
          </a:p>
        </p:txBody>
      </p:sp>
      <p:sp>
        <p:nvSpPr>
          <p:cNvPr id="8" name="Content Placeholder 7">
            <a:extLst>
              <a:ext uri="{FF2B5EF4-FFF2-40B4-BE49-F238E27FC236}">
                <a16:creationId xmlns:a16="http://schemas.microsoft.com/office/drawing/2014/main" id="{21722FA5-112F-4172-9868-4AAEA28F99A7}"/>
              </a:ext>
            </a:extLst>
          </p:cNvPr>
          <p:cNvSpPr>
            <a:spLocks noGrp="1"/>
          </p:cNvSpPr>
          <p:nvPr>
            <p:ph sz="half" idx="1"/>
          </p:nvPr>
        </p:nvSpPr>
        <p:spPr>
          <a:xfrm>
            <a:off x="755576" y="1063229"/>
            <a:ext cx="7787208" cy="3616796"/>
          </a:xfrm>
        </p:spPr>
        <p:txBody>
          <a:bodyPr>
            <a:normAutofit/>
          </a:bodyPr>
          <a:lstStyle/>
          <a:p>
            <a:pPr marL="0" indent="0">
              <a:buNone/>
            </a:pPr>
            <a:r>
              <a:rPr lang="x-none" dirty="0"/>
              <a:t>We mentione</a:t>
            </a:r>
            <a:r>
              <a:rPr lang="en-CY" dirty="0"/>
              <a:t>d before that </a:t>
            </a:r>
            <a:r>
              <a:rPr lang="en-CY" dirty="0" err="1"/>
              <a:t>vizketches</a:t>
            </a:r>
            <a:r>
              <a:rPr lang="en-CY" dirty="0"/>
              <a:t> is a simple idea that combines: </a:t>
            </a:r>
            <a:endParaRPr lang="x-none" dirty="0"/>
          </a:p>
          <a:p>
            <a:pPr marL="514350" indent="-514350">
              <a:buAutoNum type="arabicPeriod"/>
            </a:pPr>
            <a:r>
              <a:rPr lang="en-CY" dirty="0"/>
              <a:t>Mergeable Summaries</a:t>
            </a:r>
            <a:endParaRPr lang="x-none" dirty="0"/>
          </a:p>
          <a:p>
            <a:pPr marL="514350" indent="-514350">
              <a:buAutoNum type="arabicPeriod"/>
            </a:pPr>
            <a:r>
              <a:rPr lang="en-CY" dirty="0"/>
              <a:t>Principle of visualization-driven computation</a:t>
            </a:r>
            <a:endParaRPr lang="x-none" dirty="0"/>
          </a:p>
        </p:txBody>
      </p:sp>
    </p:spTree>
    <p:extLst>
      <p:ext uri="{BB962C8B-B14F-4D97-AF65-F5344CB8AC3E}">
        <p14:creationId xmlns:p14="http://schemas.microsoft.com/office/powerpoint/2010/main" val="116485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CY" dirty="0"/>
              <a:t>Mergeable Summaries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85299" y="1352550"/>
            <a:ext cx="8511026" cy="3476625"/>
          </a:xfrm>
        </p:spPr>
        <p:txBody>
          <a:bodyPr>
            <a:normAutofit/>
          </a:bodyPr>
          <a:lstStyle/>
          <a:p>
            <a:pPr marL="0" indent="0">
              <a:buNone/>
            </a:pPr>
            <a:r>
              <a:rPr lang="en-CY" sz="2700" dirty="0"/>
              <a:t>Mergeable Summaries consists of two functions</a:t>
            </a:r>
            <a:endParaRPr lang="x-none" sz="2700" dirty="0"/>
          </a:p>
          <a:p>
            <a:pPr marL="514350" indent="-514350">
              <a:buAutoNum type="arabicPeriod"/>
            </a:pPr>
            <a:r>
              <a:rPr lang="en-CY" sz="2700" dirty="0"/>
              <a:t>Summarize: The first function takes one dataset and returns a summary. </a:t>
            </a:r>
            <a:endParaRPr lang="x-none" sz="2700" dirty="0"/>
          </a:p>
          <a:p>
            <a:pPr marL="514350" indent="-514350">
              <a:buAutoNum type="arabicPeriod"/>
            </a:pPr>
            <a:r>
              <a:rPr lang="en-CY" sz="2700" dirty="0"/>
              <a:t>Merge: The second function takes two summaries, merges them and returns one summary. </a:t>
            </a:r>
            <a:endParaRPr lang="en-US" sz="2700" dirty="0"/>
          </a:p>
        </p:txBody>
      </p:sp>
    </p:spTree>
    <p:extLst>
      <p:ext uri="{BB962C8B-B14F-4D97-AF65-F5344CB8AC3E}">
        <p14:creationId xmlns:p14="http://schemas.microsoft.com/office/powerpoint/2010/main" val="420839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CY" dirty="0"/>
              <a:t>Visualization-driven Computation</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85299" y="1275606"/>
            <a:ext cx="8577701" cy="3553569"/>
          </a:xfrm>
        </p:spPr>
        <p:txBody>
          <a:bodyPr>
            <a:normAutofit/>
          </a:bodyPr>
          <a:lstStyle/>
          <a:p>
            <a:pPr marL="0" indent="0">
              <a:buNone/>
            </a:pPr>
            <a:r>
              <a:rPr lang="en-CY" sz="2700" dirty="0"/>
              <a:t>It’s an expensive operation that needs to be optimised so a basic principle is used to drive the computation:</a:t>
            </a:r>
            <a:endParaRPr lang="x-none" sz="2700" dirty="0"/>
          </a:p>
          <a:p>
            <a:pPr marL="514350" indent="-514350">
              <a:buAutoNum type="arabicPeriod"/>
            </a:pPr>
            <a:r>
              <a:rPr lang="en-CY" sz="2700" dirty="0"/>
              <a:t>What will be visualized and its resolution</a:t>
            </a:r>
            <a:endParaRPr lang="x-none" sz="2700" dirty="0"/>
          </a:p>
          <a:p>
            <a:pPr marL="514350" indent="-514350">
              <a:buAutoNum type="arabicPeriod"/>
            </a:pPr>
            <a:r>
              <a:rPr lang="x-none" sz="2700" dirty="0"/>
              <a:t>Limit of huma</a:t>
            </a:r>
            <a:r>
              <a:rPr lang="en-CY" sz="2700" dirty="0"/>
              <a:t>n</a:t>
            </a:r>
            <a:r>
              <a:rPr lang="x-none" sz="2700" dirty="0"/>
              <a:t> perception</a:t>
            </a:r>
          </a:p>
          <a:p>
            <a:pPr marL="514350" indent="-514350">
              <a:buAutoNum type="arabicPeriod"/>
            </a:pPr>
            <a:r>
              <a:rPr lang="x-none" sz="2700" dirty="0"/>
              <a:t>Lossy channels of displays</a:t>
            </a:r>
          </a:p>
          <a:p>
            <a:pPr marL="0" indent="0">
              <a:buNone/>
            </a:pPr>
            <a:endParaRPr lang="x-none" sz="2700" dirty="0"/>
          </a:p>
        </p:txBody>
      </p:sp>
    </p:spTree>
    <p:extLst>
      <p:ext uri="{BB962C8B-B14F-4D97-AF65-F5344CB8AC3E}">
        <p14:creationId xmlns:p14="http://schemas.microsoft.com/office/powerpoint/2010/main" val="1719383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921C-B0B1-4BBF-B266-FFD9D84017F4}"/>
              </a:ext>
            </a:extLst>
          </p:cNvPr>
          <p:cNvSpPr>
            <a:spLocks noGrp="1"/>
          </p:cNvSpPr>
          <p:nvPr>
            <p:ph type="title"/>
          </p:nvPr>
        </p:nvSpPr>
        <p:spPr/>
        <p:txBody>
          <a:bodyPr/>
          <a:lstStyle/>
          <a:p>
            <a:r>
              <a:rPr lang="en-CY" dirty="0"/>
              <a:t>Hillview Use of </a:t>
            </a:r>
            <a:r>
              <a:rPr lang="en-CY" dirty="0" err="1"/>
              <a:t>vizketches</a:t>
            </a:r>
            <a:endParaRPr lang="x-none" dirty="0"/>
          </a:p>
        </p:txBody>
      </p:sp>
      <p:sp>
        <p:nvSpPr>
          <p:cNvPr id="3" name="Content Placeholder 2">
            <a:extLst>
              <a:ext uri="{FF2B5EF4-FFF2-40B4-BE49-F238E27FC236}">
                <a16:creationId xmlns:a16="http://schemas.microsoft.com/office/drawing/2014/main" id="{F8468BAD-90FC-4631-81E6-1BADDB3BEDF0}"/>
              </a:ext>
            </a:extLst>
          </p:cNvPr>
          <p:cNvSpPr>
            <a:spLocks noGrp="1"/>
          </p:cNvSpPr>
          <p:nvPr>
            <p:ph sz="half" idx="1"/>
          </p:nvPr>
        </p:nvSpPr>
        <p:spPr>
          <a:xfrm>
            <a:off x="457200" y="1200151"/>
            <a:ext cx="7715200" cy="3394472"/>
          </a:xfrm>
        </p:spPr>
        <p:txBody>
          <a:bodyPr>
            <a:normAutofit fontScale="85000" lnSpcReduction="20000"/>
          </a:bodyPr>
          <a:lstStyle/>
          <a:p>
            <a:pPr marL="0" indent="0">
              <a:buNone/>
            </a:pPr>
            <a:r>
              <a:rPr lang="en-CY" dirty="0"/>
              <a:t>Hillview uses a large number of </a:t>
            </a:r>
            <a:r>
              <a:rPr lang="en-CY" dirty="0" err="1"/>
              <a:t>vizketches</a:t>
            </a:r>
            <a:r>
              <a:rPr lang="en-CY" dirty="0"/>
              <a:t>. </a:t>
            </a:r>
          </a:p>
          <a:p>
            <a:r>
              <a:rPr lang="en-CY" dirty="0"/>
              <a:t>Some produce graphs</a:t>
            </a:r>
          </a:p>
          <a:p>
            <a:r>
              <a:rPr lang="en-CY" dirty="0"/>
              <a:t>Others produce information for the spreadsheet tabular views. </a:t>
            </a:r>
          </a:p>
          <a:p>
            <a:pPr marL="0" indent="0">
              <a:buNone/>
            </a:pPr>
            <a:r>
              <a:rPr lang="en-CY" dirty="0"/>
              <a:t>Some </a:t>
            </a:r>
            <a:r>
              <a:rPr lang="en-CY" dirty="0" err="1"/>
              <a:t>Vizketches</a:t>
            </a:r>
            <a:r>
              <a:rPr lang="en-CY" dirty="0"/>
              <a:t> produce: </a:t>
            </a:r>
          </a:p>
          <a:p>
            <a:r>
              <a:rPr lang="en-CY" dirty="0"/>
              <a:t>Histograms</a:t>
            </a:r>
          </a:p>
          <a:p>
            <a:r>
              <a:rPr lang="en-CY" dirty="0"/>
              <a:t>Heat maps</a:t>
            </a:r>
          </a:p>
          <a:p>
            <a:r>
              <a:rPr lang="en-CY" dirty="0"/>
              <a:t>Next items</a:t>
            </a:r>
          </a:p>
          <a:p>
            <a:r>
              <a:rPr lang="en-CY" dirty="0"/>
              <a:t>Heavy hitters</a:t>
            </a:r>
            <a:endParaRPr lang="x-none" dirty="0"/>
          </a:p>
          <a:p>
            <a:pPr marL="0" indent="0">
              <a:buNone/>
            </a:pPr>
            <a:endParaRPr lang="x-none" dirty="0"/>
          </a:p>
        </p:txBody>
      </p:sp>
      <p:sp>
        <p:nvSpPr>
          <p:cNvPr id="5" name="Footer Placeholder 4">
            <a:extLst>
              <a:ext uri="{FF2B5EF4-FFF2-40B4-BE49-F238E27FC236}">
                <a16:creationId xmlns:a16="http://schemas.microsoft.com/office/drawing/2014/main" id="{764A47BB-FC0E-4582-9C3C-BBA625ABA3FA}"/>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A8DB416E-28A6-4CEE-90AC-B678B5C93523}"/>
              </a:ext>
            </a:extLst>
          </p:cNvPr>
          <p:cNvSpPr>
            <a:spLocks noGrp="1"/>
          </p:cNvSpPr>
          <p:nvPr>
            <p:ph type="sldNum" sz="quarter" idx="12"/>
          </p:nvPr>
        </p:nvSpPr>
        <p:spPr/>
        <p:txBody>
          <a:bodyPr/>
          <a:lstStyle/>
          <a:p>
            <a:fld id="{D3F1D1C4-C2D9-4231-9FB2-B2D9D97AA41D}" type="slidenum">
              <a:rPr lang="el-GR" smtClean="0"/>
              <a:pPr/>
              <a:t>13</a:t>
            </a:fld>
            <a:endParaRPr lang="el-GR"/>
          </a:p>
        </p:txBody>
      </p:sp>
    </p:spTree>
    <p:extLst>
      <p:ext uri="{BB962C8B-B14F-4D97-AF65-F5344CB8AC3E}">
        <p14:creationId xmlns:p14="http://schemas.microsoft.com/office/powerpoint/2010/main" val="140990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04D4-C191-4E34-96DB-0A91A21EFE5B}"/>
              </a:ext>
            </a:extLst>
          </p:cNvPr>
          <p:cNvSpPr>
            <a:spLocks noGrp="1"/>
          </p:cNvSpPr>
          <p:nvPr>
            <p:ph type="title"/>
          </p:nvPr>
        </p:nvSpPr>
        <p:spPr/>
        <p:txBody>
          <a:bodyPr/>
          <a:lstStyle/>
          <a:p>
            <a:r>
              <a:rPr lang="en-CY" dirty="0" err="1"/>
              <a:t>Vizketches</a:t>
            </a:r>
            <a:r>
              <a:rPr lang="en-CY" dirty="0"/>
              <a:t> Benefits</a:t>
            </a:r>
            <a:endParaRPr lang="x-none" dirty="0"/>
          </a:p>
        </p:txBody>
      </p:sp>
      <p:sp>
        <p:nvSpPr>
          <p:cNvPr id="3" name="Content Placeholder 2">
            <a:extLst>
              <a:ext uri="{FF2B5EF4-FFF2-40B4-BE49-F238E27FC236}">
                <a16:creationId xmlns:a16="http://schemas.microsoft.com/office/drawing/2014/main" id="{40414D04-070A-4499-8B97-1518C010F59C}"/>
              </a:ext>
            </a:extLst>
          </p:cNvPr>
          <p:cNvSpPr>
            <a:spLocks noGrp="1"/>
          </p:cNvSpPr>
          <p:nvPr>
            <p:ph sz="half" idx="1"/>
          </p:nvPr>
        </p:nvSpPr>
        <p:spPr>
          <a:xfrm>
            <a:off x="457200" y="1200151"/>
            <a:ext cx="8229600" cy="3394472"/>
          </a:xfrm>
        </p:spPr>
        <p:txBody>
          <a:bodyPr>
            <a:normAutofit fontScale="85000" lnSpcReduction="20000"/>
          </a:bodyPr>
          <a:lstStyle/>
          <a:p>
            <a:pPr marL="0" indent="0">
              <a:buNone/>
            </a:pPr>
            <a:r>
              <a:rPr lang="en-CY" dirty="0" err="1"/>
              <a:t>Vizketches</a:t>
            </a:r>
            <a:r>
              <a:rPr lang="en-CY" dirty="0"/>
              <a:t> bring many benefits to Hillview </a:t>
            </a:r>
            <a:endParaRPr lang="x-none" dirty="0"/>
          </a:p>
          <a:p>
            <a:pPr marL="514350" indent="-514350">
              <a:buAutoNum type="arabicPeriod"/>
            </a:pPr>
            <a:r>
              <a:rPr lang="en-CY" dirty="0"/>
              <a:t>Parallel Computation(S)</a:t>
            </a:r>
          </a:p>
          <a:p>
            <a:pPr marL="514350" indent="-514350">
              <a:buAutoNum type="arabicPeriod"/>
            </a:pPr>
            <a:r>
              <a:rPr lang="en-CY" dirty="0" err="1"/>
              <a:t>Bandwitch</a:t>
            </a:r>
            <a:r>
              <a:rPr lang="en-CY" dirty="0"/>
              <a:t> Efficiency(S+V)</a:t>
            </a:r>
          </a:p>
          <a:p>
            <a:pPr marL="514350" indent="-514350">
              <a:buAutoNum type="arabicPeriod"/>
            </a:pPr>
            <a:r>
              <a:rPr lang="en-CY" dirty="0"/>
              <a:t>Computational Efficiency(S+V)</a:t>
            </a:r>
          </a:p>
          <a:p>
            <a:pPr marL="514350" indent="-514350">
              <a:buAutoNum type="arabicPeriod"/>
            </a:pPr>
            <a:r>
              <a:rPr lang="en-CY" dirty="0"/>
              <a:t>Progressive Visualization(S)</a:t>
            </a:r>
          </a:p>
          <a:p>
            <a:pPr marL="514350" indent="-514350">
              <a:buAutoNum type="arabicPeriod"/>
            </a:pPr>
            <a:r>
              <a:rPr lang="en-CY" dirty="0"/>
              <a:t>Accurate Visualization(S+V)</a:t>
            </a:r>
          </a:p>
          <a:p>
            <a:pPr marL="514350" indent="-514350">
              <a:buAutoNum type="arabicPeriod"/>
            </a:pPr>
            <a:r>
              <a:rPr lang="en-CY" dirty="0"/>
              <a:t>Scalability(S+V)</a:t>
            </a:r>
          </a:p>
          <a:p>
            <a:pPr marL="514350" indent="-514350">
              <a:buAutoNum type="arabicPeriod"/>
            </a:pPr>
            <a:r>
              <a:rPr lang="en-CY" dirty="0"/>
              <a:t>Easy to Obtain(S)</a:t>
            </a:r>
          </a:p>
          <a:p>
            <a:pPr marL="514350" indent="-514350">
              <a:buAutoNum type="arabicPeriod"/>
            </a:pPr>
            <a:r>
              <a:rPr lang="en-CY" dirty="0"/>
              <a:t>Modularity(S)</a:t>
            </a:r>
            <a:endParaRPr lang="x-none" dirty="0"/>
          </a:p>
        </p:txBody>
      </p:sp>
      <p:sp>
        <p:nvSpPr>
          <p:cNvPr id="5" name="Footer Placeholder 4">
            <a:extLst>
              <a:ext uri="{FF2B5EF4-FFF2-40B4-BE49-F238E27FC236}">
                <a16:creationId xmlns:a16="http://schemas.microsoft.com/office/drawing/2014/main" id="{734CFA74-247C-4BD7-9B5E-C633BBD03BBF}"/>
              </a:ext>
            </a:extLst>
          </p:cNvPr>
          <p:cNvSpPr>
            <a:spLocks noGrp="1"/>
          </p:cNvSpPr>
          <p:nvPr>
            <p:ph type="ftr" sz="quarter" idx="11"/>
          </p:nvPr>
        </p:nvSpPr>
        <p:spPr/>
        <p:txBody>
          <a:bodyPr/>
          <a:lstStyle/>
          <a:p>
            <a:r>
              <a:rPr lang="en-GB" dirty="0"/>
              <a:t>https://www.cs.ucy.ac.cy/courses/EPL646</a:t>
            </a:r>
            <a:endParaRPr lang="el-GR" dirty="0"/>
          </a:p>
        </p:txBody>
      </p:sp>
      <p:sp>
        <p:nvSpPr>
          <p:cNvPr id="6" name="Slide Number Placeholder 5">
            <a:extLst>
              <a:ext uri="{FF2B5EF4-FFF2-40B4-BE49-F238E27FC236}">
                <a16:creationId xmlns:a16="http://schemas.microsoft.com/office/drawing/2014/main" id="{DF20A3E1-BD06-4786-A25F-FF2A25215B89}"/>
              </a:ext>
            </a:extLst>
          </p:cNvPr>
          <p:cNvSpPr>
            <a:spLocks noGrp="1"/>
          </p:cNvSpPr>
          <p:nvPr>
            <p:ph type="sldNum" sz="quarter" idx="12"/>
          </p:nvPr>
        </p:nvSpPr>
        <p:spPr/>
        <p:txBody>
          <a:bodyPr/>
          <a:lstStyle/>
          <a:p>
            <a:fld id="{D3F1D1C4-C2D9-4231-9FB2-B2D9D97AA41D}" type="slidenum">
              <a:rPr lang="el-GR" smtClean="0"/>
              <a:pPr/>
              <a:t>14</a:t>
            </a:fld>
            <a:endParaRPr lang="el-GR"/>
          </a:p>
        </p:txBody>
      </p:sp>
    </p:spTree>
    <p:extLst>
      <p:ext uri="{BB962C8B-B14F-4D97-AF65-F5344CB8AC3E}">
        <p14:creationId xmlns:p14="http://schemas.microsoft.com/office/powerpoint/2010/main" val="284140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04D4-C191-4E34-96DB-0A91A21EFE5B}"/>
              </a:ext>
            </a:extLst>
          </p:cNvPr>
          <p:cNvSpPr>
            <a:spLocks noGrp="1"/>
          </p:cNvSpPr>
          <p:nvPr>
            <p:ph type="title"/>
          </p:nvPr>
        </p:nvSpPr>
        <p:spPr/>
        <p:txBody>
          <a:bodyPr/>
          <a:lstStyle/>
          <a:p>
            <a:r>
              <a:rPr lang="en-CY" dirty="0"/>
              <a:t>Design Choices Of Hillview</a:t>
            </a:r>
            <a:endParaRPr lang="x-none" dirty="0"/>
          </a:p>
        </p:txBody>
      </p:sp>
      <p:sp>
        <p:nvSpPr>
          <p:cNvPr id="3" name="Content Placeholder 2">
            <a:extLst>
              <a:ext uri="{FF2B5EF4-FFF2-40B4-BE49-F238E27FC236}">
                <a16:creationId xmlns:a16="http://schemas.microsoft.com/office/drawing/2014/main" id="{90BF9156-874E-4841-835E-2573CAD6C024}"/>
              </a:ext>
            </a:extLst>
          </p:cNvPr>
          <p:cNvSpPr>
            <a:spLocks noGrp="1"/>
          </p:cNvSpPr>
          <p:nvPr>
            <p:ph idx="1"/>
          </p:nvPr>
        </p:nvSpPr>
        <p:spPr/>
        <p:txBody>
          <a:bodyPr>
            <a:normAutofit fontScale="92500" lnSpcReduction="10000"/>
          </a:bodyPr>
          <a:lstStyle/>
          <a:p>
            <a:pPr marL="0" indent="0">
              <a:buNone/>
            </a:pPr>
            <a:r>
              <a:rPr lang="en-CY" dirty="0"/>
              <a:t>This key design choices derived from the power and characteristics of </a:t>
            </a:r>
            <a:r>
              <a:rPr lang="en-CY" dirty="0" err="1"/>
              <a:t>vizketches</a:t>
            </a:r>
            <a:endParaRPr lang="en-CY" dirty="0"/>
          </a:p>
          <a:p>
            <a:r>
              <a:rPr lang="en-CY" dirty="0"/>
              <a:t>Distribute computation while minimizing server coordination. </a:t>
            </a:r>
          </a:p>
          <a:p>
            <a:r>
              <a:rPr lang="en-CY" dirty="0"/>
              <a:t>Storage-independence</a:t>
            </a:r>
          </a:p>
          <a:p>
            <a:r>
              <a:rPr lang="en-CY" dirty="0"/>
              <a:t>Sample data in a controlled manner</a:t>
            </a:r>
          </a:p>
          <a:p>
            <a:r>
              <a:rPr lang="en-CY" dirty="0"/>
              <a:t>Modular algorithms</a:t>
            </a:r>
          </a:p>
        </p:txBody>
      </p:sp>
      <p:sp>
        <p:nvSpPr>
          <p:cNvPr id="5" name="Footer Placeholder 4">
            <a:extLst>
              <a:ext uri="{FF2B5EF4-FFF2-40B4-BE49-F238E27FC236}">
                <a16:creationId xmlns:a16="http://schemas.microsoft.com/office/drawing/2014/main" id="{734CFA74-247C-4BD7-9B5E-C633BBD03BBF}"/>
              </a:ext>
            </a:extLst>
          </p:cNvPr>
          <p:cNvSpPr>
            <a:spLocks noGrp="1"/>
          </p:cNvSpPr>
          <p:nvPr>
            <p:ph type="ftr" sz="quarter" idx="11"/>
          </p:nvPr>
        </p:nvSpPr>
        <p:spPr/>
        <p:txBody>
          <a:bodyPr/>
          <a:lstStyle/>
          <a:p>
            <a:r>
              <a:rPr lang="en-GB" dirty="0"/>
              <a:t>https://www.cs.ucy.ac.cy/courses/EPL646</a:t>
            </a:r>
            <a:endParaRPr lang="el-GR" dirty="0"/>
          </a:p>
        </p:txBody>
      </p:sp>
      <p:sp>
        <p:nvSpPr>
          <p:cNvPr id="6" name="Slide Number Placeholder 5">
            <a:extLst>
              <a:ext uri="{FF2B5EF4-FFF2-40B4-BE49-F238E27FC236}">
                <a16:creationId xmlns:a16="http://schemas.microsoft.com/office/drawing/2014/main" id="{DF20A3E1-BD06-4786-A25F-FF2A25215B89}"/>
              </a:ext>
            </a:extLst>
          </p:cNvPr>
          <p:cNvSpPr>
            <a:spLocks noGrp="1"/>
          </p:cNvSpPr>
          <p:nvPr>
            <p:ph type="sldNum" sz="quarter" idx="12"/>
          </p:nvPr>
        </p:nvSpPr>
        <p:spPr/>
        <p:txBody>
          <a:bodyPr/>
          <a:lstStyle/>
          <a:p>
            <a:fld id="{D3F1D1C4-C2D9-4231-9FB2-B2D9D97AA41D}" type="slidenum">
              <a:rPr lang="el-GR" smtClean="0"/>
              <a:pPr/>
              <a:t>15</a:t>
            </a:fld>
            <a:endParaRPr lang="el-GR"/>
          </a:p>
        </p:txBody>
      </p:sp>
    </p:spTree>
    <p:extLst>
      <p:ext uri="{BB962C8B-B14F-4D97-AF65-F5344CB8AC3E}">
        <p14:creationId xmlns:p14="http://schemas.microsoft.com/office/powerpoint/2010/main" val="62947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FCA8B-9FDA-44BF-9963-602B3100DB44}"/>
              </a:ext>
            </a:extLst>
          </p:cNvPr>
          <p:cNvSpPr>
            <a:spLocks noGrp="1"/>
          </p:cNvSpPr>
          <p:nvPr>
            <p:ph type="title"/>
          </p:nvPr>
        </p:nvSpPr>
        <p:spPr/>
        <p:txBody>
          <a:bodyPr/>
          <a:lstStyle/>
          <a:p>
            <a:r>
              <a:rPr lang="en-CY" dirty="0"/>
              <a:t> Architecture</a:t>
            </a:r>
            <a:endParaRPr lang="x-none" dirty="0"/>
          </a:p>
        </p:txBody>
      </p:sp>
      <p:pic>
        <p:nvPicPr>
          <p:cNvPr id="10" name="Content Placeholder 9">
            <a:extLst>
              <a:ext uri="{FF2B5EF4-FFF2-40B4-BE49-F238E27FC236}">
                <a16:creationId xmlns:a16="http://schemas.microsoft.com/office/drawing/2014/main" id="{18C8DF14-4874-42D6-BF07-A962F48FECD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67766" y="1200150"/>
            <a:ext cx="4008467" cy="2964437"/>
          </a:xfrm>
        </p:spPr>
      </p:pic>
      <p:sp>
        <p:nvSpPr>
          <p:cNvPr id="5" name="Footer Placeholder 4">
            <a:extLst>
              <a:ext uri="{FF2B5EF4-FFF2-40B4-BE49-F238E27FC236}">
                <a16:creationId xmlns:a16="http://schemas.microsoft.com/office/drawing/2014/main" id="{DD7B9658-E84A-4E79-89A1-F5473FAF95F0}"/>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83C3AE70-C7E3-4ED6-9FB7-37391C99C127}"/>
              </a:ext>
            </a:extLst>
          </p:cNvPr>
          <p:cNvSpPr>
            <a:spLocks noGrp="1"/>
          </p:cNvSpPr>
          <p:nvPr>
            <p:ph type="sldNum" sz="quarter" idx="12"/>
          </p:nvPr>
        </p:nvSpPr>
        <p:spPr/>
        <p:txBody>
          <a:bodyPr/>
          <a:lstStyle/>
          <a:p>
            <a:fld id="{D3F1D1C4-C2D9-4231-9FB2-B2D9D97AA41D}" type="slidenum">
              <a:rPr lang="el-GR" smtClean="0"/>
              <a:pPr/>
              <a:t>16</a:t>
            </a:fld>
            <a:endParaRPr lang="el-GR"/>
          </a:p>
        </p:txBody>
      </p:sp>
    </p:spTree>
    <p:extLst>
      <p:ext uri="{BB962C8B-B14F-4D97-AF65-F5344CB8AC3E}">
        <p14:creationId xmlns:p14="http://schemas.microsoft.com/office/powerpoint/2010/main" val="1360457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B4E6-697B-4580-A90A-0B8A5FA6B910}"/>
              </a:ext>
            </a:extLst>
          </p:cNvPr>
          <p:cNvSpPr>
            <a:spLocks noGrp="1"/>
          </p:cNvSpPr>
          <p:nvPr>
            <p:ph type="title"/>
          </p:nvPr>
        </p:nvSpPr>
        <p:spPr/>
        <p:txBody>
          <a:bodyPr/>
          <a:lstStyle/>
          <a:p>
            <a:r>
              <a:rPr lang="en-CY" dirty="0"/>
              <a:t>Hillview’s Execution Tree</a:t>
            </a:r>
            <a:endParaRPr lang="x-none" dirty="0"/>
          </a:p>
        </p:txBody>
      </p:sp>
      <p:sp>
        <p:nvSpPr>
          <p:cNvPr id="3" name="Content Placeholder 2">
            <a:extLst>
              <a:ext uri="{FF2B5EF4-FFF2-40B4-BE49-F238E27FC236}">
                <a16:creationId xmlns:a16="http://schemas.microsoft.com/office/drawing/2014/main" id="{320CF56C-49CF-4304-A9AE-1656892E0317}"/>
              </a:ext>
            </a:extLst>
          </p:cNvPr>
          <p:cNvSpPr>
            <a:spLocks noGrp="1"/>
          </p:cNvSpPr>
          <p:nvPr>
            <p:ph sz="half" idx="1"/>
          </p:nvPr>
        </p:nvSpPr>
        <p:spPr>
          <a:xfrm>
            <a:off x="457200" y="1200151"/>
            <a:ext cx="8229600" cy="3394472"/>
          </a:xfrm>
        </p:spPr>
        <p:txBody>
          <a:bodyPr>
            <a:normAutofit/>
          </a:bodyPr>
          <a:lstStyle/>
          <a:p>
            <a:pPr marL="0" indent="0">
              <a:buNone/>
            </a:pPr>
            <a:r>
              <a:rPr lang="en-CY" dirty="0"/>
              <a:t>A Visualization involves two execution trees</a:t>
            </a:r>
            <a:endParaRPr lang="en-US" dirty="0"/>
          </a:p>
          <a:p>
            <a:pPr marL="514350" indent="-514350">
              <a:buAutoNum type="arabicPeriod"/>
            </a:pPr>
            <a:r>
              <a:rPr lang="en-US" dirty="0"/>
              <a:t>Data-wide parameters</a:t>
            </a:r>
            <a:endParaRPr lang="en-CY" dirty="0"/>
          </a:p>
          <a:p>
            <a:pPr marL="514350" indent="-514350">
              <a:buAutoNum type="arabicPeriod"/>
            </a:pPr>
            <a:r>
              <a:rPr lang="en-US" dirty="0"/>
              <a:t>Computes a </a:t>
            </a:r>
            <a:r>
              <a:rPr lang="en-US" dirty="0" err="1"/>
              <a:t>vizketch</a:t>
            </a:r>
            <a:endParaRPr lang="en-US" dirty="0"/>
          </a:p>
          <a:p>
            <a:pPr marL="514350" indent="-514350">
              <a:buAutoNum type="arabicPeriod"/>
            </a:pPr>
            <a:endParaRPr lang="en-CY" dirty="0"/>
          </a:p>
          <a:p>
            <a:pPr marL="0" indent="0">
              <a:buNone/>
            </a:pPr>
            <a:r>
              <a:rPr lang="en-CY" dirty="0"/>
              <a:t>The execution of each tree is based on the </a:t>
            </a:r>
            <a:r>
              <a:rPr lang="en-CY" i="1" dirty="0"/>
              <a:t>summarize</a:t>
            </a:r>
            <a:r>
              <a:rPr lang="en-CY" dirty="0"/>
              <a:t> and </a:t>
            </a:r>
            <a:r>
              <a:rPr lang="en-CY" i="1" dirty="0"/>
              <a:t>merge</a:t>
            </a:r>
            <a:r>
              <a:rPr lang="en-CY" dirty="0"/>
              <a:t> functions of the mergeable summaries</a:t>
            </a:r>
            <a:endParaRPr lang="x-none" dirty="0"/>
          </a:p>
        </p:txBody>
      </p:sp>
      <p:sp>
        <p:nvSpPr>
          <p:cNvPr id="5" name="Footer Placeholder 4">
            <a:extLst>
              <a:ext uri="{FF2B5EF4-FFF2-40B4-BE49-F238E27FC236}">
                <a16:creationId xmlns:a16="http://schemas.microsoft.com/office/drawing/2014/main" id="{BE12E8EE-5CAF-40BE-8052-33DD726C7CE8}"/>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8A2FDD1C-B309-4DBA-B287-9DA12C73D71F}"/>
              </a:ext>
            </a:extLst>
          </p:cNvPr>
          <p:cNvSpPr>
            <a:spLocks noGrp="1"/>
          </p:cNvSpPr>
          <p:nvPr>
            <p:ph type="sldNum" sz="quarter" idx="12"/>
          </p:nvPr>
        </p:nvSpPr>
        <p:spPr/>
        <p:txBody>
          <a:bodyPr/>
          <a:lstStyle/>
          <a:p>
            <a:fld id="{D3F1D1C4-C2D9-4231-9FB2-B2D9D97AA41D}" type="slidenum">
              <a:rPr lang="el-GR" smtClean="0"/>
              <a:pPr/>
              <a:t>17</a:t>
            </a:fld>
            <a:endParaRPr lang="el-GR"/>
          </a:p>
        </p:txBody>
      </p:sp>
    </p:spTree>
    <p:extLst>
      <p:ext uri="{BB962C8B-B14F-4D97-AF65-F5344CB8AC3E}">
        <p14:creationId xmlns:p14="http://schemas.microsoft.com/office/powerpoint/2010/main" val="1267955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B96B-8285-4EEF-BC02-C1730566B53A}"/>
              </a:ext>
            </a:extLst>
          </p:cNvPr>
          <p:cNvSpPr>
            <a:spLocks noGrp="1"/>
          </p:cNvSpPr>
          <p:nvPr>
            <p:ph type="title"/>
          </p:nvPr>
        </p:nvSpPr>
        <p:spPr/>
        <p:txBody>
          <a:bodyPr>
            <a:normAutofit fontScale="90000"/>
          </a:bodyPr>
          <a:lstStyle/>
          <a:p>
            <a:r>
              <a:rPr lang="en-CY" dirty="0"/>
              <a:t>Data Inputs, Caching and Data Output</a:t>
            </a:r>
            <a:endParaRPr lang="x-none" dirty="0"/>
          </a:p>
        </p:txBody>
      </p:sp>
      <p:sp>
        <p:nvSpPr>
          <p:cNvPr id="3" name="Content Placeholder 2">
            <a:extLst>
              <a:ext uri="{FF2B5EF4-FFF2-40B4-BE49-F238E27FC236}">
                <a16:creationId xmlns:a16="http://schemas.microsoft.com/office/drawing/2014/main" id="{D4845045-0E3C-40B1-BC25-9E997DF5D0A8}"/>
              </a:ext>
            </a:extLst>
          </p:cNvPr>
          <p:cNvSpPr>
            <a:spLocks noGrp="1"/>
          </p:cNvSpPr>
          <p:nvPr>
            <p:ph sz="half" idx="1"/>
          </p:nvPr>
        </p:nvSpPr>
        <p:spPr>
          <a:xfrm>
            <a:off x="708720" y="1218010"/>
            <a:ext cx="8435280" cy="3394472"/>
          </a:xfrm>
        </p:spPr>
        <p:txBody>
          <a:bodyPr>
            <a:normAutofit fontScale="92500" lnSpcReduction="10000"/>
          </a:bodyPr>
          <a:lstStyle/>
          <a:p>
            <a:pPr marL="0" indent="0">
              <a:buNone/>
            </a:pPr>
            <a:r>
              <a:rPr lang="en-CY" b="1" dirty="0"/>
              <a:t>Data Inputs: </a:t>
            </a:r>
            <a:r>
              <a:rPr lang="en-CY" dirty="0"/>
              <a:t>Hillview reads data repositories without pre-processing, </a:t>
            </a:r>
            <a:r>
              <a:rPr lang="en-US" dirty="0"/>
              <a:t>repartitioning</a:t>
            </a:r>
            <a:r>
              <a:rPr lang="en-CY" dirty="0"/>
              <a:t> or other optimizations. </a:t>
            </a:r>
          </a:p>
          <a:p>
            <a:pPr marL="0" indent="0">
              <a:buNone/>
            </a:pPr>
            <a:endParaRPr lang="en-CY" b="1" dirty="0"/>
          </a:p>
          <a:p>
            <a:pPr marL="0" indent="0">
              <a:buNone/>
            </a:pPr>
            <a:r>
              <a:rPr lang="en-CY" b="1" dirty="0"/>
              <a:t>Caching: </a:t>
            </a:r>
            <a:r>
              <a:rPr lang="en-CY" dirty="0"/>
              <a:t>Hillview uses two types of caching</a:t>
            </a:r>
            <a:r>
              <a:rPr lang="en-US" dirty="0"/>
              <a:t>:</a:t>
            </a:r>
            <a:r>
              <a:rPr lang="en-CY" dirty="0"/>
              <a:t> data and computation</a:t>
            </a:r>
          </a:p>
          <a:p>
            <a:pPr marL="0" indent="0">
              <a:buNone/>
            </a:pPr>
            <a:endParaRPr lang="en-CY" b="1" dirty="0"/>
          </a:p>
          <a:p>
            <a:pPr marL="0" indent="0">
              <a:buNone/>
            </a:pPr>
            <a:r>
              <a:rPr lang="en-CY" b="1" dirty="0"/>
              <a:t>Data Output: </a:t>
            </a:r>
            <a:r>
              <a:rPr lang="en-CY" dirty="0"/>
              <a:t>Hillview can save derived table to a data repository</a:t>
            </a:r>
            <a:endParaRPr lang="x-none" dirty="0"/>
          </a:p>
        </p:txBody>
      </p:sp>
      <p:sp>
        <p:nvSpPr>
          <p:cNvPr id="5" name="Footer Placeholder 4">
            <a:extLst>
              <a:ext uri="{FF2B5EF4-FFF2-40B4-BE49-F238E27FC236}">
                <a16:creationId xmlns:a16="http://schemas.microsoft.com/office/drawing/2014/main" id="{9678D1BC-158F-459F-9987-1491100F8F35}"/>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D628A0D5-E33A-4F0E-8C1B-FAB273580859}"/>
              </a:ext>
            </a:extLst>
          </p:cNvPr>
          <p:cNvSpPr>
            <a:spLocks noGrp="1"/>
          </p:cNvSpPr>
          <p:nvPr>
            <p:ph type="sldNum" sz="quarter" idx="12"/>
          </p:nvPr>
        </p:nvSpPr>
        <p:spPr/>
        <p:txBody>
          <a:bodyPr/>
          <a:lstStyle/>
          <a:p>
            <a:fld id="{D3F1D1C4-C2D9-4231-9FB2-B2D9D97AA41D}" type="slidenum">
              <a:rPr lang="el-GR" smtClean="0"/>
              <a:pPr/>
              <a:t>18</a:t>
            </a:fld>
            <a:endParaRPr lang="el-GR"/>
          </a:p>
        </p:txBody>
      </p:sp>
    </p:spTree>
    <p:extLst>
      <p:ext uri="{BB962C8B-B14F-4D97-AF65-F5344CB8AC3E}">
        <p14:creationId xmlns:p14="http://schemas.microsoft.com/office/powerpoint/2010/main" val="771130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2D68-0A53-4DEE-9099-8DBFFE4993AD}"/>
              </a:ext>
            </a:extLst>
          </p:cNvPr>
          <p:cNvSpPr>
            <a:spLocks noGrp="1"/>
          </p:cNvSpPr>
          <p:nvPr>
            <p:ph type="title"/>
          </p:nvPr>
        </p:nvSpPr>
        <p:spPr/>
        <p:txBody>
          <a:bodyPr>
            <a:normAutofit fontScale="90000"/>
          </a:bodyPr>
          <a:lstStyle/>
          <a:p>
            <a:r>
              <a:rPr lang="en-CY" dirty="0" err="1"/>
              <a:t>Vizketch</a:t>
            </a:r>
            <a:r>
              <a:rPr lang="en-CY" dirty="0"/>
              <a:t> modularity and extensibility</a:t>
            </a:r>
            <a:endParaRPr lang="x-none" dirty="0"/>
          </a:p>
        </p:txBody>
      </p:sp>
      <p:sp>
        <p:nvSpPr>
          <p:cNvPr id="3" name="Content Placeholder 2">
            <a:extLst>
              <a:ext uri="{FF2B5EF4-FFF2-40B4-BE49-F238E27FC236}">
                <a16:creationId xmlns:a16="http://schemas.microsoft.com/office/drawing/2014/main" id="{9F9A67D0-3DC0-4E60-8697-F4847F8D24DA}"/>
              </a:ext>
            </a:extLst>
          </p:cNvPr>
          <p:cNvSpPr>
            <a:spLocks noGrp="1"/>
          </p:cNvSpPr>
          <p:nvPr>
            <p:ph sz="half" idx="1"/>
          </p:nvPr>
        </p:nvSpPr>
        <p:spPr>
          <a:xfrm>
            <a:off x="457200" y="1200151"/>
            <a:ext cx="8153400" cy="3394472"/>
          </a:xfrm>
        </p:spPr>
        <p:txBody>
          <a:bodyPr>
            <a:normAutofit lnSpcReduction="10000"/>
          </a:bodyPr>
          <a:lstStyle/>
          <a:p>
            <a:pPr marL="0" indent="0">
              <a:buNone/>
            </a:pPr>
            <a:r>
              <a:rPr lang="en-CY" dirty="0"/>
              <a:t>Developers can implement new </a:t>
            </a:r>
            <a:r>
              <a:rPr lang="en-CY" dirty="0" err="1"/>
              <a:t>vizketches</a:t>
            </a:r>
            <a:r>
              <a:rPr lang="el-GR" dirty="0"/>
              <a:t>: </a:t>
            </a:r>
          </a:p>
          <a:p>
            <a:pPr marL="0" indent="0">
              <a:buNone/>
            </a:pPr>
            <a:r>
              <a:rPr lang="el-GR" dirty="0"/>
              <a:t> -</a:t>
            </a:r>
            <a:r>
              <a:rPr lang="en-CY" dirty="0"/>
              <a:t> Without the concerns of distributed systems</a:t>
            </a:r>
            <a:r>
              <a:rPr lang="el-GR" dirty="0"/>
              <a:t>.</a:t>
            </a:r>
            <a:endParaRPr lang="en-CY" dirty="0"/>
          </a:p>
          <a:p>
            <a:pPr marL="0" indent="0">
              <a:buNone/>
            </a:pPr>
            <a:r>
              <a:rPr lang="en-CY" dirty="0"/>
              <a:t> - Without the con</a:t>
            </a:r>
            <a:r>
              <a:rPr lang="en-US" dirty="0"/>
              <a:t>c</a:t>
            </a:r>
            <a:r>
              <a:rPr lang="en-CY" dirty="0"/>
              <a:t>e</a:t>
            </a:r>
            <a:r>
              <a:rPr lang="en-US" dirty="0"/>
              <a:t>r</a:t>
            </a:r>
            <a:r>
              <a:rPr lang="en-CY" dirty="0"/>
              <a:t>n</a:t>
            </a:r>
            <a:r>
              <a:rPr lang="en-US" dirty="0"/>
              <a:t>s</a:t>
            </a:r>
            <a:r>
              <a:rPr lang="en-CY" dirty="0"/>
              <a:t> </a:t>
            </a:r>
            <a:r>
              <a:rPr lang="en-US" dirty="0"/>
              <a:t>o</a:t>
            </a:r>
            <a:r>
              <a:rPr lang="en-CY" dirty="0"/>
              <a:t>f </a:t>
            </a:r>
            <a:r>
              <a:rPr lang="en-US" dirty="0"/>
              <a:t>d</a:t>
            </a:r>
            <a:r>
              <a:rPr lang="en-CY" dirty="0"/>
              <a:t>a</a:t>
            </a:r>
            <a:r>
              <a:rPr lang="en-US" dirty="0"/>
              <a:t>t</a:t>
            </a:r>
            <a:r>
              <a:rPr lang="en-CY" dirty="0"/>
              <a:t>a </a:t>
            </a:r>
            <a:r>
              <a:rPr lang="en-US" dirty="0"/>
              <a:t>s</a:t>
            </a:r>
            <a:r>
              <a:rPr lang="en-CY" dirty="0"/>
              <a:t>t</a:t>
            </a:r>
            <a:r>
              <a:rPr lang="en-US" dirty="0"/>
              <a:t>o</a:t>
            </a:r>
            <a:r>
              <a:rPr lang="en-CY" dirty="0"/>
              <a:t>r</a:t>
            </a:r>
            <a:r>
              <a:rPr lang="en-US" dirty="0"/>
              <a:t>a</a:t>
            </a:r>
            <a:r>
              <a:rPr lang="en-CY" dirty="0"/>
              <a:t>g</a:t>
            </a:r>
            <a:r>
              <a:rPr lang="en-US" dirty="0"/>
              <a:t>e</a:t>
            </a:r>
            <a:endParaRPr lang="en-CY" dirty="0"/>
          </a:p>
          <a:p>
            <a:pPr marL="0" indent="0">
              <a:buNone/>
            </a:pPr>
            <a:r>
              <a:rPr lang="en-CY" dirty="0"/>
              <a:t>Developer </a:t>
            </a:r>
            <a:r>
              <a:rPr lang="en-US" dirty="0"/>
              <a:t>h</a:t>
            </a:r>
            <a:r>
              <a:rPr lang="en-CY" dirty="0"/>
              <a:t>a</a:t>
            </a:r>
            <a:r>
              <a:rPr lang="en-US" dirty="0"/>
              <a:t>s</a:t>
            </a:r>
            <a:r>
              <a:rPr lang="en-CY" dirty="0"/>
              <a:t> </a:t>
            </a:r>
            <a:r>
              <a:rPr lang="en-US" dirty="0"/>
              <a:t>t</a:t>
            </a:r>
            <a:r>
              <a:rPr lang="en-CY" dirty="0"/>
              <a:t>o </a:t>
            </a:r>
            <a:r>
              <a:rPr lang="en-US" dirty="0" err="1"/>
              <a:t>i</a:t>
            </a:r>
            <a:r>
              <a:rPr lang="en-CY" dirty="0"/>
              <a:t>m</a:t>
            </a:r>
            <a:r>
              <a:rPr lang="en-US" dirty="0"/>
              <a:t>p</a:t>
            </a:r>
            <a:r>
              <a:rPr lang="en-CY" dirty="0"/>
              <a:t>l</a:t>
            </a:r>
            <a:r>
              <a:rPr lang="en-US" dirty="0"/>
              <a:t>e</a:t>
            </a:r>
            <a:r>
              <a:rPr lang="en-CY" dirty="0"/>
              <a:t>m</a:t>
            </a:r>
            <a:r>
              <a:rPr lang="en-US" dirty="0"/>
              <a:t>e</a:t>
            </a:r>
            <a:r>
              <a:rPr lang="en-CY" dirty="0" err="1"/>
              <a:t>nt</a:t>
            </a:r>
            <a:r>
              <a:rPr lang="en-CY" dirty="0"/>
              <a:t>:</a:t>
            </a:r>
          </a:p>
          <a:p>
            <a:pPr marL="0" indent="0">
              <a:buNone/>
            </a:pPr>
            <a:r>
              <a:rPr lang="en-CY" dirty="0"/>
              <a:t> - </a:t>
            </a:r>
            <a:r>
              <a:rPr lang="en-US" dirty="0"/>
              <a:t>S</a:t>
            </a:r>
            <a:r>
              <a:rPr lang="en-CY" dirty="0"/>
              <a:t>e</a:t>
            </a:r>
            <a:r>
              <a:rPr lang="en-US" dirty="0"/>
              <a:t>r</a:t>
            </a:r>
            <a:r>
              <a:rPr lang="en-CY" dirty="0" err="1"/>
              <a:t>i</a:t>
            </a:r>
            <a:r>
              <a:rPr lang="en-US" dirty="0"/>
              <a:t>a</a:t>
            </a:r>
            <a:r>
              <a:rPr lang="en-CY" dirty="0"/>
              <a:t>l</a:t>
            </a:r>
            <a:r>
              <a:rPr lang="en-US" dirty="0" err="1"/>
              <a:t>i</a:t>
            </a:r>
            <a:r>
              <a:rPr lang="en-CY" dirty="0"/>
              <a:t>z</a:t>
            </a:r>
            <a:r>
              <a:rPr lang="en-US" dirty="0"/>
              <a:t>a</a:t>
            </a:r>
            <a:r>
              <a:rPr lang="en-CY" dirty="0" err="1"/>
              <a:t>ble</a:t>
            </a:r>
            <a:r>
              <a:rPr lang="en-CY" dirty="0"/>
              <a:t> type for the summary </a:t>
            </a:r>
          </a:p>
          <a:p>
            <a:pPr>
              <a:buFontTx/>
              <a:buChar char="-"/>
            </a:pPr>
            <a:r>
              <a:rPr lang="en-CY" dirty="0"/>
              <a:t>Implementation of summarize and merge functions</a:t>
            </a:r>
          </a:p>
          <a:p>
            <a:pPr>
              <a:buFontTx/>
              <a:buChar char="-"/>
            </a:pPr>
            <a:r>
              <a:rPr lang="en-CY" dirty="0"/>
              <a:t>C</a:t>
            </a:r>
            <a:r>
              <a:rPr lang="en-US" dirty="0"/>
              <a:t>o</a:t>
            </a:r>
            <a:r>
              <a:rPr lang="en-CY" dirty="0"/>
              <a:t>d</a:t>
            </a:r>
            <a:r>
              <a:rPr lang="en-US" dirty="0"/>
              <a:t>e</a:t>
            </a:r>
            <a:r>
              <a:rPr lang="en-CY" dirty="0"/>
              <a:t> </a:t>
            </a:r>
            <a:r>
              <a:rPr lang="en-US" dirty="0"/>
              <a:t>o</a:t>
            </a:r>
            <a:r>
              <a:rPr lang="en-CY" dirty="0"/>
              <a:t> </a:t>
            </a:r>
            <a:r>
              <a:rPr lang="en-US" dirty="0"/>
              <a:t>r</a:t>
            </a:r>
            <a:r>
              <a:rPr lang="en-CY" dirty="0"/>
              <a:t>e</a:t>
            </a:r>
            <a:r>
              <a:rPr lang="en-US" dirty="0"/>
              <a:t>n</a:t>
            </a:r>
            <a:r>
              <a:rPr lang="en-CY" dirty="0"/>
              <a:t>d</a:t>
            </a:r>
            <a:r>
              <a:rPr lang="en-US" dirty="0"/>
              <a:t>e</a:t>
            </a:r>
            <a:r>
              <a:rPr lang="en-CY" dirty="0"/>
              <a:t>r </a:t>
            </a:r>
            <a:r>
              <a:rPr lang="en-US" dirty="0"/>
              <a:t>t</a:t>
            </a:r>
            <a:r>
              <a:rPr lang="en-CY" dirty="0"/>
              <a:t>h</a:t>
            </a:r>
            <a:r>
              <a:rPr lang="en-US" dirty="0"/>
              <a:t>e</a:t>
            </a:r>
            <a:r>
              <a:rPr lang="en-CY" dirty="0"/>
              <a:t> </a:t>
            </a:r>
            <a:r>
              <a:rPr lang="en-US" dirty="0"/>
              <a:t>s</a:t>
            </a:r>
            <a:r>
              <a:rPr lang="en-CY" dirty="0"/>
              <a:t>u</a:t>
            </a:r>
            <a:r>
              <a:rPr lang="en-US" dirty="0"/>
              <a:t>m</a:t>
            </a:r>
            <a:r>
              <a:rPr lang="en-CY" dirty="0"/>
              <a:t>m</a:t>
            </a:r>
            <a:r>
              <a:rPr lang="en-US" dirty="0"/>
              <a:t>a</a:t>
            </a:r>
            <a:r>
              <a:rPr lang="en-CY" dirty="0"/>
              <a:t>r</a:t>
            </a:r>
            <a:r>
              <a:rPr lang="en-US" dirty="0"/>
              <a:t>y</a:t>
            </a:r>
            <a:r>
              <a:rPr lang="en-CY" dirty="0"/>
              <a:t> </a:t>
            </a:r>
            <a:r>
              <a:rPr lang="en-US" dirty="0"/>
              <a:t>a</a:t>
            </a:r>
            <a:r>
              <a:rPr lang="en-CY" dirty="0"/>
              <a:t>s </a:t>
            </a:r>
            <a:r>
              <a:rPr lang="en-US" dirty="0"/>
              <a:t>v</a:t>
            </a:r>
            <a:r>
              <a:rPr lang="en-CY" dirty="0" err="1"/>
              <a:t>i</a:t>
            </a:r>
            <a:r>
              <a:rPr lang="en-US" dirty="0"/>
              <a:t>s</a:t>
            </a:r>
            <a:r>
              <a:rPr lang="en-CY" dirty="0"/>
              <a:t>u</a:t>
            </a:r>
            <a:r>
              <a:rPr lang="en-US" dirty="0"/>
              <a:t>a</a:t>
            </a:r>
            <a:r>
              <a:rPr lang="en-CY" dirty="0"/>
              <a:t>l</a:t>
            </a:r>
            <a:r>
              <a:rPr lang="en-US" dirty="0" err="1"/>
              <a:t>i</a:t>
            </a:r>
            <a:r>
              <a:rPr lang="en-CY" dirty="0"/>
              <a:t>z</a:t>
            </a:r>
            <a:r>
              <a:rPr lang="en-US" dirty="0"/>
              <a:t>a</a:t>
            </a:r>
            <a:r>
              <a:rPr lang="en-CY" dirty="0"/>
              <a:t>t</a:t>
            </a:r>
            <a:r>
              <a:rPr lang="en-US" dirty="0" err="1"/>
              <a:t>i</a:t>
            </a:r>
            <a:r>
              <a:rPr lang="en-CY" dirty="0"/>
              <a:t>o</a:t>
            </a:r>
            <a:r>
              <a:rPr lang="en-US" dirty="0"/>
              <a:t>n</a:t>
            </a:r>
            <a:r>
              <a:rPr lang="en-CY" dirty="0"/>
              <a:t> </a:t>
            </a:r>
            <a:r>
              <a:rPr lang="en-US" dirty="0"/>
              <a:t>t</a:t>
            </a:r>
            <a:r>
              <a:rPr lang="en-CY" dirty="0"/>
              <a:t>o </a:t>
            </a:r>
            <a:r>
              <a:rPr lang="en-US" dirty="0"/>
              <a:t>U</a:t>
            </a:r>
            <a:r>
              <a:rPr lang="en-CY" dirty="0"/>
              <a:t>I</a:t>
            </a:r>
            <a:endParaRPr lang="el-GR" dirty="0"/>
          </a:p>
          <a:p>
            <a:pPr marL="0" indent="0">
              <a:buNone/>
            </a:pPr>
            <a:endParaRPr lang="el-GR" dirty="0"/>
          </a:p>
          <a:p>
            <a:pPr marL="0" indent="0">
              <a:buNone/>
            </a:pPr>
            <a:endParaRPr lang="el-GR" dirty="0"/>
          </a:p>
          <a:p>
            <a:pPr marL="0" indent="0">
              <a:buNone/>
            </a:pPr>
            <a:endParaRPr lang="el-GR" dirty="0"/>
          </a:p>
          <a:p>
            <a:pPr marL="0" indent="0">
              <a:buNone/>
            </a:pPr>
            <a:endParaRPr lang="en-CY" dirty="0"/>
          </a:p>
        </p:txBody>
      </p:sp>
      <p:sp>
        <p:nvSpPr>
          <p:cNvPr id="5" name="Footer Placeholder 4">
            <a:extLst>
              <a:ext uri="{FF2B5EF4-FFF2-40B4-BE49-F238E27FC236}">
                <a16:creationId xmlns:a16="http://schemas.microsoft.com/office/drawing/2014/main" id="{1B9E5221-FED3-473F-AEE8-9F6A893F13A8}"/>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B3F0864E-999A-444E-84F1-31AEF9FFC1E9}"/>
              </a:ext>
            </a:extLst>
          </p:cNvPr>
          <p:cNvSpPr>
            <a:spLocks noGrp="1"/>
          </p:cNvSpPr>
          <p:nvPr>
            <p:ph type="sldNum" sz="quarter" idx="12"/>
          </p:nvPr>
        </p:nvSpPr>
        <p:spPr/>
        <p:txBody>
          <a:bodyPr/>
          <a:lstStyle/>
          <a:p>
            <a:fld id="{D3F1D1C4-C2D9-4231-9FB2-B2D9D97AA41D}" type="slidenum">
              <a:rPr lang="el-GR" smtClean="0"/>
              <a:pPr/>
              <a:t>19</a:t>
            </a:fld>
            <a:endParaRPr lang="el-GR"/>
          </a:p>
        </p:txBody>
      </p:sp>
    </p:spTree>
    <p:extLst>
      <p:ext uri="{BB962C8B-B14F-4D97-AF65-F5344CB8AC3E}">
        <p14:creationId xmlns:p14="http://schemas.microsoft.com/office/powerpoint/2010/main" val="79249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r>
              <a:rPr lang="en-CY" dirty="0"/>
              <a:t>Hillview </a:t>
            </a:r>
            <a:r>
              <a:rPr lang="en-US" dirty="0"/>
              <a:t>Overview</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30370" y="1276351"/>
            <a:ext cx="8585029" cy="3175792"/>
          </a:xfrm>
        </p:spPr>
        <p:txBody>
          <a:bodyPr>
            <a:normAutofit fontScale="77500" lnSpcReduction="20000"/>
          </a:bodyPr>
          <a:lstStyle/>
          <a:p>
            <a:r>
              <a:rPr lang="x-none" dirty="0"/>
              <a:t>Hillview is a </a:t>
            </a:r>
            <a:r>
              <a:rPr lang="en-CY" dirty="0"/>
              <a:t>distributed spreadsheet that supports big datasets that cannot be handled by a single machine</a:t>
            </a:r>
          </a:p>
          <a:p>
            <a:r>
              <a:rPr lang="en-CY" dirty="0"/>
              <a:t>Hill view is designed as cloud service and it’s accessible to clients through a web interface.</a:t>
            </a:r>
            <a:endParaRPr lang="x-none" dirty="0"/>
          </a:p>
          <a:p>
            <a:r>
              <a:rPr lang="en-CY" dirty="0"/>
              <a:t>Hillview provides a high degree of interactivity </a:t>
            </a:r>
            <a:r>
              <a:rPr lang="x-none" dirty="0"/>
              <a:t>.</a:t>
            </a:r>
          </a:p>
          <a:p>
            <a:r>
              <a:rPr lang="en-CY" dirty="0"/>
              <a:t>Due to interactivity data analysts can explore information quickly</a:t>
            </a:r>
            <a:r>
              <a:rPr lang="x-none" dirty="0"/>
              <a:t>.</a:t>
            </a:r>
          </a:p>
          <a:p>
            <a:r>
              <a:rPr lang="en-CY" dirty="0"/>
              <a:t>Hillview provides quick responsiveness with the introduction of visualization sketches(</a:t>
            </a:r>
            <a:r>
              <a:rPr lang="en-CY" dirty="0" err="1"/>
              <a:t>Vizketches</a:t>
            </a:r>
            <a:r>
              <a:rPr lang="en-CY" dirty="0"/>
              <a:t>).</a:t>
            </a:r>
          </a:p>
          <a:p>
            <a:r>
              <a:rPr lang="en-CY" dirty="0" err="1"/>
              <a:t>Vizketches</a:t>
            </a:r>
            <a:r>
              <a:rPr lang="en-CY" dirty="0"/>
              <a:t> is a simple idea to produce compact data visualizations.</a:t>
            </a:r>
            <a:endParaRPr lang="en-US" dirty="0"/>
          </a:p>
          <a:p>
            <a:endParaRPr lang="en-US" dirty="0"/>
          </a:p>
          <a:p>
            <a:endParaRPr lang="en-US" dirty="0"/>
          </a:p>
        </p:txBody>
      </p:sp>
    </p:spTree>
    <p:extLst>
      <p:ext uri="{BB962C8B-B14F-4D97-AF65-F5344CB8AC3E}">
        <p14:creationId xmlns:p14="http://schemas.microsoft.com/office/powerpoint/2010/main" val="2795485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0A1C-040C-4200-B907-40EB0E504689}"/>
              </a:ext>
            </a:extLst>
          </p:cNvPr>
          <p:cNvSpPr>
            <a:spLocks noGrp="1"/>
          </p:cNvSpPr>
          <p:nvPr>
            <p:ph type="title"/>
          </p:nvPr>
        </p:nvSpPr>
        <p:spPr/>
        <p:txBody>
          <a:bodyPr/>
          <a:lstStyle/>
          <a:p>
            <a:r>
              <a:rPr lang="en-CY" dirty="0"/>
              <a:t>Data Transformation</a:t>
            </a:r>
            <a:endParaRPr lang="x-none" dirty="0"/>
          </a:p>
        </p:txBody>
      </p:sp>
      <p:sp>
        <p:nvSpPr>
          <p:cNvPr id="3" name="Content Placeholder 2">
            <a:extLst>
              <a:ext uri="{FF2B5EF4-FFF2-40B4-BE49-F238E27FC236}">
                <a16:creationId xmlns:a16="http://schemas.microsoft.com/office/drawing/2014/main" id="{C9E22079-BC48-4EBD-AEAB-7DCB0B3B39F3}"/>
              </a:ext>
            </a:extLst>
          </p:cNvPr>
          <p:cNvSpPr>
            <a:spLocks noGrp="1"/>
          </p:cNvSpPr>
          <p:nvPr>
            <p:ph sz="half" idx="1"/>
          </p:nvPr>
        </p:nvSpPr>
        <p:spPr>
          <a:xfrm>
            <a:off x="457200" y="1200151"/>
            <a:ext cx="8579296" cy="3394472"/>
          </a:xfrm>
        </p:spPr>
        <p:txBody>
          <a:bodyPr>
            <a:normAutofit/>
          </a:bodyPr>
          <a:lstStyle/>
          <a:p>
            <a:pPr>
              <a:buFontTx/>
              <a:buChar char="-"/>
            </a:pPr>
            <a:r>
              <a:rPr lang="en-US" dirty="0"/>
              <a:t>Users may wish to generate new data from existing data as part of the data exploration process</a:t>
            </a:r>
            <a:endParaRPr lang="en-CY" dirty="0"/>
          </a:p>
          <a:p>
            <a:pPr>
              <a:buFontTx/>
              <a:buChar char="-"/>
            </a:pPr>
            <a:r>
              <a:rPr lang="en-CY" dirty="0"/>
              <a:t>Users ca</a:t>
            </a:r>
            <a:r>
              <a:rPr lang="en-US" dirty="0"/>
              <a:t>n</a:t>
            </a:r>
            <a:r>
              <a:rPr lang="en-CY" dirty="0"/>
              <a:t> </a:t>
            </a:r>
            <a:r>
              <a:rPr lang="en-US" dirty="0"/>
              <a:t>d</a:t>
            </a:r>
            <a:r>
              <a:rPr lang="en-CY" dirty="0"/>
              <a:t>o </a:t>
            </a:r>
            <a:r>
              <a:rPr lang="en-US" dirty="0"/>
              <a:t>t</a:t>
            </a:r>
            <a:r>
              <a:rPr lang="en-CY" dirty="0"/>
              <a:t>h</a:t>
            </a:r>
            <a:r>
              <a:rPr lang="en-US" dirty="0"/>
              <a:t>a</a:t>
            </a:r>
            <a:r>
              <a:rPr lang="en-CY" dirty="0"/>
              <a:t>t </a:t>
            </a:r>
            <a:r>
              <a:rPr lang="en-US" dirty="0"/>
              <a:t>w</a:t>
            </a:r>
            <a:r>
              <a:rPr lang="en-CY" dirty="0" err="1"/>
              <a:t>i</a:t>
            </a:r>
            <a:r>
              <a:rPr lang="en-US" dirty="0"/>
              <a:t>t</a:t>
            </a:r>
            <a:r>
              <a:rPr lang="en-CY" dirty="0"/>
              <a:t>h: </a:t>
            </a:r>
          </a:p>
          <a:p>
            <a:pPr marL="0" indent="0">
              <a:buNone/>
            </a:pPr>
            <a:r>
              <a:rPr lang="en-CY" dirty="0"/>
              <a:t>  - </a:t>
            </a:r>
            <a:r>
              <a:rPr lang="en-US" dirty="0"/>
              <a:t>T</a:t>
            </a:r>
            <a:r>
              <a:rPr lang="en-CY" dirty="0"/>
              <a:t>h</a:t>
            </a:r>
            <a:r>
              <a:rPr lang="en-US" dirty="0"/>
              <a:t>r</a:t>
            </a:r>
            <a:r>
              <a:rPr lang="en-CY" dirty="0"/>
              <a:t>o</a:t>
            </a:r>
            <a:r>
              <a:rPr lang="en-US" dirty="0"/>
              <a:t>u</a:t>
            </a:r>
            <a:r>
              <a:rPr lang="en-CY" dirty="0"/>
              <a:t>g</a:t>
            </a:r>
            <a:r>
              <a:rPr lang="en-US" dirty="0"/>
              <a:t>h</a:t>
            </a:r>
            <a:r>
              <a:rPr lang="en-CY" dirty="0"/>
              <a:t> </a:t>
            </a:r>
            <a:r>
              <a:rPr lang="en-US" dirty="0"/>
              <a:t>o</a:t>
            </a:r>
            <a:r>
              <a:rPr lang="en-CY" dirty="0" err="1"/>
              <a:t>ther</a:t>
            </a:r>
            <a:r>
              <a:rPr lang="en-CY" dirty="0"/>
              <a:t> analytic tools and import to Hillview</a:t>
            </a:r>
          </a:p>
          <a:p>
            <a:pPr marL="0" indent="0">
              <a:buNone/>
            </a:pPr>
            <a:r>
              <a:rPr lang="en-CY" dirty="0"/>
              <a:t>  - </a:t>
            </a:r>
            <a:r>
              <a:rPr lang="en-US" dirty="0"/>
              <a:t>D</a:t>
            </a:r>
            <a:r>
              <a:rPr lang="en-CY" dirty="0"/>
              <a:t>e</a:t>
            </a:r>
            <a:r>
              <a:rPr lang="en-US" dirty="0"/>
              <a:t>r</a:t>
            </a:r>
            <a:r>
              <a:rPr lang="en-CY" dirty="0" err="1"/>
              <a:t>i</a:t>
            </a:r>
            <a:r>
              <a:rPr lang="en-US" dirty="0"/>
              <a:t>v</a:t>
            </a:r>
            <a:r>
              <a:rPr lang="en-CY" dirty="0" err="1"/>
              <a:t>i</a:t>
            </a:r>
            <a:r>
              <a:rPr lang="en-US" dirty="0"/>
              <a:t>n</a:t>
            </a:r>
            <a:r>
              <a:rPr lang="en-CY" dirty="0"/>
              <a:t>g </a:t>
            </a:r>
            <a:r>
              <a:rPr lang="en-US" dirty="0"/>
              <a:t>d</a:t>
            </a:r>
            <a:r>
              <a:rPr lang="en-CY" dirty="0"/>
              <a:t>a</a:t>
            </a:r>
            <a:r>
              <a:rPr lang="en-US" dirty="0"/>
              <a:t>t</a:t>
            </a:r>
            <a:r>
              <a:rPr lang="en-CY" dirty="0"/>
              <a:t>a </a:t>
            </a:r>
            <a:r>
              <a:rPr lang="en-US" dirty="0"/>
              <a:t>t</a:t>
            </a:r>
            <a:r>
              <a:rPr lang="en-CY" dirty="0"/>
              <a:t>h</a:t>
            </a:r>
            <a:r>
              <a:rPr lang="en-US" dirty="0"/>
              <a:t>r</a:t>
            </a:r>
            <a:r>
              <a:rPr lang="en-CY" dirty="0"/>
              <a:t>o</a:t>
            </a:r>
            <a:r>
              <a:rPr lang="en-US" dirty="0"/>
              <a:t>u</a:t>
            </a:r>
            <a:r>
              <a:rPr lang="en-CY" dirty="0"/>
              <a:t>g</a:t>
            </a:r>
            <a:r>
              <a:rPr lang="en-US" dirty="0"/>
              <a:t>h</a:t>
            </a:r>
            <a:r>
              <a:rPr lang="en-CY" dirty="0"/>
              <a:t> </a:t>
            </a:r>
            <a:r>
              <a:rPr lang="en-US" dirty="0"/>
              <a:t>H</a:t>
            </a:r>
            <a:r>
              <a:rPr lang="en-CY" dirty="0" err="1"/>
              <a:t>i</a:t>
            </a:r>
            <a:r>
              <a:rPr lang="en-US" dirty="0"/>
              <a:t>l</a:t>
            </a:r>
            <a:r>
              <a:rPr lang="en-CY" dirty="0"/>
              <a:t>l</a:t>
            </a:r>
            <a:r>
              <a:rPr lang="en-US" dirty="0"/>
              <a:t>v</a:t>
            </a:r>
            <a:r>
              <a:rPr lang="en-CY" dirty="0" err="1"/>
              <a:t>i</a:t>
            </a:r>
            <a:r>
              <a:rPr lang="en-US" dirty="0"/>
              <a:t>e</a:t>
            </a:r>
            <a:r>
              <a:rPr lang="en-CY" dirty="0"/>
              <a:t>w </a:t>
            </a:r>
            <a:r>
              <a:rPr lang="en-US" dirty="0"/>
              <a:t>o</a:t>
            </a:r>
            <a:r>
              <a:rPr lang="en-CY" dirty="0"/>
              <a:t>p</a:t>
            </a:r>
            <a:r>
              <a:rPr lang="en-US" dirty="0"/>
              <a:t>e</a:t>
            </a:r>
            <a:r>
              <a:rPr lang="en-CY" dirty="0"/>
              <a:t>r</a:t>
            </a:r>
            <a:r>
              <a:rPr lang="en-US" dirty="0"/>
              <a:t>a</a:t>
            </a:r>
            <a:r>
              <a:rPr lang="en-CY" dirty="0"/>
              <a:t>t</a:t>
            </a:r>
            <a:r>
              <a:rPr lang="en-US" dirty="0" err="1"/>
              <a:t>i</a:t>
            </a:r>
            <a:r>
              <a:rPr lang="en-CY" dirty="0"/>
              <a:t>o</a:t>
            </a:r>
            <a:r>
              <a:rPr lang="en-US" dirty="0"/>
              <a:t>n</a:t>
            </a:r>
            <a:r>
              <a:rPr lang="en-CY" dirty="0"/>
              <a:t>s</a:t>
            </a:r>
            <a:endParaRPr lang="x-none" dirty="0"/>
          </a:p>
        </p:txBody>
      </p:sp>
      <p:sp>
        <p:nvSpPr>
          <p:cNvPr id="5" name="Footer Placeholder 4">
            <a:extLst>
              <a:ext uri="{FF2B5EF4-FFF2-40B4-BE49-F238E27FC236}">
                <a16:creationId xmlns:a16="http://schemas.microsoft.com/office/drawing/2014/main" id="{AC5961E2-5FCB-41B6-A9F6-FEB6EA85A25D}"/>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A48BECBA-3C91-46A4-ABBC-E05A5A625BA3}"/>
              </a:ext>
            </a:extLst>
          </p:cNvPr>
          <p:cNvSpPr>
            <a:spLocks noGrp="1"/>
          </p:cNvSpPr>
          <p:nvPr>
            <p:ph type="sldNum" sz="quarter" idx="12"/>
          </p:nvPr>
        </p:nvSpPr>
        <p:spPr/>
        <p:txBody>
          <a:bodyPr/>
          <a:lstStyle/>
          <a:p>
            <a:fld id="{D3F1D1C4-C2D9-4231-9FB2-B2D9D97AA41D}" type="slidenum">
              <a:rPr lang="el-GR" smtClean="0"/>
              <a:pPr/>
              <a:t>20</a:t>
            </a:fld>
            <a:endParaRPr lang="el-GR"/>
          </a:p>
        </p:txBody>
      </p:sp>
    </p:spTree>
    <p:extLst>
      <p:ext uri="{BB962C8B-B14F-4D97-AF65-F5344CB8AC3E}">
        <p14:creationId xmlns:p14="http://schemas.microsoft.com/office/powerpoint/2010/main" val="3015234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0054-028E-4F93-9C5F-F44E3F980E3D}"/>
              </a:ext>
            </a:extLst>
          </p:cNvPr>
          <p:cNvSpPr>
            <a:spLocks noGrp="1"/>
          </p:cNvSpPr>
          <p:nvPr>
            <p:ph type="title"/>
          </p:nvPr>
        </p:nvSpPr>
        <p:spPr>
          <a:xfrm>
            <a:off x="465667" y="431137"/>
            <a:ext cx="8229600" cy="857250"/>
          </a:xfrm>
        </p:spPr>
        <p:txBody>
          <a:bodyPr/>
          <a:lstStyle/>
          <a:p>
            <a:r>
              <a:rPr lang="en-CY" dirty="0"/>
              <a:t>Hillview Memory Management</a:t>
            </a:r>
            <a:endParaRPr lang="x-none" dirty="0"/>
          </a:p>
        </p:txBody>
      </p:sp>
      <p:sp>
        <p:nvSpPr>
          <p:cNvPr id="5" name="Footer Placeholder 4">
            <a:extLst>
              <a:ext uri="{FF2B5EF4-FFF2-40B4-BE49-F238E27FC236}">
                <a16:creationId xmlns:a16="http://schemas.microsoft.com/office/drawing/2014/main" id="{88AC3994-81A7-4C61-BF86-73A3FDFEEB4A}"/>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9C502322-CC0D-4219-A9D4-43900D7CA881}"/>
              </a:ext>
            </a:extLst>
          </p:cNvPr>
          <p:cNvSpPr>
            <a:spLocks noGrp="1"/>
          </p:cNvSpPr>
          <p:nvPr>
            <p:ph type="sldNum" sz="quarter" idx="12"/>
          </p:nvPr>
        </p:nvSpPr>
        <p:spPr/>
        <p:txBody>
          <a:bodyPr/>
          <a:lstStyle/>
          <a:p>
            <a:fld id="{D3F1D1C4-C2D9-4231-9FB2-B2D9D97AA41D}" type="slidenum">
              <a:rPr lang="el-GR" smtClean="0"/>
              <a:pPr/>
              <a:t>21</a:t>
            </a:fld>
            <a:endParaRPr lang="el-GR"/>
          </a:p>
        </p:txBody>
      </p:sp>
      <p:sp>
        <p:nvSpPr>
          <p:cNvPr id="7" name="Content Placeholder 2">
            <a:extLst>
              <a:ext uri="{FF2B5EF4-FFF2-40B4-BE49-F238E27FC236}">
                <a16:creationId xmlns:a16="http://schemas.microsoft.com/office/drawing/2014/main" id="{5270FF8A-E173-4015-8A50-B3DA090892D6}"/>
              </a:ext>
            </a:extLst>
          </p:cNvPr>
          <p:cNvSpPr>
            <a:spLocks noGrp="1"/>
          </p:cNvSpPr>
          <p:nvPr>
            <p:ph sz="half" idx="1"/>
          </p:nvPr>
        </p:nvSpPr>
        <p:spPr>
          <a:xfrm>
            <a:off x="457200" y="1200151"/>
            <a:ext cx="8435280" cy="3394472"/>
          </a:xfrm>
        </p:spPr>
        <p:txBody>
          <a:bodyPr>
            <a:normAutofit fontScale="92500"/>
          </a:bodyPr>
          <a:lstStyle/>
          <a:p>
            <a:pPr marL="0" indent="0">
              <a:buNone/>
            </a:pPr>
            <a:endParaRPr lang="en-US" dirty="0"/>
          </a:p>
          <a:p>
            <a:pPr marL="0" indent="0">
              <a:buNone/>
            </a:pPr>
            <a:r>
              <a:rPr lang="en-CY" dirty="0"/>
              <a:t>Hillview uses a simplified memory management by using only soft state. </a:t>
            </a:r>
            <a:endParaRPr lang="en-US" dirty="0"/>
          </a:p>
          <a:p>
            <a:pPr marL="0" indent="0">
              <a:buNone/>
            </a:pPr>
            <a:endParaRPr lang="en-CY" dirty="0"/>
          </a:p>
          <a:p>
            <a:pPr marL="0" indent="0">
              <a:buNone/>
            </a:pPr>
            <a:r>
              <a:rPr lang="en-US" dirty="0"/>
              <a:t>I</a:t>
            </a:r>
            <a:r>
              <a:rPr lang="en-CY" dirty="0"/>
              <a:t>ndependently garbage-collection.</a:t>
            </a:r>
            <a:endParaRPr lang="en-US" dirty="0"/>
          </a:p>
          <a:p>
            <a:pPr marL="0" indent="0">
              <a:buNone/>
            </a:pPr>
            <a:endParaRPr lang="en-CY" dirty="0"/>
          </a:p>
          <a:p>
            <a:pPr marL="0" indent="0">
              <a:buNone/>
            </a:pPr>
            <a:r>
              <a:rPr lang="en-CY" dirty="0"/>
              <a:t>Root node maintains a redo log with all executed operations</a:t>
            </a:r>
            <a:endParaRPr lang="en-US" dirty="0"/>
          </a:p>
        </p:txBody>
      </p:sp>
    </p:spTree>
    <p:extLst>
      <p:ext uri="{BB962C8B-B14F-4D97-AF65-F5344CB8AC3E}">
        <p14:creationId xmlns:p14="http://schemas.microsoft.com/office/powerpoint/2010/main" val="2795104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4B04-5A21-4D55-ACCE-C01188A5789A}"/>
              </a:ext>
            </a:extLst>
          </p:cNvPr>
          <p:cNvSpPr>
            <a:spLocks noGrp="1"/>
          </p:cNvSpPr>
          <p:nvPr>
            <p:ph type="title"/>
          </p:nvPr>
        </p:nvSpPr>
        <p:spPr/>
        <p:txBody>
          <a:bodyPr/>
          <a:lstStyle/>
          <a:p>
            <a:r>
              <a:rPr lang="en-CY" dirty="0"/>
              <a:t>Fault Tolerance</a:t>
            </a:r>
            <a:endParaRPr lang="x-none" dirty="0"/>
          </a:p>
        </p:txBody>
      </p:sp>
      <p:sp>
        <p:nvSpPr>
          <p:cNvPr id="5" name="Footer Placeholder 4">
            <a:extLst>
              <a:ext uri="{FF2B5EF4-FFF2-40B4-BE49-F238E27FC236}">
                <a16:creationId xmlns:a16="http://schemas.microsoft.com/office/drawing/2014/main" id="{3FF918A6-ED2C-4593-9BD6-E3FD1F236C92}"/>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F60C052C-FDFA-4DE5-B6EE-40B03847F2BF}"/>
              </a:ext>
            </a:extLst>
          </p:cNvPr>
          <p:cNvSpPr>
            <a:spLocks noGrp="1"/>
          </p:cNvSpPr>
          <p:nvPr>
            <p:ph type="sldNum" sz="quarter" idx="12"/>
          </p:nvPr>
        </p:nvSpPr>
        <p:spPr/>
        <p:txBody>
          <a:bodyPr/>
          <a:lstStyle/>
          <a:p>
            <a:fld id="{D3F1D1C4-C2D9-4231-9FB2-B2D9D97AA41D}" type="slidenum">
              <a:rPr lang="el-GR" smtClean="0"/>
              <a:pPr/>
              <a:t>22</a:t>
            </a:fld>
            <a:endParaRPr lang="el-GR"/>
          </a:p>
        </p:txBody>
      </p:sp>
      <p:sp>
        <p:nvSpPr>
          <p:cNvPr id="7" name="Content Placeholder 2">
            <a:extLst>
              <a:ext uri="{FF2B5EF4-FFF2-40B4-BE49-F238E27FC236}">
                <a16:creationId xmlns:a16="http://schemas.microsoft.com/office/drawing/2014/main" id="{1BBA9BD5-4EA9-4E5F-B507-EEA7AE410837}"/>
              </a:ext>
            </a:extLst>
          </p:cNvPr>
          <p:cNvSpPr>
            <a:spLocks noGrp="1"/>
          </p:cNvSpPr>
          <p:nvPr>
            <p:ph sz="half" idx="1"/>
          </p:nvPr>
        </p:nvSpPr>
        <p:spPr>
          <a:xfrm>
            <a:off x="457200" y="1200151"/>
            <a:ext cx="8435280" cy="3394472"/>
          </a:xfrm>
        </p:spPr>
        <p:txBody>
          <a:bodyPr>
            <a:normAutofit lnSpcReduction="10000"/>
          </a:bodyPr>
          <a:lstStyle/>
          <a:p>
            <a:pPr>
              <a:buFontTx/>
              <a:buChar char="-"/>
            </a:pPr>
            <a:r>
              <a:rPr lang="en-CY" dirty="0"/>
              <a:t>Hillview provides fault tolerance by logging operations</a:t>
            </a:r>
            <a:endParaRPr lang="en-US" dirty="0"/>
          </a:p>
          <a:p>
            <a:pPr>
              <a:buFontTx/>
              <a:buChar char="-"/>
            </a:pPr>
            <a:endParaRPr lang="en-US" dirty="0"/>
          </a:p>
          <a:p>
            <a:pPr>
              <a:buFontTx/>
              <a:buChar char="-"/>
            </a:pPr>
            <a:r>
              <a:rPr lang="en-CY" dirty="0"/>
              <a:t>After a failure the root node restarts and </a:t>
            </a:r>
            <a:r>
              <a:rPr lang="en-CY" dirty="0" err="1"/>
              <a:t>and</a:t>
            </a:r>
            <a:r>
              <a:rPr lang="en-CY" dirty="0"/>
              <a:t> it reads</a:t>
            </a:r>
            <a:r>
              <a:rPr lang="en-US" dirty="0"/>
              <a:t> </a:t>
            </a:r>
            <a:r>
              <a:rPr lang="en-CY" dirty="0"/>
              <a:t>the redo log in memory </a:t>
            </a:r>
            <a:endParaRPr lang="en-US" dirty="0"/>
          </a:p>
          <a:p>
            <a:pPr>
              <a:buFontTx/>
              <a:buChar char="-"/>
            </a:pPr>
            <a:endParaRPr lang="en-US" dirty="0"/>
          </a:p>
          <a:p>
            <a:pPr>
              <a:buFontTx/>
              <a:buChar char="-"/>
            </a:pPr>
            <a:r>
              <a:rPr lang="en-CY" dirty="0"/>
              <a:t>Replaying occurs only when the user demand to access a dataset that no longer exists. </a:t>
            </a:r>
            <a:endParaRPr lang="en-US" dirty="0"/>
          </a:p>
        </p:txBody>
      </p:sp>
    </p:spTree>
    <p:extLst>
      <p:ext uri="{BB962C8B-B14F-4D97-AF65-F5344CB8AC3E}">
        <p14:creationId xmlns:p14="http://schemas.microsoft.com/office/powerpoint/2010/main" val="721161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4B04-5A21-4D55-ACCE-C01188A5789A}"/>
              </a:ext>
            </a:extLst>
          </p:cNvPr>
          <p:cNvSpPr>
            <a:spLocks noGrp="1"/>
          </p:cNvSpPr>
          <p:nvPr>
            <p:ph type="title"/>
          </p:nvPr>
        </p:nvSpPr>
        <p:spPr/>
        <p:txBody>
          <a:bodyPr/>
          <a:lstStyle/>
          <a:p>
            <a:r>
              <a:rPr lang="en-US" dirty="0"/>
              <a:t>I</a:t>
            </a:r>
            <a:r>
              <a:rPr lang="en-CY" dirty="0"/>
              <a:t>m</a:t>
            </a:r>
            <a:r>
              <a:rPr lang="en-US" dirty="0"/>
              <a:t>p</a:t>
            </a:r>
            <a:r>
              <a:rPr lang="en-CY" dirty="0"/>
              <a:t>l</a:t>
            </a:r>
            <a:r>
              <a:rPr lang="en-US" dirty="0"/>
              <a:t>e</a:t>
            </a:r>
            <a:r>
              <a:rPr lang="en-CY" dirty="0"/>
              <a:t>m</a:t>
            </a:r>
            <a:r>
              <a:rPr lang="en-US" dirty="0"/>
              <a:t>e</a:t>
            </a:r>
            <a:r>
              <a:rPr lang="en-CY" dirty="0"/>
              <a:t>n</a:t>
            </a:r>
            <a:r>
              <a:rPr lang="en-US" dirty="0"/>
              <a:t>t</a:t>
            </a:r>
            <a:r>
              <a:rPr lang="en-CY" dirty="0"/>
              <a:t>a</a:t>
            </a:r>
            <a:r>
              <a:rPr lang="en-US" dirty="0"/>
              <a:t>t</a:t>
            </a:r>
            <a:r>
              <a:rPr lang="en-CY" dirty="0" err="1"/>
              <a:t>i</a:t>
            </a:r>
            <a:r>
              <a:rPr lang="en-US" dirty="0"/>
              <a:t>o</a:t>
            </a:r>
            <a:r>
              <a:rPr lang="en-CY" dirty="0"/>
              <a:t>n</a:t>
            </a:r>
            <a:endParaRPr lang="x-none" dirty="0"/>
          </a:p>
        </p:txBody>
      </p:sp>
      <p:sp>
        <p:nvSpPr>
          <p:cNvPr id="5" name="Footer Placeholder 4">
            <a:extLst>
              <a:ext uri="{FF2B5EF4-FFF2-40B4-BE49-F238E27FC236}">
                <a16:creationId xmlns:a16="http://schemas.microsoft.com/office/drawing/2014/main" id="{3FF918A6-ED2C-4593-9BD6-E3FD1F236C92}"/>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F60C052C-FDFA-4DE5-B6EE-40B03847F2BF}"/>
              </a:ext>
            </a:extLst>
          </p:cNvPr>
          <p:cNvSpPr>
            <a:spLocks noGrp="1"/>
          </p:cNvSpPr>
          <p:nvPr>
            <p:ph type="sldNum" sz="quarter" idx="12"/>
          </p:nvPr>
        </p:nvSpPr>
        <p:spPr/>
        <p:txBody>
          <a:bodyPr/>
          <a:lstStyle/>
          <a:p>
            <a:fld id="{D3F1D1C4-C2D9-4231-9FB2-B2D9D97AA41D}" type="slidenum">
              <a:rPr lang="el-GR" smtClean="0"/>
              <a:pPr/>
              <a:t>23</a:t>
            </a:fld>
            <a:endParaRPr lang="el-GR"/>
          </a:p>
        </p:txBody>
      </p:sp>
      <p:sp>
        <p:nvSpPr>
          <p:cNvPr id="7" name="Content Placeholder 2">
            <a:extLst>
              <a:ext uri="{FF2B5EF4-FFF2-40B4-BE49-F238E27FC236}">
                <a16:creationId xmlns:a16="http://schemas.microsoft.com/office/drawing/2014/main" id="{1BBA9BD5-4EA9-4E5F-B507-EEA7AE410837}"/>
              </a:ext>
            </a:extLst>
          </p:cNvPr>
          <p:cNvSpPr>
            <a:spLocks noGrp="1"/>
          </p:cNvSpPr>
          <p:nvPr>
            <p:ph sz="half" idx="1"/>
          </p:nvPr>
        </p:nvSpPr>
        <p:spPr>
          <a:xfrm>
            <a:off x="457200" y="1200151"/>
            <a:ext cx="8435280" cy="3394472"/>
          </a:xfrm>
        </p:spPr>
        <p:txBody>
          <a:bodyPr>
            <a:normAutofit fontScale="85000" lnSpcReduction="20000"/>
          </a:bodyPr>
          <a:lstStyle/>
          <a:p>
            <a:pPr marL="0" indent="0">
              <a:buNone/>
            </a:pPr>
            <a:r>
              <a:rPr lang="en-CY" sz="3100" dirty="0"/>
              <a:t>G</a:t>
            </a:r>
            <a:r>
              <a:rPr lang="en-US" sz="3100" dirty="0"/>
              <a:t>r</a:t>
            </a:r>
            <a:r>
              <a:rPr lang="en-CY" sz="3100" dirty="0"/>
              <a:t>a</a:t>
            </a:r>
            <a:r>
              <a:rPr lang="en-US" sz="3100" dirty="0"/>
              <a:t>p</a:t>
            </a:r>
            <a:r>
              <a:rPr lang="en-CY" sz="3100" dirty="0"/>
              <a:t>h</a:t>
            </a:r>
            <a:r>
              <a:rPr lang="en-US" sz="3100" dirty="0" err="1"/>
              <a:t>i</a:t>
            </a:r>
            <a:r>
              <a:rPr lang="en-CY" sz="3100" dirty="0"/>
              <a:t>s </a:t>
            </a:r>
            <a:r>
              <a:rPr lang="en-US" sz="3100" dirty="0"/>
              <a:t>R</a:t>
            </a:r>
            <a:r>
              <a:rPr lang="en-CY" sz="3100" dirty="0"/>
              <a:t>e</a:t>
            </a:r>
            <a:r>
              <a:rPr lang="en-US" sz="3100" dirty="0"/>
              <a:t>n</a:t>
            </a:r>
            <a:r>
              <a:rPr lang="en-CY" sz="3100" dirty="0"/>
              <a:t>d</a:t>
            </a:r>
            <a:r>
              <a:rPr lang="en-US" sz="3100" dirty="0"/>
              <a:t>e</a:t>
            </a:r>
            <a:r>
              <a:rPr lang="en-CY" sz="3100" dirty="0"/>
              <a:t>r</a:t>
            </a:r>
            <a:r>
              <a:rPr lang="en-US" sz="3100" dirty="0" err="1"/>
              <a:t>i</a:t>
            </a:r>
            <a:r>
              <a:rPr lang="en-CY" sz="3100" dirty="0"/>
              <a:t>n</a:t>
            </a:r>
            <a:r>
              <a:rPr lang="en-US" sz="3100" dirty="0"/>
              <a:t>g</a:t>
            </a:r>
            <a:r>
              <a:rPr lang="en-CY" sz="3100" dirty="0"/>
              <a:t>: SVG</a:t>
            </a:r>
          </a:p>
          <a:p>
            <a:pPr marL="0" indent="0">
              <a:buNone/>
            </a:pPr>
            <a:endParaRPr lang="en-CY" sz="3000" dirty="0"/>
          </a:p>
          <a:p>
            <a:pPr marL="0" indent="0">
              <a:buNone/>
            </a:pPr>
            <a:r>
              <a:rPr lang="en-CY" sz="3000" dirty="0"/>
              <a:t>User Interface: </a:t>
            </a:r>
            <a:r>
              <a:rPr lang="en-CY" sz="3000" dirty="0" err="1"/>
              <a:t>Typ</a:t>
            </a:r>
            <a:r>
              <a:rPr lang="en-US" sz="3000" dirty="0"/>
              <a:t>e</a:t>
            </a:r>
            <a:r>
              <a:rPr lang="en-CY" sz="3000" dirty="0"/>
              <a:t>S</a:t>
            </a:r>
            <a:r>
              <a:rPr lang="en-US" sz="3000" dirty="0"/>
              <a:t>c</a:t>
            </a:r>
            <a:r>
              <a:rPr lang="en-CY" sz="3000" dirty="0"/>
              <a:t>r</a:t>
            </a:r>
            <a:r>
              <a:rPr lang="en-US" sz="3000" dirty="0" err="1"/>
              <a:t>i</a:t>
            </a:r>
            <a:r>
              <a:rPr lang="en-CY" sz="3000" dirty="0"/>
              <a:t>p</a:t>
            </a:r>
            <a:r>
              <a:rPr lang="en-US" sz="3000" dirty="0"/>
              <a:t>t</a:t>
            </a:r>
            <a:endParaRPr lang="en-CY" sz="3000" dirty="0"/>
          </a:p>
          <a:p>
            <a:pPr marL="0" indent="0">
              <a:buNone/>
            </a:pPr>
            <a:endParaRPr lang="en-CY" sz="3000" dirty="0"/>
          </a:p>
          <a:p>
            <a:pPr marL="0" indent="0">
              <a:buNone/>
            </a:pPr>
            <a:r>
              <a:rPr lang="en-CY" sz="3000" dirty="0"/>
              <a:t>Backend: Java</a:t>
            </a:r>
          </a:p>
          <a:p>
            <a:pPr>
              <a:buFontTx/>
              <a:buChar char="-"/>
            </a:pPr>
            <a:r>
              <a:rPr lang="en-CY" sz="3000" dirty="0" err="1"/>
              <a:t>WebSockets</a:t>
            </a:r>
            <a:endParaRPr lang="en-CY" sz="3000" dirty="0"/>
          </a:p>
          <a:p>
            <a:pPr>
              <a:buFontTx/>
              <a:buChar char="-"/>
            </a:pPr>
            <a:r>
              <a:rPr lang="en-CY" sz="3000" dirty="0"/>
              <a:t>R</a:t>
            </a:r>
            <a:r>
              <a:rPr lang="en-US" sz="3000" dirty="0"/>
              <a:t>e</a:t>
            </a:r>
            <a:r>
              <a:rPr lang="en-CY" sz="3000" dirty="0"/>
              <a:t>a</a:t>
            </a:r>
            <a:r>
              <a:rPr lang="en-US" sz="3000" dirty="0"/>
              <a:t>c</a:t>
            </a:r>
            <a:r>
              <a:rPr lang="en-CY" sz="3000" dirty="0"/>
              <a:t>t</a:t>
            </a:r>
            <a:r>
              <a:rPr lang="en-US" sz="3000" dirty="0" err="1"/>
              <a:t>i</a:t>
            </a:r>
            <a:r>
              <a:rPr lang="en-CY" sz="3000" dirty="0"/>
              <a:t>v</a:t>
            </a:r>
            <a:r>
              <a:rPr lang="en-US" sz="3000" dirty="0"/>
              <a:t>e</a:t>
            </a:r>
            <a:r>
              <a:rPr lang="en-CY" sz="3000" dirty="0"/>
              <a:t> </a:t>
            </a:r>
            <a:r>
              <a:rPr lang="en-US" sz="3000" dirty="0"/>
              <a:t>S</a:t>
            </a:r>
            <a:r>
              <a:rPr lang="en-CY" sz="3000" dirty="0"/>
              <a:t>t</a:t>
            </a:r>
            <a:r>
              <a:rPr lang="en-US" sz="3000" dirty="0"/>
              <a:t>r</a:t>
            </a:r>
            <a:r>
              <a:rPr lang="en-CY" sz="3000" dirty="0"/>
              <a:t>e</a:t>
            </a:r>
            <a:r>
              <a:rPr lang="en-US" sz="3000" dirty="0"/>
              <a:t>a</a:t>
            </a:r>
            <a:r>
              <a:rPr lang="en-CY" sz="3000" dirty="0"/>
              <a:t>m</a:t>
            </a:r>
            <a:r>
              <a:rPr lang="en-US" sz="3000" dirty="0"/>
              <a:t>s</a:t>
            </a:r>
            <a:endParaRPr lang="en-CY" sz="3000" dirty="0"/>
          </a:p>
          <a:p>
            <a:pPr>
              <a:buFontTx/>
              <a:buChar char="-"/>
            </a:pPr>
            <a:r>
              <a:rPr lang="en-CY" sz="3000" dirty="0" err="1"/>
              <a:t>gRPC</a:t>
            </a:r>
            <a:endParaRPr lang="en-US" sz="3000" dirty="0"/>
          </a:p>
        </p:txBody>
      </p:sp>
    </p:spTree>
    <p:extLst>
      <p:ext uri="{BB962C8B-B14F-4D97-AF65-F5344CB8AC3E}">
        <p14:creationId xmlns:p14="http://schemas.microsoft.com/office/powerpoint/2010/main" val="3779866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D965-E8B5-4E58-B3D6-DEB5C496CA1C}"/>
              </a:ext>
            </a:extLst>
          </p:cNvPr>
          <p:cNvSpPr>
            <a:spLocks noGrp="1"/>
          </p:cNvSpPr>
          <p:nvPr>
            <p:ph type="title"/>
          </p:nvPr>
        </p:nvSpPr>
        <p:spPr/>
        <p:txBody>
          <a:bodyPr/>
          <a:lstStyle/>
          <a:p>
            <a:r>
              <a:rPr lang="en-US" dirty="0"/>
              <a:t>E</a:t>
            </a:r>
            <a:r>
              <a:rPr lang="en-CY" dirty="0"/>
              <a:t>v</a:t>
            </a:r>
            <a:r>
              <a:rPr lang="en-US" dirty="0"/>
              <a:t>a</a:t>
            </a:r>
            <a:r>
              <a:rPr lang="en-CY" dirty="0"/>
              <a:t>l</a:t>
            </a:r>
            <a:r>
              <a:rPr lang="en-US" dirty="0"/>
              <a:t>u</a:t>
            </a:r>
            <a:r>
              <a:rPr lang="en-CY" dirty="0" err="1"/>
              <a:t>ation</a:t>
            </a:r>
            <a:endParaRPr lang="en-CY" dirty="0"/>
          </a:p>
        </p:txBody>
      </p:sp>
      <p:sp>
        <p:nvSpPr>
          <p:cNvPr id="3" name="Content Placeholder 2">
            <a:extLst>
              <a:ext uri="{FF2B5EF4-FFF2-40B4-BE49-F238E27FC236}">
                <a16:creationId xmlns:a16="http://schemas.microsoft.com/office/drawing/2014/main" id="{C029E567-382C-4DE2-8077-1527D9E4F129}"/>
              </a:ext>
            </a:extLst>
          </p:cNvPr>
          <p:cNvSpPr>
            <a:spLocks noGrp="1"/>
          </p:cNvSpPr>
          <p:nvPr>
            <p:ph idx="1"/>
          </p:nvPr>
        </p:nvSpPr>
        <p:spPr/>
        <p:txBody>
          <a:bodyPr>
            <a:normAutofit fontScale="92500" lnSpcReduction="20000"/>
          </a:bodyPr>
          <a:lstStyle/>
          <a:p>
            <a:r>
              <a:rPr lang="en-US" dirty="0"/>
              <a:t>G</a:t>
            </a:r>
            <a:r>
              <a:rPr lang="en-CY" dirty="0"/>
              <a:t>o</a:t>
            </a:r>
            <a:r>
              <a:rPr lang="en-US" dirty="0"/>
              <a:t>a</a:t>
            </a:r>
            <a:r>
              <a:rPr lang="en-CY" dirty="0"/>
              <a:t>l</a:t>
            </a:r>
            <a:r>
              <a:rPr lang="en-US" dirty="0"/>
              <a:t>s</a:t>
            </a:r>
            <a:endParaRPr lang="en-CY" dirty="0"/>
          </a:p>
          <a:p>
            <a:pPr lvl="1"/>
            <a:r>
              <a:rPr lang="en-CY" dirty="0" err="1"/>
              <a:t>Inte</a:t>
            </a:r>
            <a:r>
              <a:rPr lang="en-US" dirty="0"/>
              <a:t>r</a:t>
            </a:r>
            <a:r>
              <a:rPr lang="en-CY" dirty="0"/>
              <a:t>a</a:t>
            </a:r>
            <a:r>
              <a:rPr lang="en-US" dirty="0"/>
              <a:t>c</a:t>
            </a:r>
            <a:r>
              <a:rPr lang="en-CY" dirty="0"/>
              <a:t>t</a:t>
            </a:r>
            <a:r>
              <a:rPr lang="en-US" dirty="0" err="1"/>
              <a:t>i</a:t>
            </a:r>
            <a:r>
              <a:rPr lang="en-CY" dirty="0"/>
              <a:t>v</a:t>
            </a:r>
            <a:r>
              <a:rPr lang="en-US" dirty="0"/>
              <a:t>e</a:t>
            </a:r>
            <a:r>
              <a:rPr lang="en-CY" dirty="0"/>
              <a:t> </a:t>
            </a:r>
            <a:r>
              <a:rPr lang="en-US" dirty="0"/>
              <a:t>P</a:t>
            </a:r>
            <a:r>
              <a:rPr lang="en-CY" dirty="0"/>
              <a:t>e</a:t>
            </a:r>
            <a:r>
              <a:rPr lang="en-US" dirty="0"/>
              <a:t>r</a:t>
            </a:r>
            <a:r>
              <a:rPr lang="en-CY" dirty="0"/>
              <a:t>f</a:t>
            </a:r>
            <a:r>
              <a:rPr lang="en-US" dirty="0"/>
              <a:t>o</a:t>
            </a:r>
            <a:r>
              <a:rPr lang="en-CY" dirty="0"/>
              <a:t>r</a:t>
            </a:r>
            <a:r>
              <a:rPr lang="en-US" dirty="0"/>
              <a:t>m</a:t>
            </a:r>
            <a:r>
              <a:rPr lang="en-CY" dirty="0" err="1"/>
              <a:t>ance</a:t>
            </a:r>
            <a:r>
              <a:rPr lang="en-CY" dirty="0"/>
              <a:t> with large datasets</a:t>
            </a:r>
          </a:p>
          <a:p>
            <a:pPr lvl="1"/>
            <a:r>
              <a:rPr lang="en-CY" dirty="0"/>
              <a:t>How </a:t>
            </a:r>
            <a:r>
              <a:rPr lang="en-US" dirty="0"/>
              <a:t>effective</a:t>
            </a:r>
            <a:r>
              <a:rPr lang="en-CY" dirty="0"/>
              <a:t> </a:t>
            </a:r>
            <a:r>
              <a:rPr lang="en-US" dirty="0" err="1"/>
              <a:t>i</a:t>
            </a:r>
            <a:r>
              <a:rPr lang="en-CY" dirty="0"/>
              <a:t>s </a:t>
            </a:r>
            <a:r>
              <a:rPr lang="en-US" dirty="0"/>
              <a:t>t</a:t>
            </a:r>
            <a:r>
              <a:rPr lang="en-CY" dirty="0"/>
              <a:t>h</a:t>
            </a:r>
            <a:r>
              <a:rPr lang="en-US" dirty="0"/>
              <a:t>e</a:t>
            </a:r>
            <a:r>
              <a:rPr lang="en-CY" dirty="0"/>
              <a:t> </a:t>
            </a:r>
            <a:r>
              <a:rPr lang="en-US" dirty="0"/>
              <a:t>s</a:t>
            </a:r>
            <a:r>
              <a:rPr lang="en-CY" dirty="0"/>
              <a:t>p</a:t>
            </a:r>
            <a:r>
              <a:rPr lang="en-US" dirty="0"/>
              <a:t>r</a:t>
            </a:r>
            <a:r>
              <a:rPr lang="en-CY" dirty="0"/>
              <a:t>e</a:t>
            </a:r>
            <a:r>
              <a:rPr lang="en-US" dirty="0"/>
              <a:t>a</a:t>
            </a:r>
            <a:r>
              <a:rPr lang="en-CY" dirty="0"/>
              <a:t>d</a:t>
            </a:r>
            <a:r>
              <a:rPr lang="en-US" dirty="0"/>
              <a:t>s</a:t>
            </a:r>
            <a:r>
              <a:rPr lang="en-CY" dirty="0"/>
              <a:t>h</a:t>
            </a:r>
            <a:r>
              <a:rPr lang="en-US" dirty="0"/>
              <a:t>e</a:t>
            </a:r>
            <a:r>
              <a:rPr lang="en-CY" dirty="0"/>
              <a:t>e</a:t>
            </a:r>
            <a:r>
              <a:rPr lang="en-US" dirty="0"/>
              <a:t>t</a:t>
            </a:r>
            <a:endParaRPr lang="en-CY" dirty="0"/>
          </a:p>
          <a:p>
            <a:pPr marL="342900" lvl="1" indent="0">
              <a:buNone/>
            </a:pPr>
            <a:endParaRPr lang="en-CY" dirty="0"/>
          </a:p>
          <a:p>
            <a:r>
              <a:rPr lang="en-CY" dirty="0"/>
              <a:t>Results</a:t>
            </a:r>
          </a:p>
          <a:p>
            <a:pPr lvl="1"/>
            <a:r>
              <a:rPr lang="en-US" dirty="0"/>
              <a:t>H</a:t>
            </a:r>
            <a:r>
              <a:rPr lang="en-CY" dirty="0"/>
              <a:t>a</a:t>
            </a:r>
            <a:r>
              <a:rPr lang="en-US" dirty="0"/>
              <a:t>n</a:t>
            </a:r>
            <a:r>
              <a:rPr lang="en-CY" dirty="0"/>
              <a:t>d</a:t>
            </a:r>
            <a:r>
              <a:rPr lang="en-US" dirty="0"/>
              <a:t>l</a:t>
            </a:r>
            <a:r>
              <a:rPr lang="en-CY" dirty="0"/>
              <a:t>e </a:t>
            </a:r>
            <a:r>
              <a:rPr lang="en-US" dirty="0"/>
              <a:t>s</a:t>
            </a:r>
            <a:r>
              <a:rPr lang="en-CY" dirty="0"/>
              <a:t>p</a:t>
            </a:r>
            <a:r>
              <a:rPr lang="en-US" dirty="0"/>
              <a:t>r</a:t>
            </a:r>
            <a:r>
              <a:rPr lang="en-CY" dirty="0"/>
              <a:t>e</a:t>
            </a:r>
            <a:r>
              <a:rPr lang="en-US" dirty="0"/>
              <a:t>a</a:t>
            </a:r>
            <a:r>
              <a:rPr lang="en-CY" dirty="0"/>
              <a:t>d</a:t>
            </a:r>
            <a:r>
              <a:rPr lang="en-US" dirty="0"/>
              <a:t>s</a:t>
            </a:r>
            <a:r>
              <a:rPr lang="en-CY" dirty="0"/>
              <a:t>h</a:t>
            </a:r>
            <a:r>
              <a:rPr lang="en-US" dirty="0"/>
              <a:t>e</a:t>
            </a:r>
            <a:r>
              <a:rPr lang="en-CY" dirty="0"/>
              <a:t>e</a:t>
            </a:r>
            <a:r>
              <a:rPr lang="en-US" dirty="0"/>
              <a:t>t</a:t>
            </a:r>
            <a:r>
              <a:rPr lang="en-CY" dirty="0"/>
              <a:t>s </a:t>
            </a:r>
            <a:r>
              <a:rPr lang="en-US" dirty="0"/>
              <a:t>w</a:t>
            </a:r>
            <a:r>
              <a:rPr lang="en-CY" dirty="0" err="1"/>
              <a:t>i</a:t>
            </a:r>
            <a:r>
              <a:rPr lang="en-US" dirty="0"/>
              <a:t>t</a:t>
            </a:r>
            <a:r>
              <a:rPr lang="en-CY" dirty="0"/>
              <a:t>h 130</a:t>
            </a:r>
            <a:r>
              <a:rPr lang="en-US" dirty="0"/>
              <a:t>B</a:t>
            </a:r>
            <a:r>
              <a:rPr lang="en-CY" dirty="0"/>
              <a:t> </a:t>
            </a:r>
            <a:r>
              <a:rPr lang="en-US" dirty="0"/>
              <a:t>r</a:t>
            </a:r>
            <a:r>
              <a:rPr lang="en-CY" dirty="0"/>
              <a:t>o</a:t>
            </a:r>
            <a:r>
              <a:rPr lang="en-US" dirty="0"/>
              <a:t>w</a:t>
            </a:r>
            <a:r>
              <a:rPr lang="en-CY" dirty="0"/>
              <a:t>s </a:t>
            </a:r>
            <a:r>
              <a:rPr lang="en-US" dirty="0"/>
              <a:t>a</a:t>
            </a:r>
            <a:r>
              <a:rPr lang="en-CY" dirty="0"/>
              <a:t>n</a:t>
            </a:r>
            <a:r>
              <a:rPr lang="en-US" dirty="0"/>
              <a:t>d</a:t>
            </a:r>
            <a:r>
              <a:rPr lang="en-CY" dirty="0"/>
              <a:t> 1.4T cells</a:t>
            </a:r>
          </a:p>
          <a:p>
            <a:pPr lvl="1"/>
            <a:r>
              <a:rPr lang="en-CY" dirty="0"/>
              <a:t>Linear scaling. Better than a database system</a:t>
            </a:r>
          </a:p>
          <a:p>
            <a:pPr lvl="1"/>
            <a:r>
              <a:rPr lang="en-CY" dirty="0"/>
              <a:t>Able to answer </a:t>
            </a:r>
            <a:r>
              <a:rPr lang="en-US" dirty="0"/>
              <a:t>a</a:t>
            </a:r>
            <a:r>
              <a:rPr lang="en-CY" dirty="0"/>
              <a:t> </a:t>
            </a:r>
            <a:r>
              <a:rPr lang="en-US" dirty="0"/>
              <a:t>b</a:t>
            </a:r>
            <a:r>
              <a:rPr lang="en-CY" dirty="0" err="1"/>
              <a:t>ig</a:t>
            </a:r>
            <a:r>
              <a:rPr lang="en-CY" dirty="0"/>
              <a:t> set of queries e</a:t>
            </a:r>
            <a:r>
              <a:rPr lang="en-US" dirty="0"/>
              <a:t>f</a:t>
            </a:r>
            <a:r>
              <a:rPr lang="en-CY" dirty="0"/>
              <a:t>f</a:t>
            </a:r>
            <a:r>
              <a:rPr lang="en-US" dirty="0"/>
              <a:t>e</a:t>
            </a:r>
            <a:r>
              <a:rPr lang="en-CY" dirty="0"/>
              <a:t>c</a:t>
            </a:r>
            <a:r>
              <a:rPr lang="en-US" dirty="0"/>
              <a:t>t</a:t>
            </a:r>
            <a:r>
              <a:rPr lang="en-CY" dirty="0" err="1"/>
              <a:t>i</a:t>
            </a:r>
            <a:r>
              <a:rPr lang="en-US" dirty="0"/>
              <a:t>v</a:t>
            </a:r>
            <a:r>
              <a:rPr lang="en-CY" dirty="0" err="1"/>
              <a:t>ely</a:t>
            </a:r>
            <a:endParaRPr lang="en-CY" dirty="0"/>
          </a:p>
          <a:p>
            <a:pPr lvl="1"/>
            <a:endParaRPr lang="en-CY" dirty="0"/>
          </a:p>
        </p:txBody>
      </p:sp>
    </p:spTree>
    <p:extLst>
      <p:ext uri="{BB962C8B-B14F-4D97-AF65-F5344CB8AC3E}">
        <p14:creationId xmlns:p14="http://schemas.microsoft.com/office/powerpoint/2010/main" val="3757719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D965-E8B5-4E58-B3D6-DEB5C496CA1C}"/>
              </a:ext>
            </a:extLst>
          </p:cNvPr>
          <p:cNvSpPr>
            <a:spLocks noGrp="1"/>
          </p:cNvSpPr>
          <p:nvPr>
            <p:ph type="title"/>
          </p:nvPr>
        </p:nvSpPr>
        <p:spPr/>
        <p:txBody>
          <a:bodyPr/>
          <a:lstStyle/>
          <a:p>
            <a:r>
              <a:rPr lang="en-US" dirty="0"/>
              <a:t>E</a:t>
            </a:r>
            <a:r>
              <a:rPr lang="en-CY" dirty="0"/>
              <a:t>v</a:t>
            </a:r>
            <a:r>
              <a:rPr lang="en-US" dirty="0"/>
              <a:t>a</a:t>
            </a:r>
            <a:r>
              <a:rPr lang="en-CY" dirty="0"/>
              <a:t>l</a:t>
            </a:r>
            <a:r>
              <a:rPr lang="en-US" dirty="0"/>
              <a:t>u</a:t>
            </a:r>
            <a:r>
              <a:rPr lang="en-CY" dirty="0"/>
              <a:t>a</a:t>
            </a:r>
            <a:r>
              <a:rPr lang="en-US" dirty="0"/>
              <a:t>t</a:t>
            </a:r>
            <a:r>
              <a:rPr lang="en-CY" dirty="0" err="1"/>
              <a:t>i</a:t>
            </a:r>
            <a:r>
              <a:rPr lang="en-US" dirty="0"/>
              <a:t>o</a:t>
            </a:r>
            <a:r>
              <a:rPr lang="en-CY" dirty="0"/>
              <a:t>n</a:t>
            </a:r>
          </a:p>
        </p:txBody>
      </p:sp>
      <p:sp>
        <p:nvSpPr>
          <p:cNvPr id="3" name="Content Placeholder 2">
            <a:extLst>
              <a:ext uri="{FF2B5EF4-FFF2-40B4-BE49-F238E27FC236}">
                <a16:creationId xmlns:a16="http://schemas.microsoft.com/office/drawing/2014/main" id="{C029E567-382C-4DE2-8077-1527D9E4F129}"/>
              </a:ext>
            </a:extLst>
          </p:cNvPr>
          <p:cNvSpPr>
            <a:spLocks noGrp="1"/>
          </p:cNvSpPr>
          <p:nvPr>
            <p:ph idx="1"/>
          </p:nvPr>
        </p:nvSpPr>
        <p:spPr/>
        <p:txBody>
          <a:bodyPr>
            <a:normAutofit fontScale="85000" lnSpcReduction="20000"/>
          </a:bodyPr>
          <a:lstStyle/>
          <a:p>
            <a:r>
              <a:rPr lang="en-US" dirty="0"/>
              <a:t>T</a:t>
            </a:r>
            <a:r>
              <a:rPr lang="en-CY" dirty="0"/>
              <a:t>e</a:t>
            </a:r>
            <a:r>
              <a:rPr lang="en-US" dirty="0"/>
              <a:t>s</a:t>
            </a:r>
            <a:r>
              <a:rPr lang="en-CY" dirty="0"/>
              <a:t>t</a:t>
            </a:r>
            <a:r>
              <a:rPr lang="en-US" dirty="0"/>
              <a:t>b</a:t>
            </a:r>
            <a:r>
              <a:rPr lang="en-CY" dirty="0"/>
              <a:t>e</a:t>
            </a:r>
            <a:r>
              <a:rPr lang="en-US" dirty="0"/>
              <a:t>d</a:t>
            </a:r>
            <a:endParaRPr lang="en-CY" dirty="0"/>
          </a:p>
          <a:p>
            <a:pPr lvl="1"/>
            <a:r>
              <a:rPr lang="en-CY" dirty="0"/>
              <a:t>8 Linux servers</a:t>
            </a:r>
          </a:p>
          <a:p>
            <a:pPr lvl="1"/>
            <a:r>
              <a:rPr lang="en-CY" dirty="0"/>
              <a:t>Laptop for client web </a:t>
            </a:r>
            <a:r>
              <a:rPr lang="en-CY" dirty="0" err="1"/>
              <a:t>br</a:t>
            </a:r>
            <a:r>
              <a:rPr lang="en-US" dirty="0"/>
              <a:t>o</a:t>
            </a:r>
            <a:r>
              <a:rPr lang="en-CY" dirty="0"/>
              <a:t>w</a:t>
            </a:r>
            <a:r>
              <a:rPr lang="en-US" dirty="0"/>
              <a:t>s</a:t>
            </a:r>
            <a:r>
              <a:rPr lang="en-CY" dirty="0"/>
              <a:t>e</a:t>
            </a:r>
            <a:r>
              <a:rPr lang="en-US" dirty="0"/>
              <a:t>r</a:t>
            </a:r>
            <a:r>
              <a:rPr lang="en-CY" dirty="0"/>
              <a:t> </a:t>
            </a:r>
            <a:r>
              <a:rPr lang="en-US" dirty="0"/>
              <a:t>c</a:t>
            </a:r>
            <a:r>
              <a:rPr lang="en-CY" dirty="0"/>
              <a:t>o</a:t>
            </a:r>
            <a:r>
              <a:rPr lang="en-US" dirty="0"/>
              <a:t>n</a:t>
            </a:r>
            <a:r>
              <a:rPr lang="en-CY" dirty="0"/>
              <a:t>n</a:t>
            </a:r>
            <a:r>
              <a:rPr lang="en-US" dirty="0"/>
              <a:t>e</a:t>
            </a:r>
            <a:r>
              <a:rPr lang="en-CY" dirty="0"/>
              <a:t>c</a:t>
            </a:r>
            <a:r>
              <a:rPr lang="en-US" dirty="0"/>
              <a:t>t</a:t>
            </a:r>
            <a:r>
              <a:rPr lang="en-CY" dirty="0"/>
              <a:t>e</a:t>
            </a:r>
            <a:r>
              <a:rPr lang="en-US" dirty="0"/>
              <a:t>d</a:t>
            </a:r>
            <a:r>
              <a:rPr lang="en-CY" dirty="0"/>
              <a:t> to servers via 100Mbps network</a:t>
            </a:r>
          </a:p>
          <a:p>
            <a:pPr marL="342900" lvl="1" indent="0">
              <a:buNone/>
            </a:pPr>
            <a:endParaRPr lang="en-CY" dirty="0"/>
          </a:p>
          <a:p>
            <a:r>
              <a:rPr lang="en-US" dirty="0"/>
              <a:t>D</a:t>
            </a:r>
            <a:r>
              <a:rPr lang="en-CY" dirty="0"/>
              <a:t>a</a:t>
            </a:r>
            <a:r>
              <a:rPr lang="en-US" dirty="0"/>
              <a:t>t</a:t>
            </a:r>
            <a:r>
              <a:rPr lang="en-CY" dirty="0"/>
              <a:t>a</a:t>
            </a:r>
            <a:r>
              <a:rPr lang="en-US" dirty="0"/>
              <a:t>s</a:t>
            </a:r>
            <a:r>
              <a:rPr lang="en-CY" dirty="0"/>
              <a:t>e</a:t>
            </a:r>
            <a:r>
              <a:rPr lang="en-US" dirty="0"/>
              <a:t>t</a:t>
            </a:r>
            <a:endParaRPr lang="en-CY" dirty="0"/>
          </a:p>
          <a:p>
            <a:pPr lvl="1"/>
            <a:r>
              <a:rPr lang="en-CY" dirty="0"/>
              <a:t>US ai</a:t>
            </a:r>
            <a:r>
              <a:rPr lang="en-US" dirty="0"/>
              <a:t>r</a:t>
            </a:r>
            <a:r>
              <a:rPr lang="en-CY" dirty="0"/>
              <a:t>line flight performance metric for the past 20 years</a:t>
            </a:r>
          </a:p>
          <a:p>
            <a:pPr lvl="1"/>
            <a:r>
              <a:rPr lang="en-CY" dirty="0"/>
              <a:t>130M rows and 110 columns, total of 58GB uncompressed data</a:t>
            </a:r>
          </a:p>
          <a:p>
            <a:pPr marL="342900" lvl="1" indent="0">
              <a:buNone/>
            </a:pPr>
            <a:endParaRPr lang="en-CY" dirty="0"/>
          </a:p>
        </p:txBody>
      </p:sp>
    </p:spTree>
    <p:extLst>
      <p:ext uri="{BB962C8B-B14F-4D97-AF65-F5344CB8AC3E}">
        <p14:creationId xmlns:p14="http://schemas.microsoft.com/office/powerpoint/2010/main" val="4211117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20BA-57F8-4AEB-AE26-70F9AED0EA9E}"/>
              </a:ext>
            </a:extLst>
          </p:cNvPr>
          <p:cNvSpPr>
            <a:spLocks noGrp="1"/>
          </p:cNvSpPr>
          <p:nvPr>
            <p:ph type="title"/>
          </p:nvPr>
        </p:nvSpPr>
        <p:spPr/>
        <p:txBody>
          <a:bodyPr/>
          <a:lstStyle/>
          <a:p>
            <a:r>
              <a:rPr lang="en-US" dirty="0"/>
              <a:t>E</a:t>
            </a:r>
            <a:r>
              <a:rPr lang="en-CY" dirty="0"/>
              <a:t>n</a:t>
            </a:r>
            <a:r>
              <a:rPr lang="en-US" dirty="0"/>
              <a:t>d</a:t>
            </a:r>
            <a:r>
              <a:rPr lang="en-CY" dirty="0"/>
              <a:t>-to-</a:t>
            </a:r>
            <a:r>
              <a:rPr lang="en-US" dirty="0"/>
              <a:t>E</a:t>
            </a:r>
            <a:r>
              <a:rPr lang="en-CY" dirty="0"/>
              <a:t>n</a:t>
            </a:r>
            <a:r>
              <a:rPr lang="en-US" dirty="0"/>
              <a:t>d</a:t>
            </a:r>
            <a:r>
              <a:rPr lang="en-CY" dirty="0"/>
              <a:t> performance</a:t>
            </a:r>
          </a:p>
        </p:txBody>
      </p:sp>
      <p:sp>
        <p:nvSpPr>
          <p:cNvPr id="3" name="Content Placeholder 2">
            <a:extLst>
              <a:ext uri="{FF2B5EF4-FFF2-40B4-BE49-F238E27FC236}">
                <a16:creationId xmlns:a16="http://schemas.microsoft.com/office/drawing/2014/main" id="{1052FD36-96E2-4228-A5B4-8DF57AD82D36}"/>
              </a:ext>
            </a:extLst>
          </p:cNvPr>
          <p:cNvSpPr>
            <a:spLocks noGrp="1"/>
          </p:cNvSpPr>
          <p:nvPr>
            <p:ph idx="1"/>
          </p:nvPr>
        </p:nvSpPr>
        <p:spPr/>
        <p:txBody>
          <a:bodyPr>
            <a:normAutofit fontScale="85000" lnSpcReduction="20000"/>
          </a:bodyPr>
          <a:lstStyle/>
          <a:p>
            <a:endParaRPr lang="el-GR" dirty="0"/>
          </a:p>
          <a:p>
            <a:r>
              <a:rPr lang="en-US" dirty="0"/>
              <a:t>B</a:t>
            </a:r>
            <a:r>
              <a:rPr lang="en-CY" dirty="0"/>
              <a:t>a</a:t>
            </a:r>
            <a:r>
              <a:rPr lang="en-US" dirty="0"/>
              <a:t>s</a:t>
            </a:r>
            <a:r>
              <a:rPr lang="en-CY" dirty="0"/>
              <a:t>e</a:t>
            </a:r>
            <a:r>
              <a:rPr lang="en-US" dirty="0"/>
              <a:t>l</a:t>
            </a:r>
            <a:r>
              <a:rPr lang="en-CY" dirty="0" err="1"/>
              <a:t>i</a:t>
            </a:r>
            <a:r>
              <a:rPr lang="en-US" dirty="0"/>
              <a:t>n</a:t>
            </a:r>
            <a:r>
              <a:rPr lang="en-CY" dirty="0"/>
              <a:t>e: </a:t>
            </a:r>
          </a:p>
          <a:p>
            <a:pPr lvl="1"/>
            <a:r>
              <a:rPr lang="en-US" dirty="0"/>
              <a:t>S</a:t>
            </a:r>
            <a:r>
              <a:rPr lang="en-CY" dirty="0"/>
              <a:t>p</a:t>
            </a:r>
            <a:r>
              <a:rPr lang="en-US" dirty="0"/>
              <a:t>a</a:t>
            </a:r>
            <a:r>
              <a:rPr lang="en-CY" dirty="0"/>
              <a:t>r</a:t>
            </a:r>
            <a:r>
              <a:rPr lang="en-US" dirty="0"/>
              <a:t>k</a:t>
            </a:r>
            <a:r>
              <a:rPr lang="en-CY" dirty="0"/>
              <a:t> </a:t>
            </a:r>
            <a:r>
              <a:rPr lang="en-US" dirty="0"/>
              <a:t>b</a:t>
            </a:r>
            <a:r>
              <a:rPr lang="en-CY" dirty="0"/>
              <a:t>a</a:t>
            </a:r>
            <a:r>
              <a:rPr lang="en-US" dirty="0"/>
              <a:t>c</a:t>
            </a:r>
            <a:r>
              <a:rPr lang="en-CY" dirty="0"/>
              <a:t>k-</a:t>
            </a:r>
            <a:r>
              <a:rPr lang="en-US" dirty="0"/>
              <a:t>e</a:t>
            </a:r>
            <a:r>
              <a:rPr lang="en-CY" dirty="0"/>
              <a:t>n</a:t>
            </a:r>
            <a:r>
              <a:rPr lang="en-US" dirty="0"/>
              <a:t>d</a:t>
            </a:r>
            <a:endParaRPr lang="en-CY" dirty="0"/>
          </a:p>
          <a:p>
            <a:pPr lvl="1"/>
            <a:r>
              <a:rPr lang="en-CY" dirty="0"/>
              <a:t>Measure only </a:t>
            </a:r>
            <a:r>
              <a:rPr lang="en-CY" dirty="0" err="1"/>
              <a:t>th</a:t>
            </a:r>
            <a:r>
              <a:rPr lang="en-US" dirty="0"/>
              <a:t>e</a:t>
            </a:r>
            <a:r>
              <a:rPr lang="en-CY" dirty="0"/>
              <a:t> </a:t>
            </a:r>
            <a:r>
              <a:rPr lang="en-US" dirty="0"/>
              <a:t>a</a:t>
            </a:r>
            <a:r>
              <a:rPr lang="en-CY" dirty="0"/>
              <a:t>n</a:t>
            </a:r>
            <a:r>
              <a:rPr lang="en-US" dirty="0"/>
              <a:t>a</a:t>
            </a:r>
            <a:r>
              <a:rPr lang="en-CY" dirty="0"/>
              <a:t>l</a:t>
            </a:r>
            <a:r>
              <a:rPr lang="en-US" dirty="0"/>
              <a:t>y</a:t>
            </a:r>
            <a:r>
              <a:rPr lang="en-CY" dirty="0"/>
              <a:t>t</a:t>
            </a:r>
            <a:r>
              <a:rPr lang="en-US" dirty="0" err="1"/>
              <a:t>i</a:t>
            </a:r>
            <a:r>
              <a:rPr lang="en-CY" dirty="0"/>
              <a:t>cs </a:t>
            </a:r>
            <a:r>
              <a:rPr lang="en-US" dirty="0"/>
              <a:t>d</a:t>
            </a:r>
            <a:r>
              <a:rPr lang="en-CY" dirty="0"/>
              <a:t>e</a:t>
            </a:r>
            <a:r>
              <a:rPr lang="en-US" dirty="0"/>
              <a:t>l</a:t>
            </a:r>
            <a:r>
              <a:rPr lang="en-CY" dirty="0"/>
              <a:t>a</a:t>
            </a:r>
            <a:r>
              <a:rPr lang="en-US" dirty="0"/>
              <a:t>y</a:t>
            </a:r>
            <a:r>
              <a:rPr lang="en-CY" dirty="0"/>
              <a:t> </a:t>
            </a:r>
          </a:p>
          <a:p>
            <a:pPr marL="457200" lvl="1" indent="0">
              <a:buNone/>
            </a:pPr>
            <a:endParaRPr lang="en-CY" dirty="0"/>
          </a:p>
          <a:p>
            <a:r>
              <a:rPr lang="en-CY" dirty="0"/>
              <a:t>Setup</a:t>
            </a:r>
          </a:p>
          <a:p>
            <a:pPr lvl="1"/>
            <a:r>
              <a:rPr lang="en-US" dirty="0"/>
              <a:t>P</a:t>
            </a:r>
            <a:r>
              <a:rPr lang="en-CY" dirty="0" err="1"/>
              <a:t>i</a:t>
            </a:r>
            <a:r>
              <a:rPr lang="en-US" dirty="0"/>
              <a:t>c</a:t>
            </a:r>
            <a:r>
              <a:rPr lang="en-CY" dirty="0"/>
              <a:t>k </a:t>
            </a:r>
            <a:r>
              <a:rPr lang="en-US" dirty="0"/>
              <a:t>o</a:t>
            </a:r>
            <a:r>
              <a:rPr lang="en-CY" dirty="0"/>
              <a:t>p</a:t>
            </a:r>
            <a:r>
              <a:rPr lang="en-US" dirty="0"/>
              <a:t>e</a:t>
            </a:r>
            <a:r>
              <a:rPr lang="en-CY" dirty="0"/>
              <a:t>r</a:t>
            </a:r>
            <a:r>
              <a:rPr lang="en-US" dirty="0"/>
              <a:t>a</a:t>
            </a:r>
            <a:r>
              <a:rPr lang="en-CY" dirty="0"/>
              <a:t>t</a:t>
            </a:r>
            <a:r>
              <a:rPr lang="en-US" dirty="0" err="1"/>
              <a:t>i</a:t>
            </a:r>
            <a:r>
              <a:rPr lang="en-CY" dirty="0"/>
              <a:t>o</a:t>
            </a:r>
            <a:r>
              <a:rPr lang="en-US" dirty="0"/>
              <a:t>n</a:t>
            </a:r>
            <a:r>
              <a:rPr lang="en-CY" dirty="0"/>
              <a:t>, </a:t>
            </a:r>
            <a:r>
              <a:rPr lang="en-US" dirty="0"/>
              <a:t>d</a:t>
            </a:r>
            <a:r>
              <a:rPr lang="en-CY" dirty="0"/>
              <a:t>a</a:t>
            </a:r>
            <a:r>
              <a:rPr lang="en-US" dirty="0"/>
              <a:t>t</a:t>
            </a:r>
            <a:r>
              <a:rPr lang="en-CY" dirty="0"/>
              <a:t>a</a:t>
            </a:r>
            <a:r>
              <a:rPr lang="en-US" dirty="0"/>
              <a:t>s</a:t>
            </a:r>
            <a:r>
              <a:rPr lang="en-CY" dirty="0"/>
              <a:t>e</a:t>
            </a:r>
            <a:r>
              <a:rPr lang="en-US" dirty="0"/>
              <a:t>t</a:t>
            </a:r>
            <a:r>
              <a:rPr lang="en-CY" dirty="0"/>
              <a:t>, system</a:t>
            </a:r>
          </a:p>
          <a:p>
            <a:pPr lvl="1"/>
            <a:r>
              <a:rPr lang="en-CY" dirty="0"/>
              <a:t>Submit the operation and measure response time and amount of data re</a:t>
            </a:r>
            <a:r>
              <a:rPr lang="en-US" dirty="0"/>
              <a:t>c</a:t>
            </a:r>
            <a:r>
              <a:rPr lang="en-CY" dirty="0"/>
              <a:t>e</a:t>
            </a:r>
            <a:r>
              <a:rPr lang="en-US" dirty="0" err="1"/>
              <a:t>i</a:t>
            </a:r>
            <a:r>
              <a:rPr lang="en-CY" dirty="0"/>
              <a:t>v</a:t>
            </a:r>
            <a:r>
              <a:rPr lang="en-US" dirty="0"/>
              <a:t>e</a:t>
            </a:r>
            <a:r>
              <a:rPr lang="en-CY" dirty="0"/>
              <a:t>d</a:t>
            </a:r>
          </a:p>
          <a:p>
            <a:pPr lvl="1"/>
            <a:endParaRPr lang="en-CY" dirty="0"/>
          </a:p>
        </p:txBody>
      </p:sp>
    </p:spTree>
    <p:extLst>
      <p:ext uri="{BB962C8B-B14F-4D97-AF65-F5344CB8AC3E}">
        <p14:creationId xmlns:p14="http://schemas.microsoft.com/office/powerpoint/2010/main" val="502375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887F-F5FE-49BD-BE90-C55EFC7143D3}"/>
              </a:ext>
            </a:extLst>
          </p:cNvPr>
          <p:cNvSpPr>
            <a:spLocks noGrp="1"/>
          </p:cNvSpPr>
          <p:nvPr>
            <p:ph type="title"/>
          </p:nvPr>
        </p:nvSpPr>
        <p:spPr/>
        <p:txBody>
          <a:bodyPr/>
          <a:lstStyle/>
          <a:p>
            <a:r>
              <a:rPr lang="en-US" dirty="0"/>
              <a:t>E</a:t>
            </a:r>
            <a:r>
              <a:rPr lang="en-CY" dirty="0"/>
              <a:t>n</a:t>
            </a:r>
            <a:r>
              <a:rPr lang="en-US" dirty="0"/>
              <a:t>d</a:t>
            </a:r>
            <a:r>
              <a:rPr lang="en-CY" dirty="0"/>
              <a:t>-to-</a:t>
            </a:r>
            <a:r>
              <a:rPr lang="en-US" dirty="0"/>
              <a:t>E</a:t>
            </a:r>
            <a:r>
              <a:rPr lang="en-CY" dirty="0"/>
              <a:t>n</a:t>
            </a:r>
            <a:r>
              <a:rPr lang="en-US" dirty="0"/>
              <a:t>d</a:t>
            </a:r>
            <a:r>
              <a:rPr lang="en-CY" dirty="0"/>
              <a:t> performance</a:t>
            </a:r>
          </a:p>
        </p:txBody>
      </p:sp>
      <p:sp>
        <p:nvSpPr>
          <p:cNvPr id="3" name="Content Placeholder 2">
            <a:extLst>
              <a:ext uri="{FF2B5EF4-FFF2-40B4-BE49-F238E27FC236}">
                <a16:creationId xmlns:a16="http://schemas.microsoft.com/office/drawing/2014/main" id="{057951B6-CE30-4BB6-9568-FCCB6564E6A3}"/>
              </a:ext>
            </a:extLst>
          </p:cNvPr>
          <p:cNvSpPr>
            <a:spLocks noGrp="1"/>
          </p:cNvSpPr>
          <p:nvPr>
            <p:ph idx="1"/>
          </p:nvPr>
        </p:nvSpPr>
        <p:spPr/>
        <p:txBody>
          <a:bodyPr>
            <a:normAutofit/>
          </a:bodyPr>
          <a:lstStyle/>
          <a:p>
            <a:r>
              <a:rPr lang="en-US" sz="2400" dirty="0"/>
              <a:t>R</a:t>
            </a:r>
            <a:r>
              <a:rPr lang="en-CY" sz="2400" dirty="0"/>
              <a:t>e</a:t>
            </a:r>
            <a:r>
              <a:rPr lang="en-US" sz="2400" dirty="0"/>
              <a:t>s</a:t>
            </a:r>
            <a:r>
              <a:rPr lang="en-CY" sz="2400" dirty="0"/>
              <a:t>u</a:t>
            </a:r>
            <a:r>
              <a:rPr lang="en-US" sz="2400" dirty="0"/>
              <a:t>l</a:t>
            </a:r>
            <a:r>
              <a:rPr lang="en-CY" sz="2400" dirty="0"/>
              <a:t>t</a:t>
            </a:r>
            <a:r>
              <a:rPr lang="en-US" sz="2400" dirty="0"/>
              <a:t>s</a:t>
            </a:r>
            <a:r>
              <a:rPr lang="en-CY" sz="2400" dirty="0"/>
              <a:t>:</a:t>
            </a:r>
          </a:p>
          <a:p>
            <a:pPr lvl="1"/>
            <a:r>
              <a:rPr lang="en-CY" sz="2400" dirty="0"/>
              <a:t>Spark test</a:t>
            </a:r>
            <a:r>
              <a:rPr lang="en-US" sz="2400" dirty="0"/>
              <a:t>e</a:t>
            </a:r>
            <a:r>
              <a:rPr lang="en-CY" sz="2400" dirty="0"/>
              <a:t>d only up to 5x of  </a:t>
            </a:r>
            <a:r>
              <a:rPr lang="en-US" sz="2400" dirty="0"/>
              <a:t>d</a:t>
            </a:r>
            <a:r>
              <a:rPr lang="en-CY" sz="2400" dirty="0"/>
              <a:t>a</a:t>
            </a:r>
            <a:r>
              <a:rPr lang="en-US" sz="2400" dirty="0"/>
              <a:t>t</a:t>
            </a:r>
            <a:r>
              <a:rPr lang="en-CY" sz="2400" dirty="0"/>
              <a:t>a</a:t>
            </a:r>
            <a:r>
              <a:rPr lang="en-US" sz="2400" dirty="0"/>
              <a:t>s</a:t>
            </a:r>
            <a:r>
              <a:rPr lang="en-CY" sz="2400" dirty="0"/>
              <a:t>e</a:t>
            </a:r>
            <a:r>
              <a:rPr lang="en-US" sz="2400" dirty="0"/>
              <a:t>t</a:t>
            </a:r>
            <a:r>
              <a:rPr lang="en-CY" sz="2400" dirty="0"/>
              <a:t> (</a:t>
            </a:r>
            <a:r>
              <a:rPr lang="en-US" sz="2400" dirty="0"/>
              <a:t>D</a:t>
            </a:r>
            <a:r>
              <a:rPr lang="en-CY" sz="2400" dirty="0"/>
              <a:t>u</a:t>
            </a:r>
            <a:r>
              <a:rPr lang="en-US" sz="2400" dirty="0"/>
              <a:t>e</a:t>
            </a:r>
            <a:r>
              <a:rPr lang="en-CY" sz="2400" dirty="0"/>
              <a:t> </a:t>
            </a:r>
            <a:r>
              <a:rPr lang="en-US" sz="2400" dirty="0"/>
              <a:t>t</a:t>
            </a:r>
            <a:r>
              <a:rPr lang="en-CY" sz="2400" dirty="0"/>
              <a:t>o </a:t>
            </a:r>
            <a:r>
              <a:rPr lang="en-US" sz="2400" dirty="0"/>
              <a:t>m</a:t>
            </a:r>
            <a:r>
              <a:rPr lang="en-CY" sz="2400" dirty="0"/>
              <a:t>e</a:t>
            </a:r>
            <a:r>
              <a:rPr lang="en-US" sz="2400" dirty="0"/>
              <a:t>m</a:t>
            </a:r>
            <a:r>
              <a:rPr lang="en-CY" sz="2400" dirty="0"/>
              <a:t>o</a:t>
            </a:r>
            <a:r>
              <a:rPr lang="en-US" sz="2400" dirty="0"/>
              <a:t>r</a:t>
            </a:r>
            <a:r>
              <a:rPr lang="en-CY" sz="2400" dirty="0"/>
              <a:t>y)</a:t>
            </a:r>
          </a:p>
          <a:p>
            <a:pPr lvl="1"/>
            <a:endParaRPr lang="en-CY" sz="2400" dirty="0"/>
          </a:p>
          <a:p>
            <a:pPr lvl="1"/>
            <a:r>
              <a:rPr lang="en-CY" sz="2400" dirty="0"/>
              <a:t>For most operations </a:t>
            </a:r>
            <a:r>
              <a:rPr lang="en-US" sz="2400" dirty="0"/>
              <a:t>Hillview</a:t>
            </a:r>
            <a:r>
              <a:rPr lang="en-CY" sz="2400" dirty="0"/>
              <a:t> pe</a:t>
            </a:r>
            <a:r>
              <a:rPr lang="en-US" sz="2400" dirty="0"/>
              <a:t>r</a:t>
            </a:r>
            <a:r>
              <a:rPr lang="en-CY" sz="2400" dirty="0"/>
              <a:t>f</a:t>
            </a:r>
            <a:r>
              <a:rPr lang="en-US" sz="2400" dirty="0"/>
              <a:t>o</a:t>
            </a:r>
            <a:r>
              <a:rPr lang="en-CY" sz="2400" dirty="0"/>
              <a:t>r</a:t>
            </a:r>
            <a:r>
              <a:rPr lang="en-US" sz="2400" dirty="0"/>
              <a:t>m</a:t>
            </a:r>
            <a:r>
              <a:rPr lang="en-CY" sz="2400" dirty="0"/>
              <a:t>s </a:t>
            </a:r>
            <a:r>
              <a:rPr lang="en-US" sz="2400" dirty="0"/>
              <a:t>a</a:t>
            </a:r>
            <a:r>
              <a:rPr lang="en-CY" sz="2400" dirty="0"/>
              <a:t>t </a:t>
            </a:r>
            <a:r>
              <a:rPr lang="en-US" sz="2400" dirty="0"/>
              <a:t>l</a:t>
            </a:r>
            <a:r>
              <a:rPr lang="en-CY" sz="2400" dirty="0"/>
              <a:t>e</a:t>
            </a:r>
            <a:r>
              <a:rPr lang="en-US" sz="2400" dirty="0"/>
              <a:t>a</a:t>
            </a:r>
            <a:r>
              <a:rPr lang="en-CY" sz="2400" dirty="0"/>
              <a:t>s</a:t>
            </a:r>
            <a:r>
              <a:rPr lang="en-US" sz="2400" dirty="0"/>
              <a:t>t</a:t>
            </a:r>
            <a:r>
              <a:rPr lang="en-CY" sz="2400" dirty="0"/>
              <a:t> </a:t>
            </a:r>
            <a:r>
              <a:rPr lang="en-US" sz="2400" dirty="0"/>
              <a:t>a</a:t>
            </a:r>
            <a:r>
              <a:rPr lang="en-CY" sz="2400" dirty="0"/>
              <a:t>s </a:t>
            </a:r>
            <a:r>
              <a:rPr lang="en-US" sz="2400" dirty="0"/>
              <a:t>w</a:t>
            </a:r>
            <a:r>
              <a:rPr lang="en-CY" sz="2400" dirty="0"/>
              <a:t>e</a:t>
            </a:r>
            <a:r>
              <a:rPr lang="en-US" sz="2400" dirty="0"/>
              <a:t>l</a:t>
            </a:r>
            <a:r>
              <a:rPr lang="en-CY" sz="2400" dirty="0"/>
              <a:t>l </a:t>
            </a:r>
            <a:r>
              <a:rPr lang="en-US" sz="2400" dirty="0"/>
              <a:t>a</a:t>
            </a:r>
            <a:r>
              <a:rPr lang="en-CY" sz="2400" dirty="0"/>
              <a:t>s Spar</a:t>
            </a:r>
            <a:r>
              <a:rPr lang="en-US" sz="2400" dirty="0"/>
              <a:t>k</a:t>
            </a:r>
            <a:endParaRPr lang="en-CY" sz="2400" dirty="0"/>
          </a:p>
          <a:p>
            <a:pPr lvl="1"/>
            <a:endParaRPr lang="en-CY" sz="2400" dirty="0"/>
          </a:p>
          <a:p>
            <a:pPr lvl="1"/>
            <a:r>
              <a:rPr lang="en-US" sz="2400" dirty="0"/>
              <a:t>Hillview</a:t>
            </a:r>
            <a:r>
              <a:rPr lang="en-CY" sz="2400" dirty="0"/>
              <a:t> to the 100x dataset </a:t>
            </a:r>
            <a:r>
              <a:rPr lang="en-US" sz="2400" dirty="0"/>
              <a:t>c</a:t>
            </a:r>
            <a:r>
              <a:rPr lang="en-CY" sz="2400" dirty="0"/>
              <a:t>a</a:t>
            </a:r>
            <a:r>
              <a:rPr lang="en-US" sz="2400" dirty="0"/>
              <a:t>n</a:t>
            </a:r>
            <a:r>
              <a:rPr lang="en-CY" sz="2400" dirty="0"/>
              <a:t> </a:t>
            </a:r>
            <a:r>
              <a:rPr lang="en-US" sz="2400" dirty="0"/>
              <a:t>b</a:t>
            </a:r>
            <a:r>
              <a:rPr lang="en-CY" sz="2400" dirty="0"/>
              <a:t>e </a:t>
            </a:r>
            <a:r>
              <a:rPr lang="en-US" sz="2400" dirty="0"/>
              <a:t>s</a:t>
            </a:r>
            <a:r>
              <a:rPr lang="en-CY" sz="2400" dirty="0"/>
              <a:t>l</a:t>
            </a:r>
            <a:r>
              <a:rPr lang="en-US" sz="2400" dirty="0"/>
              <a:t>o</a:t>
            </a:r>
            <a:r>
              <a:rPr lang="en-CY" sz="2400" dirty="0"/>
              <a:t>w </a:t>
            </a:r>
            <a:r>
              <a:rPr lang="en-US" sz="2400" dirty="0"/>
              <a:t>t</a:t>
            </a:r>
            <a:r>
              <a:rPr lang="en-CY" sz="2400" dirty="0"/>
              <a:t>o </a:t>
            </a:r>
            <a:r>
              <a:rPr lang="en-US" sz="2400" dirty="0"/>
              <a:t>c</a:t>
            </a:r>
            <a:r>
              <a:rPr lang="en-CY" sz="2400" dirty="0"/>
              <a:t>o</a:t>
            </a:r>
            <a:r>
              <a:rPr lang="en-US" sz="2400" dirty="0"/>
              <a:t>m</a:t>
            </a:r>
            <a:r>
              <a:rPr lang="en-CY" sz="2400" dirty="0"/>
              <a:t>p</a:t>
            </a:r>
            <a:r>
              <a:rPr lang="en-US" sz="2400" dirty="0"/>
              <a:t>u</a:t>
            </a:r>
            <a:r>
              <a:rPr lang="en-CY" sz="2400" dirty="0"/>
              <a:t>t</a:t>
            </a:r>
            <a:r>
              <a:rPr lang="en-US" sz="2400" dirty="0"/>
              <a:t>e</a:t>
            </a:r>
            <a:r>
              <a:rPr lang="en-CY" sz="2400" dirty="0"/>
              <a:t> </a:t>
            </a:r>
            <a:r>
              <a:rPr lang="en-US" sz="2400" dirty="0"/>
              <a:t>r</a:t>
            </a:r>
            <a:r>
              <a:rPr lang="en-CY" sz="2400" dirty="0"/>
              <a:t>e</a:t>
            </a:r>
            <a:r>
              <a:rPr lang="en-US" sz="2400" dirty="0"/>
              <a:t>s</a:t>
            </a:r>
            <a:r>
              <a:rPr lang="en-CY" sz="2400" dirty="0"/>
              <a:t>u</a:t>
            </a:r>
            <a:r>
              <a:rPr lang="en-US" sz="2400" dirty="0"/>
              <a:t>l</a:t>
            </a:r>
            <a:r>
              <a:rPr lang="en-CY" sz="2400" dirty="0"/>
              <a:t>t</a:t>
            </a:r>
            <a:r>
              <a:rPr lang="en-US" sz="2400" dirty="0"/>
              <a:t>s</a:t>
            </a:r>
            <a:r>
              <a:rPr lang="en-CY" sz="2400" dirty="0"/>
              <a:t> </a:t>
            </a:r>
            <a:r>
              <a:rPr lang="en-US" sz="2400" dirty="0"/>
              <a:t>h</a:t>
            </a:r>
            <a:r>
              <a:rPr lang="en-CY" sz="2400" dirty="0"/>
              <a:t>o</a:t>
            </a:r>
            <a:r>
              <a:rPr lang="en-US" sz="2400" dirty="0"/>
              <a:t>w</a:t>
            </a:r>
            <a:r>
              <a:rPr lang="en-CY" sz="2400" dirty="0"/>
              <a:t>e</a:t>
            </a:r>
            <a:r>
              <a:rPr lang="en-US" sz="2400" dirty="0"/>
              <a:t>v</a:t>
            </a:r>
            <a:r>
              <a:rPr lang="en-CY" sz="2400" dirty="0"/>
              <a:t>e</a:t>
            </a:r>
            <a:r>
              <a:rPr lang="en-US" sz="2400" dirty="0"/>
              <a:t>r</a:t>
            </a:r>
            <a:r>
              <a:rPr lang="en-CY" sz="2400" dirty="0"/>
              <a:t> </a:t>
            </a:r>
            <a:r>
              <a:rPr lang="en-US" sz="2400" dirty="0"/>
              <a:t>p</a:t>
            </a:r>
            <a:r>
              <a:rPr lang="en-CY" sz="2400" dirty="0"/>
              <a:t>r</a:t>
            </a:r>
            <a:r>
              <a:rPr lang="en-US" sz="2400" dirty="0"/>
              <a:t>o</a:t>
            </a:r>
            <a:r>
              <a:rPr lang="en-CY" sz="2400" dirty="0"/>
              <a:t>d</a:t>
            </a:r>
            <a:r>
              <a:rPr lang="en-US" sz="2400" dirty="0"/>
              <a:t>u</a:t>
            </a:r>
            <a:r>
              <a:rPr lang="en-CY" sz="2400" dirty="0" err="1"/>
              <a:t>ces</a:t>
            </a:r>
            <a:r>
              <a:rPr lang="en-CY" sz="2400" dirty="0"/>
              <a:t> a partial visualization quickly</a:t>
            </a:r>
          </a:p>
        </p:txBody>
      </p:sp>
    </p:spTree>
    <p:extLst>
      <p:ext uri="{BB962C8B-B14F-4D97-AF65-F5344CB8AC3E}">
        <p14:creationId xmlns:p14="http://schemas.microsoft.com/office/powerpoint/2010/main" val="4005511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5296-A5CB-47A2-8A8C-016A1F3881FF}"/>
              </a:ext>
            </a:extLst>
          </p:cNvPr>
          <p:cNvSpPr>
            <a:spLocks noGrp="1"/>
          </p:cNvSpPr>
          <p:nvPr>
            <p:ph type="title"/>
          </p:nvPr>
        </p:nvSpPr>
        <p:spPr/>
        <p:txBody>
          <a:bodyPr/>
          <a:lstStyle/>
          <a:p>
            <a:r>
              <a:rPr lang="en-CY" dirty="0"/>
              <a:t>Benchmarks</a:t>
            </a:r>
          </a:p>
        </p:txBody>
      </p:sp>
      <p:sp>
        <p:nvSpPr>
          <p:cNvPr id="3" name="Content Placeholder 2">
            <a:extLst>
              <a:ext uri="{FF2B5EF4-FFF2-40B4-BE49-F238E27FC236}">
                <a16:creationId xmlns:a16="http://schemas.microsoft.com/office/drawing/2014/main" id="{43116D23-AB6C-4C8B-9823-E62B24D183E8}"/>
              </a:ext>
            </a:extLst>
          </p:cNvPr>
          <p:cNvSpPr>
            <a:spLocks noGrp="1"/>
          </p:cNvSpPr>
          <p:nvPr>
            <p:ph idx="1"/>
          </p:nvPr>
        </p:nvSpPr>
        <p:spPr/>
        <p:txBody>
          <a:bodyPr>
            <a:normAutofit fontScale="62500" lnSpcReduction="20000"/>
          </a:bodyPr>
          <a:lstStyle/>
          <a:p>
            <a:pPr>
              <a:lnSpc>
                <a:spcPct val="110000"/>
              </a:lnSpc>
            </a:pPr>
            <a:r>
              <a:rPr lang="en-CY" sz="3500" dirty="0" err="1"/>
              <a:t>Scalabili</a:t>
            </a:r>
            <a:r>
              <a:rPr lang="en-US" sz="3500" dirty="0"/>
              <a:t>t</a:t>
            </a:r>
            <a:r>
              <a:rPr lang="en-CY" sz="3500" dirty="0"/>
              <a:t>y </a:t>
            </a:r>
            <a:r>
              <a:rPr lang="en-US" sz="3500" dirty="0"/>
              <a:t>t</a:t>
            </a:r>
            <a:r>
              <a:rPr lang="en-CY" sz="3500" dirty="0"/>
              <a:t>o </a:t>
            </a:r>
            <a:r>
              <a:rPr lang="en-US" sz="3500" dirty="0"/>
              <a:t>m</a:t>
            </a:r>
            <a:r>
              <a:rPr lang="en-CY" sz="3500" dirty="0" err="1"/>
              <a:t>ultiple</a:t>
            </a:r>
            <a:r>
              <a:rPr lang="en-CY" sz="3500" dirty="0"/>
              <a:t> CPUs</a:t>
            </a:r>
          </a:p>
          <a:p>
            <a:pPr lvl="1">
              <a:lnSpc>
                <a:spcPct val="110000"/>
              </a:lnSpc>
            </a:pPr>
            <a:r>
              <a:rPr lang="en-CY" sz="3500" dirty="0"/>
              <a:t>Computation tree that has n lea</a:t>
            </a:r>
            <a:r>
              <a:rPr lang="en-US" sz="3500" dirty="0"/>
              <a:t>f</a:t>
            </a:r>
            <a:r>
              <a:rPr lang="en-CY" sz="3500" dirty="0"/>
              <a:t>s, each leaf executed </a:t>
            </a:r>
            <a:r>
              <a:rPr lang="en-US" sz="3500" dirty="0"/>
              <a:t>o</a:t>
            </a:r>
            <a:r>
              <a:rPr lang="en-CY" sz="3500" dirty="0"/>
              <a:t>n </a:t>
            </a:r>
            <a:r>
              <a:rPr lang="en-US" sz="3500" dirty="0"/>
              <a:t>s</a:t>
            </a:r>
            <a:r>
              <a:rPr lang="en-CY" sz="3500" dirty="0"/>
              <a:t>e</a:t>
            </a:r>
            <a:r>
              <a:rPr lang="en-US" sz="3500" dirty="0"/>
              <a:t>par</a:t>
            </a:r>
            <a:r>
              <a:rPr lang="en-CY" sz="3500" dirty="0"/>
              <a:t>a</a:t>
            </a:r>
            <a:r>
              <a:rPr lang="en-US" sz="3500" dirty="0"/>
              <a:t>t</a:t>
            </a:r>
            <a:r>
              <a:rPr lang="en-CY" sz="3500" dirty="0"/>
              <a:t>e </a:t>
            </a:r>
            <a:r>
              <a:rPr lang="en-US" sz="3500" dirty="0"/>
              <a:t>t</a:t>
            </a:r>
            <a:r>
              <a:rPr lang="en-CY" sz="3500" dirty="0"/>
              <a:t>h</a:t>
            </a:r>
            <a:r>
              <a:rPr lang="en-US" sz="3500" dirty="0"/>
              <a:t>r</a:t>
            </a:r>
            <a:r>
              <a:rPr lang="en-CY" sz="3500" dirty="0"/>
              <a:t>e</a:t>
            </a:r>
            <a:r>
              <a:rPr lang="en-US" sz="3500" dirty="0"/>
              <a:t>a</a:t>
            </a:r>
            <a:r>
              <a:rPr lang="en-CY" sz="3500" dirty="0"/>
              <a:t>d</a:t>
            </a:r>
          </a:p>
          <a:p>
            <a:pPr lvl="1">
              <a:lnSpc>
                <a:spcPct val="110000"/>
              </a:lnSpc>
            </a:pPr>
            <a:r>
              <a:rPr lang="en-CY" sz="3500" dirty="0"/>
              <a:t>Scalability is linear</a:t>
            </a:r>
            <a:endParaRPr lang="el-GR" sz="3500" dirty="0"/>
          </a:p>
          <a:p>
            <a:pPr lvl="1">
              <a:lnSpc>
                <a:spcPct val="110000"/>
              </a:lnSpc>
            </a:pPr>
            <a:endParaRPr lang="en-CY" sz="3500" dirty="0"/>
          </a:p>
          <a:p>
            <a:pPr>
              <a:lnSpc>
                <a:spcPct val="110000"/>
              </a:lnSpc>
            </a:pPr>
            <a:r>
              <a:rPr lang="en-CY" sz="3500" dirty="0"/>
              <a:t>Scalability to multiple servers</a:t>
            </a:r>
          </a:p>
          <a:p>
            <a:pPr lvl="1">
              <a:lnSpc>
                <a:spcPct val="110000"/>
              </a:lnSpc>
            </a:pPr>
            <a:r>
              <a:rPr lang="en-US" sz="3500" dirty="0"/>
              <a:t>S</a:t>
            </a:r>
            <a:r>
              <a:rPr lang="en-CY" sz="3500" dirty="0"/>
              <a:t>c</a:t>
            </a:r>
            <a:r>
              <a:rPr lang="en-US" sz="3500" dirty="0"/>
              <a:t>a</a:t>
            </a:r>
            <a:r>
              <a:rPr lang="en-CY" sz="3500" dirty="0"/>
              <a:t>l</a:t>
            </a:r>
            <a:r>
              <a:rPr lang="en-US" sz="3500" dirty="0"/>
              <a:t>a</a:t>
            </a:r>
            <a:r>
              <a:rPr lang="en-CY" sz="3500" dirty="0"/>
              <a:t>b</a:t>
            </a:r>
            <a:r>
              <a:rPr lang="en-US" sz="3500" dirty="0" err="1"/>
              <a:t>i</a:t>
            </a:r>
            <a:r>
              <a:rPr lang="en-CY" sz="3500" dirty="0"/>
              <a:t>l</a:t>
            </a:r>
            <a:r>
              <a:rPr lang="en-US" sz="3500" dirty="0" err="1"/>
              <a:t>i</a:t>
            </a:r>
            <a:r>
              <a:rPr lang="en-CY" sz="3500" dirty="0"/>
              <a:t>t</a:t>
            </a:r>
            <a:r>
              <a:rPr lang="en-US" sz="3500" dirty="0"/>
              <a:t>y</a:t>
            </a:r>
            <a:r>
              <a:rPr lang="en-CY" sz="3500" dirty="0"/>
              <a:t> </a:t>
            </a:r>
            <a:r>
              <a:rPr lang="en-US" sz="3500" dirty="0" err="1"/>
              <a:t>i</a:t>
            </a:r>
            <a:r>
              <a:rPr lang="en-CY" sz="3500" dirty="0"/>
              <a:t>s </a:t>
            </a:r>
            <a:r>
              <a:rPr lang="en-US" sz="3500" dirty="0"/>
              <a:t>l</a:t>
            </a:r>
            <a:r>
              <a:rPr lang="en-CY" sz="3500" dirty="0" err="1"/>
              <a:t>i</a:t>
            </a:r>
            <a:r>
              <a:rPr lang="en-US" sz="3500" dirty="0"/>
              <a:t>n</a:t>
            </a:r>
            <a:r>
              <a:rPr lang="en-CY" sz="3500" dirty="0"/>
              <a:t>e</a:t>
            </a:r>
            <a:r>
              <a:rPr lang="en-US" sz="3500" dirty="0"/>
              <a:t>a</a:t>
            </a:r>
            <a:r>
              <a:rPr lang="en-CY" sz="3500" dirty="0"/>
              <a:t>r because  the sample size remains constants, so the amount of </a:t>
            </a:r>
            <a:r>
              <a:rPr lang="en-US" sz="3500" dirty="0"/>
              <a:t>w</a:t>
            </a:r>
            <a:r>
              <a:rPr lang="en-CY" sz="3500" dirty="0"/>
              <a:t>o</a:t>
            </a:r>
            <a:r>
              <a:rPr lang="en-US" sz="3500" dirty="0"/>
              <a:t>r</a:t>
            </a:r>
            <a:r>
              <a:rPr lang="en-CY" sz="3500" dirty="0"/>
              <a:t>k </a:t>
            </a:r>
            <a:r>
              <a:rPr lang="en-US" sz="3500" dirty="0"/>
              <a:t>p</a:t>
            </a:r>
            <a:r>
              <a:rPr lang="en-CY" sz="3500" dirty="0"/>
              <a:t>e</a:t>
            </a:r>
            <a:r>
              <a:rPr lang="en-US" sz="3500" dirty="0"/>
              <a:t>r</a:t>
            </a:r>
            <a:r>
              <a:rPr lang="en-CY" sz="3500" dirty="0"/>
              <a:t> </a:t>
            </a:r>
            <a:r>
              <a:rPr lang="en-US" sz="3500" dirty="0"/>
              <a:t>s</a:t>
            </a:r>
            <a:r>
              <a:rPr lang="en-CY" sz="3500" dirty="0"/>
              <a:t>e</a:t>
            </a:r>
            <a:r>
              <a:rPr lang="en-US" sz="3500" dirty="0"/>
              <a:t>r</a:t>
            </a:r>
            <a:r>
              <a:rPr lang="en-CY" sz="3500" dirty="0"/>
              <a:t>v</a:t>
            </a:r>
            <a:r>
              <a:rPr lang="en-US" sz="3500" dirty="0"/>
              <a:t>e</a:t>
            </a:r>
            <a:r>
              <a:rPr lang="en-CY" sz="3500" dirty="0"/>
              <a:t>r </a:t>
            </a:r>
            <a:r>
              <a:rPr lang="en-US" sz="3500" dirty="0"/>
              <a:t>d</a:t>
            </a:r>
            <a:r>
              <a:rPr lang="en-CY" sz="3500" dirty="0"/>
              <a:t>e</a:t>
            </a:r>
            <a:r>
              <a:rPr lang="en-US" sz="3500" dirty="0"/>
              <a:t>c</a:t>
            </a:r>
            <a:r>
              <a:rPr lang="en-CY" sz="3500" dirty="0"/>
              <a:t>r</a:t>
            </a:r>
            <a:r>
              <a:rPr lang="en-US" sz="3500" dirty="0"/>
              <a:t>e</a:t>
            </a:r>
            <a:r>
              <a:rPr lang="en-CY" sz="3500" dirty="0"/>
              <a:t>a</a:t>
            </a:r>
            <a:r>
              <a:rPr lang="en-US" sz="3500" dirty="0"/>
              <a:t>s</a:t>
            </a:r>
            <a:r>
              <a:rPr lang="en-CY" sz="3500" dirty="0"/>
              <a:t>e</a:t>
            </a:r>
            <a:r>
              <a:rPr lang="en-US" sz="3500" dirty="0"/>
              <a:t>s</a:t>
            </a:r>
            <a:r>
              <a:rPr lang="en-CY" sz="3500" dirty="0"/>
              <a:t> </a:t>
            </a:r>
            <a:r>
              <a:rPr lang="en-US" sz="3500" dirty="0"/>
              <a:t>w</a:t>
            </a:r>
            <a:r>
              <a:rPr lang="en-CY" sz="3500" dirty="0" err="1"/>
              <a:t>i</a:t>
            </a:r>
            <a:r>
              <a:rPr lang="en-US" sz="3500" dirty="0"/>
              <a:t>t</a:t>
            </a:r>
            <a:r>
              <a:rPr lang="en-CY" sz="3500" dirty="0"/>
              <a:t>h </a:t>
            </a:r>
            <a:r>
              <a:rPr lang="en-US" sz="3500" dirty="0"/>
              <a:t>t</a:t>
            </a:r>
            <a:r>
              <a:rPr lang="en-CY" sz="3500" dirty="0"/>
              <a:t>h</a:t>
            </a:r>
            <a:r>
              <a:rPr lang="en-US" sz="3500" dirty="0"/>
              <a:t>e</a:t>
            </a:r>
            <a:r>
              <a:rPr lang="en-CY" sz="3500" dirty="0"/>
              <a:t> </a:t>
            </a:r>
            <a:r>
              <a:rPr lang="en-US" sz="3500" dirty="0"/>
              <a:t>n</a:t>
            </a:r>
            <a:r>
              <a:rPr lang="en-CY" sz="3500" dirty="0"/>
              <a:t>u</a:t>
            </a:r>
            <a:r>
              <a:rPr lang="en-US" sz="3500" dirty="0"/>
              <a:t>m</a:t>
            </a:r>
            <a:r>
              <a:rPr lang="en-CY" sz="3500" dirty="0"/>
              <a:t>b</a:t>
            </a:r>
            <a:r>
              <a:rPr lang="en-US" sz="3500" dirty="0"/>
              <a:t>e</a:t>
            </a:r>
            <a:r>
              <a:rPr lang="en-CY" sz="3500" dirty="0"/>
              <a:t>r </a:t>
            </a:r>
            <a:r>
              <a:rPr lang="en-US" sz="3500" dirty="0"/>
              <a:t>o</a:t>
            </a:r>
            <a:r>
              <a:rPr lang="en-CY" sz="3500" dirty="0"/>
              <a:t>f </a:t>
            </a:r>
            <a:r>
              <a:rPr lang="en-US" sz="3500" dirty="0"/>
              <a:t>s</a:t>
            </a:r>
            <a:r>
              <a:rPr lang="en-CY" sz="3500" dirty="0"/>
              <a:t>e</a:t>
            </a:r>
            <a:r>
              <a:rPr lang="en-US" sz="3500" dirty="0"/>
              <a:t>r</a:t>
            </a:r>
            <a:r>
              <a:rPr lang="en-CY" sz="3500" dirty="0"/>
              <a:t>v</a:t>
            </a:r>
            <a:r>
              <a:rPr lang="en-US" sz="3500" dirty="0"/>
              <a:t>e</a:t>
            </a:r>
            <a:r>
              <a:rPr lang="en-CY" sz="3500" dirty="0"/>
              <a:t>r</a:t>
            </a:r>
            <a:r>
              <a:rPr lang="en-US" sz="3500" dirty="0"/>
              <a:t>s</a:t>
            </a:r>
            <a:endParaRPr lang="en-CY" sz="3500" dirty="0"/>
          </a:p>
          <a:p>
            <a:endParaRPr lang="en-CY" dirty="0"/>
          </a:p>
        </p:txBody>
      </p:sp>
    </p:spTree>
    <p:extLst>
      <p:ext uri="{BB962C8B-B14F-4D97-AF65-F5344CB8AC3E}">
        <p14:creationId xmlns:p14="http://schemas.microsoft.com/office/powerpoint/2010/main" val="1554954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2A30-0DA8-45F9-97C1-46267203F84B}"/>
              </a:ext>
            </a:extLst>
          </p:cNvPr>
          <p:cNvSpPr>
            <a:spLocks noGrp="1"/>
          </p:cNvSpPr>
          <p:nvPr>
            <p:ph type="title"/>
          </p:nvPr>
        </p:nvSpPr>
        <p:spPr/>
        <p:txBody>
          <a:bodyPr/>
          <a:lstStyle/>
          <a:p>
            <a:r>
              <a:rPr lang="en-US" dirty="0"/>
              <a:t>V</a:t>
            </a:r>
            <a:r>
              <a:rPr lang="en-CY" dirty="0" err="1"/>
              <a:t>i</a:t>
            </a:r>
            <a:r>
              <a:rPr lang="en-US" dirty="0"/>
              <a:t>z</a:t>
            </a:r>
            <a:r>
              <a:rPr lang="en-CY" dirty="0"/>
              <a:t>k</a:t>
            </a:r>
            <a:r>
              <a:rPr lang="en-US" dirty="0" err="1"/>
              <a:t>etc</a:t>
            </a:r>
            <a:r>
              <a:rPr lang="en-CY" dirty="0"/>
              <a:t>h applicability</a:t>
            </a:r>
          </a:p>
        </p:txBody>
      </p:sp>
      <p:sp>
        <p:nvSpPr>
          <p:cNvPr id="3" name="Content Placeholder 2">
            <a:extLst>
              <a:ext uri="{FF2B5EF4-FFF2-40B4-BE49-F238E27FC236}">
                <a16:creationId xmlns:a16="http://schemas.microsoft.com/office/drawing/2014/main" id="{637C0234-D6A0-43A5-8045-F90FECE67968}"/>
              </a:ext>
            </a:extLst>
          </p:cNvPr>
          <p:cNvSpPr>
            <a:spLocks noGrp="1"/>
          </p:cNvSpPr>
          <p:nvPr>
            <p:ph idx="1"/>
          </p:nvPr>
        </p:nvSpPr>
        <p:spPr>
          <a:xfrm>
            <a:off x="457200" y="1063229"/>
            <a:ext cx="8229600" cy="3394472"/>
          </a:xfrm>
        </p:spPr>
        <p:txBody>
          <a:bodyPr>
            <a:normAutofit fontScale="92500" lnSpcReduction="20000"/>
          </a:bodyPr>
          <a:lstStyle/>
          <a:p>
            <a:pPr marL="457200" lvl="1" indent="0">
              <a:buNone/>
            </a:pPr>
            <a:r>
              <a:rPr lang="en-US" sz="2400" dirty="0"/>
              <a:t>P</a:t>
            </a:r>
            <a:r>
              <a:rPr lang="en-CY" sz="2400" dirty="0"/>
              <a:t>o</a:t>
            </a:r>
            <a:r>
              <a:rPr lang="en-US" sz="2400" dirty="0"/>
              <a:t>w</a:t>
            </a:r>
            <a:r>
              <a:rPr lang="en-CY" sz="2400" dirty="0"/>
              <a:t>e</a:t>
            </a:r>
            <a:r>
              <a:rPr lang="en-US" sz="2400" dirty="0"/>
              <a:t>r</a:t>
            </a:r>
            <a:r>
              <a:rPr lang="en-CY" sz="2400" dirty="0"/>
              <a:t>f</a:t>
            </a:r>
            <a:r>
              <a:rPr lang="en-US" sz="2400" dirty="0"/>
              <a:t>u</a:t>
            </a:r>
            <a:r>
              <a:rPr lang="en-CY" sz="2400" dirty="0"/>
              <a:t>l </a:t>
            </a:r>
            <a:r>
              <a:rPr lang="en-US" sz="2400" dirty="0"/>
              <a:t>a</a:t>
            </a:r>
            <a:r>
              <a:rPr lang="en-CY" sz="2400" dirty="0"/>
              <a:t>n</a:t>
            </a:r>
            <a:r>
              <a:rPr lang="en-US" sz="2400" dirty="0"/>
              <a:t>d</a:t>
            </a:r>
            <a:r>
              <a:rPr lang="en-CY" sz="2400" dirty="0"/>
              <a:t> </a:t>
            </a:r>
            <a:r>
              <a:rPr lang="en-US" sz="2400" dirty="0"/>
              <a:t>c</a:t>
            </a:r>
            <a:r>
              <a:rPr lang="en-CY" sz="2400" dirty="0"/>
              <a:t>a</a:t>
            </a:r>
            <a:r>
              <a:rPr lang="en-US" sz="2400" dirty="0"/>
              <a:t>p</a:t>
            </a:r>
            <a:r>
              <a:rPr lang="en-CY" sz="2400" dirty="0"/>
              <a:t>a</a:t>
            </a:r>
            <a:r>
              <a:rPr lang="en-US" sz="2400" dirty="0"/>
              <a:t>b</a:t>
            </a:r>
            <a:r>
              <a:rPr lang="en-CY" sz="2400" dirty="0"/>
              <a:t>l</a:t>
            </a:r>
            <a:r>
              <a:rPr lang="en-US" sz="2400" dirty="0"/>
              <a:t>e</a:t>
            </a:r>
            <a:r>
              <a:rPr lang="en-CY" sz="2400" dirty="0"/>
              <a:t> </a:t>
            </a:r>
            <a:r>
              <a:rPr lang="en-US" sz="2400" dirty="0"/>
              <a:t>o</a:t>
            </a:r>
            <a:r>
              <a:rPr lang="en-CY" sz="2400" dirty="0"/>
              <a:t>f </a:t>
            </a:r>
            <a:r>
              <a:rPr lang="en-US" sz="2400" dirty="0" err="1"/>
              <a:t>i</a:t>
            </a:r>
            <a:r>
              <a:rPr lang="en-CY" sz="2400" dirty="0"/>
              <a:t>m</a:t>
            </a:r>
            <a:r>
              <a:rPr lang="en-US" sz="2400" dirty="0"/>
              <a:t>p</a:t>
            </a:r>
            <a:r>
              <a:rPr lang="en-CY" sz="2400" dirty="0"/>
              <a:t>l</a:t>
            </a:r>
            <a:r>
              <a:rPr lang="en-US" sz="2400" dirty="0"/>
              <a:t>e</a:t>
            </a:r>
            <a:r>
              <a:rPr lang="en-CY" sz="2400" dirty="0"/>
              <a:t>m</a:t>
            </a:r>
            <a:r>
              <a:rPr lang="en-US" sz="2400" dirty="0"/>
              <a:t>e</a:t>
            </a:r>
            <a:r>
              <a:rPr lang="en-CY" sz="2400" dirty="0"/>
              <a:t>n</a:t>
            </a:r>
            <a:r>
              <a:rPr lang="en-US" sz="2400" dirty="0"/>
              <a:t>t</a:t>
            </a:r>
            <a:r>
              <a:rPr lang="en-CY" sz="2400" dirty="0" err="1"/>
              <a:t>i</a:t>
            </a:r>
            <a:r>
              <a:rPr lang="en-US" sz="2400" dirty="0"/>
              <a:t>n</a:t>
            </a:r>
            <a:r>
              <a:rPr lang="en-CY" sz="2400" dirty="0"/>
              <a:t>g </a:t>
            </a:r>
            <a:r>
              <a:rPr lang="en-US" sz="2400" dirty="0"/>
              <a:t>f</a:t>
            </a:r>
            <a:r>
              <a:rPr lang="en-CY" sz="2400" dirty="0"/>
              <a:t>u</a:t>
            </a:r>
            <a:r>
              <a:rPr lang="en-US" sz="2400" dirty="0"/>
              <a:t>n</a:t>
            </a:r>
            <a:r>
              <a:rPr lang="en-CY" sz="2400" dirty="0"/>
              <a:t>c</a:t>
            </a:r>
            <a:r>
              <a:rPr lang="en-US" sz="2400" dirty="0"/>
              <a:t>t</a:t>
            </a:r>
            <a:r>
              <a:rPr lang="en-CY" sz="2400" dirty="0" err="1"/>
              <a:t>i</a:t>
            </a:r>
            <a:r>
              <a:rPr lang="en-US" sz="2400" dirty="0"/>
              <a:t>o</a:t>
            </a:r>
            <a:r>
              <a:rPr lang="en-CY" sz="2400" dirty="0"/>
              <a:t>n</a:t>
            </a:r>
            <a:r>
              <a:rPr lang="en-US" sz="2400" dirty="0"/>
              <a:t>a</a:t>
            </a:r>
            <a:r>
              <a:rPr lang="en-CY" sz="2400" dirty="0"/>
              <a:t>l</a:t>
            </a:r>
            <a:r>
              <a:rPr lang="en-US" sz="2400" dirty="0" err="1"/>
              <a:t>i</a:t>
            </a:r>
            <a:r>
              <a:rPr lang="en-CY" sz="2400" dirty="0"/>
              <a:t>t</a:t>
            </a:r>
            <a:r>
              <a:rPr lang="en-US" sz="2400" dirty="0" err="1"/>
              <a:t>i</a:t>
            </a:r>
            <a:r>
              <a:rPr lang="en-CY" sz="2400" dirty="0"/>
              <a:t>e</a:t>
            </a:r>
            <a:r>
              <a:rPr lang="en-US" sz="2400" dirty="0"/>
              <a:t>s</a:t>
            </a:r>
            <a:r>
              <a:rPr lang="en-CY" sz="2400" dirty="0"/>
              <a:t> </a:t>
            </a:r>
            <a:r>
              <a:rPr lang="en-US" sz="2400" dirty="0"/>
              <a:t>a</a:t>
            </a:r>
            <a:r>
              <a:rPr lang="en-CY" sz="2400" dirty="0"/>
              <a:t>s:</a:t>
            </a:r>
          </a:p>
          <a:p>
            <a:pPr lvl="1"/>
            <a:r>
              <a:rPr lang="en-CY" sz="2400" dirty="0"/>
              <a:t>Tabular Views</a:t>
            </a:r>
          </a:p>
          <a:p>
            <a:pPr lvl="1"/>
            <a:endParaRPr lang="en-CY" sz="2400" dirty="0"/>
          </a:p>
          <a:p>
            <a:pPr lvl="1"/>
            <a:r>
              <a:rPr lang="en-CY" sz="2400" dirty="0"/>
              <a:t>Scrolling</a:t>
            </a:r>
          </a:p>
          <a:p>
            <a:pPr lvl="1"/>
            <a:endParaRPr lang="en-CY" sz="2400" dirty="0"/>
          </a:p>
          <a:p>
            <a:pPr lvl="1"/>
            <a:r>
              <a:rPr lang="en-CY" sz="2400" dirty="0"/>
              <a:t>Simple data transformations</a:t>
            </a:r>
          </a:p>
          <a:p>
            <a:pPr lvl="1"/>
            <a:endParaRPr lang="en-CY" sz="2400" dirty="0"/>
          </a:p>
          <a:p>
            <a:pPr lvl="1"/>
            <a:r>
              <a:rPr lang="en-CY" sz="2400" dirty="0"/>
              <a:t>Filtering</a:t>
            </a:r>
          </a:p>
          <a:p>
            <a:pPr lvl="1"/>
            <a:endParaRPr lang="en-CY" sz="2400" dirty="0"/>
          </a:p>
          <a:p>
            <a:pPr lvl="1"/>
            <a:r>
              <a:rPr lang="en-CY" sz="2400" dirty="0"/>
              <a:t>Visualizations</a:t>
            </a:r>
          </a:p>
        </p:txBody>
      </p:sp>
    </p:spTree>
    <p:extLst>
      <p:ext uri="{BB962C8B-B14F-4D97-AF65-F5344CB8AC3E}">
        <p14:creationId xmlns:p14="http://schemas.microsoft.com/office/powerpoint/2010/main" val="160210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CY"/>
              <a:t>Hillview Main Challenge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30371" y="1347615"/>
            <a:ext cx="8483260" cy="3104528"/>
          </a:xfrm>
        </p:spPr>
        <p:txBody>
          <a:bodyPr>
            <a:normAutofit lnSpcReduction="10000"/>
          </a:bodyPr>
          <a:lstStyle/>
          <a:p>
            <a:pPr marL="0" indent="0">
              <a:buNone/>
            </a:pPr>
            <a:r>
              <a:rPr lang="en-CY">
                <a:solidFill>
                  <a:srgbClr val="FF0000"/>
                </a:solidFill>
              </a:rPr>
              <a:t>Challenge:</a:t>
            </a:r>
            <a:r>
              <a:rPr lang="en-CY"/>
              <a:t> How to provide near real-time performance despite having to compute over big data?</a:t>
            </a:r>
          </a:p>
          <a:p>
            <a:pPr marL="0" indent="0">
              <a:buNone/>
            </a:pPr>
            <a:r>
              <a:rPr lang="en-CY">
                <a:solidFill>
                  <a:srgbClr val="00B050"/>
                </a:solidFill>
              </a:rPr>
              <a:t>Solution:</a:t>
            </a:r>
            <a:r>
              <a:rPr lang="en-CY"/>
              <a:t> Hillview in order to surpass this challenge used a common idea in database design that is called specialize the engine. Hillview introduced a new engine specialized to render the tabular views and charts of speadsheets.</a:t>
            </a:r>
            <a:endParaRPr lang="x-none" dirty="0"/>
          </a:p>
        </p:txBody>
      </p:sp>
    </p:spTree>
    <p:extLst>
      <p:ext uri="{BB962C8B-B14F-4D97-AF65-F5344CB8AC3E}">
        <p14:creationId xmlns:p14="http://schemas.microsoft.com/office/powerpoint/2010/main" val="2380355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6921-F612-4A09-8F96-BEFD508BA67D}"/>
              </a:ext>
            </a:extLst>
          </p:cNvPr>
          <p:cNvSpPr>
            <a:spLocks noGrp="1"/>
          </p:cNvSpPr>
          <p:nvPr>
            <p:ph type="title"/>
          </p:nvPr>
        </p:nvSpPr>
        <p:spPr/>
        <p:txBody>
          <a:bodyPr/>
          <a:lstStyle/>
          <a:p>
            <a:r>
              <a:rPr lang="en-US" dirty="0"/>
              <a:t>V</a:t>
            </a:r>
            <a:r>
              <a:rPr lang="en-CY" dirty="0" err="1"/>
              <a:t>i</a:t>
            </a:r>
            <a:r>
              <a:rPr lang="en-US" dirty="0"/>
              <a:t>z</a:t>
            </a:r>
            <a:r>
              <a:rPr lang="en-CY" dirty="0"/>
              <a:t>k</a:t>
            </a:r>
            <a:r>
              <a:rPr lang="en-US" dirty="0"/>
              <a:t>e</a:t>
            </a:r>
            <a:r>
              <a:rPr lang="en-CY" dirty="0"/>
              <a:t>tch </a:t>
            </a:r>
            <a:r>
              <a:rPr lang="en-US" dirty="0"/>
              <a:t>C</a:t>
            </a:r>
            <a:r>
              <a:rPr lang="en-CY" dirty="0"/>
              <a:t>o</a:t>
            </a:r>
            <a:r>
              <a:rPr lang="en-US" dirty="0"/>
              <a:t>d</a:t>
            </a:r>
            <a:r>
              <a:rPr lang="en-CY" dirty="0" err="1"/>
              <a:t>i</a:t>
            </a:r>
            <a:r>
              <a:rPr lang="en-US" dirty="0"/>
              <a:t>n</a:t>
            </a:r>
            <a:r>
              <a:rPr lang="en-CY" dirty="0"/>
              <a:t>g </a:t>
            </a:r>
            <a:r>
              <a:rPr lang="en-US" dirty="0"/>
              <a:t>E</a:t>
            </a:r>
            <a:r>
              <a:rPr lang="en-CY" dirty="0"/>
              <a:t>f</a:t>
            </a:r>
            <a:r>
              <a:rPr lang="en-US" dirty="0"/>
              <a:t>f</a:t>
            </a:r>
            <a:r>
              <a:rPr lang="en-CY" dirty="0"/>
              <a:t>o</a:t>
            </a:r>
            <a:r>
              <a:rPr lang="en-US" dirty="0"/>
              <a:t>r</a:t>
            </a:r>
            <a:r>
              <a:rPr lang="en-CY" dirty="0"/>
              <a:t>t</a:t>
            </a:r>
          </a:p>
        </p:txBody>
      </p:sp>
      <p:sp>
        <p:nvSpPr>
          <p:cNvPr id="3" name="Content Placeholder 2">
            <a:extLst>
              <a:ext uri="{FF2B5EF4-FFF2-40B4-BE49-F238E27FC236}">
                <a16:creationId xmlns:a16="http://schemas.microsoft.com/office/drawing/2014/main" id="{02F110C2-4CE7-46D0-BC1B-676BEE50F15E}"/>
              </a:ext>
            </a:extLst>
          </p:cNvPr>
          <p:cNvSpPr>
            <a:spLocks noGrp="1"/>
          </p:cNvSpPr>
          <p:nvPr>
            <p:ph idx="1"/>
          </p:nvPr>
        </p:nvSpPr>
        <p:spPr/>
        <p:txBody>
          <a:bodyPr>
            <a:normAutofit fontScale="77500" lnSpcReduction="20000"/>
          </a:bodyPr>
          <a:lstStyle/>
          <a:p>
            <a:r>
              <a:rPr lang="en-US" dirty="0"/>
              <a:t>F</a:t>
            </a:r>
            <a:r>
              <a:rPr lang="en-CY" dirty="0"/>
              <a:t>o</a:t>
            </a:r>
            <a:r>
              <a:rPr lang="en-US" dirty="0"/>
              <a:t>r</a:t>
            </a:r>
            <a:r>
              <a:rPr lang="en-CY" dirty="0"/>
              <a:t> </a:t>
            </a:r>
            <a:r>
              <a:rPr lang="en-US" dirty="0"/>
              <a:t>a</a:t>
            </a:r>
            <a:r>
              <a:rPr lang="en-CY" dirty="0"/>
              <a:t>n </a:t>
            </a:r>
            <a:r>
              <a:rPr lang="en-US" dirty="0"/>
              <a:t>e</a:t>
            </a:r>
            <a:r>
              <a:rPr lang="en-CY" dirty="0"/>
              <a:t>x</a:t>
            </a:r>
            <a:r>
              <a:rPr lang="en-US" dirty="0"/>
              <a:t>p</a:t>
            </a:r>
            <a:r>
              <a:rPr lang="en-CY" dirty="0"/>
              <a:t>e</a:t>
            </a:r>
            <a:r>
              <a:rPr lang="en-US" dirty="0"/>
              <a:t>r</a:t>
            </a:r>
            <a:r>
              <a:rPr lang="en-CY" dirty="0"/>
              <a:t>t </a:t>
            </a:r>
            <a:r>
              <a:rPr lang="en-US" dirty="0"/>
              <a:t>t</a:t>
            </a:r>
            <a:r>
              <a:rPr lang="en-CY" dirty="0"/>
              <a:t>a</a:t>
            </a:r>
            <a:r>
              <a:rPr lang="en-US" dirty="0"/>
              <a:t>k</a:t>
            </a:r>
            <a:r>
              <a:rPr lang="en-CY" dirty="0"/>
              <a:t>e</a:t>
            </a:r>
            <a:r>
              <a:rPr lang="en-US" dirty="0"/>
              <a:t>s</a:t>
            </a:r>
            <a:r>
              <a:rPr lang="en-CY" dirty="0"/>
              <a:t> </a:t>
            </a:r>
            <a:r>
              <a:rPr lang="en-US" dirty="0"/>
              <a:t>o</a:t>
            </a:r>
            <a:r>
              <a:rPr lang="en-CY" dirty="0"/>
              <a:t>n</a:t>
            </a:r>
            <a:r>
              <a:rPr lang="en-US" dirty="0"/>
              <a:t>l</a:t>
            </a:r>
            <a:r>
              <a:rPr lang="en-CY" dirty="0"/>
              <a:t>y </a:t>
            </a:r>
            <a:r>
              <a:rPr lang="en-US" dirty="0"/>
              <a:t>a</a:t>
            </a:r>
            <a:r>
              <a:rPr lang="en-CY" dirty="0"/>
              <a:t> </a:t>
            </a:r>
            <a:r>
              <a:rPr lang="en-US" dirty="0"/>
              <a:t>f</a:t>
            </a:r>
            <a:r>
              <a:rPr lang="en-CY" dirty="0"/>
              <a:t>e</a:t>
            </a:r>
            <a:r>
              <a:rPr lang="en-US" dirty="0"/>
              <a:t>w</a:t>
            </a:r>
            <a:r>
              <a:rPr lang="en-CY" dirty="0"/>
              <a:t> hours to implement and </a:t>
            </a:r>
            <a:r>
              <a:rPr lang="en-US" dirty="0"/>
              <a:t>t</a:t>
            </a:r>
            <a:r>
              <a:rPr lang="en-CY" dirty="0"/>
              <a:t>e</a:t>
            </a:r>
            <a:r>
              <a:rPr lang="en-US" dirty="0"/>
              <a:t>s</a:t>
            </a:r>
            <a:r>
              <a:rPr lang="en-CY" dirty="0"/>
              <a:t>t </a:t>
            </a:r>
            <a:r>
              <a:rPr lang="en-US" dirty="0"/>
              <a:t>t</a:t>
            </a:r>
            <a:r>
              <a:rPr lang="en-CY" dirty="0"/>
              <a:t>h</a:t>
            </a:r>
            <a:r>
              <a:rPr lang="en-US" dirty="0"/>
              <a:t>e</a:t>
            </a:r>
            <a:r>
              <a:rPr lang="en-CY" dirty="0"/>
              <a:t> </a:t>
            </a:r>
            <a:r>
              <a:rPr lang="en-US" dirty="0"/>
              <a:t>c</a:t>
            </a:r>
            <a:r>
              <a:rPr lang="en-CY" dirty="0"/>
              <a:t>o</a:t>
            </a:r>
            <a:r>
              <a:rPr lang="en-US" dirty="0"/>
              <a:t>d</a:t>
            </a:r>
            <a:r>
              <a:rPr lang="en-CY" dirty="0"/>
              <a:t>e</a:t>
            </a:r>
          </a:p>
          <a:p>
            <a:endParaRPr lang="en-CY" dirty="0"/>
          </a:p>
          <a:p>
            <a:r>
              <a:rPr lang="en-CY" dirty="0"/>
              <a:t>Developing the UI to </a:t>
            </a:r>
            <a:r>
              <a:rPr lang="en-CY" dirty="0" err="1"/>
              <a:t>displ</a:t>
            </a:r>
            <a:r>
              <a:rPr lang="en-US" dirty="0"/>
              <a:t>a</a:t>
            </a:r>
            <a:r>
              <a:rPr lang="en-CY" dirty="0"/>
              <a:t>y </a:t>
            </a:r>
            <a:r>
              <a:rPr lang="en-US" dirty="0"/>
              <a:t>t</a:t>
            </a:r>
            <a:r>
              <a:rPr lang="en-CY" dirty="0"/>
              <a:t>h</a:t>
            </a:r>
            <a:r>
              <a:rPr lang="en-US" dirty="0"/>
              <a:t>e</a:t>
            </a:r>
            <a:r>
              <a:rPr lang="en-CY" dirty="0"/>
              <a:t> </a:t>
            </a:r>
            <a:r>
              <a:rPr lang="en-US" dirty="0"/>
              <a:t>d</a:t>
            </a:r>
            <a:r>
              <a:rPr lang="en-CY" dirty="0"/>
              <a:t>a</a:t>
            </a:r>
            <a:r>
              <a:rPr lang="en-US" dirty="0"/>
              <a:t>t</a:t>
            </a:r>
            <a:r>
              <a:rPr lang="en-CY" dirty="0"/>
              <a:t>a </a:t>
            </a:r>
            <a:r>
              <a:rPr lang="en-US" dirty="0"/>
              <a:t>r</a:t>
            </a:r>
            <a:r>
              <a:rPr lang="en-CY" dirty="0"/>
              <a:t>e</a:t>
            </a:r>
            <a:r>
              <a:rPr lang="en-US" dirty="0"/>
              <a:t>q</a:t>
            </a:r>
            <a:r>
              <a:rPr lang="en-CY" dirty="0"/>
              <a:t>u</a:t>
            </a:r>
            <a:r>
              <a:rPr lang="en-US" dirty="0" err="1"/>
              <a:t>i</a:t>
            </a:r>
            <a:r>
              <a:rPr lang="en-CY" dirty="0"/>
              <a:t>r</a:t>
            </a:r>
            <a:r>
              <a:rPr lang="en-US" dirty="0"/>
              <a:t>e</a:t>
            </a:r>
            <a:r>
              <a:rPr lang="en-CY" dirty="0"/>
              <a:t>s </a:t>
            </a:r>
            <a:r>
              <a:rPr lang="en-US" dirty="0"/>
              <a:t>m</a:t>
            </a:r>
            <a:r>
              <a:rPr lang="en-CY" dirty="0"/>
              <a:t>o</a:t>
            </a:r>
            <a:r>
              <a:rPr lang="en-US" dirty="0"/>
              <a:t>r</a:t>
            </a:r>
            <a:r>
              <a:rPr lang="en-CY" dirty="0"/>
              <a:t>e </a:t>
            </a:r>
            <a:r>
              <a:rPr lang="en-US" dirty="0"/>
              <a:t>e</a:t>
            </a:r>
            <a:r>
              <a:rPr lang="en-CY" dirty="0"/>
              <a:t>f</a:t>
            </a:r>
            <a:r>
              <a:rPr lang="en-US" dirty="0"/>
              <a:t>f</a:t>
            </a:r>
            <a:r>
              <a:rPr lang="en-CY" dirty="0"/>
              <a:t>o</a:t>
            </a:r>
            <a:r>
              <a:rPr lang="en-US" dirty="0"/>
              <a:t>r</a:t>
            </a:r>
            <a:r>
              <a:rPr lang="en-CY" dirty="0"/>
              <a:t>t</a:t>
            </a:r>
          </a:p>
          <a:p>
            <a:endParaRPr lang="en-CY" dirty="0"/>
          </a:p>
          <a:p>
            <a:r>
              <a:rPr lang="en-CY" dirty="0"/>
              <a:t>Implement </a:t>
            </a:r>
            <a:r>
              <a:rPr lang="en-CY" dirty="0" err="1"/>
              <a:t>vizketchs</a:t>
            </a:r>
            <a:r>
              <a:rPr lang="en-CY" dirty="0"/>
              <a:t> </a:t>
            </a:r>
            <a:r>
              <a:rPr lang="en-CY" dirty="0" err="1"/>
              <a:t>dont</a:t>
            </a:r>
            <a:r>
              <a:rPr lang="en-CY" dirty="0"/>
              <a:t> require to </a:t>
            </a:r>
            <a:r>
              <a:rPr lang="en-US" dirty="0"/>
              <a:t>w</a:t>
            </a:r>
            <a:r>
              <a:rPr lang="en-CY" dirty="0"/>
              <a:t>rite for parallel execution or thinking a</a:t>
            </a:r>
            <a:r>
              <a:rPr lang="en-US" dirty="0"/>
              <a:t>b</a:t>
            </a:r>
            <a:r>
              <a:rPr lang="en-CY" dirty="0"/>
              <a:t>o</a:t>
            </a:r>
            <a:r>
              <a:rPr lang="en-US" dirty="0"/>
              <a:t>u</a:t>
            </a:r>
            <a:r>
              <a:rPr lang="en-CY" dirty="0"/>
              <a:t>t distributed systems. Developer only </a:t>
            </a:r>
            <a:r>
              <a:rPr lang="en-CY" dirty="0" err="1"/>
              <a:t>pr</a:t>
            </a:r>
            <a:r>
              <a:rPr lang="en-US" dirty="0"/>
              <a:t>o</a:t>
            </a:r>
            <a:r>
              <a:rPr lang="en-CY" dirty="0"/>
              <a:t>v</a:t>
            </a:r>
            <a:r>
              <a:rPr lang="en-US" dirty="0" err="1"/>
              <a:t>i</a:t>
            </a:r>
            <a:r>
              <a:rPr lang="en-CY" dirty="0"/>
              <a:t>d</a:t>
            </a:r>
            <a:r>
              <a:rPr lang="en-US" dirty="0"/>
              <a:t>e</a:t>
            </a:r>
            <a:r>
              <a:rPr lang="en-CY" dirty="0"/>
              <a:t>s </a:t>
            </a:r>
            <a:r>
              <a:rPr lang="en-US" dirty="0"/>
              <a:t>t</a:t>
            </a:r>
            <a:r>
              <a:rPr lang="en-CY" dirty="0"/>
              <a:t>h</a:t>
            </a:r>
            <a:r>
              <a:rPr lang="en-US" dirty="0"/>
              <a:t>e</a:t>
            </a:r>
            <a:r>
              <a:rPr lang="en-CY" dirty="0"/>
              <a:t> </a:t>
            </a:r>
            <a:r>
              <a:rPr lang="en-US" dirty="0"/>
              <a:t>s</a:t>
            </a:r>
            <a:r>
              <a:rPr lang="en-CY" dirty="0"/>
              <a:t>u</a:t>
            </a:r>
            <a:r>
              <a:rPr lang="en-US" dirty="0"/>
              <a:t>m</a:t>
            </a:r>
            <a:r>
              <a:rPr lang="en-CY" dirty="0"/>
              <a:t>m</a:t>
            </a:r>
            <a:r>
              <a:rPr lang="en-US" dirty="0"/>
              <a:t>a</a:t>
            </a:r>
            <a:r>
              <a:rPr lang="en-CY" dirty="0"/>
              <a:t>r</a:t>
            </a:r>
            <a:r>
              <a:rPr lang="en-US" dirty="0" err="1"/>
              <a:t>i</a:t>
            </a:r>
            <a:r>
              <a:rPr lang="en-CY" dirty="0"/>
              <a:t>z</a:t>
            </a:r>
            <a:r>
              <a:rPr lang="en-US" dirty="0"/>
              <a:t>e</a:t>
            </a:r>
            <a:r>
              <a:rPr lang="en-CY" dirty="0"/>
              <a:t> </a:t>
            </a:r>
            <a:r>
              <a:rPr lang="en-US" dirty="0"/>
              <a:t>a</a:t>
            </a:r>
            <a:r>
              <a:rPr lang="en-CY" dirty="0"/>
              <a:t>n</a:t>
            </a:r>
            <a:r>
              <a:rPr lang="en-US" dirty="0"/>
              <a:t>d</a:t>
            </a:r>
            <a:r>
              <a:rPr lang="en-CY" dirty="0"/>
              <a:t> </a:t>
            </a:r>
            <a:r>
              <a:rPr lang="en-US" dirty="0"/>
              <a:t>m</a:t>
            </a:r>
            <a:r>
              <a:rPr lang="en-CY" dirty="0"/>
              <a:t>e</a:t>
            </a:r>
            <a:r>
              <a:rPr lang="en-US" dirty="0"/>
              <a:t>r</a:t>
            </a:r>
            <a:r>
              <a:rPr lang="en-CY" dirty="0"/>
              <a:t>g</a:t>
            </a:r>
            <a:r>
              <a:rPr lang="en-US" dirty="0"/>
              <a:t>e</a:t>
            </a:r>
            <a:r>
              <a:rPr lang="en-CY" dirty="0"/>
              <a:t> </a:t>
            </a:r>
            <a:r>
              <a:rPr lang="en-US" dirty="0"/>
              <a:t>f</a:t>
            </a:r>
            <a:r>
              <a:rPr lang="en-CY" dirty="0"/>
              <a:t>u</a:t>
            </a:r>
            <a:r>
              <a:rPr lang="en-US" dirty="0"/>
              <a:t>n</a:t>
            </a:r>
            <a:r>
              <a:rPr lang="en-CY" dirty="0"/>
              <a:t>c</a:t>
            </a:r>
            <a:r>
              <a:rPr lang="en-US" dirty="0"/>
              <a:t>t</a:t>
            </a:r>
            <a:r>
              <a:rPr lang="en-CY" dirty="0" err="1"/>
              <a:t>i</a:t>
            </a:r>
            <a:r>
              <a:rPr lang="en-US" dirty="0"/>
              <a:t>o</a:t>
            </a:r>
            <a:r>
              <a:rPr lang="en-CY" dirty="0"/>
              <a:t>n</a:t>
            </a:r>
            <a:r>
              <a:rPr lang="en-US" dirty="0"/>
              <a:t>s</a:t>
            </a:r>
            <a:endParaRPr lang="en-CY" dirty="0"/>
          </a:p>
        </p:txBody>
      </p:sp>
    </p:spTree>
    <p:extLst>
      <p:ext uri="{BB962C8B-B14F-4D97-AF65-F5344CB8AC3E}">
        <p14:creationId xmlns:p14="http://schemas.microsoft.com/office/powerpoint/2010/main" val="108814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49EF-0F3A-4F04-9A5D-D5FE7E7EF61D}"/>
              </a:ext>
            </a:extLst>
          </p:cNvPr>
          <p:cNvSpPr>
            <a:spLocks noGrp="1"/>
          </p:cNvSpPr>
          <p:nvPr>
            <p:ph type="title"/>
          </p:nvPr>
        </p:nvSpPr>
        <p:spPr>
          <a:xfrm>
            <a:off x="457200" y="495300"/>
            <a:ext cx="8229600" cy="857250"/>
          </a:xfrm>
        </p:spPr>
        <p:txBody>
          <a:bodyPr/>
          <a:lstStyle/>
          <a:p>
            <a:r>
              <a:rPr lang="en-US" dirty="0"/>
              <a:t>Hillview</a:t>
            </a:r>
            <a:r>
              <a:rPr lang="en-CY" dirty="0"/>
              <a:t> </a:t>
            </a:r>
            <a:r>
              <a:rPr lang="en-US" dirty="0"/>
              <a:t>e</a:t>
            </a:r>
            <a:r>
              <a:rPr lang="en-CY" dirty="0"/>
              <a:t>f</a:t>
            </a:r>
            <a:r>
              <a:rPr lang="en-US" dirty="0"/>
              <a:t>f</a:t>
            </a:r>
            <a:r>
              <a:rPr lang="en-CY" dirty="0"/>
              <a:t>e</a:t>
            </a:r>
            <a:r>
              <a:rPr lang="en-US" dirty="0"/>
              <a:t>c</a:t>
            </a:r>
            <a:r>
              <a:rPr lang="en-CY" dirty="0"/>
              <a:t>t</a:t>
            </a:r>
            <a:r>
              <a:rPr lang="en-US" dirty="0" err="1"/>
              <a:t>i</a:t>
            </a:r>
            <a:r>
              <a:rPr lang="en-CY" dirty="0"/>
              <a:t>v</a:t>
            </a:r>
            <a:r>
              <a:rPr lang="en-US" dirty="0"/>
              <a:t>e</a:t>
            </a:r>
            <a:r>
              <a:rPr lang="en-CY" dirty="0"/>
              <a:t>n</a:t>
            </a:r>
            <a:r>
              <a:rPr lang="en-US" dirty="0"/>
              <a:t>e</a:t>
            </a:r>
            <a:r>
              <a:rPr lang="en-CY" dirty="0"/>
              <a:t>s</a:t>
            </a:r>
            <a:r>
              <a:rPr lang="en-US" dirty="0"/>
              <a:t>s</a:t>
            </a:r>
            <a:r>
              <a:rPr lang="en-CY" dirty="0"/>
              <a:t>: </a:t>
            </a:r>
            <a:r>
              <a:rPr lang="en-US" dirty="0"/>
              <a:t>C</a:t>
            </a:r>
            <a:r>
              <a:rPr lang="en-CY" dirty="0"/>
              <a:t>a</a:t>
            </a:r>
            <a:r>
              <a:rPr lang="en-US" dirty="0"/>
              <a:t>s</a:t>
            </a:r>
            <a:r>
              <a:rPr lang="en-CY" dirty="0"/>
              <a:t>e </a:t>
            </a:r>
            <a:r>
              <a:rPr lang="en-US" dirty="0"/>
              <a:t>S</a:t>
            </a:r>
            <a:r>
              <a:rPr lang="en-CY" dirty="0"/>
              <a:t>t</a:t>
            </a:r>
            <a:r>
              <a:rPr lang="en-US" dirty="0"/>
              <a:t>u</a:t>
            </a:r>
            <a:r>
              <a:rPr lang="en-CY" dirty="0"/>
              <a:t>d</a:t>
            </a:r>
            <a:r>
              <a:rPr lang="en-US" dirty="0"/>
              <a:t>y</a:t>
            </a:r>
            <a:endParaRPr lang="en-CY" dirty="0"/>
          </a:p>
        </p:txBody>
      </p:sp>
      <p:sp>
        <p:nvSpPr>
          <p:cNvPr id="3" name="Content Placeholder 2">
            <a:extLst>
              <a:ext uri="{FF2B5EF4-FFF2-40B4-BE49-F238E27FC236}">
                <a16:creationId xmlns:a16="http://schemas.microsoft.com/office/drawing/2014/main" id="{BD5FE698-412D-494D-B368-ABB7FD075A68}"/>
              </a:ext>
            </a:extLst>
          </p:cNvPr>
          <p:cNvSpPr>
            <a:spLocks noGrp="1"/>
          </p:cNvSpPr>
          <p:nvPr>
            <p:ph idx="1"/>
          </p:nvPr>
        </p:nvSpPr>
        <p:spPr>
          <a:xfrm>
            <a:off x="457200" y="1539478"/>
            <a:ext cx="8229600" cy="3394472"/>
          </a:xfrm>
        </p:spPr>
        <p:txBody>
          <a:bodyPr>
            <a:normAutofit fontScale="70000" lnSpcReduction="20000"/>
          </a:bodyPr>
          <a:lstStyle/>
          <a:p>
            <a:r>
              <a:rPr lang="en-US" dirty="0"/>
              <a:t>Q</a:t>
            </a:r>
            <a:r>
              <a:rPr lang="en-CY" dirty="0"/>
              <a:t>u</a:t>
            </a:r>
            <a:r>
              <a:rPr lang="en-US" dirty="0"/>
              <a:t>e</a:t>
            </a:r>
            <a:r>
              <a:rPr lang="en-CY" dirty="0"/>
              <a:t>s</a:t>
            </a:r>
            <a:r>
              <a:rPr lang="en-US" dirty="0"/>
              <a:t>t</a:t>
            </a:r>
            <a:r>
              <a:rPr lang="en-CY" dirty="0" err="1"/>
              <a:t>i</a:t>
            </a:r>
            <a:r>
              <a:rPr lang="en-US" dirty="0"/>
              <a:t>o</a:t>
            </a:r>
            <a:r>
              <a:rPr lang="en-CY" dirty="0"/>
              <a:t>n: </a:t>
            </a:r>
            <a:r>
              <a:rPr lang="en-US" dirty="0"/>
              <a:t>H</a:t>
            </a:r>
            <a:r>
              <a:rPr lang="en-CY" dirty="0"/>
              <a:t>o</a:t>
            </a:r>
            <a:r>
              <a:rPr lang="en-US" dirty="0"/>
              <a:t>w</a:t>
            </a:r>
            <a:r>
              <a:rPr lang="en-CY" dirty="0"/>
              <a:t> </a:t>
            </a:r>
            <a:r>
              <a:rPr lang="en-US" dirty="0"/>
              <a:t>e</a:t>
            </a:r>
            <a:r>
              <a:rPr lang="en-CY" dirty="0"/>
              <a:t>f</a:t>
            </a:r>
            <a:r>
              <a:rPr lang="en-US" dirty="0"/>
              <a:t>f</a:t>
            </a:r>
            <a:r>
              <a:rPr lang="en-CY" dirty="0"/>
              <a:t>e</a:t>
            </a:r>
            <a:r>
              <a:rPr lang="en-US" dirty="0"/>
              <a:t>c</a:t>
            </a:r>
            <a:r>
              <a:rPr lang="en-CY" dirty="0"/>
              <a:t>t</a:t>
            </a:r>
            <a:r>
              <a:rPr lang="en-US" dirty="0" err="1"/>
              <a:t>i</a:t>
            </a:r>
            <a:r>
              <a:rPr lang="en-CY" dirty="0"/>
              <a:t>v</a:t>
            </a:r>
            <a:r>
              <a:rPr lang="en-US" dirty="0"/>
              <a:t>e</a:t>
            </a:r>
            <a:r>
              <a:rPr lang="en-CY" dirty="0"/>
              <a:t> Hill</a:t>
            </a:r>
            <a:r>
              <a:rPr lang="en-US" dirty="0"/>
              <a:t>v</a:t>
            </a:r>
            <a:r>
              <a:rPr lang="en-CY" dirty="0" err="1"/>
              <a:t>i</a:t>
            </a:r>
            <a:r>
              <a:rPr lang="en-US" dirty="0"/>
              <a:t>e</a:t>
            </a:r>
            <a:r>
              <a:rPr lang="en-CY" dirty="0"/>
              <a:t>w </a:t>
            </a:r>
            <a:r>
              <a:rPr lang="en-US" dirty="0" err="1"/>
              <a:t>i</a:t>
            </a:r>
            <a:r>
              <a:rPr lang="en-CY" dirty="0"/>
              <a:t>s </a:t>
            </a:r>
            <a:r>
              <a:rPr lang="en-US" dirty="0"/>
              <a:t>t</a:t>
            </a:r>
            <a:r>
              <a:rPr lang="en-CY" dirty="0"/>
              <a:t>o </a:t>
            </a:r>
            <a:r>
              <a:rPr lang="en-US" dirty="0"/>
              <a:t>b</a:t>
            </a:r>
            <a:r>
              <a:rPr lang="en-CY" dirty="0"/>
              <a:t>r</a:t>
            </a:r>
            <a:r>
              <a:rPr lang="en-US" dirty="0"/>
              <a:t>o</a:t>
            </a:r>
            <a:r>
              <a:rPr lang="en-CY" dirty="0" err="1"/>
              <a:t>wse</a:t>
            </a:r>
            <a:r>
              <a:rPr lang="en-CY" dirty="0"/>
              <a:t> and answer questions on large datasets.</a:t>
            </a:r>
          </a:p>
          <a:p>
            <a:endParaRPr lang="en-CY" dirty="0"/>
          </a:p>
          <a:p>
            <a:r>
              <a:rPr lang="en-CY" dirty="0"/>
              <a:t>Workload: A person not familiar with Hillview examines the flights dataset and formulates a set of questions</a:t>
            </a:r>
          </a:p>
          <a:p>
            <a:endParaRPr lang="en-CY" dirty="0"/>
          </a:p>
          <a:p>
            <a:r>
              <a:rPr lang="en-CY" dirty="0"/>
              <a:t>Results: Answering a question took at most 6:44 (</a:t>
            </a:r>
            <a:r>
              <a:rPr lang="en-CY" dirty="0" err="1"/>
              <a:t>mm:ss</a:t>
            </a:r>
            <a:r>
              <a:rPr lang="en-CY" dirty="0"/>
              <a:t>) with the rest of questions </a:t>
            </a:r>
            <a:r>
              <a:rPr lang="en-CY" dirty="0" err="1"/>
              <a:t>tak</a:t>
            </a:r>
            <a:r>
              <a:rPr lang="en-US" dirty="0"/>
              <a:t>e</a:t>
            </a:r>
            <a:r>
              <a:rPr lang="en-CY" dirty="0"/>
              <a:t> </a:t>
            </a:r>
            <a:r>
              <a:rPr lang="en-US" dirty="0"/>
              <a:t>l</a:t>
            </a:r>
            <a:r>
              <a:rPr lang="en-CY" dirty="0"/>
              <a:t>e</a:t>
            </a:r>
            <a:r>
              <a:rPr lang="en-US" dirty="0"/>
              <a:t>s</a:t>
            </a:r>
            <a:r>
              <a:rPr lang="en-CY" dirty="0"/>
              <a:t>s </a:t>
            </a:r>
            <a:r>
              <a:rPr lang="en-US" dirty="0"/>
              <a:t>t</a:t>
            </a:r>
            <a:r>
              <a:rPr lang="en-CY" dirty="0"/>
              <a:t>h</a:t>
            </a:r>
            <a:r>
              <a:rPr lang="en-US" dirty="0"/>
              <a:t>a</a:t>
            </a:r>
            <a:r>
              <a:rPr lang="en-CY" dirty="0"/>
              <a:t>n 2:30. </a:t>
            </a:r>
            <a:r>
              <a:rPr lang="en-US" dirty="0"/>
              <a:t>A</a:t>
            </a:r>
            <a:r>
              <a:rPr lang="en-CY" dirty="0"/>
              <a:t>v</a:t>
            </a:r>
            <a:r>
              <a:rPr lang="en-US" dirty="0"/>
              <a:t>e</a:t>
            </a:r>
            <a:r>
              <a:rPr lang="en-CY" dirty="0"/>
              <a:t>r</a:t>
            </a:r>
            <a:r>
              <a:rPr lang="en-US" dirty="0"/>
              <a:t>a</a:t>
            </a:r>
            <a:r>
              <a:rPr lang="en-CY" dirty="0"/>
              <a:t>g</a:t>
            </a:r>
            <a:r>
              <a:rPr lang="en-US" dirty="0"/>
              <a:t>e</a:t>
            </a:r>
            <a:r>
              <a:rPr lang="en-CY" dirty="0"/>
              <a:t> </a:t>
            </a:r>
            <a:r>
              <a:rPr lang="en-US" dirty="0"/>
              <a:t>t</a:t>
            </a:r>
            <a:r>
              <a:rPr lang="en-CY" dirty="0" err="1"/>
              <a:t>i</a:t>
            </a:r>
            <a:r>
              <a:rPr lang="en-US" dirty="0"/>
              <a:t>m</a:t>
            </a:r>
            <a:r>
              <a:rPr lang="en-CY" dirty="0"/>
              <a:t>es are 1:12, 1:57.</a:t>
            </a:r>
          </a:p>
          <a:p>
            <a:pPr lvl="1"/>
            <a:r>
              <a:rPr lang="en-CY" dirty="0"/>
              <a:t>Hillview implements enough functionality to </a:t>
            </a:r>
            <a:r>
              <a:rPr lang="en-US" dirty="0"/>
              <a:t>b</a:t>
            </a:r>
            <a:r>
              <a:rPr lang="en-CY" dirty="0"/>
              <a:t>e </a:t>
            </a:r>
            <a:r>
              <a:rPr lang="en-US" dirty="0"/>
              <a:t>u</a:t>
            </a:r>
            <a:r>
              <a:rPr lang="en-CY" dirty="0"/>
              <a:t>s</a:t>
            </a:r>
            <a:r>
              <a:rPr lang="en-US" dirty="0"/>
              <a:t>a</a:t>
            </a:r>
            <a:r>
              <a:rPr lang="en-CY" dirty="0"/>
              <a:t>b</a:t>
            </a:r>
            <a:r>
              <a:rPr lang="en-US" dirty="0"/>
              <a:t>l</a:t>
            </a:r>
            <a:r>
              <a:rPr lang="en-CY" dirty="0"/>
              <a:t>e</a:t>
            </a:r>
          </a:p>
        </p:txBody>
      </p:sp>
    </p:spTree>
    <p:extLst>
      <p:ext uri="{BB962C8B-B14F-4D97-AF65-F5344CB8AC3E}">
        <p14:creationId xmlns:p14="http://schemas.microsoft.com/office/powerpoint/2010/main" val="1574546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x-none" dirty="0"/>
              <a:t>Thank you !!</a:t>
            </a:r>
            <a:endParaRPr lang="en-US" dirty="0"/>
          </a:p>
        </p:txBody>
      </p:sp>
      <p:pic>
        <p:nvPicPr>
          <p:cNvPr id="3" name="Picture 2" descr="A close up of a sign&#10;&#10;Description automatically generated">
            <a:extLst>
              <a:ext uri="{FF2B5EF4-FFF2-40B4-BE49-F238E27FC236}">
                <a16:creationId xmlns:a16="http://schemas.microsoft.com/office/drawing/2014/main" id="{4DF530D5-2350-4855-8772-752E086A4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828" y="1419622"/>
            <a:ext cx="3096343" cy="3096343"/>
          </a:xfrm>
          <a:prstGeom prst="rect">
            <a:avLst/>
          </a:prstGeom>
        </p:spPr>
      </p:pic>
    </p:spTree>
    <p:extLst>
      <p:ext uri="{BB962C8B-B14F-4D97-AF65-F5344CB8AC3E}">
        <p14:creationId xmlns:p14="http://schemas.microsoft.com/office/powerpoint/2010/main" val="269641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1429-3830-418D-AAF9-2BCDE68D3A76}"/>
              </a:ext>
            </a:extLst>
          </p:cNvPr>
          <p:cNvSpPr>
            <a:spLocks noGrp="1"/>
          </p:cNvSpPr>
          <p:nvPr>
            <p:ph type="title"/>
          </p:nvPr>
        </p:nvSpPr>
        <p:spPr/>
        <p:txBody>
          <a:bodyPr/>
          <a:lstStyle/>
          <a:p>
            <a:r>
              <a:rPr lang="en-CY" dirty="0"/>
              <a:t>Hillview Requirements</a:t>
            </a:r>
            <a:endParaRPr lang="x-none" dirty="0"/>
          </a:p>
        </p:txBody>
      </p:sp>
      <p:sp>
        <p:nvSpPr>
          <p:cNvPr id="3" name="Content Placeholder 2">
            <a:extLst>
              <a:ext uri="{FF2B5EF4-FFF2-40B4-BE49-F238E27FC236}">
                <a16:creationId xmlns:a16="http://schemas.microsoft.com/office/drawing/2014/main" id="{126EBECD-C031-4C37-A607-D0FFBA0DF17B}"/>
              </a:ext>
            </a:extLst>
          </p:cNvPr>
          <p:cNvSpPr>
            <a:spLocks noGrp="1"/>
          </p:cNvSpPr>
          <p:nvPr>
            <p:ph sz="half" idx="1"/>
          </p:nvPr>
        </p:nvSpPr>
        <p:spPr>
          <a:xfrm>
            <a:off x="304800" y="1200151"/>
            <a:ext cx="8534400" cy="3394472"/>
          </a:xfrm>
        </p:spPr>
        <p:txBody>
          <a:bodyPr/>
          <a:lstStyle/>
          <a:p>
            <a:pPr marL="0" indent="0">
              <a:buNone/>
            </a:pPr>
            <a:r>
              <a:rPr lang="en-CY" dirty="0">
                <a:solidFill>
                  <a:srgbClr val="52B042"/>
                </a:solidFill>
              </a:rPr>
              <a:t>Goal: </a:t>
            </a:r>
            <a:r>
              <a:rPr lang="en-CY" dirty="0"/>
              <a:t>The main goal is to develop a big data spreadsheet.</a:t>
            </a:r>
          </a:p>
          <a:p>
            <a:pPr marL="0" indent="0">
              <a:buNone/>
            </a:pPr>
            <a:r>
              <a:rPr lang="en-CY" dirty="0">
                <a:solidFill>
                  <a:srgbClr val="52B042"/>
                </a:solidFill>
              </a:rPr>
              <a:t>Trillions-cell: </a:t>
            </a:r>
            <a:r>
              <a:rPr lang="en-CY" dirty="0"/>
              <a:t>Even small and medium companies nowadays generate a trillions cells of data. </a:t>
            </a:r>
          </a:p>
          <a:p>
            <a:pPr marL="0" indent="0">
              <a:buNone/>
            </a:pPr>
            <a:r>
              <a:rPr lang="en-CY" dirty="0">
                <a:solidFill>
                  <a:srgbClr val="52B042"/>
                </a:solidFill>
              </a:rPr>
              <a:t>Environment: </a:t>
            </a:r>
            <a:r>
              <a:rPr lang="en-CY" dirty="0"/>
              <a:t>Hillview wish to use as few servers as possible because most companies cannot afford thousands of servers to run a spreadsheet. </a:t>
            </a:r>
            <a:endParaRPr lang="x-none" dirty="0"/>
          </a:p>
        </p:txBody>
      </p:sp>
      <p:sp>
        <p:nvSpPr>
          <p:cNvPr id="6" name="Slide Number Placeholder 5">
            <a:extLst>
              <a:ext uri="{FF2B5EF4-FFF2-40B4-BE49-F238E27FC236}">
                <a16:creationId xmlns:a16="http://schemas.microsoft.com/office/drawing/2014/main" id="{DD31F79C-E82F-4E6E-8442-621D29641781}"/>
              </a:ext>
            </a:extLst>
          </p:cNvPr>
          <p:cNvSpPr>
            <a:spLocks noGrp="1"/>
          </p:cNvSpPr>
          <p:nvPr>
            <p:ph type="sldNum" sz="quarter" idx="12"/>
          </p:nvPr>
        </p:nvSpPr>
        <p:spPr/>
        <p:txBody>
          <a:bodyPr/>
          <a:lstStyle/>
          <a:p>
            <a:fld id="{D3F1D1C4-C2D9-4231-9FB2-B2D9D97AA41D}" type="slidenum">
              <a:rPr lang="el-GR" smtClean="0"/>
              <a:pPr/>
              <a:t>4</a:t>
            </a:fld>
            <a:endParaRPr lang="el-GR"/>
          </a:p>
        </p:txBody>
      </p:sp>
    </p:spTree>
    <p:extLst>
      <p:ext uri="{BB962C8B-B14F-4D97-AF65-F5344CB8AC3E}">
        <p14:creationId xmlns:p14="http://schemas.microsoft.com/office/powerpoint/2010/main" val="207330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0C25-350F-45FA-A82C-1E2FE7134389}"/>
              </a:ext>
            </a:extLst>
          </p:cNvPr>
          <p:cNvSpPr>
            <a:spLocks noGrp="1"/>
          </p:cNvSpPr>
          <p:nvPr>
            <p:ph type="title"/>
          </p:nvPr>
        </p:nvSpPr>
        <p:spPr/>
        <p:txBody>
          <a:bodyPr>
            <a:normAutofit fontScale="90000"/>
          </a:bodyPr>
          <a:lstStyle/>
          <a:p>
            <a:r>
              <a:rPr lang="en-CY" dirty="0"/>
              <a:t>Hillview: Tabular views Functionalities</a:t>
            </a:r>
            <a:endParaRPr lang="x-none" dirty="0"/>
          </a:p>
        </p:txBody>
      </p:sp>
      <p:sp>
        <p:nvSpPr>
          <p:cNvPr id="3" name="Content Placeholder 2">
            <a:extLst>
              <a:ext uri="{FF2B5EF4-FFF2-40B4-BE49-F238E27FC236}">
                <a16:creationId xmlns:a16="http://schemas.microsoft.com/office/drawing/2014/main" id="{589FF487-D826-4F31-9509-0F6EF7B7B34C}"/>
              </a:ext>
            </a:extLst>
          </p:cNvPr>
          <p:cNvSpPr>
            <a:spLocks noGrp="1"/>
          </p:cNvSpPr>
          <p:nvPr>
            <p:ph sz="half" idx="1"/>
          </p:nvPr>
        </p:nvSpPr>
        <p:spPr>
          <a:xfrm>
            <a:off x="457200" y="1200151"/>
            <a:ext cx="8229600" cy="3394472"/>
          </a:xfrm>
        </p:spPr>
        <p:txBody>
          <a:bodyPr>
            <a:normAutofit fontScale="85000" lnSpcReduction="20000"/>
          </a:bodyPr>
          <a:lstStyle/>
          <a:p>
            <a:r>
              <a:rPr lang="en-CY" dirty="0"/>
              <a:t>Selection of data must be done based on rich criteria in order to produce fewer rows.</a:t>
            </a:r>
          </a:p>
          <a:p>
            <a:r>
              <a:rPr lang="en-CY" dirty="0"/>
              <a:t>Selection of columns to show.</a:t>
            </a:r>
          </a:p>
          <a:p>
            <a:r>
              <a:rPr lang="en-CY" dirty="0"/>
              <a:t>Sort by a set of columns</a:t>
            </a:r>
            <a:r>
              <a:rPr lang="x-none" dirty="0"/>
              <a:t>.</a:t>
            </a:r>
          </a:p>
          <a:p>
            <a:r>
              <a:rPr lang="en-CY" dirty="0"/>
              <a:t>Aggregate duplicates and show repetition counts.</a:t>
            </a:r>
          </a:p>
          <a:p>
            <a:r>
              <a:rPr lang="en-CY" dirty="0"/>
              <a:t>Search free-form text.</a:t>
            </a:r>
          </a:p>
          <a:p>
            <a:r>
              <a:rPr lang="en-CY" dirty="0"/>
              <a:t>Move a page forward or backwards.</a:t>
            </a:r>
          </a:p>
          <a:p>
            <a:r>
              <a:rPr lang="en-CY" dirty="0"/>
              <a:t>Scroll forward or backwards using a scroll bar. </a:t>
            </a:r>
          </a:p>
          <a:p>
            <a:r>
              <a:rPr lang="en-CY" dirty="0"/>
              <a:t>Extract features using tools such as heavy hitters.</a:t>
            </a:r>
          </a:p>
          <a:p>
            <a:endParaRPr lang="en-CY" dirty="0"/>
          </a:p>
        </p:txBody>
      </p:sp>
      <p:sp>
        <p:nvSpPr>
          <p:cNvPr id="5" name="Footer Placeholder 4">
            <a:extLst>
              <a:ext uri="{FF2B5EF4-FFF2-40B4-BE49-F238E27FC236}">
                <a16:creationId xmlns:a16="http://schemas.microsoft.com/office/drawing/2014/main" id="{CD90818E-9DDD-4AE6-B522-79CAC0D7DB77}"/>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5B8D36D1-9588-4BC4-99D4-01185D653507}"/>
              </a:ext>
            </a:extLst>
          </p:cNvPr>
          <p:cNvSpPr>
            <a:spLocks noGrp="1"/>
          </p:cNvSpPr>
          <p:nvPr>
            <p:ph type="sldNum" sz="quarter" idx="12"/>
          </p:nvPr>
        </p:nvSpPr>
        <p:spPr/>
        <p:txBody>
          <a:bodyPr/>
          <a:lstStyle/>
          <a:p>
            <a:fld id="{D3F1D1C4-C2D9-4231-9FB2-B2D9D97AA41D}" type="slidenum">
              <a:rPr lang="el-GR" smtClean="0"/>
              <a:pPr/>
              <a:t>5</a:t>
            </a:fld>
            <a:endParaRPr lang="el-GR"/>
          </a:p>
        </p:txBody>
      </p:sp>
    </p:spTree>
    <p:extLst>
      <p:ext uri="{BB962C8B-B14F-4D97-AF65-F5344CB8AC3E}">
        <p14:creationId xmlns:p14="http://schemas.microsoft.com/office/powerpoint/2010/main" val="368323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a:xfrm>
            <a:off x="330371" y="205979"/>
            <a:ext cx="8356429" cy="857250"/>
          </a:xfrm>
        </p:spPr>
        <p:txBody>
          <a:bodyPr>
            <a:normAutofit/>
          </a:bodyPr>
          <a:lstStyle/>
          <a:p>
            <a:r>
              <a:rPr lang="en-CY" dirty="0"/>
              <a:t>Hillview: Visualization Functionality </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30371" y="1203599"/>
            <a:ext cx="8356429" cy="3248544"/>
          </a:xfrm>
        </p:spPr>
        <p:txBody>
          <a:bodyPr>
            <a:normAutofit lnSpcReduction="10000"/>
          </a:bodyPr>
          <a:lstStyle/>
          <a:p>
            <a:pPr marL="0" indent="0">
              <a:buNone/>
            </a:pPr>
            <a:r>
              <a:rPr lang="en-CY" sz="2400" dirty="0">
                <a:solidFill>
                  <a:srgbClr val="00B050"/>
                </a:solidFill>
              </a:rPr>
              <a:t>Goal: </a:t>
            </a:r>
            <a:r>
              <a:rPr lang="en-CY" sz="2400" dirty="0"/>
              <a:t>The main goal is to obtain visualizations of the columns of the user choice. </a:t>
            </a:r>
          </a:p>
          <a:p>
            <a:pPr marL="0" indent="0">
              <a:buNone/>
            </a:pPr>
            <a:r>
              <a:rPr lang="en-CY" sz="2400" dirty="0">
                <a:solidFill>
                  <a:srgbClr val="FF0000"/>
                </a:solidFill>
              </a:rPr>
              <a:t>Big Data problem: </a:t>
            </a:r>
            <a:r>
              <a:rPr lang="en-CY" sz="2400" dirty="0"/>
              <a:t>Graphs with billions of points can produce useless black blobs and other clutter. </a:t>
            </a:r>
          </a:p>
          <a:p>
            <a:pPr marL="0" indent="0">
              <a:buNone/>
            </a:pPr>
            <a:r>
              <a:rPr lang="en-CY" sz="2400" dirty="0">
                <a:solidFill>
                  <a:srgbClr val="0000FF"/>
                </a:solidFill>
              </a:rPr>
              <a:t>Visualizations</a:t>
            </a:r>
            <a:r>
              <a:rPr lang="en-CY" sz="2400" dirty="0"/>
              <a:t> that avoid this problem is: </a:t>
            </a:r>
          </a:p>
          <a:p>
            <a:r>
              <a:rPr lang="en-CY" sz="2400" dirty="0"/>
              <a:t>Histograms</a:t>
            </a:r>
          </a:p>
          <a:p>
            <a:r>
              <a:rPr lang="en-CY" sz="2400" dirty="0"/>
              <a:t>Stacked histograms</a:t>
            </a:r>
          </a:p>
          <a:p>
            <a:r>
              <a:rPr lang="en-CY" sz="2400" dirty="0"/>
              <a:t>Heat maps</a:t>
            </a:r>
            <a:endParaRPr lang="x-none" sz="2400" dirty="0"/>
          </a:p>
          <a:p>
            <a:pPr marL="0" indent="0">
              <a:buNone/>
            </a:pPr>
            <a:endParaRPr lang="en-US" sz="2400" dirty="0"/>
          </a:p>
        </p:txBody>
      </p:sp>
    </p:spTree>
    <p:extLst>
      <p:ext uri="{BB962C8B-B14F-4D97-AF65-F5344CB8AC3E}">
        <p14:creationId xmlns:p14="http://schemas.microsoft.com/office/powerpoint/2010/main" val="77210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4A28-D0CE-4C60-90B7-A0473BB28B75}"/>
              </a:ext>
            </a:extLst>
          </p:cNvPr>
          <p:cNvSpPr>
            <a:spLocks noGrp="1"/>
          </p:cNvSpPr>
          <p:nvPr>
            <p:ph type="title"/>
          </p:nvPr>
        </p:nvSpPr>
        <p:spPr/>
        <p:txBody>
          <a:bodyPr/>
          <a:lstStyle/>
          <a:p>
            <a:r>
              <a:rPr lang="en-CY" dirty="0"/>
              <a:t>Hillview: Other Features</a:t>
            </a:r>
            <a:endParaRPr lang="x-none" dirty="0"/>
          </a:p>
        </p:txBody>
      </p:sp>
      <p:sp>
        <p:nvSpPr>
          <p:cNvPr id="3" name="Content Placeholder 2">
            <a:extLst>
              <a:ext uri="{FF2B5EF4-FFF2-40B4-BE49-F238E27FC236}">
                <a16:creationId xmlns:a16="http://schemas.microsoft.com/office/drawing/2014/main" id="{19F1E794-3C7D-4261-ABE8-31AC18697EBB}"/>
              </a:ext>
            </a:extLst>
          </p:cNvPr>
          <p:cNvSpPr>
            <a:spLocks noGrp="1"/>
          </p:cNvSpPr>
          <p:nvPr>
            <p:ph sz="half" idx="1"/>
          </p:nvPr>
        </p:nvSpPr>
        <p:spPr>
          <a:xfrm>
            <a:off x="457200" y="1200151"/>
            <a:ext cx="8458200" cy="3394472"/>
          </a:xfrm>
        </p:spPr>
        <p:txBody>
          <a:bodyPr>
            <a:normAutofit/>
          </a:bodyPr>
          <a:lstStyle/>
          <a:p>
            <a:pPr marL="514350" indent="-514350">
              <a:buNone/>
            </a:pPr>
            <a:r>
              <a:rPr lang="x-none" b="1" dirty="0"/>
              <a:t>Data Types: </a:t>
            </a:r>
            <a:r>
              <a:rPr lang="x-none" dirty="0"/>
              <a:t>Sup</a:t>
            </a:r>
            <a:r>
              <a:rPr lang="en-CY" dirty="0"/>
              <a:t>port integers, floating-point numbers,</a:t>
            </a:r>
          </a:p>
          <a:p>
            <a:pPr marL="514350" indent="-514350">
              <a:buNone/>
            </a:pPr>
            <a:r>
              <a:rPr lang="en-CY" dirty="0"/>
              <a:t>dates, free-form text, strings for categorical data.</a:t>
            </a:r>
            <a:endParaRPr lang="en-GB" dirty="0"/>
          </a:p>
          <a:p>
            <a:pPr marL="0" indent="0">
              <a:buNone/>
            </a:pPr>
            <a:r>
              <a:rPr lang="x-none" b="1" dirty="0"/>
              <a:t>Map </a:t>
            </a:r>
            <a:r>
              <a:rPr lang="en-CY" b="1" dirty="0"/>
              <a:t>functions: </a:t>
            </a:r>
            <a:r>
              <a:rPr lang="en-CY" dirty="0"/>
              <a:t>Productions of new column by combining existing ones with the use of user-defined map functions. </a:t>
            </a:r>
            <a:endParaRPr lang="en-GB" dirty="0"/>
          </a:p>
          <a:p>
            <a:pPr marL="0" indent="0">
              <a:buNone/>
            </a:pPr>
            <a:r>
              <a:rPr lang="x-none" b="1" dirty="0"/>
              <a:t>Data Sources: </a:t>
            </a:r>
            <a:r>
              <a:rPr lang="x-none" dirty="0"/>
              <a:t>Read data f</a:t>
            </a:r>
            <a:r>
              <a:rPr lang="en-CY" dirty="0"/>
              <a:t>rom a variety of common sources such as SQL databases.</a:t>
            </a:r>
            <a:endParaRPr lang="x-none" dirty="0"/>
          </a:p>
        </p:txBody>
      </p:sp>
      <p:sp>
        <p:nvSpPr>
          <p:cNvPr id="5" name="Footer Placeholder 4">
            <a:extLst>
              <a:ext uri="{FF2B5EF4-FFF2-40B4-BE49-F238E27FC236}">
                <a16:creationId xmlns:a16="http://schemas.microsoft.com/office/drawing/2014/main" id="{9C242B5B-7F5E-4390-B546-9DE152EC33B9}"/>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AD0EA3B1-0575-42AE-8CD9-3E2A358E14C0}"/>
              </a:ext>
            </a:extLst>
          </p:cNvPr>
          <p:cNvSpPr>
            <a:spLocks noGrp="1"/>
          </p:cNvSpPr>
          <p:nvPr>
            <p:ph type="sldNum" sz="quarter" idx="12"/>
          </p:nvPr>
        </p:nvSpPr>
        <p:spPr/>
        <p:txBody>
          <a:bodyPr/>
          <a:lstStyle/>
          <a:p>
            <a:fld id="{D3F1D1C4-C2D9-4231-9FB2-B2D9D97AA41D}" type="slidenum">
              <a:rPr lang="el-GR" smtClean="0"/>
              <a:pPr/>
              <a:t>7</a:t>
            </a:fld>
            <a:endParaRPr lang="el-GR"/>
          </a:p>
        </p:txBody>
      </p:sp>
    </p:spTree>
    <p:extLst>
      <p:ext uri="{BB962C8B-B14F-4D97-AF65-F5344CB8AC3E}">
        <p14:creationId xmlns:p14="http://schemas.microsoft.com/office/powerpoint/2010/main" val="143927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27FA-626D-4BCA-BFC6-0B3B367F3488}"/>
              </a:ext>
            </a:extLst>
          </p:cNvPr>
          <p:cNvSpPr>
            <a:spLocks noGrp="1"/>
          </p:cNvSpPr>
          <p:nvPr>
            <p:ph type="title"/>
          </p:nvPr>
        </p:nvSpPr>
        <p:spPr/>
        <p:txBody>
          <a:bodyPr>
            <a:normAutofit/>
          </a:bodyPr>
          <a:lstStyle/>
          <a:p>
            <a:r>
              <a:rPr lang="en-CY" dirty="0"/>
              <a:t>Visualization Sketches - </a:t>
            </a:r>
            <a:r>
              <a:rPr lang="en-CY" dirty="0" err="1"/>
              <a:t>Vizketches</a:t>
            </a:r>
            <a:endParaRPr lang="x-none" dirty="0"/>
          </a:p>
        </p:txBody>
      </p:sp>
      <p:sp>
        <p:nvSpPr>
          <p:cNvPr id="3" name="Content Placeholder 2">
            <a:extLst>
              <a:ext uri="{FF2B5EF4-FFF2-40B4-BE49-F238E27FC236}">
                <a16:creationId xmlns:a16="http://schemas.microsoft.com/office/drawing/2014/main" id="{5840F3C3-BA4A-4806-9D96-32C402B0FC96}"/>
              </a:ext>
            </a:extLst>
          </p:cNvPr>
          <p:cNvSpPr>
            <a:spLocks noGrp="1"/>
          </p:cNvSpPr>
          <p:nvPr>
            <p:ph sz="half" idx="1"/>
          </p:nvPr>
        </p:nvSpPr>
        <p:spPr>
          <a:xfrm>
            <a:off x="457200" y="1200151"/>
            <a:ext cx="8003232" cy="3394472"/>
          </a:xfrm>
        </p:spPr>
        <p:txBody>
          <a:bodyPr>
            <a:normAutofit fontScale="92500" lnSpcReduction="10000"/>
          </a:bodyPr>
          <a:lstStyle/>
          <a:p>
            <a:r>
              <a:rPr lang="en-CY" dirty="0"/>
              <a:t>In order for the new engine to work Hillview also introduced the notion of visualization sketches or </a:t>
            </a:r>
            <a:r>
              <a:rPr lang="en-CY" dirty="0" err="1"/>
              <a:t>vizketches</a:t>
            </a:r>
            <a:r>
              <a:rPr lang="en-CY" dirty="0"/>
              <a:t>. </a:t>
            </a:r>
          </a:p>
          <a:p>
            <a:r>
              <a:rPr lang="en-CY" dirty="0" err="1"/>
              <a:t>Vizketches</a:t>
            </a:r>
            <a:r>
              <a:rPr lang="en-CY" dirty="0"/>
              <a:t> uses ideas from the algorithms and computer graphic communities. </a:t>
            </a:r>
          </a:p>
          <a:p>
            <a:r>
              <a:rPr lang="en-CY" dirty="0" err="1"/>
              <a:t>Vizketches</a:t>
            </a:r>
            <a:r>
              <a:rPr lang="en-CY" dirty="0"/>
              <a:t> uses mergeable summaries </a:t>
            </a:r>
          </a:p>
          <a:p>
            <a:r>
              <a:rPr lang="en-CY" dirty="0" err="1"/>
              <a:t>Vizketches</a:t>
            </a:r>
            <a:r>
              <a:rPr lang="en-CY" dirty="0"/>
              <a:t> also uses a basic principle from computer graphic rendering: compute only what you can display. </a:t>
            </a:r>
            <a:endParaRPr lang="en-US" dirty="0"/>
          </a:p>
        </p:txBody>
      </p:sp>
      <p:sp>
        <p:nvSpPr>
          <p:cNvPr id="5" name="Footer Placeholder 4">
            <a:extLst>
              <a:ext uri="{FF2B5EF4-FFF2-40B4-BE49-F238E27FC236}">
                <a16:creationId xmlns:a16="http://schemas.microsoft.com/office/drawing/2014/main" id="{53AF69E1-6EC9-4337-9E3E-919055778684}"/>
              </a:ext>
            </a:extLst>
          </p:cNvPr>
          <p:cNvSpPr>
            <a:spLocks noGrp="1"/>
          </p:cNvSpPr>
          <p:nvPr>
            <p:ph type="ftr" sz="quarter" idx="11"/>
          </p:nvPr>
        </p:nvSpPr>
        <p:spPr/>
        <p:txBody>
          <a:bodyPr/>
          <a:lstStyle/>
          <a:p>
            <a:r>
              <a:rPr lang="en-GB"/>
              <a:t>https://www.cs.ucy.ac.cy/courses/EPL646</a:t>
            </a:r>
            <a:endParaRPr lang="el-GR"/>
          </a:p>
        </p:txBody>
      </p:sp>
      <p:sp>
        <p:nvSpPr>
          <p:cNvPr id="6" name="Slide Number Placeholder 5">
            <a:extLst>
              <a:ext uri="{FF2B5EF4-FFF2-40B4-BE49-F238E27FC236}">
                <a16:creationId xmlns:a16="http://schemas.microsoft.com/office/drawing/2014/main" id="{5B102CD0-22EC-4C7F-B159-BD1181D569C0}"/>
              </a:ext>
            </a:extLst>
          </p:cNvPr>
          <p:cNvSpPr>
            <a:spLocks noGrp="1"/>
          </p:cNvSpPr>
          <p:nvPr>
            <p:ph type="sldNum" sz="quarter" idx="12"/>
          </p:nvPr>
        </p:nvSpPr>
        <p:spPr/>
        <p:txBody>
          <a:bodyPr/>
          <a:lstStyle/>
          <a:p>
            <a:fld id="{D3F1D1C4-C2D9-4231-9FB2-B2D9D97AA41D}" type="slidenum">
              <a:rPr lang="el-GR" smtClean="0"/>
              <a:pPr/>
              <a:t>8</a:t>
            </a:fld>
            <a:endParaRPr lang="el-GR"/>
          </a:p>
        </p:txBody>
      </p:sp>
    </p:spTree>
    <p:extLst>
      <p:ext uri="{BB962C8B-B14F-4D97-AF65-F5344CB8AC3E}">
        <p14:creationId xmlns:p14="http://schemas.microsoft.com/office/powerpoint/2010/main" val="161222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r>
              <a:rPr lang="en-CY" dirty="0" err="1"/>
              <a:t>Vizketches</a:t>
            </a:r>
            <a:r>
              <a:rPr lang="en-CY" dirty="0"/>
              <a:t> crucial role in Hillview</a:t>
            </a:r>
            <a:endParaRPr lang="en-US" dirty="0"/>
          </a:p>
        </p:txBody>
      </p:sp>
      <p:sp>
        <p:nvSpPr>
          <p:cNvPr id="8" name="Content Placeholder 2">
            <a:extLst>
              <a:ext uri="{FF2B5EF4-FFF2-40B4-BE49-F238E27FC236}">
                <a16:creationId xmlns:a16="http://schemas.microsoft.com/office/drawing/2014/main" id="{5840F3C3-BA4A-4806-9D96-32C402B0FC96}"/>
              </a:ext>
            </a:extLst>
          </p:cNvPr>
          <p:cNvSpPr>
            <a:spLocks noGrp="1"/>
          </p:cNvSpPr>
          <p:nvPr>
            <p:ph sz="half" idx="1"/>
          </p:nvPr>
        </p:nvSpPr>
        <p:spPr>
          <a:xfrm>
            <a:off x="457200" y="1200151"/>
            <a:ext cx="8003232" cy="3394472"/>
          </a:xfrm>
        </p:spPr>
        <p:txBody>
          <a:bodyPr>
            <a:normAutofit/>
          </a:bodyPr>
          <a:lstStyle/>
          <a:p>
            <a:pPr lvl="1">
              <a:buFont typeface="Arial" panose="020B0604020202020204" pitchFamily="34" charset="0"/>
              <a:buChar char="•"/>
            </a:pPr>
            <a:r>
              <a:rPr lang="en-CY" dirty="0"/>
              <a:t>They parallelize computation.</a:t>
            </a:r>
          </a:p>
          <a:p>
            <a:pPr lvl="1">
              <a:buFont typeface="Arial" panose="020B0604020202020204" pitchFamily="34" charset="0"/>
              <a:buChar char="•"/>
            </a:pPr>
            <a:r>
              <a:rPr lang="en-CY" dirty="0"/>
              <a:t>Reduce communication bandwidth.</a:t>
            </a:r>
          </a:p>
          <a:p>
            <a:pPr lvl="1">
              <a:buFont typeface="Arial" panose="020B0604020202020204" pitchFamily="34" charset="0"/>
              <a:buChar char="•"/>
            </a:pPr>
            <a:r>
              <a:rPr lang="en-CY" dirty="0"/>
              <a:t>Enhance computation efficiency. </a:t>
            </a:r>
          </a:p>
          <a:p>
            <a:pPr lvl="1">
              <a:buFont typeface="Arial" panose="020B0604020202020204" pitchFamily="34" charset="0"/>
              <a:buChar char="•"/>
            </a:pPr>
            <a:r>
              <a:rPr lang="en-CY" dirty="0"/>
              <a:t>Permit a progressive visualization of results.</a:t>
            </a:r>
          </a:p>
          <a:p>
            <a:pPr lvl="1">
              <a:buFont typeface="Arial" panose="020B0604020202020204" pitchFamily="34" charset="0"/>
              <a:buChar char="•"/>
            </a:pPr>
            <a:r>
              <a:rPr lang="en-CY" dirty="0"/>
              <a:t>Provide a precise accuracy guarantee.</a:t>
            </a:r>
          </a:p>
          <a:p>
            <a:pPr lvl="1">
              <a:buFont typeface="Arial" panose="020B0604020202020204" pitchFamily="34" charset="0"/>
              <a:buChar char="•"/>
            </a:pPr>
            <a:r>
              <a:rPr lang="en-CY" dirty="0"/>
              <a:t>Ensure scalability. </a:t>
            </a:r>
          </a:p>
          <a:p>
            <a:pPr marL="457200" lvl="1" indent="0">
              <a:buNone/>
            </a:pPr>
            <a:endParaRPr lang="en-CY" dirty="0"/>
          </a:p>
          <a:p>
            <a:pPr lvl="1">
              <a:buFont typeface="Arial" panose="020B0604020202020204" pitchFamily="34" charset="0"/>
              <a:buChar char="•"/>
            </a:pPr>
            <a:endParaRPr lang="en-CY"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301294952"/>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11443</TotalTime>
  <Words>2445</Words>
  <Application>Microsoft Office PowerPoint</Application>
  <PresentationFormat>On-screen Show (16:9)</PresentationFormat>
  <Paragraphs>273</Paragraphs>
  <Slides>32</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Constantia</vt:lpstr>
      <vt:lpstr>Θέμα του Office</vt:lpstr>
      <vt:lpstr>Hillview: A trillion-cell spreadsheet for big data.  </vt:lpstr>
      <vt:lpstr>Hillview Overview</vt:lpstr>
      <vt:lpstr>Hillview Main Challenge</vt:lpstr>
      <vt:lpstr>Hillview Requirements</vt:lpstr>
      <vt:lpstr>Hillview: Tabular views Functionalities</vt:lpstr>
      <vt:lpstr>Hillview: Visualization Functionality </vt:lpstr>
      <vt:lpstr>Hillview: Other Features</vt:lpstr>
      <vt:lpstr>Visualization Sketches - Vizketches</vt:lpstr>
      <vt:lpstr>Vizketches crucial role in Hillview</vt:lpstr>
      <vt:lpstr>Vizketches</vt:lpstr>
      <vt:lpstr>Mergeable Summaries</vt:lpstr>
      <vt:lpstr>Visualization-driven Computation</vt:lpstr>
      <vt:lpstr>Hillview Use of vizketches</vt:lpstr>
      <vt:lpstr>Vizketches Benefits</vt:lpstr>
      <vt:lpstr>Design Choices Of Hillview</vt:lpstr>
      <vt:lpstr> Architecture</vt:lpstr>
      <vt:lpstr>Hillview’s Execution Tree</vt:lpstr>
      <vt:lpstr>Data Inputs, Caching and Data Output</vt:lpstr>
      <vt:lpstr>Vizketch modularity and extensibility</vt:lpstr>
      <vt:lpstr>Data Transformation</vt:lpstr>
      <vt:lpstr>Hillview Memory Management</vt:lpstr>
      <vt:lpstr>Fault Tolerance</vt:lpstr>
      <vt:lpstr>Implementation</vt:lpstr>
      <vt:lpstr>Evaluation</vt:lpstr>
      <vt:lpstr>Evaluation</vt:lpstr>
      <vt:lpstr>End-to-End performance</vt:lpstr>
      <vt:lpstr>End-to-End performance</vt:lpstr>
      <vt:lpstr>Benchmarks</vt:lpstr>
      <vt:lpstr>Vizketch applicability</vt:lpstr>
      <vt:lpstr>Vizketch Coding Effort</vt:lpstr>
      <vt:lpstr>Hillview effectiveness: Case Study</vt:lpstr>
      <vt:lpstr>Thank you !!</vt:lpstr>
    </vt:vector>
  </TitlesOfParts>
  <Manager>Advanced Topics in Databases</Manager>
  <Company>Dept. of Computer Science, University of Cyprus</Company>
  <LinksUpToDate>false</LinksUpToDate>
  <SharedDoc>false</SharedDoc>
  <HyperlinkBase>https://www2.cs.ucy.ac.cy/~dzeina/courses/epl646/</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Looking Back to Look Forward</dc:title>
  <dc:subject/>
  <dc:creator>Maria Maslioukova</dc:creator>
  <cp:keywords/>
  <dc:description/>
  <cp:lastModifiedBy>Kyriacos Xeni</cp:lastModifiedBy>
  <cp:revision>876</cp:revision>
  <dcterms:created xsi:type="dcterms:W3CDTF">2017-11-21T13:30:34Z</dcterms:created>
  <dcterms:modified xsi:type="dcterms:W3CDTF">2020-04-28T17:55:21Z</dcterms:modified>
  <cp:category>Student Presentations</cp:category>
</cp:coreProperties>
</file>