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3" r:id="rId1"/>
  </p:sldMasterIdLst>
  <p:notesMasterIdLst>
    <p:notesMasterId r:id="rId19"/>
  </p:notesMasterIdLst>
  <p:sldIdLst>
    <p:sldId id="256" r:id="rId2"/>
    <p:sldId id="257" r:id="rId3"/>
    <p:sldId id="258" r:id="rId4"/>
    <p:sldId id="259" r:id="rId5"/>
    <p:sldId id="260" r:id="rId6"/>
    <p:sldId id="261" r:id="rId7"/>
    <p:sldId id="262" r:id="rId8"/>
    <p:sldId id="263" r:id="rId9"/>
    <p:sldId id="272" r:id="rId10"/>
    <p:sldId id="264" r:id="rId11"/>
    <p:sldId id="265" r:id="rId12"/>
    <p:sldId id="267" r:id="rId13"/>
    <p:sldId id="268" r:id="rId14"/>
    <p:sldId id="269" r:id="rId15"/>
    <p:sldId id="270" r:id="rId16"/>
    <p:sldId id="271" r:id="rId17"/>
    <p:sldId id="273"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1dbf4848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1dbf4848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1d169abd7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1d169abd7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1ca1c37a60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1ca1c37a60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1ca1c37a6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1ca1c37a6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1ca1c37a60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1ca1c37a60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1ca1c37a60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1ca1c37a60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1b8eb43b7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1b8eb43b7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1b8eb43b7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1b8eb43b7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1dbf484827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1dbf48482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1dbf484827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1dbf48482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1ca1c37a6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1ca1c37a6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1ca1c37a6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1ca1c37a6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1d169abd7e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1d169abd7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1ca1c37a6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1ca1c37a6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46303" y="709435"/>
            <a:ext cx="6477805" cy="1963916"/>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846303" y="2673351"/>
            <a:ext cx="6477804" cy="803321"/>
          </a:xfrm>
        </p:spPr>
        <p:txBody>
          <a:bodyPr tIns="91440" bIns="91440">
            <a:normAutofit/>
          </a:bodyPr>
          <a:lstStyle>
            <a:lvl1pPr marL="0" indent="0" algn="l">
              <a:buNone/>
              <a:defRPr sz="1350" b="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4/3/2023</a:t>
            </a:fld>
            <a:endParaRPr lang="en-US" dirty="0"/>
          </a:p>
        </p:txBody>
      </p:sp>
      <p:sp>
        <p:nvSpPr>
          <p:cNvPr id="5" name="Footer Placeholder 4"/>
          <p:cNvSpPr>
            <a:spLocks noGrp="1"/>
          </p:cNvSpPr>
          <p:nvPr>
            <p:ph type="ftr" sz="quarter" idx="11"/>
          </p:nvPr>
        </p:nvSpPr>
        <p:spPr>
          <a:xfrm>
            <a:off x="845343" y="246981"/>
            <a:ext cx="4457751" cy="231901"/>
          </a:xfrm>
        </p:spPr>
        <p:txBody>
          <a:bodyPr/>
          <a:lstStyle/>
          <a:p>
            <a:endParaRPr lang="en-US" dirty="0"/>
          </a:p>
        </p:txBody>
      </p:sp>
      <p:sp>
        <p:nvSpPr>
          <p:cNvPr id="6" name="Slide Number Placeholder 5"/>
          <p:cNvSpPr>
            <a:spLocks noGrp="1"/>
          </p:cNvSpPr>
          <p:nvPr>
            <p:ph type="sldNum" sz="quarter" idx="12"/>
          </p:nvPr>
        </p:nvSpPr>
        <p:spPr>
          <a:xfrm>
            <a:off x="7443295" y="101197"/>
            <a:ext cx="608264" cy="377684"/>
          </a:xfrm>
        </p:spPr>
        <p:txBody>
          <a:bodyPr/>
          <a:lstStyle/>
          <a:p>
            <a:pPr marL="0" lvl="0" indent="0" algn="r" rtl="0">
              <a:spcBef>
                <a:spcPts val="0"/>
              </a:spcBef>
              <a:spcAft>
                <a:spcPts val="0"/>
              </a:spcAft>
              <a:buNone/>
            </a:pPr>
            <a:fld id="{00000000-1234-1234-1234-123412341234}" type="slidenum">
              <a:rPr lang="en-GB" smtClean="0"/>
              <a:t>‹#›</a:t>
            </a:fld>
            <a:endParaRPr lang="en-GB"/>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482598"/>
            <a:ext cx="7207758" cy="116586"/>
          </a:xfrm>
          <a:prstGeom prst="rect">
            <a:avLst/>
          </a:prstGeom>
          <a:noFill/>
          <a:ln>
            <a:noFill/>
          </a:ln>
        </p:spPr>
      </p:pic>
    </p:spTree>
    <p:extLst>
      <p:ext uri="{BB962C8B-B14F-4D97-AF65-F5344CB8AC3E}">
        <p14:creationId xmlns:p14="http://schemas.microsoft.com/office/powerpoint/2010/main" val="100306415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482598"/>
            <a:ext cx="7207758" cy="116586"/>
          </a:xfrm>
          <a:prstGeom prst="rect">
            <a:avLst/>
          </a:prstGeom>
          <a:noFill/>
          <a:ln>
            <a:noFill/>
          </a:ln>
        </p:spPr>
      </p:pic>
    </p:spTree>
    <p:extLst>
      <p:ext uri="{BB962C8B-B14F-4D97-AF65-F5344CB8AC3E}">
        <p14:creationId xmlns:p14="http://schemas.microsoft.com/office/powerpoint/2010/main" val="252356642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3532"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47702"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6481709" y="2285187"/>
            <a:ext cx="3497580" cy="116586"/>
          </a:xfrm>
          <a:prstGeom prst="rect">
            <a:avLst/>
          </a:prstGeom>
          <a:noFill/>
          <a:ln>
            <a:noFill/>
          </a:ln>
        </p:spPr>
      </p:pic>
    </p:spTree>
    <p:extLst>
      <p:ext uri="{BB962C8B-B14F-4D97-AF65-F5344CB8AC3E}">
        <p14:creationId xmlns:p14="http://schemas.microsoft.com/office/powerpoint/2010/main" val="402900712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121614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13423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900"/>
            </a:lvl1pPr>
          </a:lstStyle>
          <a:p>
            <a:fld id="{B61BEF0D-F0BB-DE4B-95CE-6DB70DBA9567}" type="datetimeFigureOut">
              <a:rPr lang="en-US" smtClean="0"/>
              <a:pPr/>
              <a:t>4/3/2023</a:t>
            </a:fld>
            <a:endParaRPr lang="en-US" dirty="0"/>
          </a:p>
        </p:txBody>
      </p:sp>
      <p:sp>
        <p:nvSpPr>
          <p:cNvPr id="5" name="Footer Placeholder 4"/>
          <p:cNvSpPr>
            <a:spLocks noGrp="1"/>
          </p:cNvSpPr>
          <p:nvPr>
            <p:ph type="ftr" sz="quarter" idx="11"/>
          </p:nvPr>
        </p:nvSpPr>
        <p:spPr/>
        <p:txBody>
          <a:bodyPr/>
          <a:lstStyle>
            <a:lvl1pPr>
              <a:defRPr sz="900"/>
            </a:lvl1p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482598"/>
            <a:ext cx="7207758" cy="116586"/>
          </a:xfrm>
          <a:prstGeom prst="rect">
            <a:avLst/>
          </a:prstGeom>
          <a:noFill/>
          <a:ln>
            <a:noFill/>
          </a:ln>
        </p:spPr>
      </p:pic>
    </p:spTree>
    <p:extLst>
      <p:ext uri="{BB962C8B-B14F-4D97-AF65-F5344CB8AC3E}">
        <p14:creationId xmlns:p14="http://schemas.microsoft.com/office/powerpoint/2010/main" val="188018955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6875" y="1317097"/>
            <a:ext cx="6464295" cy="1537549"/>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hasCustomPrompt="1"/>
          </p:nvPr>
        </p:nvSpPr>
        <p:spPr>
          <a:xfrm>
            <a:off x="846875" y="2854647"/>
            <a:ext cx="646429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482598"/>
            <a:ext cx="7207758" cy="116586"/>
          </a:xfrm>
          <a:prstGeom prst="rect">
            <a:avLst/>
          </a:prstGeom>
          <a:noFill/>
          <a:ln>
            <a:noFill/>
          </a:ln>
        </p:spPr>
      </p:pic>
    </p:spTree>
    <p:extLst>
      <p:ext uri="{BB962C8B-B14F-4D97-AF65-F5344CB8AC3E}">
        <p14:creationId xmlns:p14="http://schemas.microsoft.com/office/powerpoint/2010/main" val="316222992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48290" y="718528"/>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6875" y="1624216"/>
            <a:ext cx="3483864" cy="24703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71705" y="1628827"/>
            <a:ext cx="3483864" cy="24653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482598"/>
            <a:ext cx="7207758" cy="116586"/>
          </a:xfrm>
          <a:prstGeom prst="rect">
            <a:avLst/>
          </a:prstGeom>
          <a:noFill/>
          <a:ln>
            <a:noFill/>
          </a:ln>
        </p:spPr>
      </p:pic>
    </p:spTree>
    <p:extLst>
      <p:ext uri="{BB962C8B-B14F-4D97-AF65-F5344CB8AC3E}">
        <p14:creationId xmlns:p14="http://schemas.microsoft.com/office/powerpoint/2010/main" val="13448016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6875" y="71500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6875" y="1627296"/>
            <a:ext cx="3483864" cy="601457"/>
          </a:xfrm>
        </p:spPr>
        <p:txBody>
          <a:bodyPr anchor="b">
            <a:normAutofit/>
          </a:bodyPr>
          <a:lstStyle>
            <a:lvl1pPr marL="0" indent="0">
              <a:lnSpc>
                <a:spcPct val="100000"/>
              </a:lnSpc>
              <a:buNone/>
              <a:defRPr sz="21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46875" y="2230836"/>
            <a:ext cx="3483864" cy="18704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0753" y="1629886"/>
            <a:ext cx="3483864" cy="601678"/>
          </a:xfrm>
        </p:spPr>
        <p:txBody>
          <a:bodyPr anchor="b">
            <a:normAutofit/>
          </a:bodyPr>
          <a:lstStyle>
            <a:lvl1pPr marL="0" indent="0">
              <a:lnSpc>
                <a:spcPct val="100000"/>
              </a:lnSpc>
              <a:buNone/>
              <a:defRPr sz="21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570753" y="2228752"/>
            <a:ext cx="3483864" cy="18653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482598"/>
            <a:ext cx="7207758" cy="116586"/>
          </a:xfrm>
          <a:prstGeom prst="rect">
            <a:avLst/>
          </a:prstGeom>
          <a:noFill/>
          <a:ln>
            <a:noFill/>
          </a:ln>
        </p:spPr>
      </p:pic>
    </p:spTree>
    <p:extLst>
      <p:ext uri="{BB962C8B-B14F-4D97-AF65-F5344CB8AC3E}">
        <p14:creationId xmlns:p14="http://schemas.microsoft.com/office/powerpoint/2010/main" val="82535862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482598"/>
            <a:ext cx="7207758" cy="116586"/>
          </a:xfrm>
          <a:prstGeom prst="rect">
            <a:avLst/>
          </a:prstGeom>
          <a:noFill/>
          <a:ln>
            <a:noFill/>
          </a:ln>
        </p:spPr>
      </p:pic>
    </p:spTree>
    <p:extLst>
      <p:ext uri="{BB962C8B-B14F-4D97-AF65-F5344CB8AC3E}">
        <p14:creationId xmlns:p14="http://schemas.microsoft.com/office/powerpoint/2010/main" val="285952874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5391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19" y="714434"/>
            <a:ext cx="2456260" cy="1741632"/>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542500" y="714434"/>
            <a:ext cx="4509353" cy="33789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3219" y="2456065"/>
            <a:ext cx="2456260" cy="1634189"/>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482598"/>
            <a:ext cx="7207758" cy="116586"/>
          </a:xfrm>
          <a:prstGeom prst="rect">
            <a:avLst/>
          </a:prstGeom>
          <a:noFill/>
          <a:ln>
            <a:noFill/>
          </a:ln>
        </p:spPr>
      </p:pic>
    </p:spTree>
    <p:extLst>
      <p:ext uri="{BB962C8B-B14F-4D97-AF65-F5344CB8AC3E}">
        <p14:creationId xmlns:p14="http://schemas.microsoft.com/office/powerpoint/2010/main" val="252317160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846843" y="847135"/>
            <a:ext cx="4391154" cy="1443156"/>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46185" y="2290291"/>
            <a:ext cx="4384865" cy="1572010"/>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843975" y="4102393"/>
            <a:ext cx="4387204" cy="240092"/>
          </a:xfrm>
        </p:spPr>
        <p:txBody>
          <a:bodyPr/>
          <a:lstStyle>
            <a:lvl1pPr algn="l">
              <a:defRPr/>
            </a:lvl1pPr>
          </a:lstStyle>
          <a:p>
            <a:fld id="{B61BEF0D-F0BB-DE4B-95CE-6DB70DBA9567}" type="datetimeFigureOut">
              <a:rPr lang="en-US" smtClean="0"/>
              <a:pPr/>
              <a:t>4/3/2023</a:t>
            </a:fld>
            <a:endParaRPr lang="en-US" dirty="0"/>
          </a:p>
        </p:txBody>
      </p:sp>
      <p:sp>
        <p:nvSpPr>
          <p:cNvPr id="6" name="Footer Placeholder 5"/>
          <p:cNvSpPr>
            <a:spLocks noGrp="1"/>
          </p:cNvSpPr>
          <p:nvPr>
            <p:ph type="ftr" sz="quarter" idx="11"/>
          </p:nvPr>
        </p:nvSpPr>
        <p:spPr>
          <a:xfrm>
            <a:off x="843975" y="238981"/>
            <a:ext cx="3658364" cy="240698"/>
          </a:xfrm>
        </p:spPr>
        <p:txBody>
          <a:bodyPr/>
          <a:lstStyle/>
          <a:p>
            <a:endParaRPr lang="en-US" dirty="0"/>
          </a:p>
        </p:txBody>
      </p:sp>
      <p:sp>
        <p:nvSpPr>
          <p:cNvPr id="7" name="Slide Number Placeholder 6"/>
          <p:cNvSpPr>
            <a:spLocks noGrp="1"/>
          </p:cNvSpPr>
          <p:nvPr>
            <p:ph type="sldNum" sz="quarter" idx="12"/>
          </p:nvPr>
        </p:nvSpPr>
        <p:spPr>
          <a:xfrm>
            <a:off x="4632596" y="103056"/>
            <a:ext cx="608264" cy="377684"/>
          </a:xfrm>
        </p:spPr>
        <p:txBody>
          <a:bodyPr/>
          <a:lstStyle/>
          <a:p>
            <a:pPr marL="0" lvl="0" indent="0" algn="r" rtl="0">
              <a:spcBef>
                <a:spcPts val="0"/>
              </a:spcBef>
              <a:spcAft>
                <a:spcPts val="0"/>
              </a:spcAft>
              <a:buNone/>
            </a:pPr>
            <a:fld id="{00000000-1234-1234-1234-123412341234}" type="slidenum">
              <a:rPr lang="en-GB" smtClean="0"/>
              <a:t>‹#›</a:t>
            </a:fld>
            <a:endParaRPr lang="en-GB"/>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844095" y="482598"/>
            <a:ext cx="4409694" cy="116586"/>
          </a:xfrm>
          <a:prstGeom prst="rect">
            <a:avLst/>
          </a:prstGeom>
          <a:noFill/>
          <a:ln>
            <a:noFill/>
          </a:ln>
        </p:spPr>
      </p:pic>
    </p:spTree>
    <p:extLst>
      <p:ext uri="{BB962C8B-B14F-4D97-AF65-F5344CB8AC3E}">
        <p14:creationId xmlns:p14="http://schemas.microsoft.com/office/powerpoint/2010/main" val="107051007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a:xfrm>
            <a:off x="0" y="4589502"/>
            <a:ext cx="9144000" cy="557213"/>
          </a:xfrm>
          <a:prstGeom prst="rect">
            <a:avLst/>
          </a:prstGeom>
        </p:spPr>
      </p:pic>
      <p:sp>
        <p:nvSpPr>
          <p:cNvPr id="13" name="Rectangle 12"/>
          <p:cNvSpPr/>
          <p:nvPr/>
        </p:nvSpPr>
        <p:spPr>
          <a:xfrm>
            <a:off x="0" y="351577"/>
            <a:ext cx="9144000" cy="4235268"/>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4590952"/>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847703" y="714994"/>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47703" y="1628827"/>
            <a:ext cx="7202456" cy="247093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24623" y="247778"/>
            <a:ext cx="1886547"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B61BEF0D-F0BB-DE4B-95CE-6DB70DBA9567}" type="datetimeFigureOut">
              <a:rPr lang="en-US" smtClean="0"/>
              <a:pPr/>
              <a:t>4/3/2023</a:t>
            </a:fld>
            <a:endParaRPr lang="en-US" dirty="0"/>
          </a:p>
        </p:txBody>
      </p:sp>
      <p:sp>
        <p:nvSpPr>
          <p:cNvPr id="5" name="Footer Placeholder 4"/>
          <p:cNvSpPr>
            <a:spLocks noGrp="1"/>
          </p:cNvSpPr>
          <p:nvPr>
            <p:ph type="ftr" sz="quarter" idx="3"/>
          </p:nvPr>
        </p:nvSpPr>
        <p:spPr>
          <a:xfrm>
            <a:off x="847703"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438558" y="103056"/>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03678043"/>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Lst>
  <p:hf sldNum="0" hdr="0" ftr="0" dt="0"/>
  <p:txStyles>
    <p:titleStyle>
      <a:lvl1pPr algn="l" defTabSz="685800" rtl="0" eaLnBrk="1" latinLnBrk="0" hangingPunct="1">
        <a:lnSpc>
          <a:spcPct val="90000"/>
        </a:lnSpc>
        <a:spcBef>
          <a:spcPct val="0"/>
        </a:spcBef>
        <a:buNone/>
        <a:defRPr sz="2400" b="0" i="0" kern="1200" cap="none">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Shape 53"/>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F8454B2E-D2DB-42C2-A224-BCEC47B86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08B61146-1CF0-40E1-B66E-C22BD9207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4" name="Google Shape;54;p13"/>
          <p:cNvSpPr txBox="1">
            <a:spLocks noGrp="1"/>
          </p:cNvSpPr>
          <p:nvPr>
            <p:ph type="ctrTitle"/>
          </p:nvPr>
        </p:nvSpPr>
        <p:spPr>
          <a:xfrm>
            <a:off x="1473740" y="601723"/>
            <a:ext cx="6817399" cy="2742560"/>
          </a:xfrm>
          <a:prstGeom prst="rect">
            <a:avLst/>
          </a:prstGeom>
        </p:spPr>
        <p:txBody>
          <a:bodyPr spcFirstLastPara="1" lIns="91425" tIns="91425" rIns="91425" bIns="91425" anchorCtr="0">
            <a:normAutofit/>
          </a:bodyPr>
          <a:lstStyle/>
          <a:p>
            <a:pPr marL="0" lvl="0" indent="0" rtl="0">
              <a:spcBef>
                <a:spcPts val="0"/>
              </a:spcBef>
              <a:spcAft>
                <a:spcPts val="0"/>
              </a:spcAft>
              <a:buNone/>
            </a:pPr>
            <a:r>
              <a:rPr lang="en-US" sz="4600" dirty="0"/>
              <a:t>Multi-Tenant Cloud Data Services</a:t>
            </a:r>
            <a:br>
              <a:rPr lang="en-US" sz="4600" dirty="0"/>
            </a:br>
            <a:r>
              <a:rPr lang="en-US" sz="2800" dirty="0"/>
              <a:t>State-of-the-Art, Challenges and Opportunities</a:t>
            </a:r>
          </a:p>
        </p:txBody>
      </p:sp>
      <p:sp>
        <p:nvSpPr>
          <p:cNvPr id="55" name="Google Shape;55;p13"/>
          <p:cNvSpPr txBox="1">
            <a:spLocks noGrp="1"/>
          </p:cNvSpPr>
          <p:nvPr>
            <p:ph type="subTitle" idx="1"/>
          </p:nvPr>
        </p:nvSpPr>
        <p:spPr>
          <a:xfrm>
            <a:off x="1473741" y="3779968"/>
            <a:ext cx="6817398" cy="659494"/>
          </a:xfrm>
          <a:prstGeom prst="rect">
            <a:avLst/>
          </a:prstGeom>
        </p:spPr>
        <p:txBody>
          <a:bodyPr spcFirstLastPara="1" lIns="91425" tIns="91425" rIns="91425" bIns="91425" anchorCtr="0">
            <a:normAutofit/>
          </a:bodyPr>
          <a:lstStyle/>
          <a:p>
            <a:pPr marL="0" lvl="0" indent="0" rtl="0">
              <a:spcBef>
                <a:spcPts val="0"/>
              </a:spcBef>
              <a:spcAft>
                <a:spcPts val="600"/>
              </a:spcAft>
              <a:buNone/>
            </a:pPr>
            <a:r>
              <a:rPr lang="en-GB"/>
              <a:t>Erotokritos Erotokritou</a:t>
            </a:r>
            <a:endParaRPr lang="en-CY"/>
          </a:p>
        </p:txBody>
      </p:sp>
      <p:pic>
        <p:nvPicPr>
          <p:cNvPr id="64" name="Picture 63">
            <a:extLst>
              <a:ext uri="{FF2B5EF4-FFF2-40B4-BE49-F238E27FC236}">
                <a16:creationId xmlns:a16="http://schemas.microsoft.com/office/drawing/2014/main" id="{DB0BC59A-2B7C-4A64-A799-D5A9D81CBF1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7964" t="7249" r="15828" b="37306"/>
          <a:stretch/>
        </p:blipFill>
        <p:spPr>
          <a:xfrm>
            <a:off x="1524877" y="3545541"/>
            <a:ext cx="6516869" cy="114780"/>
          </a:xfrm>
          <a:prstGeom prst="rect">
            <a:avLst/>
          </a:prstGeom>
          <a:noFill/>
          <a:ln>
            <a:noFill/>
          </a:ln>
        </p:spPr>
      </p:pic>
      <p:pic>
        <p:nvPicPr>
          <p:cNvPr id="66" name="Picture 65">
            <a:extLst>
              <a:ext uri="{FF2B5EF4-FFF2-40B4-BE49-F238E27FC236}">
                <a16:creationId xmlns:a16="http://schemas.microsoft.com/office/drawing/2014/main" id="{82F98C5B-B608-4654-AE47-5FB1726512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a:xfrm>
            <a:off x="0" y="4597570"/>
            <a:ext cx="9144000" cy="55721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Resource management</a:t>
            </a:r>
            <a:endParaRPr/>
          </a:p>
        </p:txBody>
      </p:sp>
      <p:sp>
        <p:nvSpPr>
          <p:cNvPr id="103" name="Google Shape;103;p21"/>
          <p:cNvSpPr txBox="1">
            <a:spLocks noGrp="1"/>
          </p:cNvSpPr>
          <p:nvPr>
            <p:ph sz="half" idx="1"/>
          </p:nvPr>
        </p:nvSpPr>
        <p:spPr>
          <a:prstGeom prst="rect">
            <a:avLst/>
          </a:prstGeom>
        </p:spPr>
        <p:txBody>
          <a:bodyPr spcFirstLastPara="1" wrap="square" lIns="91425" tIns="91425" rIns="91425" bIns="91425" anchor="t" anchorCtr="0">
            <a:normAutofit fontScale="62500" lnSpcReduction="20000"/>
          </a:bodyPr>
          <a:lstStyle/>
          <a:p>
            <a:pPr marL="457200" lvl="0" indent="-342900" algn="l" rtl="0">
              <a:spcBef>
                <a:spcPts val="0"/>
              </a:spcBef>
              <a:spcAft>
                <a:spcPts val="0"/>
              </a:spcAft>
              <a:buSzPts val="1800"/>
              <a:buChar char="●"/>
            </a:pPr>
            <a:r>
              <a:rPr lang="en-GB" dirty="0"/>
              <a:t>In a data </a:t>
            </a:r>
            <a:r>
              <a:rPr lang="en-GB" dirty="0" err="1"/>
              <a:t>center</a:t>
            </a:r>
            <a:r>
              <a:rPr lang="en-GB" dirty="0"/>
              <a:t>, servers are grouped into clusters that function as a single unit and include multiple nodes or machines. Effective management of resources within these clusters is crucial to achieve high availability, good performance, scalability, and efficiency in a multi-tenant cloud data service.</a:t>
            </a:r>
          </a:p>
          <a:p>
            <a:pPr marL="457200" indent="-342900">
              <a:spcBef>
                <a:spcPts val="0"/>
              </a:spcBef>
              <a:buSzPts val="1800"/>
              <a:buFont typeface="Arial" panose="020B0604020202020204" pitchFamily="34" charset="0"/>
              <a:buChar char="●"/>
            </a:pPr>
            <a:r>
              <a:rPr lang="en-US" dirty="0"/>
              <a:t>Infrastructure components: cluster manager and node-level resource governor</a:t>
            </a:r>
            <a:r>
              <a:rPr lang="en-GB" dirty="0"/>
              <a:t> </a:t>
            </a:r>
            <a:endParaRPr dirty="0"/>
          </a:p>
          <a:p>
            <a:pPr marL="457200" lvl="0" indent="-342900" algn="l" rtl="0">
              <a:spcBef>
                <a:spcPts val="0"/>
              </a:spcBef>
              <a:spcAft>
                <a:spcPts val="0"/>
              </a:spcAft>
              <a:buSzPts val="1800"/>
              <a:buChar char="●"/>
            </a:pPr>
            <a:r>
              <a:rPr lang="en-GB" dirty="0"/>
              <a:t>When multiple databases execute and share resources like CPU, I/O, and memory on a single node, it's essential to avoid noisy </a:t>
            </a:r>
            <a:r>
              <a:rPr lang="en-GB" dirty="0" err="1"/>
              <a:t>neighbor</a:t>
            </a:r>
            <a:r>
              <a:rPr lang="en-GB" dirty="0"/>
              <a:t> problems that could negatively impact performance and service-level objectives.</a:t>
            </a:r>
            <a:endParaRPr dirty="0"/>
          </a:p>
          <a:p>
            <a:pPr marL="457200" lvl="0" indent="0" algn="l" rtl="0">
              <a:spcBef>
                <a:spcPts val="1200"/>
              </a:spcBef>
              <a:spcAft>
                <a:spcPts val="1200"/>
              </a:spcAft>
              <a:buNone/>
            </a:pPr>
            <a:endParaRPr dirty="0"/>
          </a:p>
        </p:txBody>
      </p:sp>
      <p:pic>
        <p:nvPicPr>
          <p:cNvPr id="7" name="Content Placeholder 6">
            <a:extLst>
              <a:ext uri="{FF2B5EF4-FFF2-40B4-BE49-F238E27FC236}">
                <a16:creationId xmlns:a16="http://schemas.microsoft.com/office/drawing/2014/main" id="{AB03E321-E3F0-213D-FC22-D164A1527918}"/>
              </a:ext>
            </a:extLst>
          </p:cNvPr>
          <p:cNvPicPr>
            <a:picLocks noGrp="1" noChangeAspect="1"/>
          </p:cNvPicPr>
          <p:nvPr>
            <p:ph sz="half" idx="2"/>
          </p:nvPr>
        </p:nvPicPr>
        <p:blipFill>
          <a:blip r:embed="rId3"/>
          <a:stretch>
            <a:fillRect/>
          </a:stretch>
        </p:blipFill>
        <p:spPr>
          <a:xfrm>
            <a:off x="5015004" y="1420149"/>
            <a:ext cx="2816727" cy="2674014"/>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Cluster manager</a:t>
            </a:r>
            <a:endParaRPr/>
          </a:p>
        </p:txBody>
      </p:sp>
      <p:sp>
        <p:nvSpPr>
          <p:cNvPr id="109" name="Google Shape;109;p22"/>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The cluster manager is responsible for managing the collection of nodes in the cluster (Kubernetes, Service Fabric)</a:t>
            </a:r>
            <a:endParaRPr/>
          </a:p>
          <a:p>
            <a:pPr marL="457200" lvl="0" indent="-342900" algn="l" rtl="0">
              <a:spcBef>
                <a:spcPts val="0"/>
              </a:spcBef>
              <a:spcAft>
                <a:spcPts val="0"/>
              </a:spcAft>
              <a:buSzPts val="1800"/>
              <a:buChar char="●"/>
            </a:pPr>
            <a:r>
              <a:rPr lang="en-GB"/>
              <a:t>When a query or job is executed, decisions need to be made regarding the number of nodes on which to execute the query and the amount of resources required. The cluster manager must then acquire the necessary resources.</a:t>
            </a:r>
            <a:endParaRPr/>
          </a:p>
          <a:p>
            <a:pPr marL="457200" lvl="0" indent="-342900" algn="l" rtl="0">
              <a:spcBef>
                <a:spcPts val="0"/>
              </a:spcBef>
              <a:spcAft>
                <a:spcPts val="0"/>
              </a:spcAft>
              <a:buSzPts val="1800"/>
              <a:buChar char="●"/>
            </a:pPr>
            <a:r>
              <a:rPr lang="en-GB"/>
              <a:t>Move or migrate a database to another node in cluster. (hardware issues, not enough resources are available)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Open problems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Disaggregation</a:t>
            </a:r>
            <a:endParaRPr/>
          </a:p>
        </p:txBody>
      </p:sp>
      <p:sp>
        <p:nvSpPr>
          <p:cNvPr id="126" name="Google Shape;126;p25"/>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b="1"/>
              <a:t>Memory disaggregation</a:t>
            </a:r>
            <a:r>
              <a:rPr lang="en-GB"/>
              <a:t> decouples memory from compute servers and enables applications to access both local and remote memories. Can memory disaggregation bring cost and scale benefits?</a:t>
            </a:r>
            <a:endParaRPr/>
          </a:p>
          <a:p>
            <a:pPr marL="457200" lvl="0" indent="-342900" algn="l" rtl="0">
              <a:spcBef>
                <a:spcPts val="0"/>
              </a:spcBef>
              <a:spcAft>
                <a:spcPts val="0"/>
              </a:spcAft>
              <a:buSzPts val="1800"/>
              <a:buChar char="●"/>
            </a:pPr>
            <a:r>
              <a:rPr lang="en-GB" b="1"/>
              <a:t>Functional disaggregation. </a:t>
            </a:r>
            <a:r>
              <a:rPr lang="en-GB"/>
              <a:t>Multi-tenant metadata, logging, caching services can be in a separate cluster which is the query processing service.  </a:t>
            </a:r>
            <a:endParaRPr/>
          </a:p>
          <a:p>
            <a:pPr marL="457200" lvl="0" indent="-342900" algn="l" rtl="0">
              <a:spcBef>
                <a:spcPts val="0"/>
              </a:spcBef>
              <a:spcAft>
                <a:spcPts val="0"/>
              </a:spcAft>
              <a:buSzPts val="1800"/>
              <a:buChar char="●"/>
            </a:pPr>
            <a:r>
              <a:rPr lang="en-GB"/>
              <a:t>Studying the benefits of such functional disaggregation for cloud data services has the potential to influence future architectures.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Caching</a:t>
            </a:r>
            <a:endParaRPr/>
          </a:p>
        </p:txBody>
      </p:sp>
      <p:sp>
        <p:nvSpPr>
          <p:cNvPr id="132" name="Google Shape;132;p26"/>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Compute tier and the storage tier are separated</a:t>
            </a:r>
            <a:endParaRPr/>
          </a:p>
          <a:p>
            <a:pPr marL="457200" lvl="0" indent="-342900" algn="l" rtl="0">
              <a:spcBef>
                <a:spcPts val="0"/>
              </a:spcBef>
              <a:spcAft>
                <a:spcPts val="0"/>
              </a:spcAft>
              <a:buSzPts val="1800"/>
              <a:buChar char="●"/>
            </a:pPr>
            <a:r>
              <a:rPr lang="en-GB"/>
              <a:t>Disaggregation degrades the performance (Latency)</a:t>
            </a:r>
            <a:endParaRPr/>
          </a:p>
          <a:p>
            <a:pPr marL="457200" lvl="0" indent="-342900" algn="l" rtl="0">
              <a:spcBef>
                <a:spcPts val="0"/>
              </a:spcBef>
              <a:spcAft>
                <a:spcPts val="0"/>
              </a:spcAft>
              <a:buSzPts val="1800"/>
              <a:buChar char="●"/>
            </a:pPr>
            <a:r>
              <a:rPr lang="en-GB"/>
              <a:t>Cloud data services resort to aggressive caching strategies to regain performance</a:t>
            </a:r>
            <a:endParaRPr/>
          </a:p>
          <a:p>
            <a:pPr marL="457200" lvl="0" indent="-342900" algn="l" rtl="0">
              <a:spcBef>
                <a:spcPts val="0"/>
              </a:spcBef>
              <a:spcAft>
                <a:spcPts val="0"/>
              </a:spcAft>
              <a:buSzPts val="1800"/>
              <a:buChar char="●"/>
            </a:pPr>
            <a:r>
              <a:rPr lang="en-GB"/>
              <a:t>Caching reduce user experience(cold restarts)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Auto-tuning</a:t>
            </a:r>
            <a:endParaRPr/>
          </a:p>
        </p:txBody>
      </p:sp>
      <p:sp>
        <p:nvSpPr>
          <p:cNvPr id="138" name="Google Shape;138;p27"/>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Auto-tuning databases work by analyzing the workload of the database and the system resources available. </a:t>
            </a:r>
            <a:endParaRPr/>
          </a:p>
          <a:p>
            <a:pPr marL="457200" lvl="0" indent="-342900" algn="l" rtl="0">
              <a:spcBef>
                <a:spcPts val="0"/>
              </a:spcBef>
              <a:spcAft>
                <a:spcPts val="0"/>
              </a:spcAft>
              <a:buSzPts val="1800"/>
              <a:buChar char="●"/>
            </a:pPr>
            <a:r>
              <a:rPr lang="en-GB"/>
              <a:t>Machine learning algorithms are used to identify patterns in the workload and system performance and to make recommendations that can improve performance.</a:t>
            </a:r>
            <a:endParaRPr/>
          </a:p>
          <a:p>
            <a:pPr marL="457200" lvl="0" indent="-342900" algn="l" rtl="0">
              <a:spcBef>
                <a:spcPts val="0"/>
              </a:spcBef>
              <a:spcAft>
                <a:spcPts val="0"/>
              </a:spcAft>
              <a:buSzPts val="1800"/>
              <a:buChar char="●"/>
            </a:pPr>
            <a:r>
              <a:rPr lang="en-GB"/>
              <a:t>Adjust a wide range of parameters, such as memory allocation, buffer sizes, query optimization, and indexing.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Hardware</a:t>
            </a:r>
            <a:endParaRPr/>
          </a:p>
        </p:txBody>
      </p:sp>
      <p:sp>
        <p:nvSpPr>
          <p:cNvPr id="144" name="Google Shape;144;p2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Data </a:t>
            </a:r>
            <a:r>
              <a:rPr lang="en-GB" dirty="0" err="1"/>
              <a:t>centers</a:t>
            </a:r>
            <a:r>
              <a:rPr lang="en-GB" dirty="0"/>
              <a:t> have news </a:t>
            </a:r>
            <a:r>
              <a:rPr lang="en-GB" dirty="0" err="1"/>
              <a:t>hardwares</a:t>
            </a:r>
            <a:r>
              <a:rPr lang="en-GB" dirty="0"/>
              <a:t> such as RDMA, GPU, FPGA, SSD NVRAM witch can cause disruptions and acceleration.</a:t>
            </a:r>
            <a:endParaRPr dirty="0"/>
          </a:p>
          <a:p>
            <a:pPr marL="457200" lvl="0" indent="-342900" algn="l" rtl="0">
              <a:spcBef>
                <a:spcPts val="0"/>
              </a:spcBef>
              <a:spcAft>
                <a:spcPts val="0"/>
              </a:spcAft>
              <a:buSzPts val="1800"/>
              <a:buChar char="●"/>
            </a:pPr>
            <a:r>
              <a:rPr lang="en-GB" dirty="0"/>
              <a:t>RDMA: access memory of another </a:t>
            </a:r>
            <a:r>
              <a:rPr lang="en-GB"/>
              <a:t>device directly. </a:t>
            </a:r>
          </a:p>
          <a:p>
            <a:pPr marL="457200" lvl="0" indent="-342900" algn="l" rtl="0">
              <a:spcBef>
                <a:spcPts val="0"/>
              </a:spcBef>
              <a:spcAft>
                <a:spcPts val="0"/>
              </a:spcAft>
              <a:buSzPts val="1800"/>
              <a:buChar char="●"/>
            </a:pPr>
            <a:r>
              <a:rPr lang="en-GB" dirty="0"/>
              <a:t>GPU and FPGAs are able to offload expensive computation from the CPU such as compression/decompression, data shuffle, and visual analytics</a:t>
            </a:r>
            <a:endParaRPr dirty="0"/>
          </a:p>
          <a:p>
            <a:pPr marL="457200" lvl="0" indent="-342900" algn="l" rtl="0">
              <a:spcBef>
                <a:spcPts val="0"/>
              </a:spcBef>
              <a:spcAft>
                <a:spcPts val="0"/>
              </a:spcAft>
              <a:buSzPts val="1800"/>
              <a:buChar char="●"/>
            </a:pPr>
            <a:r>
              <a:rPr lang="en-GB" dirty="0"/>
              <a:t>How databases can most effectively exploit the new hardware innovations? Is an open problem</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502F5F-68B3-CB81-72CA-74543AC7E127}"/>
              </a:ext>
            </a:extLst>
          </p:cNvPr>
          <p:cNvSpPr>
            <a:spLocks noGrp="1"/>
          </p:cNvSpPr>
          <p:nvPr>
            <p:ph type="ctrTitle"/>
          </p:nvPr>
        </p:nvSpPr>
        <p:spPr/>
        <p:txBody>
          <a:bodyPr/>
          <a:lstStyle/>
          <a:p>
            <a:r>
              <a:rPr lang="en-US" dirty="0">
                <a:latin typeface="Abadi" panose="020B0604020202020204" pitchFamily="34" charset="0"/>
              </a:rPr>
              <a:t>Question? Comments?</a:t>
            </a:r>
            <a:endParaRPr lang="en-CY" dirty="0">
              <a:latin typeface="Abadi" panose="020B0604020202020204" pitchFamily="34" charset="0"/>
            </a:endParaRPr>
          </a:p>
        </p:txBody>
      </p:sp>
    </p:spTree>
    <p:extLst>
      <p:ext uri="{BB962C8B-B14F-4D97-AF65-F5344CB8AC3E}">
        <p14:creationId xmlns:p14="http://schemas.microsoft.com/office/powerpoint/2010/main" val="3697477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Introduction</a:t>
            </a:r>
            <a:endParaRPr/>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Cloud computing has become mainstream. Major vendors such as Alibaba Cloud, Amazon Web Services (AWS), Google Cloud Platform, IBM Cloud, Microsoft Azure, and Oracle Cloud provide cloud databases</a:t>
            </a:r>
            <a:endParaRPr/>
          </a:p>
          <a:p>
            <a:pPr marL="457200" lvl="0" indent="-342900" algn="l" rtl="0">
              <a:spcBef>
                <a:spcPts val="0"/>
              </a:spcBef>
              <a:spcAft>
                <a:spcPts val="0"/>
              </a:spcAft>
              <a:buSzPts val="1800"/>
              <a:buChar char="●"/>
            </a:pPr>
            <a:r>
              <a:rPr lang="en-GB"/>
              <a:t>Customers do not need to manage a server. Service provider is responsible for managing hardware, virtual machines (VMs), and storage, high availability disaster recovery, automated backups. </a:t>
            </a:r>
            <a:endParaRPr/>
          </a:p>
          <a:p>
            <a:pPr marL="457200" lvl="0" indent="-342900" algn="l" rtl="0">
              <a:spcBef>
                <a:spcPts val="0"/>
              </a:spcBef>
              <a:spcAft>
                <a:spcPts val="0"/>
              </a:spcAft>
              <a:buSzPts val="1800"/>
              <a:buChar char="●"/>
            </a:pPr>
            <a:r>
              <a:rPr lang="en-GB"/>
              <a:t>Classes of database:  Relational online transaction processing (OLTP), Nosql, Data analytics services . </a:t>
            </a:r>
            <a:endParaRPr/>
          </a:p>
          <a:p>
            <a:pPr marL="457200" lvl="0" indent="0" algn="l" rtl="0">
              <a:spcBef>
                <a:spcPts val="1200"/>
              </a:spcBef>
              <a:spcAft>
                <a:spcPts val="0"/>
              </a:spcAft>
              <a:buNone/>
            </a:pPr>
            <a:endParaRPr/>
          </a:p>
          <a:p>
            <a:pPr marL="45720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Multi-Tenancy</a:t>
            </a:r>
            <a:endParaRPr/>
          </a:p>
        </p:txBody>
      </p:sp>
      <p:sp>
        <p:nvSpPr>
          <p:cNvPr id="67" name="Google Shape;67;p15"/>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Customers/databases share computing resources of the cloud provider (CPU, memory, disks)</a:t>
            </a:r>
            <a:endParaRPr/>
          </a:p>
          <a:p>
            <a:pPr marL="457200" lvl="0" indent="-342900" algn="l" rtl="0">
              <a:spcBef>
                <a:spcPts val="0"/>
              </a:spcBef>
              <a:spcAft>
                <a:spcPts val="0"/>
              </a:spcAft>
              <a:buSzPts val="1800"/>
              <a:buChar char="●"/>
            </a:pPr>
            <a:r>
              <a:rPr lang="en-GB" b="1"/>
              <a:t>Consolidation</a:t>
            </a:r>
            <a:r>
              <a:rPr lang="en-GB"/>
              <a:t>: The number of databases hosted on a single server or cluster. The higher the degree of consolidation, the greater the reduction in cost by providers.</a:t>
            </a:r>
            <a:endParaRPr/>
          </a:p>
          <a:p>
            <a:pPr marL="457200" lvl="0" indent="-342900" algn="l" rtl="0">
              <a:spcBef>
                <a:spcPts val="0"/>
              </a:spcBef>
              <a:spcAft>
                <a:spcPts val="0"/>
              </a:spcAft>
              <a:buSzPts val="1800"/>
              <a:buChar char="●"/>
            </a:pPr>
            <a:r>
              <a:rPr lang="en-GB"/>
              <a:t>Use of virtualization technology for isolation and security(VMs, OS Process-Groups, Containers, DBMS Instances)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Virtualization technologies</a:t>
            </a:r>
            <a:endParaRPr/>
          </a:p>
        </p:txBody>
      </p:sp>
      <p:sp>
        <p:nvSpPr>
          <p:cNvPr id="73" name="Google Shape;73;p16"/>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b="1"/>
              <a:t>Virtual machine</a:t>
            </a:r>
            <a:r>
              <a:rPr lang="en-GB"/>
              <a:t>: enables multiple operating systems to run on a single physical machine. (+) Strong isolation =&gt; If one VM is compromised or crashes the operating system. applications running on other VMs are not affected. (-) Each VM contains its own copy of the OS =&gt; a large fixed memory overhead</a:t>
            </a:r>
            <a:endParaRPr/>
          </a:p>
          <a:p>
            <a:pPr marL="457200" lvl="0" indent="-342900" algn="l" rtl="0">
              <a:spcBef>
                <a:spcPts val="0"/>
              </a:spcBef>
              <a:spcAft>
                <a:spcPts val="0"/>
              </a:spcAft>
              <a:buSzPts val="1800"/>
              <a:buChar char="●"/>
            </a:pPr>
            <a:r>
              <a:rPr lang="en-GB" b="1"/>
              <a:t>Operating System Process-Group</a:t>
            </a:r>
            <a:r>
              <a:rPr lang="en-GB"/>
              <a:t> (CGroups in Linux, Job Objects in Windows): Share OS. Each tenant runs their database(s) in a separate DBMS process.</a:t>
            </a:r>
            <a:endParaRPr/>
          </a:p>
          <a:p>
            <a:pPr marL="457200" lvl="0" indent="-342900" algn="l" rtl="0">
              <a:spcBef>
                <a:spcPts val="0"/>
              </a:spcBef>
              <a:spcAft>
                <a:spcPts val="0"/>
              </a:spcAft>
              <a:buSzPts val="1800"/>
              <a:buChar char="●"/>
            </a:pPr>
            <a:r>
              <a:rPr lang="en-GB" b="1"/>
              <a:t>Containers</a:t>
            </a:r>
            <a:r>
              <a:rPr lang="en-GB"/>
              <a:t>(Docker): similar to process-groups, but the main difference is that the file system and namespaces of each containers is isolated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39285"/>
              <a:buFont typeface="Arial"/>
              <a:buNone/>
            </a:pPr>
            <a:r>
              <a:rPr lang="en-GB"/>
              <a:t>Virtualization technologies</a:t>
            </a:r>
            <a:endParaRPr/>
          </a:p>
        </p:txBody>
      </p:sp>
      <p:sp>
        <p:nvSpPr>
          <p:cNvPr id="79" name="Google Shape;79;p17"/>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b="1"/>
              <a:t>DBMS Instance</a:t>
            </a:r>
            <a:r>
              <a:rPr lang="en-GB"/>
              <a:t>: Users of one database cannot access data belonging to a different database. Security isolation is weaker but better but greater degree of consolidation.</a:t>
            </a:r>
            <a:endParaRPr/>
          </a:p>
          <a:p>
            <a:pPr marL="457200" lvl="0" indent="-342900" algn="l" rtl="0">
              <a:spcBef>
                <a:spcPts val="0"/>
              </a:spcBef>
              <a:spcAft>
                <a:spcPts val="0"/>
              </a:spcAft>
              <a:buSzPts val="1800"/>
              <a:buChar char="●"/>
            </a:pPr>
            <a:r>
              <a:rPr lang="en-GB" b="1"/>
              <a:t>Database</a:t>
            </a:r>
            <a:r>
              <a:rPr lang="en-GB"/>
              <a:t>: all tenant databases share the same tables and queries. Best consolidation and weakest isolation. Query optimization can become more challenging due to lack of fine-grained statistics for the data of each tenant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Virtualization technologies</a:t>
            </a:r>
            <a:endParaRPr dirty="0"/>
          </a:p>
        </p:txBody>
      </p:sp>
      <p:sp>
        <p:nvSpPr>
          <p:cNvPr id="85" name="Google Shape;85;p18"/>
          <p:cNvSpPr txBox="1">
            <a:spLocks noGrp="1"/>
          </p:cNvSpPr>
          <p:nvPr>
            <p:ph sz="half" idx="1"/>
          </p:nvPr>
        </p:nvSpPr>
        <p:spPr>
          <a:prstGeom prst="rect">
            <a:avLst/>
          </a:prstGeom>
        </p:spPr>
        <p:txBody>
          <a:bodyPr spcFirstLastPara="1" wrap="square" lIns="91425" tIns="91425" rIns="91425" bIns="91425" anchor="t" anchorCtr="0">
            <a:normAutofit fontScale="62500" lnSpcReduction="20000"/>
          </a:bodyPr>
          <a:lstStyle/>
          <a:p>
            <a:pPr marL="457200" lvl="0" indent="-342900" algn="l" rtl="0">
              <a:spcBef>
                <a:spcPts val="0"/>
              </a:spcBef>
              <a:spcAft>
                <a:spcPts val="0"/>
              </a:spcAft>
              <a:buSzPts val="1800"/>
              <a:buChar char="●"/>
            </a:pPr>
            <a:r>
              <a:rPr lang="en-GB" b="1" dirty="0"/>
              <a:t>Degree of consolidation</a:t>
            </a:r>
            <a:r>
              <a:rPr lang="en-GB" dirty="0"/>
              <a:t>: Virtualization technologies which are higher in stack can support more database in a single server</a:t>
            </a:r>
            <a:endParaRPr dirty="0"/>
          </a:p>
          <a:p>
            <a:pPr marL="457200" lvl="0" indent="-342900" algn="l" rtl="0">
              <a:spcBef>
                <a:spcPts val="0"/>
              </a:spcBef>
              <a:spcAft>
                <a:spcPts val="0"/>
              </a:spcAft>
              <a:buSzPts val="1800"/>
              <a:buChar char="●"/>
            </a:pPr>
            <a:r>
              <a:rPr lang="en-GB" b="1" dirty="0"/>
              <a:t>Degree of isolation</a:t>
            </a:r>
            <a:r>
              <a:rPr lang="en-GB" dirty="0"/>
              <a:t>: The lower down in the stack the virtualization logic is supported, the greater the security and performance isolation achievable across tenants</a:t>
            </a:r>
            <a:endParaRPr dirty="0"/>
          </a:p>
          <a:p>
            <a:pPr marL="457200" lvl="0" indent="-342900" algn="l" rtl="0">
              <a:spcBef>
                <a:spcPts val="0"/>
              </a:spcBef>
              <a:spcAft>
                <a:spcPts val="0"/>
              </a:spcAft>
              <a:buSzPts val="1800"/>
              <a:buChar char="●"/>
            </a:pPr>
            <a:r>
              <a:rPr lang="en-GB" b="1" dirty="0"/>
              <a:t>Ease of provisioning</a:t>
            </a:r>
            <a:r>
              <a:rPr lang="en-GB" dirty="0"/>
              <a:t>: The time taken to create a new database or upsize/downsize resource limits for a database. Simpler in logical virtualization technology implemented higher up in the stack.</a:t>
            </a:r>
            <a:endParaRPr dirty="0"/>
          </a:p>
          <a:p>
            <a:pPr marL="457200" lvl="0" indent="-342900" algn="l" rtl="0">
              <a:spcBef>
                <a:spcPts val="0"/>
              </a:spcBef>
              <a:spcAft>
                <a:spcPts val="0"/>
              </a:spcAft>
              <a:buSzPts val="1800"/>
              <a:buChar char="●"/>
            </a:pPr>
            <a:r>
              <a:rPr lang="en-GB" b="1" dirty="0"/>
              <a:t>Impact of failures</a:t>
            </a:r>
            <a:r>
              <a:rPr lang="en-GB" dirty="0"/>
              <a:t>(unplanned hardware failure or planned for updates): Depending on the virtualization technology used, a single failure may affect only one tenant or many tenants</a:t>
            </a:r>
            <a:endParaRPr dirty="0"/>
          </a:p>
        </p:txBody>
      </p:sp>
      <p:pic>
        <p:nvPicPr>
          <p:cNvPr id="4" name="Content Placeholder 3">
            <a:extLst>
              <a:ext uri="{FF2B5EF4-FFF2-40B4-BE49-F238E27FC236}">
                <a16:creationId xmlns:a16="http://schemas.microsoft.com/office/drawing/2014/main" id="{DCDBC2F9-8343-25B1-0E78-994093C0FF9E}"/>
              </a:ext>
            </a:extLst>
          </p:cNvPr>
          <p:cNvPicPr>
            <a:picLocks noGrp="1" noChangeAspect="1"/>
          </p:cNvPicPr>
          <p:nvPr>
            <p:ph sz="half" idx="2"/>
          </p:nvPr>
        </p:nvPicPr>
        <p:blipFill>
          <a:blip r:embed="rId3"/>
          <a:stretch>
            <a:fillRect/>
          </a:stretch>
        </p:blipFill>
        <p:spPr>
          <a:xfrm>
            <a:off x="4995720" y="1628775"/>
            <a:ext cx="2635534" cy="2465388"/>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Quality of service</a:t>
            </a:r>
            <a:endParaRPr/>
          </a:p>
        </p:txBody>
      </p:sp>
      <p:sp>
        <p:nvSpPr>
          <p:cNvPr id="91" name="Google Shape;91;p19"/>
          <p:cNvSpPr txBox="1">
            <a:spLocks noGrp="1"/>
          </p:cNvSpPr>
          <p:nvPr>
            <p:ph type="body" idx="1"/>
          </p:nvPr>
        </p:nvSpPr>
        <p:spPr>
          <a:xfrm>
            <a:off x="311700" y="1152475"/>
            <a:ext cx="8520600" cy="259518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Availability: Providers promise 99.9% availability. (the fraction of time the service is available). If the agreement is not met, they refund a portion of the bill.</a:t>
            </a:r>
            <a:endParaRPr dirty="0"/>
          </a:p>
          <a:p>
            <a:pPr marL="457200" lvl="0" indent="-342900" algn="l" rtl="0">
              <a:spcBef>
                <a:spcPts val="0"/>
              </a:spcBef>
              <a:spcAft>
                <a:spcPts val="0"/>
              </a:spcAft>
              <a:buSzPts val="1800"/>
              <a:buChar char="●"/>
            </a:pPr>
            <a:r>
              <a:rPr lang="en-GB" dirty="0"/>
              <a:t>Performance: Video games require low latency high throughput.</a:t>
            </a:r>
            <a:endParaRPr dirty="0"/>
          </a:p>
          <a:p>
            <a:pPr marL="457200" lvl="0" indent="0" algn="l" rtl="0">
              <a:spcBef>
                <a:spcPts val="1200"/>
              </a:spcBef>
              <a:spcAft>
                <a:spcPts val="0"/>
              </a:spcAft>
              <a:buNone/>
            </a:pPr>
            <a:endParaRPr dirty="0"/>
          </a:p>
          <a:p>
            <a:pPr marL="0" lvl="0" indent="0" algn="l" rtl="0">
              <a:spcBef>
                <a:spcPts val="1200"/>
              </a:spcBef>
              <a:spcAft>
                <a:spcPts val="0"/>
              </a:spcAft>
              <a:buNone/>
            </a:pPr>
            <a:r>
              <a:rPr lang="en-GB" dirty="0"/>
              <a:t>Service level agreement(SLA): Providers do not guarantee high QoS to all customers to avoid unutilized resources. They sell cheaper services with low or no QoS.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Examples of Query-level SLAs proposed. </a:t>
            </a:r>
            <a:endParaRPr/>
          </a:p>
        </p:txBody>
      </p:sp>
      <p:pic>
        <p:nvPicPr>
          <p:cNvPr id="3" name="Picture 2">
            <a:extLst>
              <a:ext uri="{FF2B5EF4-FFF2-40B4-BE49-F238E27FC236}">
                <a16:creationId xmlns:a16="http://schemas.microsoft.com/office/drawing/2014/main" id="{15586E20-4B04-7006-5EFE-8CD72AA6976E}"/>
              </a:ext>
            </a:extLst>
          </p:cNvPr>
          <p:cNvPicPr>
            <a:picLocks noChangeAspect="1"/>
          </p:cNvPicPr>
          <p:nvPr/>
        </p:nvPicPr>
        <p:blipFill>
          <a:blip r:embed="rId3"/>
          <a:stretch>
            <a:fillRect/>
          </a:stretch>
        </p:blipFill>
        <p:spPr>
          <a:xfrm>
            <a:off x="2017264" y="1299881"/>
            <a:ext cx="4488238" cy="31286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A718D-D4B3-1E3A-CEB9-634037388B8F}"/>
              </a:ext>
            </a:extLst>
          </p:cNvPr>
          <p:cNvSpPr>
            <a:spLocks noGrp="1"/>
          </p:cNvSpPr>
          <p:nvPr>
            <p:ph type="title"/>
          </p:nvPr>
        </p:nvSpPr>
        <p:spPr/>
        <p:txBody>
          <a:bodyPr/>
          <a:lstStyle/>
          <a:p>
            <a:r>
              <a:rPr lang="en-US" dirty="0"/>
              <a:t>Pricing model</a:t>
            </a:r>
            <a:endParaRPr lang="en-CY" dirty="0"/>
          </a:p>
        </p:txBody>
      </p:sp>
      <p:sp>
        <p:nvSpPr>
          <p:cNvPr id="3" name="Content Placeholder 2">
            <a:extLst>
              <a:ext uri="{FF2B5EF4-FFF2-40B4-BE49-F238E27FC236}">
                <a16:creationId xmlns:a16="http://schemas.microsoft.com/office/drawing/2014/main" id="{E1015A7B-B17F-3ECD-0AEB-B84BD1DDA986}"/>
              </a:ext>
            </a:extLst>
          </p:cNvPr>
          <p:cNvSpPr>
            <a:spLocks noGrp="1"/>
          </p:cNvSpPr>
          <p:nvPr>
            <p:ph sz="half" idx="1"/>
          </p:nvPr>
        </p:nvSpPr>
        <p:spPr/>
        <p:txBody>
          <a:bodyPr/>
          <a:lstStyle/>
          <a:p>
            <a:r>
              <a:rPr lang="en-US" dirty="0"/>
              <a:t>Automatically acquiring and releasing resources on-demand.</a:t>
            </a:r>
          </a:p>
          <a:p>
            <a:r>
              <a:rPr lang="en-US" dirty="0"/>
              <a:t>Customers are billed only for power they consume.</a:t>
            </a:r>
          </a:p>
          <a:p>
            <a:endParaRPr lang="en-CY" dirty="0"/>
          </a:p>
        </p:txBody>
      </p:sp>
      <p:pic>
        <p:nvPicPr>
          <p:cNvPr id="6" name="Content Placeholder 5">
            <a:extLst>
              <a:ext uri="{FF2B5EF4-FFF2-40B4-BE49-F238E27FC236}">
                <a16:creationId xmlns:a16="http://schemas.microsoft.com/office/drawing/2014/main" id="{9B6F3A51-B205-EE85-47C8-19CC5D3AB9CE}"/>
              </a:ext>
            </a:extLst>
          </p:cNvPr>
          <p:cNvPicPr>
            <a:picLocks noGrp="1" noChangeAspect="1"/>
          </p:cNvPicPr>
          <p:nvPr>
            <p:ph sz="half" idx="2"/>
          </p:nvPr>
        </p:nvPicPr>
        <p:blipFill>
          <a:blip r:embed="rId2"/>
          <a:stretch>
            <a:fillRect/>
          </a:stretch>
        </p:blipFill>
        <p:spPr>
          <a:xfrm>
            <a:off x="4572000" y="1792619"/>
            <a:ext cx="3482975" cy="2137699"/>
          </a:xfrm>
        </p:spPr>
      </p:pic>
    </p:spTree>
    <p:extLst>
      <p:ext uri="{BB962C8B-B14F-4D97-AF65-F5344CB8AC3E}">
        <p14:creationId xmlns:p14="http://schemas.microsoft.com/office/powerpoint/2010/main" val="79013150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19</TotalTime>
  <Words>979</Words>
  <Application>Microsoft Office PowerPoint</Application>
  <PresentationFormat>On-screen Show (16:9)</PresentationFormat>
  <Paragraphs>59</Paragraphs>
  <Slides>17</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Abadi</vt:lpstr>
      <vt:lpstr>Arial</vt:lpstr>
      <vt:lpstr>Century Gothic</vt:lpstr>
      <vt:lpstr>Gallery</vt:lpstr>
      <vt:lpstr>Multi-Tenant Cloud Data Services State-of-the-Art, Challenges and Opportunities</vt:lpstr>
      <vt:lpstr>Introduction</vt:lpstr>
      <vt:lpstr>Multi-Tenancy</vt:lpstr>
      <vt:lpstr>Virtualization technologies</vt:lpstr>
      <vt:lpstr>Virtualization technologies</vt:lpstr>
      <vt:lpstr>Virtualization technologies</vt:lpstr>
      <vt:lpstr>Quality of service</vt:lpstr>
      <vt:lpstr>Examples of Query-level SLAs proposed. </vt:lpstr>
      <vt:lpstr>Pricing model</vt:lpstr>
      <vt:lpstr>Resource management</vt:lpstr>
      <vt:lpstr>Cluster manager</vt:lpstr>
      <vt:lpstr>Open problems</vt:lpstr>
      <vt:lpstr>Disaggregation</vt:lpstr>
      <vt:lpstr>Caching</vt:lpstr>
      <vt:lpstr>Auto-tuning</vt:lpstr>
      <vt:lpstr>Hardware</vt:lpstr>
      <vt:lpstr>Question?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Multi-Tenant Cloud Data Services: State-of-the-Art, Challenges and Opportunities</dc:title>
  <cp:lastModifiedBy>Erotokritos Erotokritou</cp:lastModifiedBy>
  <cp:revision>6</cp:revision>
  <dcterms:modified xsi:type="dcterms:W3CDTF">2023-04-03T06:16:22Z</dcterms:modified>
</cp:coreProperties>
</file>