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335" r:id="rId3"/>
    <p:sldId id="382" r:id="rId4"/>
    <p:sldId id="339" r:id="rId5"/>
    <p:sldId id="351" r:id="rId6"/>
    <p:sldId id="354" r:id="rId7"/>
    <p:sldId id="352" r:id="rId8"/>
    <p:sldId id="350" r:id="rId9"/>
    <p:sldId id="358" r:id="rId10"/>
    <p:sldId id="355" r:id="rId11"/>
    <p:sldId id="383" r:id="rId12"/>
    <p:sldId id="353" r:id="rId13"/>
    <p:sldId id="356" r:id="rId14"/>
    <p:sldId id="384" r:id="rId15"/>
    <p:sldId id="357" r:id="rId16"/>
    <p:sldId id="359" r:id="rId17"/>
    <p:sldId id="360" r:id="rId18"/>
    <p:sldId id="430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61" r:id="rId29"/>
    <p:sldId id="379" r:id="rId30"/>
    <p:sldId id="380" r:id="rId31"/>
    <p:sldId id="385" r:id="rId32"/>
    <p:sldId id="362" r:id="rId33"/>
    <p:sldId id="363" r:id="rId34"/>
    <p:sldId id="431" r:id="rId35"/>
    <p:sldId id="366" r:id="rId36"/>
    <p:sldId id="368" r:id="rId37"/>
    <p:sldId id="393" r:id="rId38"/>
    <p:sldId id="394" r:id="rId39"/>
    <p:sldId id="395" r:id="rId40"/>
    <p:sldId id="410" r:id="rId41"/>
    <p:sldId id="396" r:id="rId42"/>
    <p:sldId id="397" r:id="rId43"/>
    <p:sldId id="398" r:id="rId44"/>
    <p:sldId id="414" r:id="rId45"/>
    <p:sldId id="415" r:id="rId46"/>
    <p:sldId id="416" r:id="rId47"/>
    <p:sldId id="417" r:id="rId48"/>
    <p:sldId id="418" r:id="rId49"/>
    <p:sldId id="399" r:id="rId50"/>
    <p:sldId id="419" r:id="rId51"/>
    <p:sldId id="421" r:id="rId52"/>
    <p:sldId id="348" r:id="rId53"/>
    <p:sldId id="422" r:id="rId54"/>
    <p:sldId id="423" r:id="rId55"/>
    <p:sldId id="424" r:id="rId56"/>
    <p:sldId id="425" r:id="rId57"/>
    <p:sldId id="426" r:id="rId58"/>
    <p:sldId id="427" r:id="rId59"/>
    <p:sldId id="428" r:id="rId60"/>
    <p:sldId id="429" r:id="rId61"/>
    <p:sldId id="33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DA50-B124-40AD-AFA9-E91B0F30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C0E67-CA52-4BB5-A7CC-86777A2C9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EAE8-CF34-48A9-9AE6-3A067CDB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88C7-E15C-4375-841D-1785B8B7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E767-1B42-43CF-A5AA-A822F04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277F-7BCB-4F5F-AA98-95FA26D1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DBCC1-57B9-4B2E-906C-4DE5552E0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4BF84-83C0-4261-853C-A8593363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8E16-CB8E-422B-9B65-643945B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9F8D-4149-4898-A021-23CBDF3F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BD4AC-FAC5-4674-9016-ED0C07B6B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FE16F-9E95-4C09-A013-689B8E055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96259-D3D0-4905-8C00-C5949187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3403-0449-4629-AEFC-98FD3189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0F5E-DFC3-4AE7-860E-E919ABD4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3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AF3A-C5AA-41F5-BB80-17E7B22F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4FD9-6978-4398-AA89-92CBA1EE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844E-6CDE-4C31-8734-F07093BD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2151-E91F-440C-B62A-6B7D54A9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D3ED-7486-4CB1-9B58-3E980C91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F875-BF79-4640-8156-D33BBF05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0CF8-3A04-48F0-8739-F921D69C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E2C1-CB7C-44DC-93E4-C636A1FF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3487-EB97-485D-B81C-B9D320C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B399-37D2-4A09-BA08-69532A7A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CD09-3B3C-4C4D-9E28-7B9CA04D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C025-5705-41A3-AF60-C335892BD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E2957-1E1C-4804-B025-E16BEA270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4FA0F-55C5-4424-A1C4-F860E8D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AB08-8362-4684-81F0-E118B911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2F6B6-069F-4983-9D92-707F3CC4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B8-4694-484A-A9B0-7E5121E6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8986-37C3-4AB7-85CE-C3672AA5E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399AA-A170-4492-A7BB-C11DA4067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97018-8E30-4C93-9534-BB7229554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5B49B-C090-4BD6-A8C8-32F5103A1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4FBC5-224B-4357-A435-15826A0B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F00B-E639-43A3-957C-21210B58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BE4F8-5BFE-417E-9689-C5C0E0D0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6562-9E9F-4080-8D43-A96158A7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67DD1-9829-45DE-85FA-8E192784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97EFF-1691-46CC-B85B-642AA42F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9301B-E464-468D-8824-ABBB99FF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19FC5-8417-45C0-88CB-BB6E975C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7B5B-E799-4280-BDBA-DA5D13D0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FFC43-3823-474A-B9EC-523C78C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32C3-0423-4C02-9F3C-0016BD5A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50DE-4092-485D-9D04-6BD92C2B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3C511-5CDD-4C59-BDF7-ED5D07569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72C7-234E-4C2F-914B-EFC5EE33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777DE-C460-4D85-A3AE-4F282936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3999-0982-4621-B390-4F22703C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6531-36D4-4C95-AC22-9F6D94CA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EC11-9293-489C-8474-C3108BE35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9B2B4-45E6-41B6-9F20-2E632F92C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C7383-B7A7-4AC4-9463-56962D9E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E87C4-68E9-44A6-86CC-B7D34A86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89304-0831-4B96-8F2D-5411A67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B563F-1CF3-4B21-AA97-9252E811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5478B-59AD-4AF3-B307-1002E027E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B55B-4505-4C2F-B8C5-6110D7007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FA78-964F-4C86-9047-B5B625D731A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38A65-3793-423A-B1E8-22ACAC353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2D531-636B-47DA-9CC9-0DBDB3E89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0FA-4F70-47FE-BBF0-17D0774E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apaz02@ucy.ac.c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5" y="838950"/>
            <a:ext cx="11466360" cy="25002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b="1" dirty="0"/>
              <a:t>Spatial Data Quality in the IoT Era: Management and Exploitation 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200" dirty="0"/>
              <a:t>Huan Li, Bo Tang, Hua Lu, Muhammad Aamir Cheema, and Christian S. Jensen 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sz="1600" dirty="0"/>
              <a:t>In Proceedings of the 2022 International Conference on Management of Data (SIGMOD ‘22)</a:t>
            </a:r>
          </a:p>
          <a:p>
            <a:pPr marL="0" indent="0" algn="ctr">
              <a:buNone/>
            </a:pPr>
            <a:r>
              <a:rPr lang="en-US" sz="1600" dirty="0"/>
              <a:t> Association for Computing Machinery, New York, NY, USA, 2474–2482</a:t>
            </a:r>
          </a:p>
          <a:p>
            <a:pPr marL="0" indent="0" algn="ctr">
              <a:buNone/>
            </a:pPr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362820" y="5652849"/>
            <a:ext cx="11466360" cy="373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CS 646: Advanced Topics in Databases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7" name="Picture 6" descr="Department of Computer Science">
            <a:extLst>
              <a:ext uri="{FF2B5EF4-FFF2-40B4-BE49-F238E27FC236}">
                <a16:creationId xmlns:a16="http://schemas.microsoft.com/office/drawing/2014/main" id="{70A2A7A3-3124-45D9-B782-49168DAE5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4" y="100641"/>
            <a:ext cx="1895719" cy="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1A7EA6-D478-40DF-B061-B6D21073BD9A}"/>
              </a:ext>
            </a:extLst>
          </p:cNvPr>
          <p:cNvSpPr txBox="1">
            <a:spLocks/>
          </p:cNvSpPr>
          <p:nvPr/>
        </p:nvSpPr>
        <p:spPr>
          <a:xfrm>
            <a:off x="259975" y="6241742"/>
            <a:ext cx="11672047" cy="396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Dimitris Papazachariou (</a:t>
            </a:r>
            <a:r>
              <a:rPr lang="en-US" sz="1400" dirty="0">
                <a:hlinkClick r:id="rId3"/>
              </a:rPr>
              <a:t>dpapaz02@ucy.ac.cy</a:t>
            </a:r>
            <a:r>
              <a:rPr lang="en-US" sz="1400" dirty="0"/>
              <a:t>)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1026" name="Picture 2" descr="Spatial Data Quality in the IoT Era: Management and Exploitation |  Proceedings of the 2022 International Conference on Management of Data">
            <a:extLst>
              <a:ext uri="{FF2B5EF4-FFF2-40B4-BE49-F238E27FC236}">
                <a16:creationId xmlns:a16="http://schemas.microsoft.com/office/drawing/2014/main" id="{F7D170C2-48BE-A9F4-6872-60628C37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54" y="3339184"/>
            <a:ext cx="3270692" cy="19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8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IoT vulnerabilities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914400" y="1419226"/>
            <a:ext cx="11040035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u="sng" dirty="0"/>
              <a:t>IoT devices are particularly vulnerable to network attacks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  data thefts</a:t>
            </a:r>
          </a:p>
          <a:p>
            <a:pPr algn="just"/>
            <a:r>
              <a:rPr lang="en-US" dirty="0"/>
              <a:t>  phishing attacks</a:t>
            </a:r>
          </a:p>
          <a:p>
            <a:pPr algn="just"/>
            <a:r>
              <a:rPr lang="en-US" dirty="0"/>
              <a:t>  spoofing</a:t>
            </a:r>
          </a:p>
          <a:p>
            <a:pPr algn="just"/>
            <a:r>
              <a:rPr lang="en-US" dirty="0"/>
              <a:t>  denial of service attacks (DDoS attacks)</a:t>
            </a:r>
          </a:p>
          <a:p>
            <a:pPr marL="0" indent="0" algn="just">
              <a:buNone/>
            </a:pPr>
            <a:endParaRPr lang="en-US" sz="800" dirty="0"/>
          </a:p>
          <a:p>
            <a:pPr marL="0" indent="0" algn="just">
              <a:buNone/>
            </a:pPr>
            <a:r>
              <a:rPr lang="en-US" u="sng" dirty="0"/>
              <a:t>These can lead to other cyber security threats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  ransomware attacks</a:t>
            </a:r>
          </a:p>
          <a:p>
            <a:pPr algn="just"/>
            <a:r>
              <a:rPr lang="en-US" dirty="0"/>
              <a:t>  data breaches</a:t>
            </a:r>
          </a:p>
          <a:p>
            <a:pPr marL="0" indent="0" algn="just">
              <a:buNone/>
            </a:pPr>
            <a:endParaRPr lang="en-US" sz="800" dirty="0"/>
          </a:p>
          <a:p>
            <a:pPr marL="0" indent="0" algn="just">
              <a:buNone/>
            </a:pPr>
            <a:endParaRPr lang="en-US" sz="800" dirty="0"/>
          </a:p>
          <a:p>
            <a:pPr marL="0" indent="0" algn="just">
              <a:buNone/>
            </a:pPr>
            <a:r>
              <a:rPr lang="en-US" sz="1600" dirty="0"/>
              <a:t>[https://www.cm-alliance.com/cybersecurity-blog/iot-security-5-cyber-attacks-caused-by-iot-security-vulnerabilities]</a:t>
            </a:r>
          </a:p>
        </p:txBody>
      </p:sp>
    </p:spTree>
    <p:extLst>
      <p:ext uri="{BB962C8B-B14F-4D97-AF65-F5344CB8AC3E}">
        <p14:creationId xmlns:p14="http://schemas.microsoft.com/office/powerpoint/2010/main" val="149364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Internet of Things (IoT)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Spatial IoT data (SID)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SID quality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SID quality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Exploitation of low-quality SID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Trends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95257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Spatial IoT data (SID)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651932" y="1419226"/>
            <a:ext cx="11032067" cy="4888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Spatially referenced data from IoT devices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US" sz="800" b="1" dirty="0"/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b="1" u="sng" dirty="0"/>
              <a:t>Trajectories</a:t>
            </a:r>
            <a:r>
              <a:rPr lang="en-US" dirty="0"/>
              <a:t> (time series of location values)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b="1" u="sng" dirty="0"/>
              <a:t>Spatiotemporal IoT data (STID)</a:t>
            </a:r>
            <a:r>
              <a:rPr lang="en-US" b="1" dirty="0"/>
              <a:t> </a:t>
            </a:r>
            <a:r>
              <a:rPr lang="en-US" dirty="0"/>
              <a:t>(general sensory values with temporal and spatial references)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dirty="0"/>
          </a:p>
          <a:p>
            <a:pPr marL="0" indent="0" algn="just">
              <a:lnSpc>
                <a:spcPct val="200000"/>
              </a:lnSpc>
              <a:buNone/>
            </a:pPr>
            <a:endParaRPr lang="en-US" dirty="0"/>
          </a:p>
          <a:p>
            <a:pPr marL="0" indent="0" algn="just">
              <a:lnSpc>
                <a:spcPct val="200000"/>
              </a:lnSpc>
              <a:buNone/>
            </a:pPr>
            <a:endParaRPr lang="en-US" dirty="0"/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 marL="0" indent="0" algn="just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8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SID quality issues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638587" y="1499126"/>
            <a:ext cx="11106570" cy="4706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b="0" i="0" u="none" strike="noStrike" baseline="0" dirty="0"/>
              <a:t>IoT devices are often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limited</a:t>
            </a:r>
            <a:r>
              <a:rPr lang="en-US" sz="2400" b="0" i="0" u="none" strike="noStrike" baseline="0" dirty="0"/>
              <a:t> by production specifications and resources (erroneous, incomplete, duplicated spatial information) 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b="0" i="0" u="none" strike="noStrike" baseline="0" dirty="0"/>
              <a:t>IoT is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decentralized</a:t>
            </a:r>
            <a:r>
              <a:rPr lang="en-US" sz="2400" b="0" i="0" u="none" strike="noStrike" baseline="0" dirty="0"/>
              <a:t> and includes a wide range of dynamic devices (excessive, disordered, inconsistent data) 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b="0" i="0" u="none" strike="noStrike" baseline="0" dirty="0"/>
              <a:t>IoT devices use diverse positioning technologies, causing the spatial information generated to be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heterogeneous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(incompatible </a:t>
            </a:r>
            <a:r>
              <a:rPr lang="en-US" sz="2400" b="0" i="0" u="none" strike="noStrike" baseline="0" dirty="0"/>
              <a:t>formats, resolutions, and semantics)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13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Internet of Things (IoT)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Spatial IoT data (SID)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SID quality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SID quality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Exploitation of low-quality SID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Trends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60045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SID quality framework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2065867" y="1597026"/>
            <a:ext cx="8703733" cy="44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n-US" u="sng" dirty="0"/>
              <a:t>SID should be</a:t>
            </a:r>
            <a:r>
              <a:rPr lang="en-US" dirty="0"/>
              <a:t>: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accurate and reliable 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comprehensive and informative 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35681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SID characteristics and quality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AC77D-0B54-F09C-AD6B-3BC910B1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18" y="1664510"/>
            <a:ext cx="7832364" cy="45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81012" cy="1075266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Means to resolve data quality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BBC12-0E10-40D6-54D9-6F0099D3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77" y="2094787"/>
            <a:ext cx="5338639" cy="306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D31F6E-7F53-C4B3-5CB9-44D3198CF74B}"/>
              </a:ext>
            </a:extLst>
          </p:cNvPr>
          <p:cNvSpPr txBox="1"/>
          <p:nvPr/>
        </p:nvSpPr>
        <p:spPr>
          <a:xfrm>
            <a:off x="2152363" y="5721753"/>
            <a:ext cx="2270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Task Perspective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D6BDD7-3425-85E4-A300-915AA6F5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52" y="1303867"/>
            <a:ext cx="3748358" cy="3857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509F89-91D0-111C-C50F-C64E4895F168}"/>
              </a:ext>
            </a:extLst>
          </p:cNvPr>
          <p:cNvSpPr txBox="1"/>
          <p:nvPr/>
        </p:nvSpPr>
        <p:spPr>
          <a:xfrm>
            <a:off x="7752897" y="5721752"/>
            <a:ext cx="3082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Technique  Perspective</a:t>
            </a:r>
          </a:p>
        </p:txBody>
      </p:sp>
    </p:spTree>
    <p:extLst>
      <p:ext uri="{BB962C8B-B14F-4D97-AF65-F5344CB8AC3E}">
        <p14:creationId xmlns:p14="http://schemas.microsoft.com/office/powerpoint/2010/main" val="425523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81012" cy="1075266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Means to resolve data quality issues: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Perspective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BBC12-0E10-40D6-54D9-6F0099D3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00" y="1778001"/>
            <a:ext cx="7372400" cy="423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1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9" y="228601"/>
            <a:ext cx="11587878" cy="5757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Perception and Transport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9C5B3-A4A5-DA5D-08DF-95DB83A3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798214"/>
            <a:ext cx="9402487" cy="20195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8150D6-86C3-5FF0-8138-1B71B61BED57}"/>
              </a:ext>
            </a:extLst>
          </p:cNvPr>
          <p:cNvSpPr txBox="1">
            <a:spLocks/>
          </p:cNvSpPr>
          <p:nvPr/>
        </p:nvSpPr>
        <p:spPr>
          <a:xfrm>
            <a:off x="730249" y="4800601"/>
            <a:ext cx="10731502" cy="739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The Data Quality (DQ) tasks in the </a:t>
            </a:r>
            <a:r>
              <a:rPr lang="en-US" sz="2000" dirty="0">
                <a:solidFill>
                  <a:srgbClr val="0070C0"/>
                </a:solidFill>
              </a:rPr>
              <a:t>perception and transport layers </a:t>
            </a:r>
            <a:r>
              <a:rPr lang="en-US" sz="2000" dirty="0">
                <a:solidFill>
                  <a:srgbClr val="FF0000"/>
                </a:solidFill>
              </a:rPr>
              <a:t>optimize mainly the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82100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Internet of Things (IoT)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Spatial IoT data (SID)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SID quality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SID quality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Exploitation of low-quality SID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Trends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697255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9" y="228601"/>
            <a:ext cx="11528611" cy="7335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Localization Layer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8150D6-86C3-5FF0-8138-1B71B61BED57}"/>
              </a:ext>
            </a:extLst>
          </p:cNvPr>
          <p:cNvSpPr txBox="1">
            <a:spLocks/>
          </p:cNvSpPr>
          <p:nvPr/>
        </p:nvSpPr>
        <p:spPr>
          <a:xfrm>
            <a:off x="623046" y="2805544"/>
            <a:ext cx="11187954" cy="3925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400" dirty="0">
                <a:solidFill>
                  <a:srgbClr val="0070C0"/>
                </a:solidFill>
              </a:rPr>
              <a:t>Localization layer</a:t>
            </a:r>
            <a:r>
              <a:rPr lang="en-US" sz="2400" dirty="0"/>
              <a:t>: estimates object locations (produces spatial data) 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Key task: </a:t>
            </a:r>
            <a:r>
              <a:rPr lang="en-US" sz="2400" dirty="0">
                <a:solidFill>
                  <a:srgbClr val="FF0000"/>
                </a:solidFill>
              </a:rPr>
              <a:t>Location Refinement </a:t>
            </a:r>
            <a:r>
              <a:rPr lang="en-US" sz="2400" dirty="0"/>
              <a:t>(accompanies or follows the positioning process and adjusts initial location estimates to reduce system and random errors) 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Main goals: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precision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accuracy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resolution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18120-1DE0-4936-DCB1-F9FB9574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472041"/>
            <a:ext cx="7411484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2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9" y="228601"/>
            <a:ext cx="11562477" cy="6095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Pre-processing Layer [1/5]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8150D6-86C3-5FF0-8138-1B71B61BED57}"/>
              </a:ext>
            </a:extLst>
          </p:cNvPr>
          <p:cNvSpPr txBox="1">
            <a:spLocks/>
          </p:cNvSpPr>
          <p:nvPr/>
        </p:nvSpPr>
        <p:spPr>
          <a:xfrm>
            <a:off x="712691" y="3516743"/>
            <a:ext cx="11132175" cy="311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Pre-processing layer</a:t>
            </a:r>
            <a:r>
              <a:rPr lang="en-US" sz="2400" dirty="0"/>
              <a:t>: manages SID, encompassing DQ tasks that explicitly target improvements of input data quality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Key task: </a:t>
            </a:r>
            <a:r>
              <a:rPr lang="en-US" sz="2400" dirty="0">
                <a:solidFill>
                  <a:srgbClr val="FF0000"/>
                </a:solidFill>
              </a:rPr>
              <a:t>Uncertainty Elimination </a:t>
            </a:r>
            <a:r>
              <a:rPr lang="en-US" sz="2400" dirty="0"/>
              <a:t>(reduces uncertain or imprecise measurements and imputes unknown measurements at unsampled points)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Main goals: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precision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completeness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resolution </a:t>
            </a:r>
            <a:r>
              <a:rPr lang="en-US" sz="2400" dirty="0">
                <a:sym typeface="Wingdings" panose="05000000000000000000" pitchFamily="2" charset="2"/>
              </a:rPr>
              <a:t></a:t>
            </a:r>
            <a:r>
              <a:rPr lang="en-US" sz="2400" dirty="0"/>
              <a:t> time sparsity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F4CA2-4C90-4D76-A059-E1C83AC6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412186"/>
            <a:ext cx="940248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1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9" y="228601"/>
            <a:ext cx="11647144" cy="5672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Pre-processing Layer [2/5]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8150D6-86C3-5FF0-8138-1B71B61BED57}"/>
              </a:ext>
            </a:extLst>
          </p:cNvPr>
          <p:cNvSpPr txBox="1">
            <a:spLocks/>
          </p:cNvSpPr>
          <p:nvPr/>
        </p:nvSpPr>
        <p:spPr>
          <a:xfrm>
            <a:off x="721158" y="3999344"/>
            <a:ext cx="10988242" cy="232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400" dirty="0"/>
              <a:t>Key task: </a:t>
            </a:r>
            <a:r>
              <a:rPr lang="en-US" sz="2400" dirty="0">
                <a:solidFill>
                  <a:srgbClr val="FF0000"/>
                </a:solidFill>
              </a:rPr>
              <a:t>Outlier Removal </a:t>
            </a:r>
            <a:r>
              <a:rPr lang="en-US" sz="2400" dirty="0"/>
              <a:t>(detects and removes items in a collection that do not conform to their context)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 Main goals: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precision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accuracy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AAAFA-7121-E361-1255-DB72DE78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606920"/>
            <a:ext cx="940248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1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9" y="228601"/>
            <a:ext cx="11664078" cy="5418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Pre-processing Layer [3/5]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8150D6-86C3-5FF0-8138-1B71B61BED57}"/>
              </a:ext>
            </a:extLst>
          </p:cNvPr>
          <p:cNvSpPr txBox="1">
            <a:spLocks/>
          </p:cNvSpPr>
          <p:nvPr/>
        </p:nvSpPr>
        <p:spPr>
          <a:xfrm>
            <a:off x="721158" y="3999344"/>
            <a:ext cx="10988242" cy="232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400" dirty="0"/>
              <a:t>Key task: </a:t>
            </a:r>
            <a:r>
              <a:rPr lang="en-US" sz="2400" dirty="0">
                <a:solidFill>
                  <a:srgbClr val="FF0000"/>
                </a:solidFill>
              </a:rPr>
              <a:t>Fault Correction </a:t>
            </a:r>
            <a:r>
              <a:rPr lang="en-US" sz="2400" dirty="0"/>
              <a:t>(finds and repairs wrong, conflicting, or missing data values)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 Main goals: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accuracy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consistency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completeness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22408-AEF6-769F-84E9-21D72A6C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84" y="1691586"/>
            <a:ext cx="940248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67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9" y="228601"/>
            <a:ext cx="11655611" cy="6349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Pre-processing Layer [4/5]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8150D6-86C3-5FF0-8138-1B71B61BED57}"/>
              </a:ext>
            </a:extLst>
          </p:cNvPr>
          <p:cNvSpPr txBox="1">
            <a:spLocks/>
          </p:cNvSpPr>
          <p:nvPr/>
        </p:nvSpPr>
        <p:spPr>
          <a:xfrm>
            <a:off x="678824" y="3601054"/>
            <a:ext cx="11259176" cy="2782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dirty="0"/>
              <a:t>Key task: </a:t>
            </a:r>
            <a:r>
              <a:rPr lang="en-US" sz="2400" dirty="0">
                <a:solidFill>
                  <a:srgbClr val="FF0000"/>
                </a:solidFill>
              </a:rPr>
              <a:t>Data Integration </a:t>
            </a:r>
            <a:r>
              <a:rPr lang="en-US" sz="2400" dirty="0"/>
              <a:t>(obtains a unified data representation by comparing, combining, and fusing data sets from multiple sources)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Main goals: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accuracy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completeness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consistency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data volume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ym typeface="Wingdings" panose="05000000000000000000" pitchFamily="2" charset="2"/>
              </a:rPr>
              <a:t>                           </a:t>
            </a:r>
            <a:r>
              <a:rPr lang="en-US" sz="2400" dirty="0"/>
              <a:t>resolution </a:t>
            </a:r>
            <a:r>
              <a:rPr lang="en-US" sz="2400" dirty="0">
                <a:sym typeface="Wingdings" panose="05000000000000000000" pitchFamily="2" charset="2"/>
              </a:rPr>
              <a:t></a:t>
            </a:r>
            <a:r>
              <a:rPr lang="en-US" sz="2400" dirty="0"/>
              <a:t> interpretability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4468B-3B06-AB02-F85D-E08CA7EE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35" y="1563047"/>
            <a:ext cx="940248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12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9" y="228601"/>
            <a:ext cx="11596344" cy="5933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Pre-processing Layer [5/5]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8150D6-86C3-5FF0-8138-1B71B61BED57}"/>
              </a:ext>
            </a:extLst>
          </p:cNvPr>
          <p:cNvSpPr txBox="1">
            <a:spLocks/>
          </p:cNvSpPr>
          <p:nvPr/>
        </p:nvSpPr>
        <p:spPr>
          <a:xfrm>
            <a:off x="656912" y="3861983"/>
            <a:ext cx="10933955" cy="2767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50000"/>
              </a:lnSpc>
            </a:pPr>
            <a:r>
              <a:rPr lang="en-US" sz="2400" dirty="0"/>
              <a:t>Key task: </a:t>
            </a:r>
            <a:r>
              <a:rPr lang="en-US" sz="2400" dirty="0">
                <a:solidFill>
                  <a:srgbClr val="FF0000"/>
                </a:solidFill>
              </a:rPr>
              <a:t>Data Reduction </a:t>
            </a:r>
            <a:r>
              <a:rPr lang="en-US" sz="2400" dirty="0"/>
              <a:t>(converts a data set into a corrected and simplified form)</a:t>
            </a:r>
          </a:p>
          <a:p>
            <a:pPr algn="just">
              <a:lnSpc>
                <a:spcPct val="250000"/>
              </a:lnSpc>
            </a:pPr>
            <a:r>
              <a:rPr lang="en-US" sz="2400" dirty="0"/>
              <a:t> Main goals: </a:t>
            </a:r>
            <a:r>
              <a:rPr lang="en-US" sz="2400" dirty="0">
                <a:sym typeface="Wingdings" panose="05000000000000000000" pitchFamily="2" charset="2"/>
              </a:rPr>
              <a:t></a:t>
            </a:r>
            <a:r>
              <a:rPr lang="en-US" sz="2400" dirty="0"/>
              <a:t> data volume</a:t>
            </a:r>
            <a:r>
              <a:rPr lang="en-US" sz="2400" dirty="0">
                <a:sym typeface="Wingdings" panose="05000000000000000000" pitchFamily="2" charset="2"/>
              </a:rPr>
              <a:t>  </a:t>
            </a:r>
            <a:r>
              <a:rPr lang="en-US" sz="2400" dirty="0"/>
              <a:t>latency </a:t>
            </a:r>
            <a:r>
              <a:rPr lang="en-US" sz="2400" dirty="0">
                <a:sym typeface="Wingdings" panose="05000000000000000000" pitchFamily="2" charset="2"/>
              </a:rPr>
              <a:t> </a:t>
            </a:r>
            <a:r>
              <a:rPr lang="en-US" sz="2400" dirty="0"/>
              <a:t>redundancy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250000"/>
              </a:lnSpc>
              <a:buNone/>
            </a:pPr>
            <a:r>
              <a:rPr lang="en-US" sz="2400" dirty="0">
                <a:sym typeface="Wingdings" panose="05000000000000000000" pitchFamily="2" charset="2"/>
              </a:rPr>
              <a:t>  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7084C-BF37-1E48-0DB4-DD893AE3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17" y="1612664"/>
            <a:ext cx="940248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9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9" y="228601"/>
            <a:ext cx="11630211" cy="6011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Business Layer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8150D6-86C3-5FF0-8138-1B71B61BED57}"/>
              </a:ext>
            </a:extLst>
          </p:cNvPr>
          <p:cNvSpPr txBox="1">
            <a:spLocks/>
          </p:cNvSpPr>
          <p:nvPr/>
        </p:nvSpPr>
        <p:spPr>
          <a:xfrm>
            <a:off x="529911" y="3338944"/>
            <a:ext cx="11132175" cy="311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dirty="0"/>
              <a:t>The DQ tasks in the </a:t>
            </a:r>
            <a:r>
              <a:rPr lang="en-US" sz="2400" dirty="0">
                <a:solidFill>
                  <a:srgbClr val="0070C0"/>
                </a:solidFill>
              </a:rPr>
              <a:t>business layer </a:t>
            </a:r>
            <a:r>
              <a:rPr lang="en-US" sz="2400" dirty="0"/>
              <a:t>aim to ensure that the data can support specific needs of diverse spatial applications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Key task: </a:t>
            </a:r>
            <a:r>
              <a:rPr lang="en-US" sz="2400" dirty="0">
                <a:solidFill>
                  <a:srgbClr val="FF0000"/>
                </a:solidFill>
              </a:rPr>
              <a:t>Queries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Analyses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Decision-Making</a:t>
            </a:r>
            <a:r>
              <a:rPr lang="en-US" sz="2400" dirty="0"/>
              <a:t> using Low-Quality SID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Different subcategories of these tasks consider different DQ issues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07A29-012D-2F3F-0FB4-BB4661CA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440321"/>
            <a:ext cx="940248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6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81012" cy="1075266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Means to resolve data quality issues: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F7A54-EB79-5CF3-BC9F-EDEBA4B1F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14" y="1746903"/>
            <a:ext cx="4573680" cy="47072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0C14D1-247D-E692-B86E-7AD94EA49488}"/>
              </a:ext>
            </a:extLst>
          </p:cNvPr>
          <p:cNvSpPr txBox="1">
            <a:spLocks/>
          </p:cNvSpPr>
          <p:nvPr/>
        </p:nvSpPr>
        <p:spPr>
          <a:xfrm>
            <a:off x="7763934" y="2528358"/>
            <a:ext cx="3166533" cy="314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u="sng" dirty="0"/>
              <a:t>They apply to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Business Layer</a:t>
            </a:r>
          </a:p>
          <a:p>
            <a:pPr algn="just"/>
            <a:r>
              <a:rPr lang="en-US" sz="2400" dirty="0"/>
              <a:t>Pre-processing Layer</a:t>
            </a:r>
          </a:p>
          <a:p>
            <a:pPr algn="just"/>
            <a:r>
              <a:rPr lang="en-US" sz="2400" dirty="0"/>
              <a:t>Localization Layer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They may be </a:t>
            </a:r>
            <a:r>
              <a:rPr lang="en-US" sz="2400" dirty="0">
                <a:solidFill>
                  <a:srgbClr val="FF0000"/>
                </a:solidFill>
              </a:rPr>
              <a:t>combined</a:t>
            </a:r>
          </a:p>
        </p:txBody>
      </p:sp>
    </p:spTree>
    <p:extLst>
      <p:ext uri="{BB962C8B-B14F-4D97-AF65-F5344CB8AC3E}">
        <p14:creationId xmlns:p14="http://schemas.microsoft.com/office/powerpoint/2010/main" val="1605297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Data Modeling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821267" y="2980268"/>
            <a:ext cx="10922000" cy="3564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Probabilistic Modeling </a:t>
            </a:r>
            <a:r>
              <a:rPr lang="en-US" sz="2000" dirty="0"/>
              <a:t>(combats uncertainty and noise by generating </a:t>
            </a:r>
            <a:r>
              <a:rPr lang="en-US" sz="2000" dirty="0">
                <a:solidFill>
                  <a:srgbClr val="FF0000"/>
                </a:solidFill>
              </a:rPr>
              <a:t>probabilistic representations of observations or results</a:t>
            </a:r>
            <a:r>
              <a:rPr lang="en-US" sz="2000" dirty="0"/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8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Spatiotemporal Dependency Modeling </a:t>
            </a:r>
            <a:r>
              <a:rPr lang="en-US" sz="2000" dirty="0"/>
              <a:t>(derives </a:t>
            </a:r>
            <a:r>
              <a:rPr lang="en-US" sz="2000" dirty="0">
                <a:solidFill>
                  <a:srgbClr val="FF0000"/>
                </a:solidFill>
              </a:rPr>
              <a:t>spatiotemporal correlations </a:t>
            </a:r>
            <a:r>
              <a:rPr lang="en-US" sz="2000" dirty="0"/>
              <a:t>from the inherent characteristics of SID)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8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Spatiotemporal Regularity Modeling </a:t>
            </a:r>
            <a:r>
              <a:rPr lang="en-US" sz="2000" dirty="0"/>
              <a:t>(discovery and extraction of </a:t>
            </a:r>
            <a:r>
              <a:rPr lang="en-US" sz="2000" dirty="0">
                <a:solidFill>
                  <a:srgbClr val="FF0000"/>
                </a:solidFill>
              </a:rPr>
              <a:t>spatial and temporal regularities </a:t>
            </a:r>
            <a:r>
              <a:rPr lang="en-US" sz="2000" dirty="0"/>
              <a:t>from SID collections)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8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Spatial Constraint Modeling </a:t>
            </a:r>
            <a:r>
              <a:rPr lang="en-US" sz="2000" dirty="0"/>
              <a:t>(utilizes additional </a:t>
            </a:r>
            <a:r>
              <a:rPr lang="en-US" sz="2000" dirty="0">
                <a:solidFill>
                  <a:srgbClr val="FF0000"/>
                </a:solidFill>
              </a:rPr>
              <a:t>spatial and motion constraints </a:t>
            </a:r>
            <a:r>
              <a:rPr lang="en-US" sz="2000" dirty="0"/>
              <a:t>to contend with noisy, incomplete, and faulty SID)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A93B9-83B0-8EA5-4DAD-79504368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71" y="1266746"/>
            <a:ext cx="4515657" cy="12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46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Learning Paradigm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821267" y="2980268"/>
            <a:ext cx="10922000" cy="3564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Unsupervised Learning </a:t>
            </a:r>
            <a:r>
              <a:rPr lang="en-US" sz="1800" dirty="0"/>
              <a:t>(scarcity of labels [ground-truth data])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Semi-supervised Learning </a:t>
            </a:r>
            <a:r>
              <a:rPr lang="en-US" sz="1800" dirty="0"/>
              <a:t>(partial availability of labels)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Reinforcement Learning </a:t>
            </a:r>
            <a:r>
              <a:rPr lang="en-US" sz="1800" dirty="0"/>
              <a:t>(incompleteness and dynamics in sequential decision-making)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Multitask Learning </a:t>
            </a:r>
            <a:r>
              <a:rPr lang="en-US" sz="1800" dirty="0"/>
              <a:t>and </a:t>
            </a:r>
            <a:r>
              <a:rPr lang="en-US" sz="1800" b="1" dirty="0"/>
              <a:t>Multi-view Learning </a:t>
            </a:r>
            <a:r>
              <a:rPr lang="en-US" sz="1800" dirty="0"/>
              <a:t>(scarcity of labels and bias/heterogeneity of data in training)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Transfer Learning </a:t>
            </a:r>
            <a:r>
              <a:rPr lang="en-US" sz="1800" dirty="0"/>
              <a:t>(limited data availability and biased data, borrowing labeled data or knowledge from related domains)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Federated Learning </a:t>
            </a:r>
            <a:r>
              <a:rPr lang="en-US" sz="1800" dirty="0"/>
              <a:t>(scarcity of data across multiple domains and facilitate decentralized model training)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31914-195D-45D2-4028-B9DEB19B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69" y="1317754"/>
            <a:ext cx="2894261" cy="13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Internet of Things (IoT)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Spatial IoT data (SID)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SID quality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SID quality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Exploitation of low-quality SID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Trends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428970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Computing Mode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821267" y="2980268"/>
            <a:ext cx="10414000" cy="3564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Distributed Computing </a:t>
            </a:r>
            <a:r>
              <a:rPr lang="en-US" sz="2000" dirty="0"/>
              <a:t>(for improving system throughput and reducing single points of failure)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Stream Computing </a:t>
            </a:r>
            <a:r>
              <a:rPr lang="en-US" sz="2000" dirty="0"/>
              <a:t>(for timely data exploitation)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Collaborative Computing </a:t>
            </a:r>
            <a:r>
              <a:rPr lang="en-US" sz="2000" dirty="0"/>
              <a:t>(for improving consistency, completeness, and availability of SID with multiple computing nodes and their data involved)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Fog/Edge Computing </a:t>
            </a:r>
            <a:r>
              <a:rPr lang="en-US" sz="2000" dirty="0"/>
              <a:t>(for reducing data volumes, redundancy, latency, and staleness of SID by pushing computing tasks closer to data sources)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46C1B-CC9D-27B7-775E-AE49E6F9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412" y="1245050"/>
            <a:ext cx="3383176" cy="12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57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Internet of Things (IoT)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Spatial IoT data (SID)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SID quality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SID quality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Exploitation of low-quality SID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Trends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812992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SID Quality Management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642151" y="1570146"/>
            <a:ext cx="4027503" cy="4369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Location Refinement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Uncertainty Elimination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Outlier Removal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Fault Correction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Data Integration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Data Reduction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3169E-3D07-69E1-FA8B-8A4A13DB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594" y="2571568"/>
            <a:ext cx="6714245" cy="17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3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Location Refinement (LR)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4DC11F-BAA9-4B1B-8B4D-D8F127B6EA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1419226"/>
                <a:ext cx="11040035" cy="5210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Given a set </a:t>
                </a:r>
                <a:r>
                  <a:rPr lang="en-US" b="1" dirty="0"/>
                  <a:t>x</a:t>
                </a:r>
                <a:r>
                  <a:rPr lang="en-US" dirty="0"/>
                  <a:t> of IoT measurements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A positioning function </a:t>
                </a:r>
                <a:r>
                  <a:rPr lang="en-US" b="1" dirty="0"/>
                  <a:t>f : X ↦ Y </a:t>
                </a:r>
                <a:r>
                  <a:rPr lang="en-US" dirty="0"/>
                  <a:t>maps </a:t>
                </a:r>
                <a:r>
                  <a:rPr lang="en-US" b="1" dirty="0"/>
                  <a:t>x ∈ X </a:t>
                </a:r>
                <a:r>
                  <a:rPr lang="en-US" dirty="0"/>
                  <a:t>to a location </a:t>
                </a:r>
                <a:r>
                  <a:rPr lang="en-US" b="1" dirty="0"/>
                  <a:t>y ∈ Y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b="1" dirty="0"/>
                  <a:t>y</a:t>
                </a:r>
                <a:r>
                  <a:rPr lang="en-US" sz="2400" dirty="0"/>
                  <a:t> can be imprecise and erroneous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8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LR aims to find optimal result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</m:oMath>
                </a14:m>
                <a:r>
                  <a:rPr lang="en-US" b="1" dirty="0"/>
                  <a:t> ∈ Y </a:t>
                </a:r>
                <a:r>
                  <a:rPr lang="en-US" dirty="0"/>
                  <a:t>that maximizes </a:t>
                </a:r>
                <a:r>
                  <a:rPr lang="en-US" b="1" dirty="0"/>
                  <a:t>P(Y | X, 𝐹, 𝐶)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b="1" dirty="0"/>
                  <a:t>𝐹 = {f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, . . .}</a:t>
                </a:r>
                <a:r>
                  <a:rPr lang="en-US" sz="2400" dirty="0"/>
                  <a:t>: family of positioning functions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b="1" dirty="0"/>
                  <a:t>𝐶</a:t>
                </a:r>
                <a:r>
                  <a:rPr lang="en-US" sz="2400" dirty="0"/>
                  <a:t>: spatial constraints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4DC11F-BAA9-4B1B-8B4D-D8F127B6E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19226"/>
                <a:ext cx="11040035" cy="5210173"/>
              </a:xfrm>
              <a:prstGeom prst="rect">
                <a:avLst/>
              </a:prstGeom>
              <a:blipFill>
                <a:blip r:embed="rId2"/>
                <a:stretch>
                  <a:fillRect l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41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Categories of LR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108DD-5207-819F-EC37-0FCD2C6A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1" y="1761421"/>
            <a:ext cx="10623177" cy="31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40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Categories of UE technologies</a:t>
            </a:r>
          </a:p>
          <a:p>
            <a:pPr marL="0" indent="0" algn="ctr">
              <a:buNone/>
            </a:pPr>
            <a:endParaRPr lang="en-US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36DC7-BF10-8507-12BD-A027E89D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91" y="2200467"/>
            <a:ext cx="10838018" cy="24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26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Categories of OR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A4453-7070-505A-4D61-CB420476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22" y="1560564"/>
            <a:ext cx="10135956" cy="3736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DBE0E-7022-EFAB-8564-53D789CE63C3}"/>
              </a:ext>
            </a:extLst>
          </p:cNvPr>
          <p:cNvSpPr txBox="1"/>
          <p:nvPr/>
        </p:nvSpPr>
        <p:spPr>
          <a:xfrm>
            <a:off x="1028022" y="5805952"/>
            <a:ext cx="9789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just">
              <a:buNone/>
            </a:pPr>
            <a:r>
              <a:rPr lang="en-US" sz="1400" b="1" u="sng" dirty="0"/>
              <a:t>Spatiotemporal outliers</a:t>
            </a:r>
          </a:p>
          <a:p>
            <a:pPr marL="457200" lvl="1" indent="0" algn="just">
              <a:buNone/>
            </a:pPr>
            <a:r>
              <a:rPr lang="en-US" sz="1400" dirty="0"/>
              <a:t>Items whose thematic attribute values deviate clearly from those of other items in their spatial and temporal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985690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Categories of FC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539E1-308F-8510-4F41-BFE310D3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76" y="2022296"/>
            <a:ext cx="10921247" cy="2813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BA151-45E4-EE2A-8CBC-CF3A124E7A33}"/>
              </a:ext>
            </a:extLst>
          </p:cNvPr>
          <p:cNvSpPr txBox="1"/>
          <p:nvPr/>
        </p:nvSpPr>
        <p:spPr>
          <a:xfrm>
            <a:off x="1101384" y="5650875"/>
            <a:ext cx="9989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400" dirty="0">
                <a:solidFill>
                  <a:srgbClr val="FF0000"/>
                </a:solidFill>
              </a:rPr>
              <a:t>False Negatives </a:t>
            </a:r>
            <a:r>
              <a:rPr lang="en-US" sz="1400" dirty="0"/>
              <a:t>(Dropped Readings): a sensor fails to detect an object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FF0000"/>
                </a:solidFill>
              </a:rPr>
              <a:t>False Positives </a:t>
            </a:r>
            <a:r>
              <a:rPr lang="en-US" sz="1400" dirty="0"/>
              <a:t>(Cross Readings): a sensor fails to detect movement of object (an object is detected by multiple sensors simultaneously) </a:t>
            </a:r>
          </a:p>
        </p:txBody>
      </p:sp>
    </p:spTree>
    <p:extLst>
      <p:ext uri="{BB962C8B-B14F-4D97-AF65-F5344CB8AC3E}">
        <p14:creationId xmlns:p14="http://schemas.microsoft.com/office/powerpoint/2010/main" val="3366623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Categories of DI technologies</a:t>
            </a:r>
          </a:p>
          <a:p>
            <a:pPr marL="0" indent="0" algn="ctr">
              <a:buNone/>
            </a:pPr>
            <a:endParaRPr lang="en-US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FB01C-2A92-A8FD-D12D-0D5C1713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8" y="1647608"/>
            <a:ext cx="11158683" cy="35627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C34D21-9E52-9BB5-CAA1-04232A64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00" y="5622802"/>
            <a:ext cx="3244600" cy="7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0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Categories of DR technologies</a:t>
            </a:r>
          </a:p>
          <a:p>
            <a:pPr marL="0" indent="0" algn="ctr">
              <a:buNone/>
            </a:pPr>
            <a:endParaRPr lang="en-US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FF1AE-64F3-F216-DF41-1BD3F529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4" y="2065744"/>
            <a:ext cx="10689292" cy="2726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F4C32B-4B94-B7E0-AD6A-438510F28C3A}"/>
              </a:ext>
            </a:extLst>
          </p:cNvPr>
          <p:cNvSpPr txBox="1"/>
          <p:nvPr/>
        </p:nvSpPr>
        <p:spPr>
          <a:xfrm>
            <a:off x="3651528" y="5613048"/>
            <a:ext cx="4933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600" b="1" dirty="0">
                <a:solidFill>
                  <a:srgbClr val="FF0000"/>
                </a:solidFill>
              </a:rPr>
              <a:t>Online Approaches </a:t>
            </a:r>
            <a:r>
              <a:rPr lang="en-US" sz="1600" dirty="0"/>
              <a:t>(only buffered points are accessible)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FF0000"/>
                </a:solidFill>
              </a:rPr>
              <a:t>Offline Approaches </a:t>
            </a:r>
            <a:r>
              <a:rPr lang="en-US" sz="1600" dirty="0"/>
              <a:t>(all points are accessible) </a:t>
            </a:r>
          </a:p>
        </p:txBody>
      </p:sp>
    </p:spTree>
    <p:extLst>
      <p:ext uri="{BB962C8B-B14F-4D97-AF65-F5344CB8AC3E}">
        <p14:creationId xmlns:p14="http://schemas.microsoft.com/office/powerpoint/2010/main" val="98758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Internet of Things (IoT)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711201" y="1419226"/>
            <a:ext cx="9982200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The Internet of things (IoT) describes </a:t>
            </a:r>
            <a:r>
              <a:rPr lang="en-US" dirty="0">
                <a:solidFill>
                  <a:srgbClr val="FF0000"/>
                </a:solidFill>
              </a:rPr>
              <a:t>physical objects </a:t>
            </a:r>
            <a:r>
              <a:rPr lang="en-US" dirty="0"/>
              <a:t>(or groups of such objects) with </a:t>
            </a:r>
            <a:r>
              <a:rPr lang="en-US" dirty="0">
                <a:solidFill>
                  <a:srgbClr val="0070C0"/>
                </a:solidFill>
              </a:rPr>
              <a:t>sensors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processing ability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software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other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technologies</a:t>
            </a:r>
            <a:r>
              <a:rPr lang="en-US" dirty="0"/>
              <a:t> that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connect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exchange data </a:t>
            </a:r>
            <a:r>
              <a:rPr lang="en-US" dirty="0"/>
              <a:t>with other devices and systems over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Internet</a:t>
            </a:r>
            <a:r>
              <a:rPr lang="en-US" dirty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other communications networks</a:t>
            </a:r>
            <a:r>
              <a:rPr lang="en-US" dirty="0"/>
              <a:t>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800" dirty="0"/>
              <a:t>[https://en.wikipedia.org/wiki/Internet_of_things]</a:t>
            </a:r>
          </a:p>
        </p:txBody>
      </p:sp>
    </p:spTree>
    <p:extLst>
      <p:ext uri="{BB962C8B-B14F-4D97-AF65-F5344CB8AC3E}">
        <p14:creationId xmlns:p14="http://schemas.microsoft.com/office/powerpoint/2010/main" val="2708513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Internet of Things (IoT)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Spatial IoT data (SID)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SID quality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SID quality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Exploitation of low-quality SID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Trends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468278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Exploitation of low-quality SID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92976-7DAA-C384-14C2-023DD475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2885999"/>
            <a:ext cx="9402487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05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Queries over Low-Quality SID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825623" y="2480709"/>
            <a:ext cx="10901779" cy="2256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2400" b="0" i="0" u="none" strike="noStrike" baseline="0" dirty="0">
                <a:latin typeface="Calibri (Body)"/>
              </a:rPr>
              <a:t>Data Uncertainty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 dirty="0">
                <a:latin typeface="Calibri (Body)"/>
              </a:rPr>
              <a:t>Data Dynamics                                         </a:t>
            </a:r>
            <a:r>
              <a:rPr lang="en-US" sz="2000" dirty="0">
                <a:latin typeface="Calibri (Body)"/>
              </a:rPr>
              <a:t>obstacles to effective and efficient SID query processing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 dirty="0">
                <a:latin typeface="Calibri (Body)"/>
              </a:rPr>
              <a:t>Data Decentralization</a:t>
            </a:r>
            <a:endParaRPr lang="en-US" sz="2400" b="0" i="0" u="none" strike="noStrike" baseline="0" dirty="0">
              <a:latin typeface="Calibri (Body)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b="0" i="0" u="none" strike="noStrike" baseline="0" dirty="0">
              <a:latin typeface="Calibri (Body)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2400" dirty="0">
              <a:latin typeface="Calibri (Body)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2400" dirty="0">
              <a:latin typeface="Calibri (Body)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57AE91D-BE93-ED96-B991-5F893BBD350D}"/>
              </a:ext>
            </a:extLst>
          </p:cNvPr>
          <p:cNvSpPr/>
          <p:nvPr/>
        </p:nvSpPr>
        <p:spPr>
          <a:xfrm>
            <a:off x="4048217" y="2707690"/>
            <a:ext cx="1038688" cy="1615736"/>
          </a:xfrm>
          <a:prstGeom prst="rightBrace">
            <a:avLst>
              <a:gd name="adj1" fmla="val 8333"/>
              <a:gd name="adj2" fmla="val 53846"/>
            </a:avLst>
          </a:pr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9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 Categories of queries over low-quality SID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61210-9F9B-7DC0-D0AA-0F21FEE6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97" y="1816212"/>
            <a:ext cx="8338006" cy="3225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FCF0EA-B958-15A8-3C17-2BC44072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653" y="5611395"/>
            <a:ext cx="5146693" cy="8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22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Analyses on Low-Quality SID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1207363" y="1969642"/>
            <a:ext cx="7403977" cy="3845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latin typeface="Calibri (Body)"/>
              </a:rPr>
              <a:t>Uncertainty in SID</a:t>
            </a:r>
          </a:p>
          <a:p>
            <a:pPr marL="514350" indent="-514350" algn="l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latin typeface="Calibri (Body)"/>
              </a:rPr>
              <a:t>Dynamics (Volume and Evolution) in SID</a:t>
            </a:r>
          </a:p>
        </p:txBody>
      </p:sp>
    </p:spTree>
    <p:extLst>
      <p:ext uri="{BB962C8B-B14F-4D97-AF65-F5344CB8AC3E}">
        <p14:creationId xmlns:p14="http://schemas.microsoft.com/office/powerpoint/2010/main" val="1395833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Analyses of Uncertain SID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754602" y="1419226"/>
            <a:ext cx="11199833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sz="2400" b="1" u="sng" dirty="0">
                <a:latin typeface="Calibri (Body)"/>
              </a:rPr>
              <a:t>Uncertainty in SID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2400" dirty="0">
                <a:latin typeface="Calibri (Body)"/>
              </a:rPr>
              <a:t>Data inaccuracy and incompleteness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2400" dirty="0">
                <a:latin typeface="Calibri (Body)"/>
              </a:rPr>
              <a:t>Tasks: clustering, anomaly detection, frequent-pattern mining, popular-route discovery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2400" dirty="0">
                <a:latin typeface="Calibri (Body)"/>
              </a:rPr>
              <a:t>Existing techniques: batch-oriented and centralized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2400" dirty="0">
                <a:latin typeface="Calibri (Body)"/>
              </a:rPr>
              <a:t>Opportunities: techniques for </a:t>
            </a:r>
            <a:r>
              <a:rPr lang="en-US" sz="2400" dirty="0">
                <a:solidFill>
                  <a:srgbClr val="FF0000"/>
                </a:solidFill>
                <a:latin typeface="Calibri (Body)"/>
              </a:rPr>
              <a:t>real-time</a:t>
            </a:r>
            <a:r>
              <a:rPr lang="en-US" sz="2400" dirty="0">
                <a:latin typeface="Calibri (Body)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Calibri (Body)"/>
              </a:rPr>
              <a:t>decentralized</a:t>
            </a:r>
            <a:r>
              <a:rPr lang="en-US" sz="2400" dirty="0">
                <a:latin typeface="Calibri (Body)"/>
              </a:rPr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2873159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Analyses over Dynamic SID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754602" y="1419226"/>
            <a:ext cx="11199833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50000"/>
              </a:lnSpc>
              <a:buNone/>
            </a:pPr>
            <a:r>
              <a:rPr lang="en-US" sz="2400" b="1" u="sng" dirty="0">
                <a:latin typeface="Calibri (Body)"/>
              </a:rPr>
              <a:t>Dynamics (Volume and Evolution) in SID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400" dirty="0">
                <a:latin typeface="Calibri (Body)"/>
              </a:rPr>
              <a:t>Tasks: clustering, anomaly detection, frequent-pattern mining, event discovery 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lang="en-US" sz="2400" dirty="0">
                <a:latin typeface="Calibri (Body)"/>
              </a:rPr>
              <a:t>Opportunities: </a:t>
            </a:r>
            <a:r>
              <a:rPr lang="en-US" sz="2400" dirty="0">
                <a:solidFill>
                  <a:srgbClr val="FF0000"/>
                </a:solidFill>
                <a:latin typeface="Calibri (Body)"/>
              </a:rPr>
              <a:t>services to IoT edge</a:t>
            </a:r>
            <a:r>
              <a:rPr lang="en-US" sz="2400" dirty="0">
                <a:latin typeface="Calibri (Body)"/>
              </a:rPr>
              <a:t>, reduce cost/latency</a:t>
            </a:r>
          </a:p>
        </p:txBody>
      </p:sp>
    </p:spTree>
    <p:extLst>
      <p:ext uri="{BB962C8B-B14F-4D97-AF65-F5344CB8AC3E}">
        <p14:creationId xmlns:p14="http://schemas.microsoft.com/office/powerpoint/2010/main" val="1664590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Decision-Making using Low-Quality SID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1093433" y="1312694"/>
            <a:ext cx="10065798" cy="545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alibri (Body)"/>
              </a:rPr>
              <a:t>Predictions</a:t>
            </a:r>
            <a:r>
              <a:rPr lang="en-US" sz="2000" dirty="0">
                <a:latin typeface="Calibri (Body)"/>
              </a:rPr>
              <a:t> (e.g., next location, traffic volume, spatiotemporal variables)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alibri (Body)"/>
              </a:rPr>
              <a:t>Recommendations</a:t>
            </a:r>
            <a:r>
              <a:rPr lang="en-US" sz="2000" dirty="0">
                <a:latin typeface="Calibri (Body)"/>
              </a:rPr>
              <a:t> (e.g., recommendation of POIs)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alibri (Body)"/>
              </a:rPr>
              <a:t>Planning</a:t>
            </a:r>
            <a:r>
              <a:rPr lang="en-US" sz="2000" dirty="0">
                <a:latin typeface="Calibri (Body)"/>
              </a:rPr>
              <a:t> (e.g., task assignments)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800" dirty="0">
              <a:latin typeface="Calibri (Body)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 (Body)"/>
              </a:rPr>
              <a:t>Scarcity of labels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 (Body)"/>
              </a:rPr>
              <a:t>Limited availability and bias of data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 (Body)"/>
              </a:rPr>
              <a:t>Uncertainty of data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 (Body)"/>
              </a:rPr>
              <a:t>Dynamics of data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 (Body)"/>
              </a:rPr>
              <a:t>Heterogeneity and decentralization of data</a:t>
            </a:r>
          </a:p>
        </p:txBody>
      </p:sp>
    </p:spTree>
    <p:extLst>
      <p:ext uri="{BB962C8B-B14F-4D97-AF65-F5344CB8AC3E}">
        <p14:creationId xmlns:p14="http://schemas.microsoft.com/office/powerpoint/2010/main" val="3987080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75733" y="1419226"/>
            <a:ext cx="11378702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Internet of Things (IoT)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Spatial IoT data (SID)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SID quality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SID quality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   Exploitation of low-quality SID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Trends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080964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Emerging Trends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914400" y="1419226"/>
            <a:ext cx="11040035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9B1580-490D-D573-3073-52860C88AC1C}"/>
              </a:ext>
            </a:extLst>
          </p:cNvPr>
          <p:cNvSpPr txBox="1">
            <a:spLocks/>
          </p:cNvSpPr>
          <p:nvPr/>
        </p:nvSpPr>
        <p:spPr>
          <a:xfrm>
            <a:off x="1411550" y="1887707"/>
            <a:ext cx="8815526" cy="435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  Privacy-preserving computing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  Edge/Fog computing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  Reinforcement and incremental learning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  Comprehensive data fusion for improved DQ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443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IoT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5045292" y="2118679"/>
            <a:ext cx="6743101" cy="295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sensors/devices collect data from their environment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sensors/devices connect to the cloud through a variety of methods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data is sent to the cloud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software performs data processing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information made available to the end-user</a:t>
            </a:r>
          </a:p>
        </p:txBody>
      </p:sp>
      <p:pic>
        <p:nvPicPr>
          <p:cNvPr id="2050" name="Picture 2" descr="IOT Components">
            <a:extLst>
              <a:ext uri="{FF2B5EF4-FFF2-40B4-BE49-F238E27FC236}">
                <a16:creationId xmlns:a16="http://schemas.microsoft.com/office/drawing/2014/main" id="{360B8F04-FF17-F6DA-5DBD-D02FB3E15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064" y="2118679"/>
            <a:ext cx="5141356" cy="33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F3808-FAE0-31B0-5219-3AE7B27C258E}"/>
              </a:ext>
            </a:extLst>
          </p:cNvPr>
          <p:cNvSpPr txBox="1"/>
          <p:nvPr/>
        </p:nvSpPr>
        <p:spPr>
          <a:xfrm>
            <a:off x="345762" y="6019376"/>
            <a:ext cx="5318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https://www.aapnainfotech.com/iot-beginners-perspective/</a:t>
            </a:r>
          </a:p>
        </p:txBody>
      </p:sp>
    </p:spTree>
    <p:extLst>
      <p:ext uri="{BB962C8B-B14F-4D97-AF65-F5344CB8AC3E}">
        <p14:creationId xmlns:p14="http://schemas.microsoft.com/office/powerpoint/2010/main" val="3841566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Privacy-preserving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914400" y="1419226"/>
            <a:ext cx="11040035" cy="521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9B1580-490D-D573-3073-52860C88AC1C}"/>
              </a:ext>
            </a:extLst>
          </p:cNvPr>
          <p:cNvSpPr txBox="1">
            <a:spLocks/>
          </p:cNvSpPr>
          <p:nvPr/>
        </p:nvSpPr>
        <p:spPr>
          <a:xfrm>
            <a:off x="625223" y="1887707"/>
            <a:ext cx="11040035" cy="435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Effective generation and exploitation of encrypted or obscured SID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200" dirty="0"/>
              <a:t>IoT data may include sensitive data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SID is often encrypted, obscured, anonymized, or hidden, to address privacy requirements 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Studies on effective queries, analyses, and decision-making on encrypted or obscured SID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How to construct privacy-preserving data representations or effective cryptographic solutions?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895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Edge/Fog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355108" y="2722032"/>
            <a:ext cx="11496581" cy="3907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9B1580-490D-D573-3073-52860C88AC1C}"/>
              </a:ext>
            </a:extLst>
          </p:cNvPr>
          <p:cNvSpPr txBox="1">
            <a:spLocks/>
          </p:cNvSpPr>
          <p:nvPr/>
        </p:nvSpPr>
        <p:spPr>
          <a:xfrm>
            <a:off x="449268" y="2681140"/>
            <a:ext cx="11293463" cy="3907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Improving processing efficiency and reducing central, single-point workloads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2200" dirty="0"/>
              <a:t>Decentralized IoT architecture (data is created at the edge)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IDC (International Data Corporation): </a:t>
            </a:r>
            <a:r>
              <a:rPr lang="en-US" sz="2200" dirty="0">
                <a:solidFill>
                  <a:srgbClr val="FF0000"/>
                </a:solidFill>
              </a:rPr>
              <a:t>at least 40% </a:t>
            </a:r>
            <a:r>
              <a:rPr lang="en-US" sz="2200" dirty="0"/>
              <a:t>of IoT data will be stored and processed at the edge or close to the edge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Combined with stream computing, blockchain technology, transport SDN, lightweight AI and system-on-a-chip to increase system scalability, autonomy, and economy</a:t>
            </a:r>
            <a:endParaRPr lang="en-U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35838-5B6C-B108-D9A1-A4EBD254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852" y="84595"/>
            <a:ext cx="2934732" cy="2268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8EE209-F339-AF14-FF3E-809558C8F83A}"/>
              </a:ext>
            </a:extLst>
          </p:cNvPr>
          <p:cNvSpPr txBox="1"/>
          <p:nvPr/>
        </p:nvSpPr>
        <p:spPr>
          <a:xfrm>
            <a:off x="8536620" y="2360576"/>
            <a:ext cx="37323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https://www.spiceworks.com/tech/cloud/articles/edge-vs-fog-computing/</a:t>
            </a:r>
          </a:p>
        </p:txBody>
      </p:sp>
    </p:spTree>
    <p:extLst>
      <p:ext uri="{BB962C8B-B14F-4D97-AF65-F5344CB8AC3E}">
        <p14:creationId xmlns:p14="http://schemas.microsoft.com/office/powerpoint/2010/main" val="815946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D8A3C-4E3D-7600-954A-F88036A1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55" y="1211787"/>
            <a:ext cx="7508290" cy="5088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C88D72-D41C-7F72-D7A2-CD06E782076F}"/>
              </a:ext>
            </a:extLst>
          </p:cNvPr>
          <p:cNvSpPr txBox="1"/>
          <p:nvPr/>
        </p:nvSpPr>
        <p:spPr>
          <a:xfrm>
            <a:off x="2519702" y="6460122"/>
            <a:ext cx="7152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https://www.winsystems.com/cloud-fog-and-edge-computing-whats-the-difference/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76FCE3-0824-A967-B459-1DEE1D9E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Edge/Fog computing</a:t>
            </a:r>
          </a:p>
        </p:txBody>
      </p:sp>
    </p:spTree>
    <p:extLst>
      <p:ext uri="{BB962C8B-B14F-4D97-AF65-F5344CB8AC3E}">
        <p14:creationId xmlns:p14="http://schemas.microsoft.com/office/powerpoint/2010/main" val="1401505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Reinforcement and incremental learning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9B1580-490D-D573-3073-52860C88AC1C}"/>
              </a:ext>
            </a:extLst>
          </p:cNvPr>
          <p:cNvSpPr txBox="1">
            <a:spLocks/>
          </p:cNvSpPr>
          <p:nvPr/>
        </p:nvSpPr>
        <p:spPr>
          <a:xfrm>
            <a:off x="625223" y="1887707"/>
            <a:ext cx="11040035" cy="435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Models with corresponding capabilities of dynamic and incremental processing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200" dirty="0"/>
              <a:t>SID often tracks evolving processes and is updated dynamically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Control and decision-making processes can be abstracted into reinforcement learning models whose parameters can be adjusted incrementally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Use in quality management, data analysis, and decision-making tasks on streaming and dynamically changing SID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000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Comprehensive data fusion for improved DQ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9B1580-490D-D573-3073-52860C88AC1C}"/>
              </a:ext>
            </a:extLst>
          </p:cNvPr>
          <p:cNvSpPr txBox="1">
            <a:spLocks/>
          </p:cNvSpPr>
          <p:nvPr/>
        </p:nvSpPr>
        <p:spPr>
          <a:xfrm>
            <a:off x="625223" y="1887707"/>
            <a:ext cx="10498497" cy="435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Integrating diverse and rich, but also biased, spatiotemporal data sources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200" dirty="0"/>
              <a:t>Multi-source, multi-modal, and heterogeneous data is becoming increasingly available</a:t>
            </a:r>
          </a:p>
          <a:p>
            <a:pPr algn="just">
              <a:lnSpc>
                <a:spcPct val="200000"/>
              </a:lnSpc>
            </a:pPr>
            <a:r>
              <a:rPr lang="en-US" sz="2200" dirty="0"/>
              <a:t>Multi-task and multi-view learning, transfer learning, federated learning, and pre-trained models, representation learning techniques, techniques based on data integration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48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Open Issues and Future Directions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9B1580-490D-D573-3073-52860C88AC1C}"/>
              </a:ext>
            </a:extLst>
          </p:cNvPr>
          <p:cNvSpPr txBox="1">
            <a:spLocks/>
          </p:cNvSpPr>
          <p:nvPr/>
        </p:nvSpPr>
        <p:spPr>
          <a:xfrm>
            <a:off x="1209908" y="1701276"/>
            <a:ext cx="10449017" cy="435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  Dynamic DQ modeling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  Secure SID sharing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  DQ-aware task planning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  Cross-layer quality management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  Quality management middleware for SID</a:t>
            </a:r>
          </a:p>
        </p:txBody>
      </p:sp>
    </p:spTree>
    <p:extLst>
      <p:ext uri="{BB962C8B-B14F-4D97-AF65-F5344CB8AC3E}">
        <p14:creationId xmlns:p14="http://schemas.microsoft.com/office/powerpoint/2010/main" val="3214243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Dynamic DQ modeling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9B1580-490D-D573-3073-52860C88AC1C}"/>
              </a:ext>
            </a:extLst>
          </p:cNvPr>
          <p:cNvSpPr txBox="1">
            <a:spLocks/>
          </p:cNvSpPr>
          <p:nvPr/>
        </p:nvSpPr>
        <p:spPr>
          <a:xfrm>
            <a:off x="625223" y="1887707"/>
            <a:ext cx="11040035" cy="435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50000"/>
              </a:lnSpc>
            </a:pPr>
            <a:r>
              <a:rPr lang="en-US" sz="2400" dirty="0"/>
              <a:t>Millions of heterogeneous and dynamic data nodes</a:t>
            </a:r>
          </a:p>
          <a:p>
            <a:pPr algn="just">
              <a:lnSpc>
                <a:spcPct val="250000"/>
              </a:lnSpc>
            </a:pPr>
            <a:r>
              <a:rPr lang="en-US" sz="2400" dirty="0"/>
              <a:t>Effective quality modeling techniques: </a:t>
            </a:r>
            <a:r>
              <a:rPr lang="en-US" sz="2400" dirty="0">
                <a:solidFill>
                  <a:srgbClr val="FF0000"/>
                </a:solidFill>
              </a:rPr>
              <a:t>to guide each individual node’s data handling and interaction with other nodes</a:t>
            </a:r>
          </a:p>
          <a:p>
            <a:pPr algn="just">
              <a:lnSpc>
                <a:spcPct val="2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032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Secure SID sharing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9B1580-490D-D573-3073-52860C88AC1C}"/>
              </a:ext>
            </a:extLst>
          </p:cNvPr>
          <p:cNvSpPr txBox="1">
            <a:spLocks/>
          </p:cNvSpPr>
          <p:nvPr/>
        </p:nvSpPr>
        <p:spPr>
          <a:xfrm>
            <a:off x="598393" y="2109649"/>
            <a:ext cx="11040035" cy="435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400" dirty="0"/>
              <a:t>Power of integrating multiple data sources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Discovery of </a:t>
            </a:r>
            <a:r>
              <a:rPr lang="en-US" sz="2400" dirty="0">
                <a:solidFill>
                  <a:srgbClr val="FF0000"/>
                </a:solidFill>
              </a:rPr>
              <a:t>valuable insights across IoT data repositories </a:t>
            </a:r>
            <a:r>
              <a:rPr lang="en-US" sz="2400" dirty="0"/>
              <a:t>(IoT data repositories in silos, need to construct SID data pools)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Blockchain, federated learning techniques </a:t>
            </a:r>
          </a:p>
        </p:txBody>
      </p:sp>
    </p:spTree>
    <p:extLst>
      <p:ext uri="{BB962C8B-B14F-4D97-AF65-F5344CB8AC3E}">
        <p14:creationId xmlns:p14="http://schemas.microsoft.com/office/powerpoint/2010/main" val="1977812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DQ-aware task planning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9B1580-490D-D573-3073-52860C88AC1C}"/>
              </a:ext>
            </a:extLst>
          </p:cNvPr>
          <p:cNvSpPr txBox="1">
            <a:spLocks/>
          </p:cNvSpPr>
          <p:nvPr/>
        </p:nvSpPr>
        <p:spPr>
          <a:xfrm>
            <a:off x="598393" y="2109649"/>
            <a:ext cx="11040035" cy="435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50000"/>
              </a:lnSpc>
            </a:pPr>
            <a:r>
              <a:rPr lang="en-US" sz="2400" dirty="0"/>
              <a:t>A variety of quality management services (outlier removal, fault correction, compression, interpolation)</a:t>
            </a:r>
          </a:p>
          <a:p>
            <a:pPr algn="just">
              <a:lnSpc>
                <a:spcPct val="250000"/>
              </a:lnSpc>
            </a:pPr>
            <a:r>
              <a:rPr lang="en-US" sz="2400" dirty="0">
                <a:solidFill>
                  <a:srgbClr val="FF0000"/>
                </a:solidFill>
              </a:rPr>
              <a:t>Efficient coordination </a:t>
            </a:r>
            <a:r>
              <a:rPr lang="en-US" sz="2400" dirty="0"/>
              <a:t>of multiple DQ-related services</a:t>
            </a:r>
          </a:p>
        </p:txBody>
      </p:sp>
    </p:spTree>
    <p:extLst>
      <p:ext uri="{BB962C8B-B14F-4D97-AF65-F5344CB8AC3E}">
        <p14:creationId xmlns:p14="http://schemas.microsoft.com/office/powerpoint/2010/main" val="1101833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Cross-layer quality management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9B1580-490D-D573-3073-52860C88AC1C}"/>
              </a:ext>
            </a:extLst>
          </p:cNvPr>
          <p:cNvSpPr txBox="1">
            <a:spLocks/>
          </p:cNvSpPr>
          <p:nvPr/>
        </p:nvSpPr>
        <p:spPr>
          <a:xfrm>
            <a:off x="598393" y="2109649"/>
            <a:ext cx="11040035" cy="435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200" dirty="0"/>
              <a:t>IoT’s layered approach that separates DQ tasks with different goals and data scopes logically</a:t>
            </a:r>
          </a:p>
          <a:p>
            <a:pPr algn="just">
              <a:lnSpc>
                <a:spcPct val="200000"/>
              </a:lnSpc>
            </a:pPr>
            <a:r>
              <a:rPr lang="en-US" sz="2200" dirty="0"/>
              <a:t> Make DQ-related services </a:t>
            </a:r>
            <a:r>
              <a:rPr lang="en-US" sz="2200" dirty="0">
                <a:solidFill>
                  <a:srgbClr val="FF0000"/>
                </a:solidFill>
              </a:rPr>
              <a:t>sufficiently general to support diverse applications</a:t>
            </a:r>
          </a:p>
          <a:p>
            <a:pPr algn="just">
              <a:lnSpc>
                <a:spcPct val="200000"/>
              </a:lnSpc>
            </a:pPr>
            <a:r>
              <a:rPr lang="en-US" sz="2200" dirty="0"/>
              <a:t>Modularize and containerize services</a:t>
            </a:r>
          </a:p>
          <a:p>
            <a:pPr algn="just">
              <a:lnSpc>
                <a:spcPct val="200000"/>
              </a:lnSpc>
            </a:pPr>
            <a:r>
              <a:rPr lang="en-US" sz="2200" dirty="0"/>
              <a:t>Organize the resulting modules in a cross-layer fashion e.g., through directed acyclic graph models</a:t>
            </a:r>
          </a:p>
        </p:txBody>
      </p:sp>
    </p:spTree>
    <p:extLst>
      <p:ext uri="{BB962C8B-B14F-4D97-AF65-F5344CB8AC3E}">
        <p14:creationId xmlns:p14="http://schemas.microsoft.com/office/powerpoint/2010/main" val="356128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Networking technologies</a:t>
            </a:r>
          </a:p>
        </p:txBody>
      </p:sp>
      <p:sp>
        <p:nvSpPr>
          <p:cNvPr id="2" name="AutoShape 2" descr="Key IoT networks">
            <a:extLst>
              <a:ext uri="{FF2B5EF4-FFF2-40B4-BE49-F238E27FC236}">
                <a16:creationId xmlns:a16="http://schemas.microsoft.com/office/drawing/2014/main" id="{4BC41F86-B7B9-DC32-5449-8FE5396ADA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3D86B-D427-088F-8A21-1D62A266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0" t="11624" r="13617" b="13363"/>
          <a:stretch/>
        </p:blipFill>
        <p:spPr>
          <a:xfrm>
            <a:off x="1795955" y="1134213"/>
            <a:ext cx="4322456" cy="5593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0EC96-C387-B1BD-3AA8-CBC378D6554F}"/>
              </a:ext>
            </a:extLst>
          </p:cNvPr>
          <p:cNvSpPr txBox="1"/>
          <p:nvPr/>
        </p:nvSpPr>
        <p:spPr>
          <a:xfrm>
            <a:off x="6118411" y="6460122"/>
            <a:ext cx="5974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https://www.altexsoft.com/blog/iot-architecture-layers-components/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DC2B42-7C9A-C979-3B04-1D90F14DA447}"/>
              </a:ext>
            </a:extLst>
          </p:cNvPr>
          <p:cNvSpPr txBox="1">
            <a:spLocks/>
          </p:cNvSpPr>
          <p:nvPr/>
        </p:nvSpPr>
        <p:spPr>
          <a:xfrm>
            <a:off x="6248400" y="3114814"/>
            <a:ext cx="3648547" cy="46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Near Field Communication (NFC)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BFD0F4-1F8D-B731-0186-488677A266CD}"/>
              </a:ext>
            </a:extLst>
          </p:cNvPr>
          <p:cNvSpPr txBox="1">
            <a:spLocks/>
          </p:cNvSpPr>
          <p:nvPr/>
        </p:nvSpPr>
        <p:spPr>
          <a:xfrm>
            <a:off x="6248400" y="4600362"/>
            <a:ext cx="4445253" cy="369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Low Power Wide Area Network (LPWAN) </a:t>
            </a:r>
          </a:p>
        </p:txBody>
      </p:sp>
    </p:spTree>
    <p:extLst>
      <p:ext uri="{BB962C8B-B14F-4D97-AF65-F5344CB8AC3E}">
        <p14:creationId xmlns:p14="http://schemas.microsoft.com/office/powerpoint/2010/main" val="2878038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Quality management middleware for SID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9B1580-490D-D573-3073-52860C88AC1C}"/>
              </a:ext>
            </a:extLst>
          </p:cNvPr>
          <p:cNvSpPr txBox="1">
            <a:spLocks/>
          </p:cNvSpPr>
          <p:nvPr/>
        </p:nvSpPr>
        <p:spPr>
          <a:xfrm>
            <a:off x="598393" y="2109649"/>
            <a:ext cx="11040035" cy="4353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400" dirty="0"/>
              <a:t>To enable ubiquitous quality management of SID and to enable applications to better utilize SID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Integrate the </a:t>
            </a:r>
            <a:r>
              <a:rPr lang="en-US" sz="2400" dirty="0">
                <a:solidFill>
                  <a:srgbClr val="FF0000"/>
                </a:solidFill>
              </a:rPr>
              <a:t>technical directions </a:t>
            </a:r>
            <a:r>
              <a:rPr lang="en-US" sz="2400" dirty="0"/>
              <a:t>mentioned above</a:t>
            </a:r>
          </a:p>
          <a:p>
            <a:pPr algn="just">
              <a:lnSpc>
                <a:spcPct val="200000"/>
              </a:lnSpc>
            </a:pPr>
            <a:endParaRPr lang="en-US" sz="2400" dirty="0"/>
          </a:p>
          <a:p>
            <a:pPr algn="just">
              <a:lnSpc>
                <a:spcPct val="200000"/>
              </a:lnSpc>
            </a:pPr>
            <a:endParaRPr lang="en-US" sz="2400" dirty="0"/>
          </a:p>
          <a:p>
            <a:pPr algn="just"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52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n Many Languages Images – Browse 443 Stock Photos, Vectors, and  Video | Adobe Stock">
            <a:extLst>
              <a:ext uri="{FF2B5EF4-FFF2-40B4-BE49-F238E27FC236}">
                <a16:creationId xmlns:a16="http://schemas.microsoft.com/office/drawing/2014/main" id="{414DD65B-2AE4-9455-2DC6-109405DED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9"/>
          <a:stretch/>
        </p:blipFill>
        <p:spPr bwMode="auto">
          <a:xfrm>
            <a:off x="3503411" y="1803380"/>
            <a:ext cx="5185177" cy="32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88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IoT architecture</a:t>
            </a:r>
          </a:p>
        </p:txBody>
      </p:sp>
      <p:pic>
        <p:nvPicPr>
          <p:cNvPr id="1026" name="Picture 2" descr="IoT Architecture">
            <a:extLst>
              <a:ext uri="{FF2B5EF4-FFF2-40B4-BE49-F238E27FC236}">
                <a16:creationId xmlns:a16="http://schemas.microsoft.com/office/drawing/2014/main" id="{A35CC4DD-1573-5C18-9267-BD28E9EA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54" y="1268164"/>
            <a:ext cx="6516892" cy="496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8E5A3-F246-3B60-26F1-46A35320E98B}"/>
              </a:ext>
            </a:extLst>
          </p:cNvPr>
          <p:cNvSpPr txBox="1"/>
          <p:nvPr/>
        </p:nvSpPr>
        <p:spPr>
          <a:xfrm>
            <a:off x="3919262" y="6371131"/>
            <a:ext cx="4398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https://data-flair.training/blogs/iot-architecture/</a:t>
            </a:r>
          </a:p>
        </p:txBody>
      </p:sp>
    </p:spTree>
    <p:extLst>
      <p:ext uri="{BB962C8B-B14F-4D97-AF65-F5344CB8AC3E}">
        <p14:creationId xmlns:p14="http://schemas.microsoft.com/office/powerpoint/2010/main" val="279306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IoT 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1581000" y="1249948"/>
            <a:ext cx="9817313" cy="4390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  Healthcare</a:t>
            </a:r>
          </a:p>
          <a:p>
            <a:pPr algn="just"/>
            <a:r>
              <a:rPr lang="en-US" dirty="0"/>
              <a:t>  Transportation</a:t>
            </a:r>
          </a:p>
          <a:p>
            <a:pPr algn="just"/>
            <a:r>
              <a:rPr lang="en-US" dirty="0"/>
              <a:t>  Smart homes</a:t>
            </a:r>
          </a:p>
          <a:p>
            <a:pPr algn="just"/>
            <a:r>
              <a:rPr lang="en-US" dirty="0"/>
              <a:t>  Smart cities</a:t>
            </a:r>
          </a:p>
          <a:p>
            <a:pPr algn="just"/>
            <a:r>
              <a:rPr lang="en-US" dirty="0"/>
              <a:t>  Agriculture</a:t>
            </a:r>
          </a:p>
          <a:p>
            <a:pPr algn="just"/>
            <a:r>
              <a:rPr lang="en-US" dirty="0"/>
              <a:t>  Energy</a:t>
            </a:r>
          </a:p>
          <a:p>
            <a:pPr algn="just"/>
            <a:r>
              <a:rPr lang="en-US" dirty="0"/>
              <a:t>  Asset tracking </a:t>
            </a:r>
          </a:p>
          <a:p>
            <a:pPr algn="just"/>
            <a:r>
              <a:rPr lang="en-US" dirty="0"/>
              <a:t>  Waste management</a:t>
            </a:r>
          </a:p>
          <a:p>
            <a:pPr algn="just"/>
            <a:r>
              <a:rPr lang="en-US" dirty="0"/>
              <a:t>  …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6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13F8-7C4A-4702-864B-690310EF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8601"/>
            <a:ext cx="11672047" cy="8234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IoT statistics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DC11F-BAA9-4B1B-8B4D-D8F127B6EAF6}"/>
              </a:ext>
            </a:extLst>
          </p:cNvPr>
          <p:cNvSpPr txBox="1">
            <a:spLocks/>
          </p:cNvSpPr>
          <p:nvPr/>
        </p:nvSpPr>
        <p:spPr>
          <a:xfrm>
            <a:off x="1032934" y="1354666"/>
            <a:ext cx="10447866" cy="508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 u="sng" dirty="0"/>
              <a:t>2025</a:t>
            </a:r>
            <a:r>
              <a:rPr lang="en-US" dirty="0"/>
              <a:t>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41.6 billions </a:t>
            </a:r>
            <a:r>
              <a:rPr lang="en-US" dirty="0"/>
              <a:t>IoT devices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79.4 zettabytes (ZB) </a:t>
            </a:r>
            <a:r>
              <a:rPr lang="en-US" dirty="0"/>
              <a:t>of data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1 ZB = 10</a:t>
            </a:r>
            <a:r>
              <a:rPr lang="en-US" sz="2000" baseline="30000" dirty="0"/>
              <a:t>21</a:t>
            </a:r>
            <a:r>
              <a:rPr lang="en-US" sz="2000" dirty="0"/>
              <a:t> Bytes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[https://futureiot.tech/idc-forecasts-connected-iot-devices-to-generate-79-4zb-of-data-in-2025/]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038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2125</Words>
  <Application>Microsoft Office PowerPoint</Application>
  <PresentationFormat>Widescreen</PresentationFormat>
  <Paragraphs>305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(Body)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Papazachariou</dc:creator>
  <cp:lastModifiedBy>Dimitris Papazachariou</cp:lastModifiedBy>
  <cp:revision>328</cp:revision>
  <dcterms:created xsi:type="dcterms:W3CDTF">2022-03-23T10:23:05Z</dcterms:created>
  <dcterms:modified xsi:type="dcterms:W3CDTF">2023-03-15T19:15:01Z</dcterms:modified>
</cp:coreProperties>
</file>