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9" r:id="rId2"/>
    <p:sldId id="266" r:id="rId3"/>
    <p:sldId id="270" r:id="rId4"/>
    <p:sldId id="273" r:id="rId5"/>
    <p:sldId id="271" r:id="rId6"/>
    <p:sldId id="274" r:id="rId7"/>
    <p:sldId id="275" r:id="rId8"/>
    <p:sldId id="269" r:id="rId9"/>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00FF"/>
    <a:srgbClr val="737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5" autoAdjust="0"/>
    <p:restoredTop sz="79195" autoAdjust="0"/>
  </p:normalViewPr>
  <p:slideViewPr>
    <p:cSldViewPr>
      <p:cViewPr varScale="1">
        <p:scale>
          <a:sx n="86" d="100"/>
          <a:sy n="86" d="100"/>
        </p:scale>
        <p:origin x="1406" y="77"/>
      </p:cViewPr>
      <p:guideLst>
        <p:guide orient="horz" pos="2160"/>
        <p:guide pos="2880"/>
        <p:guide orient="horz" pos="1620"/>
      </p:guideLst>
    </p:cSldViewPr>
  </p:slideViewPr>
  <p:outlineViewPr>
    <p:cViewPr>
      <p:scale>
        <a:sx n="33" d="100"/>
        <a:sy n="33" d="100"/>
      </p:scale>
      <p:origin x="48" y="7494"/>
    </p:cViewPr>
  </p:outlineViewPr>
  <p:notesTextViewPr>
    <p:cViewPr>
      <p:scale>
        <a:sx n="75" d="100"/>
        <a:sy n="75" d="100"/>
      </p:scale>
      <p:origin x="0" y="0"/>
    </p:cViewPr>
  </p:notesTextViewPr>
  <p:notesViewPr>
    <p:cSldViewPr>
      <p:cViewPr varScale="1">
        <p:scale>
          <a:sx n="49" d="100"/>
          <a:sy n="49" d="100"/>
        </p:scale>
        <p:origin x="273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02/04/2023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You can start the presentation by briefly introducing yourself and your background, and explaining why you chose to speak about responsible data integration.</a:t>
            </a:r>
          </a:p>
          <a:p>
            <a:pPr algn="l">
              <a:buFont typeface="Arial" panose="020B0604020202020204" pitchFamily="34" charset="0"/>
              <a:buChar char="•"/>
            </a:pPr>
            <a:r>
              <a:rPr lang="en-US" b="0" i="0" dirty="0">
                <a:solidFill>
                  <a:srgbClr val="D1D5DB"/>
                </a:solidFill>
                <a:effectLst/>
                <a:latin typeface="Söhne"/>
              </a:rPr>
              <a:t>You can also provide some context about the importance of data in today's society and how data-driven decision-making is becoming increasingly common across many industries.</a:t>
            </a:r>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a:p>
        </p:txBody>
      </p:sp>
    </p:spTree>
    <p:extLst>
      <p:ext uri="{BB962C8B-B14F-4D97-AF65-F5344CB8AC3E}">
        <p14:creationId xmlns:p14="http://schemas.microsoft.com/office/powerpoint/2010/main" val="296444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To expand on this slide, you can provide some examples of how data is being used in different industries, such as healthcare, finance, and retail.</a:t>
            </a:r>
          </a:p>
          <a:p>
            <a:pPr algn="l">
              <a:buFont typeface="Arial" panose="020B0604020202020204" pitchFamily="34" charset="0"/>
              <a:buChar char="•"/>
            </a:pPr>
            <a:r>
              <a:rPr lang="en-US" b="0" i="0" dirty="0">
                <a:solidFill>
                  <a:srgbClr val="D1D5DB"/>
                </a:solidFill>
                <a:effectLst/>
                <a:latin typeface="Söhne"/>
              </a:rPr>
              <a:t>You can also discuss some recent examples of data breaches or misuse of data that highlight the importance of responsible data integration.</a:t>
            </a:r>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a:p>
        </p:txBody>
      </p:sp>
    </p:spTree>
    <p:extLst>
      <p:ext uri="{BB962C8B-B14F-4D97-AF65-F5344CB8AC3E}">
        <p14:creationId xmlns:p14="http://schemas.microsoft.com/office/powerpoint/2010/main" val="1072022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To expand on this slide, you can provide more details about the specific privacy risks that can arise when integrating data from multiple sources.</a:t>
            </a:r>
          </a:p>
          <a:p>
            <a:pPr algn="l">
              <a:buFont typeface="Arial" panose="020B0604020202020204" pitchFamily="34" charset="0"/>
              <a:buChar char="•"/>
            </a:pPr>
            <a:r>
              <a:rPr lang="en-US" b="0" i="0" dirty="0">
                <a:solidFill>
                  <a:srgbClr val="D1D5DB"/>
                </a:solidFill>
                <a:effectLst/>
                <a:latin typeface="Söhne"/>
              </a:rPr>
              <a:t>You can also discuss some recent regulations or laws that have been implemented to protect individuals' privacy, such as GDPR and CCPA.</a:t>
            </a:r>
          </a:p>
          <a:p>
            <a:pPr algn="l">
              <a:buFont typeface="Arial" panose="020B0604020202020204" pitchFamily="34" charset="0"/>
              <a:buChar char="•"/>
            </a:pPr>
            <a:r>
              <a:rPr lang="en-US" b="0" i="0" dirty="0">
                <a:solidFill>
                  <a:srgbClr val="D1D5DB"/>
                </a:solidFill>
                <a:effectLst/>
                <a:latin typeface="Söhne"/>
              </a:rPr>
              <a:t>Additionally, you can provide some examples of privacy-preserving techniques that can be used to address these risks, such as homomorphic encryption and secure multi-party computation.</a:t>
            </a:r>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a:p>
        </p:txBody>
      </p:sp>
    </p:spTree>
    <p:extLst>
      <p:ext uri="{BB962C8B-B14F-4D97-AF65-F5344CB8AC3E}">
        <p14:creationId xmlns:p14="http://schemas.microsoft.com/office/powerpoint/2010/main" val="107965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To expand on this slide, you can provide more examples of the specific security risks that can arise when integrating data from multiple sources.</a:t>
            </a:r>
          </a:p>
          <a:p>
            <a:pPr algn="l">
              <a:buFont typeface="Arial" panose="020B0604020202020204" pitchFamily="34" charset="0"/>
              <a:buChar char="•"/>
            </a:pPr>
            <a:r>
              <a:rPr lang="en-US" b="0" i="0" dirty="0">
                <a:solidFill>
                  <a:srgbClr val="D1D5DB"/>
                </a:solidFill>
                <a:effectLst/>
                <a:latin typeface="Söhne"/>
              </a:rPr>
              <a:t>You can also discuss some recent high-profile data breaches or cyber-attacks that highlight the importance of data security.</a:t>
            </a:r>
          </a:p>
          <a:p>
            <a:pPr algn="l">
              <a:buFont typeface="Arial" panose="020B0604020202020204" pitchFamily="34" charset="0"/>
              <a:buChar char="•"/>
            </a:pPr>
            <a:r>
              <a:rPr lang="en-US" b="0" i="0" dirty="0">
                <a:solidFill>
                  <a:srgbClr val="D1D5DB"/>
                </a:solidFill>
                <a:effectLst/>
                <a:latin typeface="Söhne"/>
              </a:rPr>
              <a:t>Additionally, you can provide some examples of security measures that can be used to protect integrated data, such as firewalls, intrusion detection systems, and vulnerability scanning.</a:t>
            </a:r>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a:p>
        </p:txBody>
      </p:sp>
    </p:spTree>
    <p:extLst>
      <p:ext uri="{BB962C8B-B14F-4D97-AF65-F5344CB8AC3E}">
        <p14:creationId xmlns:p14="http://schemas.microsoft.com/office/powerpoint/2010/main" val="2345566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To expand on this slide, you can provide more details about why transparency is important in the context of responsible data integration.</a:t>
            </a:r>
          </a:p>
          <a:p>
            <a:pPr algn="l">
              <a:buFont typeface="Arial" panose="020B0604020202020204" pitchFamily="34" charset="0"/>
              <a:buChar char="•"/>
            </a:pPr>
            <a:r>
              <a:rPr lang="en-US" b="0" i="0" dirty="0">
                <a:solidFill>
                  <a:srgbClr val="D1D5DB"/>
                </a:solidFill>
                <a:effectLst/>
                <a:latin typeface="Söhne"/>
              </a:rPr>
              <a:t>You can also discuss some specific benefits that transparency can provide, such as increased accountability and trust.</a:t>
            </a:r>
          </a:p>
          <a:p>
            <a:pPr algn="l">
              <a:buFont typeface="Arial" panose="020B0604020202020204" pitchFamily="34" charset="0"/>
              <a:buChar char="•"/>
            </a:pPr>
            <a:r>
              <a:rPr lang="en-US" b="0" i="0" dirty="0">
                <a:solidFill>
                  <a:srgbClr val="D1D5DB"/>
                </a:solidFill>
                <a:effectLst/>
                <a:latin typeface="Söhne"/>
              </a:rPr>
              <a:t>Additionally, you can provide some examples of transparency measures that can be used to make data integration processes and outcomes more transparent, such as data lineage visualization and data governance frameworks.</a:t>
            </a:r>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a:p>
        </p:txBody>
      </p:sp>
    </p:spTree>
    <p:extLst>
      <p:ext uri="{BB962C8B-B14F-4D97-AF65-F5344CB8AC3E}">
        <p14:creationId xmlns:p14="http://schemas.microsoft.com/office/powerpoint/2010/main" val="2022590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To expand on this slide, you can summarize some of the key points from the previous slides and emphasize the importance of responsible data integration.</a:t>
            </a:r>
          </a:p>
          <a:p>
            <a:pPr algn="l">
              <a:buFont typeface="Arial" panose="020B0604020202020204" pitchFamily="34" charset="0"/>
              <a:buChar char="•"/>
            </a:pPr>
            <a:r>
              <a:rPr lang="en-US" b="0" i="0" dirty="0">
                <a:solidFill>
                  <a:srgbClr val="D1D5DB"/>
                </a:solidFill>
                <a:effectLst/>
                <a:latin typeface="Söhne"/>
              </a:rPr>
              <a:t>You can also discuss some future directions for research in this area, such as developing more sophisticated algorithms for data integration and improving the usability of existing tools and techniques.</a:t>
            </a:r>
          </a:p>
          <a:p>
            <a:pPr algn="l">
              <a:buFont typeface="Arial" panose="020B0604020202020204" pitchFamily="34" charset="0"/>
              <a:buChar char="•"/>
            </a:pPr>
            <a:r>
              <a:rPr lang="en-US" b="0" i="0">
                <a:solidFill>
                  <a:srgbClr val="D1D5DB"/>
                </a:solidFill>
                <a:effectLst/>
                <a:latin typeface="Söhne"/>
              </a:rPr>
              <a:t>Finally, you can encourage the audience to ask questions or provide feedback on the presentation.</a:t>
            </a:r>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a:p>
        </p:txBody>
      </p:sp>
    </p:spTree>
    <p:extLst>
      <p:ext uri="{BB962C8B-B14F-4D97-AF65-F5344CB8AC3E}">
        <p14:creationId xmlns:p14="http://schemas.microsoft.com/office/powerpoint/2010/main" val="3737451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2/4/2023</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2/4/2023</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2/4/2023</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2/4/2023</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8FAEDB12-2D44-4D93-9058-2C0176384169}"/>
              </a:ext>
            </a:extLst>
          </p:cNvPr>
          <p:cNvPicPr>
            <a:picLocks noChangeAspect="1" noChangeArrowheads="1"/>
          </p:cNvPicPr>
          <p:nvPr userDrawn="1"/>
        </p:nvPicPr>
        <p:blipFill>
          <a:blip r:embed="rId2" cstate="print"/>
          <a:srcRect/>
          <a:stretch>
            <a:fillRect/>
          </a:stretch>
        </p:blipFill>
        <p:spPr bwMode="auto">
          <a:xfrm>
            <a:off x="1" y="1"/>
            <a:ext cx="2071670" cy="797530"/>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2/4/2023</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2/4/2023</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2/4/2023</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2/4/2023</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2/4/2023</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2/4/2023</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2/4/2023</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2/4/2023</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i.org/10.1145/3514221.352256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1446596" y="4011910"/>
            <a:ext cx="6250809" cy="467878"/>
          </a:xfrm>
        </p:spPr>
        <p:txBody>
          <a:bodyPr>
            <a:noAutofit/>
          </a:bodyPr>
          <a:lstStyle/>
          <a:p>
            <a:r>
              <a:rPr lang="en-US" sz="1600" b="1" dirty="0">
                <a:solidFill>
                  <a:schemeClr val="tx2">
                    <a:lumMod val="50000"/>
                  </a:schemeClr>
                </a:solidFill>
                <a:latin typeface="Constantia" pitchFamily="18" charset="0"/>
              </a:rPr>
              <a:t>By Achilleas Eftychiou: aeftyc03@ucy.ac.cy</a:t>
            </a:r>
            <a:endParaRPr lang="el-GR" sz="1600" dirty="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dirty="0">
                <a:latin typeface="Constantia" pitchFamily="18" charset="0"/>
              </a:rPr>
              <a:t>https://www2.cs.ucy.ac.cy/courses/EPL646</a:t>
            </a:r>
            <a:endParaRPr lang="el-GR" dirty="0">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dirty="0">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656532"/>
            <a:ext cx="8572560" cy="1200329"/>
          </a:xfrm>
          <a:prstGeom prst="rect">
            <a:avLst/>
          </a:prstGeom>
        </p:spPr>
        <p:txBody>
          <a:bodyPr wrap="square">
            <a:spAutoFit/>
          </a:bodyPr>
          <a:lstStyle/>
          <a:p>
            <a:pPr algn="just"/>
            <a:r>
              <a:rPr lang="en-US" sz="1800" b="0" i="0" dirty="0">
                <a:effectLst/>
                <a:latin typeface="Helvetica Neue"/>
              </a:rPr>
              <a:t>Fatemeh </a:t>
            </a:r>
            <a:r>
              <a:rPr lang="en-US" sz="1800" b="0" i="0" dirty="0" err="1">
                <a:effectLst/>
                <a:latin typeface="Helvetica Neue"/>
              </a:rPr>
              <a:t>Nargesian</a:t>
            </a:r>
            <a:r>
              <a:rPr lang="en-US" sz="1800" b="0" i="0" dirty="0">
                <a:effectLst/>
                <a:latin typeface="Helvetica Neue"/>
              </a:rPr>
              <a:t>, </a:t>
            </a:r>
            <a:r>
              <a:rPr lang="en-US" sz="1800" b="0" i="0" dirty="0" err="1">
                <a:effectLst/>
                <a:latin typeface="Helvetica Neue"/>
              </a:rPr>
              <a:t>Abolfazl</a:t>
            </a:r>
            <a:r>
              <a:rPr lang="en-US" sz="1800" b="0" i="0" dirty="0">
                <a:effectLst/>
                <a:latin typeface="Helvetica Neue"/>
              </a:rPr>
              <a:t> </a:t>
            </a:r>
            <a:r>
              <a:rPr lang="en-US" sz="1800" b="0" i="0" dirty="0" err="1">
                <a:effectLst/>
                <a:latin typeface="Helvetica Neue"/>
              </a:rPr>
              <a:t>Asudeh</a:t>
            </a:r>
            <a:r>
              <a:rPr lang="en-US" sz="1800" b="0" i="0" dirty="0">
                <a:effectLst/>
                <a:latin typeface="Helvetica Neue"/>
              </a:rPr>
              <a:t>, and H. V. Jagadish. 2022. In Proceedings of the 2022 International Conference on Management of Data (SIGMOD '22). Association for Computing Machinery, New York, NY, USA, 2458–2464. https://doi.org/10.1145/3514221.3522567</a:t>
            </a:r>
            <a:endParaRPr lang="en-US" dirty="0">
              <a:solidFill>
                <a:srgbClr val="0000FF"/>
              </a:solidFill>
              <a:latin typeface="Constantia" pitchFamily="18" charset="0"/>
            </a:endParaRPr>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683411" y="1287330"/>
            <a:ext cx="7972452" cy="1224861"/>
          </a:xfrm>
        </p:spPr>
        <p:txBody>
          <a:bodyPr>
            <a:normAutofit fontScale="90000"/>
          </a:bodyPr>
          <a:lstStyle/>
          <a:p>
            <a:r>
              <a:rPr lang="en-US" sz="3600" b="1" i="0" u="none" strike="noStrike" dirty="0">
                <a:effectLst/>
                <a:latin typeface="Helvetica Neue"/>
                <a:hlinkClick r:id="rId4">
                  <a:extLst>
                    <a:ext uri="{A12FA001-AC4F-418D-AE19-62706E023703}">
                      <ahyp:hlinkClr xmlns:ahyp="http://schemas.microsoft.com/office/drawing/2018/hyperlinkcolor" val="tx"/>
                    </a:ext>
                  </a:extLst>
                </a:hlinkClick>
              </a:rPr>
              <a:t>Responsible Data Integration: Next-generation Challenges</a:t>
            </a:r>
            <a:br>
              <a:rPr lang="en-US" sz="3600" dirty="0"/>
            </a:br>
            <a:endParaRPr lang="en-US" sz="3600" b="1"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Tree>
    <p:extLst>
      <p:ext uri="{BB962C8B-B14F-4D97-AF65-F5344CB8AC3E}">
        <p14:creationId xmlns:p14="http://schemas.microsoft.com/office/powerpoint/2010/main" val="290074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0" y="1752655"/>
            <a:ext cx="8356429" cy="2699487"/>
          </a:xfrm>
        </p:spPr>
        <p:txBody>
          <a:bodyPr>
            <a:normAutofit fontScale="70000" lnSpcReduction="20000"/>
          </a:bodyPr>
          <a:lstStyle/>
          <a:p>
            <a:r>
              <a:rPr lang="en-US" b="0" i="0" dirty="0">
                <a:solidFill>
                  <a:schemeClr val="tx1"/>
                </a:solidFill>
                <a:effectLst/>
                <a:latin typeface="Söhne"/>
              </a:rPr>
              <a:t> Responsible data integration is the process of integrating data from various sources in an ethical, legal, and private manner. Because of the increasing availability of data and the growing demand for data-driven decision-making, responsible data integration has become a critical challenge in today's society. According to studies, 69% of organizations are already using big data to improve their operations.</a:t>
            </a:r>
          </a:p>
          <a:p>
            <a:r>
              <a:rPr lang="en-US" b="0" i="0" dirty="0">
                <a:solidFill>
                  <a:schemeClr val="tx1"/>
                </a:solidFill>
                <a:effectLst/>
                <a:latin typeface="Söhne"/>
              </a:rPr>
              <a:t> However, there are several challenges to responsible data integration, including data quality, privacy, security, and transparency. These difficulties can have a negative impact on the accuracy and dependability of integrated data, as well as the trust and reputation of data integration projects.</a:t>
            </a:r>
            <a:endParaRPr lang="en-US" dirty="0">
              <a:solidFill>
                <a:schemeClr val="tx1"/>
              </a:solidFill>
              <a:latin typeface="Söhne"/>
            </a:endParaRPr>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279548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b="0" i="0" dirty="0">
                <a:solidFill>
                  <a:schemeClr val="tx1"/>
                </a:solidFill>
                <a:effectLst/>
                <a:latin typeface="Söhne"/>
              </a:rPr>
              <a:t>Data Quality Challenges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1" y="1752655"/>
            <a:ext cx="8483260" cy="2699487"/>
          </a:xfrm>
        </p:spPr>
        <p:txBody>
          <a:bodyPr>
            <a:normAutofit fontScale="70000" lnSpcReduction="20000"/>
          </a:bodyPr>
          <a:lstStyle/>
          <a:p>
            <a:r>
              <a:rPr lang="en-US" b="0" i="0" dirty="0">
                <a:solidFill>
                  <a:schemeClr val="tx1"/>
                </a:solidFill>
                <a:effectLst/>
                <a:latin typeface="Söhne"/>
              </a:rPr>
              <a:t>Data quality issues arise as a result of the heterogeneity of data sources, which can vary in format, structure, and semantics. This can result in data consistency, completeness, and accuracy issues.</a:t>
            </a:r>
          </a:p>
          <a:p>
            <a:r>
              <a:rPr lang="en-US" b="0" i="0" dirty="0">
                <a:solidFill>
                  <a:schemeClr val="tx1"/>
                </a:solidFill>
                <a:effectLst/>
                <a:latin typeface="Söhne"/>
              </a:rPr>
              <a:t> To ensure the quality of integrated data, data cleaning, transformation, and integration are required. These processes, however, can introduce errors and biases that must be identified and addressed. According to an IBM study, poor data quality costs US businesses an average of $3.1 trillion per year.</a:t>
            </a:r>
          </a:p>
          <a:p>
            <a:r>
              <a:rPr lang="en-US" b="0" i="0" dirty="0">
                <a:solidFill>
                  <a:schemeClr val="tx1"/>
                </a:solidFill>
                <a:effectLst/>
                <a:latin typeface="Söhne"/>
              </a:rPr>
              <a:t> To address data quality issues, businesses must implement effective data quality management practices such as data profiling, cleansing, and enrichment.</a:t>
            </a:r>
            <a:endParaRPr lang="en-US" dirty="0"/>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2380355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b="0" i="0" dirty="0">
                <a:solidFill>
                  <a:schemeClr val="tx1"/>
                </a:solidFill>
                <a:effectLst/>
                <a:latin typeface="Söhne"/>
              </a:rPr>
              <a:t>Privacy Challenges </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0" y="1752655"/>
            <a:ext cx="8562109" cy="2699487"/>
          </a:xfrm>
        </p:spPr>
        <p:txBody>
          <a:bodyPr>
            <a:normAutofit fontScale="62500" lnSpcReduction="20000"/>
          </a:bodyPr>
          <a:lstStyle/>
          <a:p>
            <a:r>
              <a:rPr lang="en-US" b="0" i="0" dirty="0">
                <a:solidFill>
                  <a:schemeClr val="tx1"/>
                </a:solidFill>
                <a:effectLst/>
                <a:latin typeface="Söhne"/>
              </a:rPr>
              <a:t>The need to protect individuals' personal information from unauthorized access and use creates privacy issues. The risk of privacy breaches grows as more data from multiple sources is integrated.</a:t>
            </a:r>
          </a:p>
          <a:p>
            <a:r>
              <a:rPr lang="en-US" b="0" i="0" dirty="0">
                <a:solidFill>
                  <a:schemeClr val="tx1"/>
                </a:solidFill>
                <a:effectLst/>
                <a:latin typeface="Söhne"/>
              </a:rPr>
              <a:t>Even if each dataset is anonymized, the integration of multiple datasets can pose privacy risks. For example, researchers at MIT and Harvard discovered that using publicly available information, it is possible to identify individuals in anonymized medical records.</a:t>
            </a:r>
          </a:p>
          <a:p>
            <a:r>
              <a:rPr lang="en-US" dirty="0">
                <a:latin typeface="Söhne"/>
              </a:rPr>
              <a:t> </a:t>
            </a:r>
            <a:r>
              <a:rPr lang="en-US" b="0" i="0" dirty="0">
                <a:solidFill>
                  <a:schemeClr val="tx1"/>
                </a:solidFill>
                <a:effectLst/>
                <a:latin typeface="Söhne"/>
              </a:rPr>
              <a:t> Adopting privacy-preserving techniques such as differential privacy, k-anonymity, and l-diversity is required for responsible data integration. These techniques aid in the protection of sensitive data while still allowing for meaningful analysis of integrated data.</a:t>
            </a:r>
            <a:endParaRPr lang="en-US" dirty="0">
              <a:solidFill>
                <a:schemeClr val="tx1"/>
              </a:solidFill>
            </a:endParaRPr>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167516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US" b="0" i="0" dirty="0">
                <a:solidFill>
                  <a:schemeClr val="tx1"/>
                </a:solidFill>
                <a:effectLst/>
                <a:latin typeface="Söhne"/>
              </a:rPr>
              <a:t>Security Challenges</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1" y="1752655"/>
            <a:ext cx="8483260" cy="2699487"/>
          </a:xfrm>
        </p:spPr>
        <p:txBody>
          <a:bodyPr>
            <a:normAutofit lnSpcReduction="10000"/>
          </a:bodyPr>
          <a:lstStyle/>
          <a:p>
            <a:r>
              <a:rPr lang="en-GB" sz="1800" b="0" i="0" dirty="0">
                <a:solidFill>
                  <a:schemeClr val="tx1"/>
                </a:solidFill>
                <a:effectLst/>
                <a:latin typeface="Söhne"/>
              </a:rPr>
              <a:t>The necessity to safeguard integrated data against unwanted access, modification, or destruction presents security problems. Projects involving the integration of additional data run the danger of security lapses.</a:t>
            </a:r>
          </a:p>
          <a:p>
            <a:r>
              <a:rPr lang="en-GB" sz="1800" b="0" i="0" dirty="0">
                <a:solidFill>
                  <a:schemeClr val="tx1"/>
                </a:solidFill>
                <a:effectLst/>
                <a:latin typeface="Söhne"/>
              </a:rPr>
              <a:t>Cyberattacks, data breaches, and insider threats are just a few examples of the internal and external dangers that might pose a security risk. The average cost of a data breach in the US, according to a research by the </a:t>
            </a:r>
            <a:r>
              <a:rPr lang="en-GB" sz="1800" b="0" i="0" dirty="0" err="1">
                <a:solidFill>
                  <a:schemeClr val="tx1"/>
                </a:solidFill>
                <a:effectLst/>
                <a:latin typeface="Söhne"/>
              </a:rPr>
              <a:t>Ponemon</a:t>
            </a:r>
            <a:r>
              <a:rPr lang="en-GB" sz="1800" b="0" i="0" dirty="0">
                <a:solidFill>
                  <a:schemeClr val="tx1"/>
                </a:solidFill>
                <a:effectLst/>
                <a:latin typeface="Söhne"/>
              </a:rPr>
              <a:t> Institute, is $8.19 million.</a:t>
            </a:r>
          </a:p>
          <a:p>
            <a:r>
              <a:rPr lang="en-GB" sz="1800" b="0" i="0" dirty="0">
                <a:solidFill>
                  <a:schemeClr val="tx1"/>
                </a:solidFill>
                <a:effectLst/>
                <a:latin typeface="Söhne"/>
              </a:rPr>
              <a:t>Using safety precautions like access control, encryption, and auditing is necessary for responsible data integration. These precautions aid in preserving the availability, confidentiality, and integrity of integrated data.</a:t>
            </a:r>
            <a:endParaRPr lang="en-US" sz="1800" dirty="0">
              <a:solidFill>
                <a:schemeClr val="tx1"/>
              </a:solidFill>
            </a:endParaRPr>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230129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b="0" i="0" dirty="0">
                <a:solidFill>
                  <a:schemeClr val="tx1"/>
                </a:solidFill>
                <a:effectLst/>
                <a:latin typeface="Söhne"/>
              </a:rPr>
              <a:t>Transparency Challenges </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330371" y="1752655"/>
            <a:ext cx="8418093" cy="2699487"/>
          </a:xfrm>
        </p:spPr>
        <p:txBody>
          <a:bodyPr>
            <a:normAutofit fontScale="92500" lnSpcReduction="20000"/>
          </a:bodyPr>
          <a:lstStyle/>
          <a:p>
            <a:r>
              <a:rPr lang="en-GB" sz="1800" b="0" i="0" dirty="0">
                <a:solidFill>
                  <a:schemeClr val="tx1"/>
                </a:solidFill>
                <a:effectLst/>
                <a:latin typeface="Söhne"/>
              </a:rPr>
              <a:t>The desire to make data integration processes and results accessible and understandable to stakeholders creates transparency problems. This encourages confidence, responsibility, and well-informed choices.</a:t>
            </a:r>
          </a:p>
          <a:p>
            <a:r>
              <a:rPr lang="en-GB" sz="1800" b="0" i="0" dirty="0">
                <a:solidFill>
                  <a:schemeClr val="tx1"/>
                </a:solidFill>
                <a:effectLst/>
                <a:latin typeface="Söhne"/>
              </a:rPr>
              <a:t>Using transparency measures like documentation, data lineage, and data provenance is necessary for responsible data integration. These metrics aid stakeholders in comprehending the use of data, how it is integrated, and how choices are made using integrated data.</a:t>
            </a:r>
          </a:p>
          <a:p>
            <a:r>
              <a:rPr lang="en-GB" sz="1800" b="0" i="0" dirty="0">
                <a:solidFill>
                  <a:schemeClr val="tx1"/>
                </a:solidFill>
                <a:effectLst/>
                <a:latin typeface="Söhne"/>
              </a:rPr>
              <a:t>For instance, the Open Data Institute has created a framework for releasing data that incorporates transparency principles including providing precise descriptions of the data, publishing the data in forms that are machine-readable, and identifying problems with the quality of the data.</a:t>
            </a:r>
            <a:endParaRPr lang="en-US" sz="1800" dirty="0">
              <a:solidFill>
                <a:schemeClr val="tx1"/>
              </a:solidFill>
            </a:endParaRPr>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2177017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b="0" i="0" dirty="0">
                <a:solidFill>
                  <a:schemeClr val="tx1"/>
                </a:solidFill>
                <a:effectLst/>
                <a:latin typeface="Söhne"/>
              </a:rPr>
              <a:t>Conclusion</a:t>
            </a:r>
            <a:endParaRPr lang="en-US" dirty="0"/>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185300" y="1752655"/>
            <a:ext cx="8779188" cy="2699487"/>
          </a:xfrm>
        </p:spPr>
        <p:txBody>
          <a:bodyPr>
            <a:normAutofit/>
          </a:bodyPr>
          <a:lstStyle/>
          <a:p>
            <a:r>
              <a:rPr lang="en-US" sz="1800" b="0" i="0" dirty="0">
                <a:solidFill>
                  <a:schemeClr val="tx1"/>
                </a:solidFill>
                <a:effectLst/>
                <a:latin typeface="Söhne"/>
              </a:rPr>
              <a:t> Responsible data integration is a crucial challenge that requires addressing data quality, privacy, security, and transparency challenges. By effectively managing these challenges, organizations can leverage integrated data to gain insights and improve decision-making. </a:t>
            </a:r>
          </a:p>
          <a:p>
            <a:r>
              <a:rPr lang="en-US" sz="1800" b="0" i="0" dirty="0">
                <a:solidFill>
                  <a:schemeClr val="tx1"/>
                </a:solidFill>
                <a:effectLst/>
                <a:latin typeface="Söhne"/>
              </a:rPr>
              <a:t> Responsible data integration is essential for ensuring ethical, legal, and respectful use of data and promoting</a:t>
            </a:r>
            <a:endParaRPr lang="en-US" sz="1800" dirty="0">
              <a:solidFill>
                <a:schemeClr val="tx1"/>
              </a:solidFill>
            </a:endParaRPr>
          </a:p>
        </p:txBody>
      </p:sp>
      <p:pic>
        <p:nvPicPr>
          <p:cNvPr id="6" name="Graphic 5" descr="Learning">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210" y="460417"/>
            <a:ext cx="1080000" cy="1080000"/>
          </a:xfrm>
          <a:prstGeom prst="rect">
            <a:avLst/>
          </a:prstGeom>
        </p:spPr>
      </p:pic>
    </p:spTree>
    <p:extLst>
      <p:ext uri="{BB962C8B-B14F-4D97-AF65-F5344CB8AC3E}">
        <p14:creationId xmlns:p14="http://schemas.microsoft.com/office/powerpoint/2010/main" val="314638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Thank you! </a:t>
            </a:r>
          </a:p>
        </p:txBody>
      </p:sp>
      <p:pic>
        <p:nvPicPr>
          <p:cNvPr id="2050" name="Picture 2" descr="https://lh3.googleusercontent.com/Odn82rV4xuSKZHhv6FbxN2wTfCxnNBeK3wz-Y_fs_fy7zD3b-o-g72L5Ua3lyeTsQ759YjW-qrfzrqPdRrK3vT4uJiI95I_AwSMEomrpDoYLj6X26KxyDEzNO9R9J55rp5jfWup_oJk">
            <a:extLst>
              <a:ext uri="{FF2B5EF4-FFF2-40B4-BE49-F238E27FC236}">
                <a16:creationId xmlns:a16="http://schemas.microsoft.com/office/drawing/2014/main" id="{81EEE695-EC65-437E-8C8E-6BE4AA2642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6117" y="1615585"/>
            <a:ext cx="4897028" cy="326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417003"/>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5152</TotalTime>
  <Words>1173</Words>
  <Application>Microsoft Office PowerPoint</Application>
  <PresentationFormat>On-screen Show (16:9)</PresentationFormat>
  <Paragraphs>53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Constantia</vt:lpstr>
      <vt:lpstr>Helvetica Neue</vt:lpstr>
      <vt:lpstr>Söhne</vt:lpstr>
      <vt:lpstr>Θέμα του Office</vt:lpstr>
      <vt:lpstr>Responsible Data Integration: Next-generation Challenges </vt:lpstr>
      <vt:lpstr>Introduction</vt:lpstr>
      <vt:lpstr>Data Quality Challenges</vt:lpstr>
      <vt:lpstr>Privacy Challenges </vt:lpstr>
      <vt:lpstr>Security Challenges</vt:lpstr>
      <vt:lpstr>Transparency Challenges </vt:lpstr>
      <vt:lpstr>Conclusion</vt:lpstr>
      <vt:lpstr>Thank you! </vt:lpstr>
    </vt:vector>
  </TitlesOfParts>
  <Manager>Advanced Topics in Databases</Manager>
  <Company>Dept. of Computer Science, University of Cyprus</Company>
  <LinksUpToDate>false</LinksUpToDate>
  <SharedDoc>false</SharedDoc>
  <HyperlinkBase>https://www2.cs.ucy.ac.cy/~dzeina/courses/epl646/</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Looking Back to Look Forward</dc:title>
  <dc:subject/>
  <dc:creator>Maria Maslioukova</dc:creator>
  <cp:keywords/>
  <dc:description/>
  <cp:lastModifiedBy>Achilleas Eftychiou</cp:lastModifiedBy>
  <cp:revision>756</cp:revision>
  <dcterms:created xsi:type="dcterms:W3CDTF">2017-11-21T13:30:34Z</dcterms:created>
  <dcterms:modified xsi:type="dcterms:W3CDTF">2023-04-02T20:13:07Z</dcterms:modified>
  <cp:category>Student Presentations</cp:category>
</cp:coreProperties>
</file>