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4" r:id="rId1"/>
  </p:sldMasterIdLst>
  <p:notesMasterIdLst>
    <p:notesMasterId r:id="rId19"/>
  </p:notesMasterIdLst>
  <p:sldIdLst>
    <p:sldId id="256" r:id="rId2"/>
    <p:sldId id="257" r:id="rId3"/>
    <p:sldId id="258" r:id="rId4"/>
    <p:sldId id="262" r:id="rId5"/>
    <p:sldId id="259" r:id="rId6"/>
    <p:sldId id="266" r:id="rId7"/>
    <p:sldId id="260" r:id="rId8"/>
    <p:sldId id="269" r:id="rId9"/>
    <p:sldId id="271" r:id="rId10"/>
    <p:sldId id="273" r:id="rId11"/>
    <p:sldId id="264" r:id="rId12"/>
    <p:sldId id="272" r:id="rId13"/>
    <p:sldId id="265" r:id="rId14"/>
    <p:sldId id="270" r:id="rId15"/>
    <p:sldId id="267" r:id="rId16"/>
    <p:sldId id="268" r:id="rId17"/>
    <p:sldId id="274"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1FDA52E-048A-3A4A-9FB8-5660600C34C2}" v="171" dt="2023-03-15T21:54:15.59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321"/>
    <p:restoredTop sz="79348"/>
  </p:normalViewPr>
  <p:slideViewPr>
    <p:cSldViewPr snapToGrid="0">
      <p:cViewPr varScale="1">
        <p:scale>
          <a:sx n="87" d="100"/>
          <a:sy n="87" d="100"/>
        </p:scale>
        <p:origin x="1040"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5B29D8D-A800-6244-8303-8FE2624FE8BE}" type="datetimeFigureOut">
              <a:rPr lang="en-GR" smtClean="0"/>
              <a:t>15/3/23</a:t>
            </a:fld>
            <a:endParaRPr lang="en-G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2C5668-2523-524C-9F43-B69089346572}" type="slidenum">
              <a:rPr lang="en-GR" smtClean="0"/>
              <a:t>‹#›</a:t>
            </a:fld>
            <a:endParaRPr lang="en-GR"/>
          </a:p>
        </p:txBody>
      </p:sp>
    </p:spTree>
    <p:extLst>
      <p:ext uri="{BB962C8B-B14F-4D97-AF65-F5344CB8AC3E}">
        <p14:creationId xmlns:p14="http://schemas.microsoft.com/office/powerpoint/2010/main" val="1493520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R" dirty="0"/>
          </a:p>
        </p:txBody>
      </p:sp>
      <p:sp>
        <p:nvSpPr>
          <p:cNvPr id="4" name="Slide Number Placeholder 3"/>
          <p:cNvSpPr>
            <a:spLocks noGrp="1"/>
          </p:cNvSpPr>
          <p:nvPr>
            <p:ph type="sldNum" sz="quarter" idx="5"/>
          </p:nvPr>
        </p:nvSpPr>
        <p:spPr/>
        <p:txBody>
          <a:bodyPr/>
          <a:lstStyle/>
          <a:p>
            <a:fld id="{892C5668-2523-524C-9F43-B69089346572}" type="slidenum">
              <a:rPr lang="en-GR" smtClean="0"/>
              <a:t>1</a:t>
            </a:fld>
            <a:endParaRPr lang="en-GR"/>
          </a:p>
        </p:txBody>
      </p:sp>
    </p:spTree>
    <p:extLst>
      <p:ext uri="{BB962C8B-B14F-4D97-AF65-F5344CB8AC3E}">
        <p14:creationId xmlns:p14="http://schemas.microsoft.com/office/powerpoint/2010/main" val="36350727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R" dirty="0"/>
          </a:p>
        </p:txBody>
      </p:sp>
      <p:sp>
        <p:nvSpPr>
          <p:cNvPr id="4" name="Slide Number Placeholder 3"/>
          <p:cNvSpPr>
            <a:spLocks noGrp="1"/>
          </p:cNvSpPr>
          <p:nvPr>
            <p:ph type="sldNum" sz="quarter" idx="5"/>
          </p:nvPr>
        </p:nvSpPr>
        <p:spPr/>
        <p:txBody>
          <a:bodyPr/>
          <a:lstStyle/>
          <a:p>
            <a:fld id="{892C5668-2523-524C-9F43-B69089346572}" type="slidenum">
              <a:rPr lang="en-GR" smtClean="0"/>
              <a:t>10</a:t>
            </a:fld>
            <a:endParaRPr lang="en-GR"/>
          </a:p>
        </p:txBody>
      </p:sp>
    </p:spTree>
    <p:extLst>
      <p:ext uri="{BB962C8B-B14F-4D97-AF65-F5344CB8AC3E}">
        <p14:creationId xmlns:p14="http://schemas.microsoft.com/office/powerpoint/2010/main" val="28042337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92C5668-2523-524C-9F43-B69089346572}" type="slidenum">
              <a:rPr lang="en-GR" smtClean="0"/>
              <a:t>11</a:t>
            </a:fld>
            <a:endParaRPr lang="en-GR"/>
          </a:p>
        </p:txBody>
      </p:sp>
    </p:spTree>
    <p:extLst>
      <p:ext uri="{BB962C8B-B14F-4D97-AF65-F5344CB8AC3E}">
        <p14:creationId xmlns:p14="http://schemas.microsoft.com/office/powerpoint/2010/main" val="25838397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92C5668-2523-524C-9F43-B69089346572}" type="slidenum">
              <a:rPr lang="en-GR" smtClean="0"/>
              <a:t>12</a:t>
            </a:fld>
            <a:endParaRPr lang="en-GR"/>
          </a:p>
        </p:txBody>
      </p:sp>
    </p:spTree>
    <p:extLst>
      <p:ext uri="{BB962C8B-B14F-4D97-AF65-F5344CB8AC3E}">
        <p14:creationId xmlns:p14="http://schemas.microsoft.com/office/powerpoint/2010/main" val="21510931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R" dirty="0"/>
          </a:p>
        </p:txBody>
      </p:sp>
      <p:sp>
        <p:nvSpPr>
          <p:cNvPr id="4" name="Slide Number Placeholder 3"/>
          <p:cNvSpPr>
            <a:spLocks noGrp="1"/>
          </p:cNvSpPr>
          <p:nvPr>
            <p:ph type="sldNum" sz="quarter" idx="5"/>
          </p:nvPr>
        </p:nvSpPr>
        <p:spPr/>
        <p:txBody>
          <a:bodyPr/>
          <a:lstStyle/>
          <a:p>
            <a:fld id="{892C5668-2523-524C-9F43-B69089346572}" type="slidenum">
              <a:rPr lang="en-GR" smtClean="0"/>
              <a:t>13</a:t>
            </a:fld>
            <a:endParaRPr lang="en-GR"/>
          </a:p>
        </p:txBody>
      </p:sp>
    </p:spTree>
    <p:extLst>
      <p:ext uri="{BB962C8B-B14F-4D97-AF65-F5344CB8AC3E}">
        <p14:creationId xmlns:p14="http://schemas.microsoft.com/office/powerpoint/2010/main" val="3011485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R" dirty="0"/>
          </a:p>
        </p:txBody>
      </p:sp>
      <p:sp>
        <p:nvSpPr>
          <p:cNvPr id="4" name="Slide Number Placeholder 3"/>
          <p:cNvSpPr>
            <a:spLocks noGrp="1"/>
          </p:cNvSpPr>
          <p:nvPr>
            <p:ph type="sldNum" sz="quarter" idx="5"/>
          </p:nvPr>
        </p:nvSpPr>
        <p:spPr/>
        <p:txBody>
          <a:bodyPr/>
          <a:lstStyle/>
          <a:p>
            <a:fld id="{892C5668-2523-524C-9F43-B69089346572}" type="slidenum">
              <a:rPr lang="en-GR" smtClean="0"/>
              <a:t>15</a:t>
            </a:fld>
            <a:endParaRPr lang="en-GR"/>
          </a:p>
        </p:txBody>
      </p:sp>
    </p:spTree>
    <p:extLst>
      <p:ext uri="{BB962C8B-B14F-4D97-AF65-F5344CB8AC3E}">
        <p14:creationId xmlns:p14="http://schemas.microsoft.com/office/powerpoint/2010/main" val="25860705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R" dirty="0"/>
          </a:p>
        </p:txBody>
      </p:sp>
      <p:sp>
        <p:nvSpPr>
          <p:cNvPr id="4" name="Slide Number Placeholder 3"/>
          <p:cNvSpPr>
            <a:spLocks noGrp="1"/>
          </p:cNvSpPr>
          <p:nvPr>
            <p:ph type="sldNum" sz="quarter" idx="5"/>
          </p:nvPr>
        </p:nvSpPr>
        <p:spPr/>
        <p:txBody>
          <a:bodyPr/>
          <a:lstStyle/>
          <a:p>
            <a:fld id="{892C5668-2523-524C-9F43-B69089346572}" type="slidenum">
              <a:rPr lang="en-GR" smtClean="0"/>
              <a:t>2</a:t>
            </a:fld>
            <a:endParaRPr lang="en-GR"/>
          </a:p>
        </p:txBody>
      </p:sp>
    </p:spTree>
    <p:extLst>
      <p:ext uri="{BB962C8B-B14F-4D97-AF65-F5344CB8AC3E}">
        <p14:creationId xmlns:p14="http://schemas.microsoft.com/office/powerpoint/2010/main" val="9957487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92C5668-2523-524C-9F43-B69089346572}" type="slidenum">
              <a:rPr lang="en-GR" smtClean="0"/>
              <a:t>3</a:t>
            </a:fld>
            <a:endParaRPr lang="en-GR"/>
          </a:p>
        </p:txBody>
      </p:sp>
    </p:spTree>
    <p:extLst>
      <p:ext uri="{BB962C8B-B14F-4D97-AF65-F5344CB8AC3E}">
        <p14:creationId xmlns:p14="http://schemas.microsoft.com/office/powerpoint/2010/main" val="5973229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R" dirty="0"/>
          </a:p>
        </p:txBody>
      </p:sp>
      <p:sp>
        <p:nvSpPr>
          <p:cNvPr id="4" name="Slide Number Placeholder 3"/>
          <p:cNvSpPr>
            <a:spLocks noGrp="1"/>
          </p:cNvSpPr>
          <p:nvPr>
            <p:ph type="sldNum" sz="quarter" idx="5"/>
          </p:nvPr>
        </p:nvSpPr>
        <p:spPr/>
        <p:txBody>
          <a:bodyPr/>
          <a:lstStyle/>
          <a:p>
            <a:fld id="{892C5668-2523-524C-9F43-B69089346572}" type="slidenum">
              <a:rPr lang="en-GR" smtClean="0"/>
              <a:t>4</a:t>
            </a:fld>
            <a:endParaRPr lang="en-GR"/>
          </a:p>
        </p:txBody>
      </p:sp>
    </p:spTree>
    <p:extLst>
      <p:ext uri="{BB962C8B-B14F-4D97-AF65-F5344CB8AC3E}">
        <p14:creationId xmlns:p14="http://schemas.microsoft.com/office/powerpoint/2010/main" val="19570439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l-GR" dirty="0"/>
          </a:p>
        </p:txBody>
      </p:sp>
      <p:sp>
        <p:nvSpPr>
          <p:cNvPr id="4" name="Slide Number Placeholder 3"/>
          <p:cNvSpPr>
            <a:spLocks noGrp="1"/>
          </p:cNvSpPr>
          <p:nvPr>
            <p:ph type="sldNum" sz="quarter" idx="5"/>
          </p:nvPr>
        </p:nvSpPr>
        <p:spPr/>
        <p:txBody>
          <a:bodyPr/>
          <a:lstStyle/>
          <a:p>
            <a:fld id="{892C5668-2523-524C-9F43-B69089346572}" type="slidenum">
              <a:rPr lang="en-GR" smtClean="0"/>
              <a:t>5</a:t>
            </a:fld>
            <a:endParaRPr lang="en-GR"/>
          </a:p>
        </p:txBody>
      </p:sp>
    </p:spTree>
    <p:extLst>
      <p:ext uri="{BB962C8B-B14F-4D97-AF65-F5344CB8AC3E}">
        <p14:creationId xmlns:p14="http://schemas.microsoft.com/office/powerpoint/2010/main" val="1970657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R" dirty="0"/>
          </a:p>
        </p:txBody>
      </p:sp>
      <p:sp>
        <p:nvSpPr>
          <p:cNvPr id="4" name="Slide Number Placeholder 3"/>
          <p:cNvSpPr>
            <a:spLocks noGrp="1"/>
          </p:cNvSpPr>
          <p:nvPr>
            <p:ph type="sldNum" sz="quarter" idx="5"/>
          </p:nvPr>
        </p:nvSpPr>
        <p:spPr/>
        <p:txBody>
          <a:bodyPr/>
          <a:lstStyle/>
          <a:p>
            <a:fld id="{892C5668-2523-524C-9F43-B69089346572}" type="slidenum">
              <a:rPr lang="en-GR" smtClean="0"/>
              <a:t>6</a:t>
            </a:fld>
            <a:endParaRPr lang="en-GR"/>
          </a:p>
        </p:txBody>
      </p:sp>
    </p:spTree>
    <p:extLst>
      <p:ext uri="{BB962C8B-B14F-4D97-AF65-F5344CB8AC3E}">
        <p14:creationId xmlns:p14="http://schemas.microsoft.com/office/powerpoint/2010/main" val="36318128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R" dirty="0"/>
          </a:p>
        </p:txBody>
      </p:sp>
      <p:sp>
        <p:nvSpPr>
          <p:cNvPr id="4" name="Slide Number Placeholder 3"/>
          <p:cNvSpPr>
            <a:spLocks noGrp="1"/>
          </p:cNvSpPr>
          <p:nvPr>
            <p:ph type="sldNum" sz="quarter" idx="5"/>
          </p:nvPr>
        </p:nvSpPr>
        <p:spPr/>
        <p:txBody>
          <a:bodyPr/>
          <a:lstStyle/>
          <a:p>
            <a:fld id="{892C5668-2523-524C-9F43-B69089346572}" type="slidenum">
              <a:rPr lang="en-GR" smtClean="0"/>
              <a:t>7</a:t>
            </a:fld>
            <a:endParaRPr lang="en-GR"/>
          </a:p>
        </p:txBody>
      </p:sp>
    </p:spTree>
    <p:extLst>
      <p:ext uri="{BB962C8B-B14F-4D97-AF65-F5344CB8AC3E}">
        <p14:creationId xmlns:p14="http://schemas.microsoft.com/office/powerpoint/2010/main" val="34734279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R" dirty="0"/>
          </a:p>
        </p:txBody>
      </p:sp>
      <p:sp>
        <p:nvSpPr>
          <p:cNvPr id="4" name="Slide Number Placeholder 3"/>
          <p:cNvSpPr>
            <a:spLocks noGrp="1"/>
          </p:cNvSpPr>
          <p:nvPr>
            <p:ph type="sldNum" sz="quarter" idx="5"/>
          </p:nvPr>
        </p:nvSpPr>
        <p:spPr/>
        <p:txBody>
          <a:bodyPr/>
          <a:lstStyle/>
          <a:p>
            <a:fld id="{892C5668-2523-524C-9F43-B69089346572}" type="slidenum">
              <a:rPr lang="en-GR" smtClean="0"/>
              <a:t>8</a:t>
            </a:fld>
            <a:endParaRPr lang="en-GR"/>
          </a:p>
        </p:txBody>
      </p:sp>
    </p:spTree>
    <p:extLst>
      <p:ext uri="{BB962C8B-B14F-4D97-AF65-F5344CB8AC3E}">
        <p14:creationId xmlns:p14="http://schemas.microsoft.com/office/powerpoint/2010/main" val="10268562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R" dirty="0"/>
          </a:p>
        </p:txBody>
      </p:sp>
      <p:sp>
        <p:nvSpPr>
          <p:cNvPr id="4" name="Slide Number Placeholder 3"/>
          <p:cNvSpPr>
            <a:spLocks noGrp="1"/>
          </p:cNvSpPr>
          <p:nvPr>
            <p:ph type="sldNum" sz="quarter" idx="5"/>
          </p:nvPr>
        </p:nvSpPr>
        <p:spPr/>
        <p:txBody>
          <a:bodyPr/>
          <a:lstStyle/>
          <a:p>
            <a:fld id="{892C5668-2523-524C-9F43-B69089346572}" type="slidenum">
              <a:rPr lang="en-GR" smtClean="0"/>
              <a:t>9</a:t>
            </a:fld>
            <a:endParaRPr lang="en-GR"/>
          </a:p>
        </p:txBody>
      </p:sp>
    </p:spTree>
    <p:extLst>
      <p:ext uri="{BB962C8B-B14F-4D97-AF65-F5344CB8AC3E}">
        <p14:creationId xmlns:p14="http://schemas.microsoft.com/office/powerpoint/2010/main" val="18761758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GB"/>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2AC5E905-875E-894C-9F11-47EF87913745}" type="datetime1">
              <a:rPr lang="en-US" smtClean="0"/>
              <a:t>3/15/23</a:t>
            </a:fld>
            <a:endParaRPr lang="en-US"/>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C0722274-0FAA-4649-AA4E-4210F4F32167}" type="slidenum">
              <a:rPr lang="en-US" smtClean="0"/>
              <a:t>‹#›</a:t>
            </a:fld>
            <a:endParaRPr lang="en-US"/>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3031468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5B76AAE9-62E0-054F-8F7D-A0200324E1B3}" type="datetime1">
              <a:rPr lang="en-US" smtClean="0"/>
              <a:t>3/15/23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33954527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598B9A4C-68D4-9B42-A886-724BF7F177D8}" type="datetime1">
              <a:rPr lang="en-US" smtClean="0"/>
              <a:t>3/15/23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28201886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25424EE9-BDCA-5D44-BF26-8D9E62CD5A55}" type="datetime1">
              <a:rPr lang="en-US" smtClean="0"/>
              <a:t>3/15/23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21431804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GB"/>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DDB704E7-7CDA-744F-8545-321A115F03A5}" type="datetime1">
              <a:rPr lang="en-US" smtClean="0"/>
              <a:t>3/15/23</a:t>
            </a:fld>
            <a:endParaRPr lang="en-US"/>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C0722274-0FAA-4649-AA4E-4210F4F32167}" type="slidenum">
              <a:rPr lang="en-US" smtClean="0"/>
              <a:t>‹#›</a:t>
            </a:fld>
            <a:endParaRPr lang="en-US"/>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1243229473"/>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98178350-73AD-FC49-A1C7-508A1FB394A8}" type="datetime1">
              <a:rPr lang="en-US" smtClean="0"/>
              <a:t>3/15/23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642884348"/>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GB"/>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B04E450D-D50D-694D-9B7D-9B15C32911E3}" type="datetime1">
              <a:rPr lang="en-US" smtClean="0"/>
              <a:t>3/15/23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2253487303"/>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153F0D2E-E9E3-784E-B0E9-EBFC3E69F13A}" type="datetime1">
              <a:rPr lang="en-US" smtClean="0"/>
              <a:t>3/15/23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35679677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967D3DE-0C43-6D4D-9DF8-2B0E9A96EB43}" type="datetime1">
              <a:rPr lang="en-US" smtClean="0"/>
              <a:t>3/15/23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39487845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GB"/>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65051" y="6375679"/>
            <a:ext cx="1233355" cy="348462"/>
          </a:xfrm>
        </p:spPr>
        <p:txBody>
          <a:bodyPr/>
          <a:lstStyle/>
          <a:p>
            <a:fld id="{1E816381-6D87-BE41-87C9-E6300846474A}" type="datetime1">
              <a:rPr lang="en-US" smtClean="0"/>
              <a:t>3/15/23</a:t>
            </a:fld>
            <a:endParaRPr lang="en-US"/>
          </a:p>
        </p:txBody>
      </p:sp>
      <p:sp>
        <p:nvSpPr>
          <p:cNvPr id="6" name="Footer Placeholder 5"/>
          <p:cNvSpPr>
            <a:spLocks noGrp="1"/>
          </p:cNvSpPr>
          <p:nvPr>
            <p:ph type="ftr" sz="quarter" idx="11"/>
          </p:nvPr>
        </p:nvSpPr>
        <p:spPr>
          <a:xfrm>
            <a:off x="2103620" y="6375679"/>
            <a:ext cx="3482179" cy="345796"/>
          </a:xfrm>
        </p:spPr>
        <p:txBody>
          <a:bodyPr/>
          <a:lstStyle/>
          <a:p>
            <a:endParaRPr lang="en-US"/>
          </a:p>
        </p:txBody>
      </p:sp>
      <p:sp>
        <p:nvSpPr>
          <p:cNvPr id="7" name="Slide Number Placeholder 6"/>
          <p:cNvSpPr>
            <a:spLocks noGrp="1"/>
          </p:cNvSpPr>
          <p:nvPr>
            <p:ph type="sldNum" sz="quarter" idx="12"/>
          </p:nvPr>
        </p:nvSpPr>
        <p:spPr>
          <a:xfrm>
            <a:off x="5691014" y="6375679"/>
            <a:ext cx="1232456" cy="345796"/>
          </a:xfrm>
        </p:spPr>
        <p:txBody>
          <a:bodyPr/>
          <a:lstStyle/>
          <a:p>
            <a:fld id="{C0722274-0FAA-4649-AA4E-4210F4F32167}" type="slidenum">
              <a:rPr lang="en-US" smtClean="0"/>
              <a:t>‹#›</a:t>
            </a:fld>
            <a:endParaRPr lang="en-US"/>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96989893"/>
      </p:ext>
    </p:extLst>
  </p:cSld>
  <p:clrMapOvr>
    <a:masterClrMapping/>
  </p:clrMapOvr>
  <p:extLst>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GB"/>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65950" y="6375679"/>
            <a:ext cx="1232456" cy="348462"/>
          </a:xfrm>
        </p:spPr>
        <p:txBody>
          <a:bodyPr/>
          <a:lstStyle/>
          <a:p>
            <a:fld id="{F7496FD2-D631-5648-A3FA-B481CB056BEF}" type="datetime1">
              <a:rPr lang="en-US" smtClean="0"/>
              <a:t>3/15/23</a:t>
            </a:fld>
            <a:endParaRPr lang="en-US"/>
          </a:p>
        </p:txBody>
      </p:sp>
      <p:sp>
        <p:nvSpPr>
          <p:cNvPr id="6" name="Footer Placeholder 5"/>
          <p:cNvSpPr>
            <a:spLocks noGrp="1"/>
          </p:cNvSpPr>
          <p:nvPr>
            <p:ph type="ftr" sz="quarter" idx="11"/>
          </p:nvPr>
        </p:nvSpPr>
        <p:spPr>
          <a:xfrm>
            <a:off x="2103621" y="6375679"/>
            <a:ext cx="3482178" cy="345796"/>
          </a:xfrm>
        </p:spPr>
        <p:txBody>
          <a:bodyPr/>
          <a:lstStyle/>
          <a:p>
            <a:endParaRPr lang="en-US"/>
          </a:p>
        </p:txBody>
      </p:sp>
      <p:sp>
        <p:nvSpPr>
          <p:cNvPr id="7" name="Slide Number Placeholder 6"/>
          <p:cNvSpPr>
            <a:spLocks noGrp="1"/>
          </p:cNvSpPr>
          <p:nvPr>
            <p:ph type="sldNum" sz="quarter" idx="12"/>
          </p:nvPr>
        </p:nvSpPr>
        <p:spPr>
          <a:xfrm>
            <a:off x="5687568" y="6375679"/>
            <a:ext cx="1234440" cy="345796"/>
          </a:xfrm>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18399193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C3ED6598-4A04-5F42-9347-2B08E8E19110}" type="datetime1">
              <a:rPr lang="en-US" smtClean="0"/>
              <a:t>3/15/23</a:t>
            </a:fld>
            <a:endParaRPr lang="en-US" dirty="0"/>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C0722274-0FAA-4649-AA4E-4210F4F32167}" type="slidenum">
              <a:rPr lang="en-US" smtClean="0"/>
              <a:pPr/>
              <a:t>‹#›</a:t>
            </a:fld>
            <a:endParaRPr lang="en-US" dirty="0"/>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876336394"/>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hf hdr="0" ftr="0" dt="0"/>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4.svg"/></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7.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zebpay.com/blog/on-chain-vs-off-chain" TargetMode="External"/><Relationship Id="rId2" Type="http://schemas.openxmlformats.org/officeDocument/2006/relationships/hyperlink" Target="https://www.geeksforgeeks.org/practical-byzantine-fault-tolerancepbft/" TargetMode="External"/><Relationship Id="rId1" Type="http://schemas.openxmlformats.org/officeDocument/2006/relationships/slideLayout" Target="../slideLayouts/slideLayout2.xml"/><Relationship Id="rId6" Type="http://schemas.openxmlformats.org/officeDocument/2006/relationships/hyperlink" Target="https://wiki.tezosagora.org/learn/baking/tezos-energy-consumption" TargetMode="External"/><Relationship Id="rId5" Type="http://schemas.openxmlformats.org/officeDocument/2006/relationships/hyperlink" Target="https://elevatex.de/blog/web3/4-blockchains-types-explained/" TargetMode="External"/><Relationship Id="rId4" Type="http://schemas.openxmlformats.org/officeDocument/2006/relationships/hyperlink" Target="https://hyperledger-fabric.readthedocs.io/en/release-2.5/smartcontract/smartcontract.html"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0" name="Rectangle 1032">
            <a:extLst>
              <a:ext uri="{FF2B5EF4-FFF2-40B4-BE49-F238E27FC236}">
                <a16:creationId xmlns:a16="http://schemas.microsoft.com/office/drawing/2014/main" id="{28FFBEEC-E1D5-4133-8566-2A59DDB170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4639060" y="0"/>
            <a:ext cx="755294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06679DC-C8B2-2E93-7FF1-DF98AFBAADBA}"/>
              </a:ext>
            </a:extLst>
          </p:cNvPr>
          <p:cNvSpPr>
            <a:spLocks noGrp="1"/>
          </p:cNvSpPr>
          <p:nvPr>
            <p:ph type="ctrTitle"/>
          </p:nvPr>
        </p:nvSpPr>
        <p:spPr>
          <a:xfrm>
            <a:off x="5671909" y="951400"/>
            <a:ext cx="5875694" cy="4654296"/>
          </a:xfrm>
        </p:spPr>
        <p:txBody>
          <a:bodyPr>
            <a:normAutofit/>
          </a:bodyPr>
          <a:lstStyle/>
          <a:p>
            <a:r>
              <a:rPr lang="en-GB" sz="4200">
                <a:solidFill>
                  <a:srgbClr val="2A1A00"/>
                </a:solidFill>
                <a:effectLst/>
                <a:latin typeface="LinBiolinumTB"/>
              </a:rPr>
              <a:t>Database and Distributed Computing Foundations of Blockchains</a:t>
            </a:r>
            <a:br>
              <a:rPr lang="en-GB" sz="4200">
                <a:solidFill>
                  <a:srgbClr val="2A1A00"/>
                </a:solidFill>
                <a:effectLst/>
                <a:latin typeface="LinBiolinumTB"/>
              </a:rPr>
            </a:br>
            <a:br>
              <a:rPr lang="en-GB" sz="4200">
                <a:solidFill>
                  <a:srgbClr val="2A1A00"/>
                </a:solidFill>
              </a:rPr>
            </a:br>
            <a:endParaRPr lang="en-GR" sz="4200">
              <a:solidFill>
                <a:srgbClr val="2A1A00"/>
              </a:solidFill>
            </a:endParaRPr>
          </a:p>
        </p:txBody>
      </p:sp>
      <p:sp>
        <p:nvSpPr>
          <p:cNvPr id="1031" name="Freeform 14">
            <a:extLst>
              <a:ext uri="{FF2B5EF4-FFF2-40B4-BE49-F238E27FC236}">
                <a16:creationId xmlns:a16="http://schemas.microsoft.com/office/drawing/2014/main" id="{E8EFDFFA-99D1-4010-8BB3-F3C338EC0A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5282519" cy="6858000"/>
          </a:xfrm>
          <a:custGeom>
            <a:avLst/>
            <a:gdLst>
              <a:gd name="connsiteX0" fmla="*/ 0 w 4992864"/>
              <a:gd name="connsiteY0" fmla="*/ 0 h 6858000"/>
              <a:gd name="connsiteX1" fmla="*/ 4813476 w 4992864"/>
              <a:gd name="connsiteY1" fmla="*/ 0 h 6858000"/>
              <a:gd name="connsiteX2" fmla="*/ 4818239 w 4992864"/>
              <a:gd name="connsiteY2" fmla="*/ 66675 h 6858000"/>
              <a:gd name="connsiteX3" fmla="*/ 4826176 w 4992864"/>
              <a:gd name="connsiteY3" fmla="*/ 122237 h 6858000"/>
              <a:gd name="connsiteX4" fmla="*/ 4835701 w 4992864"/>
              <a:gd name="connsiteY4" fmla="*/ 174625 h 6858000"/>
              <a:gd name="connsiteX5" fmla="*/ 4851576 w 4992864"/>
              <a:gd name="connsiteY5" fmla="*/ 217487 h 6858000"/>
              <a:gd name="connsiteX6" fmla="*/ 4867451 w 4992864"/>
              <a:gd name="connsiteY6" fmla="*/ 260350 h 6858000"/>
              <a:gd name="connsiteX7" fmla="*/ 4886501 w 4992864"/>
              <a:gd name="connsiteY7" fmla="*/ 296862 h 6858000"/>
              <a:gd name="connsiteX8" fmla="*/ 4905551 w 4992864"/>
              <a:gd name="connsiteY8" fmla="*/ 334962 h 6858000"/>
              <a:gd name="connsiteX9" fmla="*/ 4923014 w 4992864"/>
              <a:gd name="connsiteY9" fmla="*/ 369887 h 6858000"/>
              <a:gd name="connsiteX10" fmla="*/ 4940476 w 4992864"/>
              <a:gd name="connsiteY10" fmla="*/ 409575 h 6858000"/>
              <a:gd name="connsiteX11" fmla="*/ 4956351 w 4992864"/>
              <a:gd name="connsiteY11" fmla="*/ 450850 h 6858000"/>
              <a:gd name="connsiteX12" fmla="*/ 4970639 w 4992864"/>
              <a:gd name="connsiteY12" fmla="*/ 496887 h 6858000"/>
              <a:gd name="connsiteX13" fmla="*/ 4981751 w 4992864"/>
              <a:gd name="connsiteY13" fmla="*/ 546100 h 6858000"/>
              <a:gd name="connsiteX14" fmla="*/ 4989689 w 4992864"/>
              <a:gd name="connsiteY14" fmla="*/ 606425 h 6858000"/>
              <a:gd name="connsiteX15" fmla="*/ 4992864 w 4992864"/>
              <a:gd name="connsiteY15" fmla="*/ 673100 h 6858000"/>
              <a:gd name="connsiteX16" fmla="*/ 4989689 w 4992864"/>
              <a:gd name="connsiteY16" fmla="*/ 744537 h 6858000"/>
              <a:gd name="connsiteX17" fmla="*/ 4981751 w 4992864"/>
              <a:gd name="connsiteY17" fmla="*/ 801687 h 6858000"/>
              <a:gd name="connsiteX18" fmla="*/ 4970639 w 4992864"/>
              <a:gd name="connsiteY18" fmla="*/ 854075 h 6858000"/>
              <a:gd name="connsiteX19" fmla="*/ 4956351 w 4992864"/>
              <a:gd name="connsiteY19" fmla="*/ 901700 h 6858000"/>
              <a:gd name="connsiteX20" fmla="*/ 4940476 w 4992864"/>
              <a:gd name="connsiteY20" fmla="*/ 942975 h 6858000"/>
              <a:gd name="connsiteX21" fmla="*/ 4921426 w 4992864"/>
              <a:gd name="connsiteY21" fmla="*/ 981075 h 6858000"/>
              <a:gd name="connsiteX22" fmla="*/ 4902376 w 4992864"/>
              <a:gd name="connsiteY22" fmla="*/ 1017587 h 6858000"/>
              <a:gd name="connsiteX23" fmla="*/ 4883326 w 4992864"/>
              <a:gd name="connsiteY23" fmla="*/ 1055687 h 6858000"/>
              <a:gd name="connsiteX24" fmla="*/ 4865864 w 4992864"/>
              <a:gd name="connsiteY24" fmla="*/ 1095375 h 6858000"/>
              <a:gd name="connsiteX25" fmla="*/ 4848401 w 4992864"/>
              <a:gd name="connsiteY25" fmla="*/ 1136650 h 6858000"/>
              <a:gd name="connsiteX26" fmla="*/ 4834114 w 4992864"/>
              <a:gd name="connsiteY26" fmla="*/ 1182687 h 6858000"/>
              <a:gd name="connsiteX27" fmla="*/ 4824589 w 4992864"/>
              <a:gd name="connsiteY27" fmla="*/ 1235075 h 6858000"/>
              <a:gd name="connsiteX28" fmla="*/ 4815064 w 4992864"/>
              <a:gd name="connsiteY28" fmla="*/ 1295400 h 6858000"/>
              <a:gd name="connsiteX29" fmla="*/ 4813476 w 4992864"/>
              <a:gd name="connsiteY29" fmla="*/ 1363662 h 6858000"/>
              <a:gd name="connsiteX30" fmla="*/ 4815064 w 4992864"/>
              <a:gd name="connsiteY30" fmla="*/ 1431925 h 6858000"/>
              <a:gd name="connsiteX31" fmla="*/ 4824589 w 4992864"/>
              <a:gd name="connsiteY31" fmla="*/ 1492250 h 6858000"/>
              <a:gd name="connsiteX32" fmla="*/ 4834114 w 4992864"/>
              <a:gd name="connsiteY32" fmla="*/ 1544637 h 6858000"/>
              <a:gd name="connsiteX33" fmla="*/ 4848401 w 4992864"/>
              <a:gd name="connsiteY33" fmla="*/ 1589087 h 6858000"/>
              <a:gd name="connsiteX34" fmla="*/ 4865864 w 4992864"/>
              <a:gd name="connsiteY34" fmla="*/ 1631950 h 6858000"/>
              <a:gd name="connsiteX35" fmla="*/ 4883326 w 4992864"/>
              <a:gd name="connsiteY35" fmla="*/ 1671637 h 6858000"/>
              <a:gd name="connsiteX36" fmla="*/ 4902376 w 4992864"/>
              <a:gd name="connsiteY36" fmla="*/ 1708150 h 6858000"/>
              <a:gd name="connsiteX37" fmla="*/ 4921426 w 4992864"/>
              <a:gd name="connsiteY37" fmla="*/ 1743075 h 6858000"/>
              <a:gd name="connsiteX38" fmla="*/ 4940476 w 4992864"/>
              <a:gd name="connsiteY38" fmla="*/ 1782762 h 6858000"/>
              <a:gd name="connsiteX39" fmla="*/ 4956351 w 4992864"/>
              <a:gd name="connsiteY39" fmla="*/ 1824037 h 6858000"/>
              <a:gd name="connsiteX40" fmla="*/ 4970639 w 4992864"/>
              <a:gd name="connsiteY40" fmla="*/ 1870075 h 6858000"/>
              <a:gd name="connsiteX41" fmla="*/ 4981751 w 4992864"/>
              <a:gd name="connsiteY41" fmla="*/ 1922462 h 6858000"/>
              <a:gd name="connsiteX42" fmla="*/ 4989689 w 4992864"/>
              <a:gd name="connsiteY42" fmla="*/ 1982787 h 6858000"/>
              <a:gd name="connsiteX43" fmla="*/ 4992864 w 4992864"/>
              <a:gd name="connsiteY43" fmla="*/ 2051050 h 6858000"/>
              <a:gd name="connsiteX44" fmla="*/ 4989689 w 4992864"/>
              <a:gd name="connsiteY44" fmla="*/ 2119312 h 6858000"/>
              <a:gd name="connsiteX45" fmla="*/ 4981751 w 4992864"/>
              <a:gd name="connsiteY45" fmla="*/ 2179637 h 6858000"/>
              <a:gd name="connsiteX46" fmla="*/ 4970639 w 4992864"/>
              <a:gd name="connsiteY46" fmla="*/ 2232025 h 6858000"/>
              <a:gd name="connsiteX47" fmla="*/ 4956351 w 4992864"/>
              <a:gd name="connsiteY47" fmla="*/ 2278062 h 6858000"/>
              <a:gd name="connsiteX48" fmla="*/ 4940476 w 4992864"/>
              <a:gd name="connsiteY48" fmla="*/ 2319337 h 6858000"/>
              <a:gd name="connsiteX49" fmla="*/ 4921426 w 4992864"/>
              <a:gd name="connsiteY49" fmla="*/ 2359025 h 6858000"/>
              <a:gd name="connsiteX50" fmla="*/ 4902376 w 4992864"/>
              <a:gd name="connsiteY50" fmla="*/ 2395537 h 6858000"/>
              <a:gd name="connsiteX51" fmla="*/ 4883326 w 4992864"/>
              <a:gd name="connsiteY51" fmla="*/ 2433637 h 6858000"/>
              <a:gd name="connsiteX52" fmla="*/ 4865864 w 4992864"/>
              <a:gd name="connsiteY52" fmla="*/ 2471737 h 6858000"/>
              <a:gd name="connsiteX53" fmla="*/ 4848401 w 4992864"/>
              <a:gd name="connsiteY53" fmla="*/ 2513012 h 6858000"/>
              <a:gd name="connsiteX54" fmla="*/ 4834114 w 4992864"/>
              <a:gd name="connsiteY54" fmla="*/ 2560637 h 6858000"/>
              <a:gd name="connsiteX55" fmla="*/ 4824589 w 4992864"/>
              <a:gd name="connsiteY55" fmla="*/ 2613025 h 6858000"/>
              <a:gd name="connsiteX56" fmla="*/ 4815064 w 4992864"/>
              <a:gd name="connsiteY56" fmla="*/ 2671762 h 6858000"/>
              <a:gd name="connsiteX57" fmla="*/ 4813476 w 4992864"/>
              <a:gd name="connsiteY57" fmla="*/ 2741612 h 6858000"/>
              <a:gd name="connsiteX58" fmla="*/ 4815064 w 4992864"/>
              <a:gd name="connsiteY58" fmla="*/ 2809875 h 6858000"/>
              <a:gd name="connsiteX59" fmla="*/ 4824589 w 4992864"/>
              <a:gd name="connsiteY59" fmla="*/ 2868612 h 6858000"/>
              <a:gd name="connsiteX60" fmla="*/ 4834114 w 4992864"/>
              <a:gd name="connsiteY60" fmla="*/ 2922587 h 6858000"/>
              <a:gd name="connsiteX61" fmla="*/ 4848401 w 4992864"/>
              <a:gd name="connsiteY61" fmla="*/ 2967037 h 6858000"/>
              <a:gd name="connsiteX62" fmla="*/ 4865864 w 4992864"/>
              <a:gd name="connsiteY62" fmla="*/ 3009900 h 6858000"/>
              <a:gd name="connsiteX63" fmla="*/ 4883326 w 4992864"/>
              <a:gd name="connsiteY63" fmla="*/ 3046412 h 6858000"/>
              <a:gd name="connsiteX64" fmla="*/ 4902376 w 4992864"/>
              <a:gd name="connsiteY64" fmla="*/ 3084512 h 6858000"/>
              <a:gd name="connsiteX65" fmla="*/ 4921426 w 4992864"/>
              <a:gd name="connsiteY65" fmla="*/ 3121025 h 6858000"/>
              <a:gd name="connsiteX66" fmla="*/ 4940476 w 4992864"/>
              <a:gd name="connsiteY66" fmla="*/ 3160712 h 6858000"/>
              <a:gd name="connsiteX67" fmla="*/ 4956351 w 4992864"/>
              <a:gd name="connsiteY67" fmla="*/ 3201987 h 6858000"/>
              <a:gd name="connsiteX68" fmla="*/ 4970639 w 4992864"/>
              <a:gd name="connsiteY68" fmla="*/ 3248025 h 6858000"/>
              <a:gd name="connsiteX69" fmla="*/ 4981751 w 4992864"/>
              <a:gd name="connsiteY69" fmla="*/ 3300412 h 6858000"/>
              <a:gd name="connsiteX70" fmla="*/ 4989689 w 4992864"/>
              <a:gd name="connsiteY70" fmla="*/ 3360737 h 6858000"/>
              <a:gd name="connsiteX71" fmla="*/ 4992864 w 4992864"/>
              <a:gd name="connsiteY71" fmla="*/ 3427412 h 6858000"/>
              <a:gd name="connsiteX72" fmla="*/ 4989689 w 4992864"/>
              <a:gd name="connsiteY72" fmla="*/ 3497262 h 6858000"/>
              <a:gd name="connsiteX73" fmla="*/ 4981751 w 4992864"/>
              <a:gd name="connsiteY73" fmla="*/ 3557587 h 6858000"/>
              <a:gd name="connsiteX74" fmla="*/ 4970639 w 4992864"/>
              <a:gd name="connsiteY74" fmla="*/ 3609975 h 6858000"/>
              <a:gd name="connsiteX75" fmla="*/ 4956351 w 4992864"/>
              <a:gd name="connsiteY75" fmla="*/ 3656012 h 6858000"/>
              <a:gd name="connsiteX76" fmla="*/ 4940476 w 4992864"/>
              <a:gd name="connsiteY76" fmla="*/ 3697287 h 6858000"/>
              <a:gd name="connsiteX77" fmla="*/ 4921426 w 4992864"/>
              <a:gd name="connsiteY77" fmla="*/ 3736975 h 6858000"/>
              <a:gd name="connsiteX78" fmla="*/ 4883326 w 4992864"/>
              <a:gd name="connsiteY78" fmla="*/ 3811587 h 6858000"/>
              <a:gd name="connsiteX79" fmla="*/ 4865864 w 4992864"/>
              <a:gd name="connsiteY79" fmla="*/ 3848100 h 6858000"/>
              <a:gd name="connsiteX80" fmla="*/ 4848401 w 4992864"/>
              <a:gd name="connsiteY80" fmla="*/ 3890962 h 6858000"/>
              <a:gd name="connsiteX81" fmla="*/ 4834114 w 4992864"/>
              <a:gd name="connsiteY81" fmla="*/ 3935412 h 6858000"/>
              <a:gd name="connsiteX82" fmla="*/ 4824589 w 4992864"/>
              <a:gd name="connsiteY82" fmla="*/ 3987800 h 6858000"/>
              <a:gd name="connsiteX83" fmla="*/ 4815064 w 4992864"/>
              <a:gd name="connsiteY83" fmla="*/ 4048125 h 6858000"/>
              <a:gd name="connsiteX84" fmla="*/ 4813476 w 4992864"/>
              <a:gd name="connsiteY84" fmla="*/ 4116387 h 6858000"/>
              <a:gd name="connsiteX85" fmla="*/ 4815064 w 4992864"/>
              <a:gd name="connsiteY85" fmla="*/ 4186237 h 6858000"/>
              <a:gd name="connsiteX86" fmla="*/ 4824589 w 4992864"/>
              <a:gd name="connsiteY86" fmla="*/ 4244975 h 6858000"/>
              <a:gd name="connsiteX87" fmla="*/ 4834114 w 4992864"/>
              <a:gd name="connsiteY87" fmla="*/ 4297362 h 6858000"/>
              <a:gd name="connsiteX88" fmla="*/ 4848401 w 4992864"/>
              <a:gd name="connsiteY88" fmla="*/ 4343400 h 6858000"/>
              <a:gd name="connsiteX89" fmla="*/ 4865864 w 4992864"/>
              <a:gd name="connsiteY89" fmla="*/ 4386262 h 6858000"/>
              <a:gd name="connsiteX90" fmla="*/ 4883326 w 4992864"/>
              <a:gd name="connsiteY90" fmla="*/ 4424362 h 6858000"/>
              <a:gd name="connsiteX91" fmla="*/ 4921426 w 4992864"/>
              <a:gd name="connsiteY91" fmla="*/ 4498975 h 6858000"/>
              <a:gd name="connsiteX92" fmla="*/ 4940476 w 4992864"/>
              <a:gd name="connsiteY92" fmla="*/ 4537075 h 6858000"/>
              <a:gd name="connsiteX93" fmla="*/ 4956351 w 4992864"/>
              <a:gd name="connsiteY93" fmla="*/ 4579937 h 6858000"/>
              <a:gd name="connsiteX94" fmla="*/ 4970639 w 4992864"/>
              <a:gd name="connsiteY94" fmla="*/ 4625975 h 6858000"/>
              <a:gd name="connsiteX95" fmla="*/ 4981751 w 4992864"/>
              <a:gd name="connsiteY95" fmla="*/ 4678362 h 6858000"/>
              <a:gd name="connsiteX96" fmla="*/ 4989689 w 4992864"/>
              <a:gd name="connsiteY96" fmla="*/ 4738687 h 6858000"/>
              <a:gd name="connsiteX97" fmla="*/ 4992864 w 4992864"/>
              <a:gd name="connsiteY97" fmla="*/ 4806950 h 6858000"/>
              <a:gd name="connsiteX98" fmla="*/ 4989689 w 4992864"/>
              <a:gd name="connsiteY98" fmla="*/ 4875212 h 6858000"/>
              <a:gd name="connsiteX99" fmla="*/ 4981751 w 4992864"/>
              <a:gd name="connsiteY99" fmla="*/ 4935537 h 6858000"/>
              <a:gd name="connsiteX100" fmla="*/ 4970639 w 4992864"/>
              <a:gd name="connsiteY100" fmla="*/ 4987925 h 6858000"/>
              <a:gd name="connsiteX101" fmla="*/ 4956351 w 4992864"/>
              <a:gd name="connsiteY101" fmla="*/ 5033962 h 6858000"/>
              <a:gd name="connsiteX102" fmla="*/ 4940476 w 4992864"/>
              <a:gd name="connsiteY102" fmla="*/ 5075237 h 6858000"/>
              <a:gd name="connsiteX103" fmla="*/ 4921426 w 4992864"/>
              <a:gd name="connsiteY103" fmla="*/ 5114925 h 6858000"/>
              <a:gd name="connsiteX104" fmla="*/ 4902376 w 4992864"/>
              <a:gd name="connsiteY104" fmla="*/ 5149850 h 6858000"/>
              <a:gd name="connsiteX105" fmla="*/ 4883326 w 4992864"/>
              <a:gd name="connsiteY105" fmla="*/ 5186362 h 6858000"/>
              <a:gd name="connsiteX106" fmla="*/ 4865864 w 4992864"/>
              <a:gd name="connsiteY106" fmla="*/ 5226050 h 6858000"/>
              <a:gd name="connsiteX107" fmla="*/ 4848401 w 4992864"/>
              <a:gd name="connsiteY107" fmla="*/ 5268912 h 6858000"/>
              <a:gd name="connsiteX108" fmla="*/ 4834114 w 4992864"/>
              <a:gd name="connsiteY108" fmla="*/ 5313362 h 6858000"/>
              <a:gd name="connsiteX109" fmla="*/ 4824589 w 4992864"/>
              <a:gd name="connsiteY109" fmla="*/ 5365750 h 6858000"/>
              <a:gd name="connsiteX110" fmla="*/ 4815064 w 4992864"/>
              <a:gd name="connsiteY110" fmla="*/ 5426075 h 6858000"/>
              <a:gd name="connsiteX111" fmla="*/ 4813476 w 4992864"/>
              <a:gd name="connsiteY111" fmla="*/ 5494337 h 6858000"/>
              <a:gd name="connsiteX112" fmla="*/ 4815064 w 4992864"/>
              <a:gd name="connsiteY112" fmla="*/ 5562600 h 6858000"/>
              <a:gd name="connsiteX113" fmla="*/ 4824589 w 4992864"/>
              <a:gd name="connsiteY113" fmla="*/ 5622925 h 6858000"/>
              <a:gd name="connsiteX114" fmla="*/ 4834114 w 4992864"/>
              <a:gd name="connsiteY114" fmla="*/ 5675312 h 6858000"/>
              <a:gd name="connsiteX115" fmla="*/ 4848401 w 4992864"/>
              <a:gd name="connsiteY115" fmla="*/ 5721350 h 6858000"/>
              <a:gd name="connsiteX116" fmla="*/ 4865864 w 4992864"/>
              <a:gd name="connsiteY116" fmla="*/ 5762625 h 6858000"/>
              <a:gd name="connsiteX117" fmla="*/ 4883326 w 4992864"/>
              <a:gd name="connsiteY117" fmla="*/ 5802312 h 6858000"/>
              <a:gd name="connsiteX118" fmla="*/ 4902376 w 4992864"/>
              <a:gd name="connsiteY118" fmla="*/ 5840412 h 6858000"/>
              <a:gd name="connsiteX119" fmla="*/ 4921426 w 4992864"/>
              <a:gd name="connsiteY119" fmla="*/ 5876925 h 6858000"/>
              <a:gd name="connsiteX120" fmla="*/ 4940476 w 4992864"/>
              <a:gd name="connsiteY120" fmla="*/ 5915025 h 6858000"/>
              <a:gd name="connsiteX121" fmla="*/ 4956351 w 4992864"/>
              <a:gd name="connsiteY121" fmla="*/ 5956300 h 6858000"/>
              <a:gd name="connsiteX122" fmla="*/ 4970639 w 4992864"/>
              <a:gd name="connsiteY122" fmla="*/ 6003925 h 6858000"/>
              <a:gd name="connsiteX123" fmla="*/ 4981751 w 4992864"/>
              <a:gd name="connsiteY123" fmla="*/ 6056312 h 6858000"/>
              <a:gd name="connsiteX124" fmla="*/ 4989689 w 4992864"/>
              <a:gd name="connsiteY124" fmla="*/ 6113462 h 6858000"/>
              <a:gd name="connsiteX125" fmla="*/ 4992864 w 4992864"/>
              <a:gd name="connsiteY125" fmla="*/ 6183312 h 6858000"/>
              <a:gd name="connsiteX126" fmla="*/ 4989689 w 4992864"/>
              <a:gd name="connsiteY126" fmla="*/ 6251575 h 6858000"/>
              <a:gd name="connsiteX127" fmla="*/ 4981751 w 4992864"/>
              <a:gd name="connsiteY127" fmla="*/ 6311900 h 6858000"/>
              <a:gd name="connsiteX128" fmla="*/ 4970639 w 4992864"/>
              <a:gd name="connsiteY128" fmla="*/ 6361112 h 6858000"/>
              <a:gd name="connsiteX129" fmla="*/ 4956351 w 4992864"/>
              <a:gd name="connsiteY129" fmla="*/ 6407150 h 6858000"/>
              <a:gd name="connsiteX130" fmla="*/ 4940476 w 4992864"/>
              <a:gd name="connsiteY130" fmla="*/ 6448425 h 6858000"/>
              <a:gd name="connsiteX131" fmla="*/ 4923014 w 4992864"/>
              <a:gd name="connsiteY131" fmla="*/ 6488112 h 6858000"/>
              <a:gd name="connsiteX132" fmla="*/ 4905551 w 4992864"/>
              <a:gd name="connsiteY132" fmla="*/ 6523037 h 6858000"/>
              <a:gd name="connsiteX133" fmla="*/ 4886501 w 4992864"/>
              <a:gd name="connsiteY133" fmla="*/ 6561137 h 6858000"/>
              <a:gd name="connsiteX134" fmla="*/ 4867451 w 4992864"/>
              <a:gd name="connsiteY134" fmla="*/ 6597650 h 6858000"/>
              <a:gd name="connsiteX135" fmla="*/ 4851576 w 4992864"/>
              <a:gd name="connsiteY135" fmla="*/ 6640512 h 6858000"/>
              <a:gd name="connsiteX136" fmla="*/ 4835701 w 4992864"/>
              <a:gd name="connsiteY136" fmla="*/ 6683375 h 6858000"/>
              <a:gd name="connsiteX137" fmla="*/ 4826176 w 4992864"/>
              <a:gd name="connsiteY137" fmla="*/ 6735762 h 6858000"/>
              <a:gd name="connsiteX138" fmla="*/ 4818239 w 4992864"/>
              <a:gd name="connsiteY138" fmla="*/ 6791325 h 6858000"/>
              <a:gd name="connsiteX139" fmla="*/ 4813476 w 4992864"/>
              <a:gd name="connsiteY139" fmla="*/ 6858000 h 6858000"/>
              <a:gd name="connsiteX140" fmla="*/ 0 w 4992864"/>
              <a:gd name="connsiteY14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Lst>
            <a:rect l="l" t="t" r="r" b="b"/>
            <a:pathLst>
              <a:path w="4992864" h="6858000">
                <a:moveTo>
                  <a:pt x="0" y="0"/>
                </a:moveTo>
                <a:lnTo>
                  <a:pt x="4813476" y="0"/>
                </a:lnTo>
                <a:lnTo>
                  <a:pt x="4818239" y="66675"/>
                </a:lnTo>
                <a:lnTo>
                  <a:pt x="4826176" y="122237"/>
                </a:lnTo>
                <a:lnTo>
                  <a:pt x="4835701" y="174625"/>
                </a:lnTo>
                <a:lnTo>
                  <a:pt x="4851576" y="217487"/>
                </a:lnTo>
                <a:lnTo>
                  <a:pt x="4867451" y="260350"/>
                </a:lnTo>
                <a:lnTo>
                  <a:pt x="4886501" y="296862"/>
                </a:lnTo>
                <a:lnTo>
                  <a:pt x="4905551" y="334962"/>
                </a:lnTo>
                <a:lnTo>
                  <a:pt x="4923014" y="369887"/>
                </a:lnTo>
                <a:lnTo>
                  <a:pt x="4940476" y="409575"/>
                </a:lnTo>
                <a:lnTo>
                  <a:pt x="4956351" y="450850"/>
                </a:lnTo>
                <a:lnTo>
                  <a:pt x="4970639" y="496887"/>
                </a:lnTo>
                <a:lnTo>
                  <a:pt x="4981751" y="546100"/>
                </a:lnTo>
                <a:lnTo>
                  <a:pt x="4989689" y="606425"/>
                </a:lnTo>
                <a:lnTo>
                  <a:pt x="4992864" y="673100"/>
                </a:lnTo>
                <a:lnTo>
                  <a:pt x="4989689" y="744537"/>
                </a:lnTo>
                <a:lnTo>
                  <a:pt x="4981751" y="801687"/>
                </a:lnTo>
                <a:lnTo>
                  <a:pt x="4970639" y="854075"/>
                </a:lnTo>
                <a:lnTo>
                  <a:pt x="4956351" y="901700"/>
                </a:lnTo>
                <a:lnTo>
                  <a:pt x="4940476" y="942975"/>
                </a:lnTo>
                <a:lnTo>
                  <a:pt x="4921426" y="981075"/>
                </a:lnTo>
                <a:lnTo>
                  <a:pt x="4902376" y="1017587"/>
                </a:lnTo>
                <a:lnTo>
                  <a:pt x="4883326" y="1055687"/>
                </a:lnTo>
                <a:lnTo>
                  <a:pt x="4865864" y="1095375"/>
                </a:lnTo>
                <a:lnTo>
                  <a:pt x="4848401" y="1136650"/>
                </a:lnTo>
                <a:lnTo>
                  <a:pt x="4834114" y="1182687"/>
                </a:lnTo>
                <a:lnTo>
                  <a:pt x="4824589" y="1235075"/>
                </a:lnTo>
                <a:lnTo>
                  <a:pt x="4815064" y="1295400"/>
                </a:lnTo>
                <a:lnTo>
                  <a:pt x="4813476" y="1363662"/>
                </a:lnTo>
                <a:lnTo>
                  <a:pt x="4815064" y="1431925"/>
                </a:lnTo>
                <a:lnTo>
                  <a:pt x="4824589" y="1492250"/>
                </a:lnTo>
                <a:lnTo>
                  <a:pt x="4834114" y="1544637"/>
                </a:lnTo>
                <a:lnTo>
                  <a:pt x="4848401" y="1589087"/>
                </a:lnTo>
                <a:lnTo>
                  <a:pt x="4865864" y="1631950"/>
                </a:lnTo>
                <a:lnTo>
                  <a:pt x="4883326" y="1671637"/>
                </a:lnTo>
                <a:lnTo>
                  <a:pt x="4902376" y="1708150"/>
                </a:lnTo>
                <a:lnTo>
                  <a:pt x="4921426" y="1743075"/>
                </a:lnTo>
                <a:lnTo>
                  <a:pt x="4940476" y="1782762"/>
                </a:lnTo>
                <a:lnTo>
                  <a:pt x="4956351" y="1824037"/>
                </a:lnTo>
                <a:lnTo>
                  <a:pt x="4970639" y="1870075"/>
                </a:lnTo>
                <a:lnTo>
                  <a:pt x="4981751" y="1922462"/>
                </a:lnTo>
                <a:lnTo>
                  <a:pt x="4989689" y="1982787"/>
                </a:lnTo>
                <a:lnTo>
                  <a:pt x="4992864" y="2051050"/>
                </a:lnTo>
                <a:lnTo>
                  <a:pt x="4989689" y="2119312"/>
                </a:lnTo>
                <a:lnTo>
                  <a:pt x="4981751" y="2179637"/>
                </a:lnTo>
                <a:lnTo>
                  <a:pt x="4970639" y="2232025"/>
                </a:lnTo>
                <a:lnTo>
                  <a:pt x="4956351" y="2278062"/>
                </a:lnTo>
                <a:lnTo>
                  <a:pt x="4940476" y="2319337"/>
                </a:lnTo>
                <a:lnTo>
                  <a:pt x="4921426" y="2359025"/>
                </a:lnTo>
                <a:lnTo>
                  <a:pt x="4902376" y="2395537"/>
                </a:lnTo>
                <a:lnTo>
                  <a:pt x="4883326" y="2433637"/>
                </a:lnTo>
                <a:lnTo>
                  <a:pt x="4865864" y="2471737"/>
                </a:lnTo>
                <a:lnTo>
                  <a:pt x="4848401" y="2513012"/>
                </a:lnTo>
                <a:lnTo>
                  <a:pt x="4834114" y="2560637"/>
                </a:lnTo>
                <a:lnTo>
                  <a:pt x="4824589" y="2613025"/>
                </a:lnTo>
                <a:lnTo>
                  <a:pt x="4815064" y="2671762"/>
                </a:lnTo>
                <a:lnTo>
                  <a:pt x="4813476" y="2741612"/>
                </a:lnTo>
                <a:lnTo>
                  <a:pt x="4815064" y="2809875"/>
                </a:lnTo>
                <a:lnTo>
                  <a:pt x="4824589" y="2868612"/>
                </a:lnTo>
                <a:lnTo>
                  <a:pt x="4834114" y="2922587"/>
                </a:lnTo>
                <a:lnTo>
                  <a:pt x="4848401" y="2967037"/>
                </a:lnTo>
                <a:lnTo>
                  <a:pt x="4865864" y="3009900"/>
                </a:lnTo>
                <a:lnTo>
                  <a:pt x="4883326" y="3046412"/>
                </a:lnTo>
                <a:lnTo>
                  <a:pt x="4902376" y="3084512"/>
                </a:lnTo>
                <a:lnTo>
                  <a:pt x="4921426" y="3121025"/>
                </a:lnTo>
                <a:lnTo>
                  <a:pt x="4940476" y="3160712"/>
                </a:lnTo>
                <a:lnTo>
                  <a:pt x="4956351" y="3201987"/>
                </a:lnTo>
                <a:lnTo>
                  <a:pt x="4970639" y="3248025"/>
                </a:lnTo>
                <a:lnTo>
                  <a:pt x="4981751" y="3300412"/>
                </a:lnTo>
                <a:lnTo>
                  <a:pt x="4989689" y="3360737"/>
                </a:lnTo>
                <a:lnTo>
                  <a:pt x="4992864" y="3427412"/>
                </a:lnTo>
                <a:lnTo>
                  <a:pt x="4989689" y="3497262"/>
                </a:lnTo>
                <a:lnTo>
                  <a:pt x="4981751" y="3557587"/>
                </a:lnTo>
                <a:lnTo>
                  <a:pt x="4970639" y="3609975"/>
                </a:lnTo>
                <a:lnTo>
                  <a:pt x="4956351" y="3656012"/>
                </a:lnTo>
                <a:lnTo>
                  <a:pt x="4940476" y="3697287"/>
                </a:lnTo>
                <a:lnTo>
                  <a:pt x="4921426" y="3736975"/>
                </a:lnTo>
                <a:lnTo>
                  <a:pt x="4883326" y="3811587"/>
                </a:lnTo>
                <a:lnTo>
                  <a:pt x="4865864" y="3848100"/>
                </a:lnTo>
                <a:lnTo>
                  <a:pt x="4848401" y="3890962"/>
                </a:lnTo>
                <a:lnTo>
                  <a:pt x="4834114" y="3935412"/>
                </a:lnTo>
                <a:lnTo>
                  <a:pt x="4824589" y="3987800"/>
                </a:lnTo>
                <a:lnTo>
                  <a:pt x="4815064" y="4048125"/>
                </a:lnTo>
                <a:lnTo>
                  <a:pt x="4813476" y="4116387"/>
                </a:lnTo>
                <a:lnTo>
                  <a:pt x="4815064" y="4186237"/>
                </a:lnTo>
                <a:lnTo>
                  <a:pt x="4824589" y="4244975"/>
                </a:lnTo>
                <a:lnTo>
                  <a:pt x="4834114" y="4297362"/>
                </a:lnTo>
                <a:lnTo>
                  <a:pt x="4848401" y="4343400"/>
                </a:lnTo>
                <a:lnTo>
                  <a:pt x="4865864" y="4386262"/>
                </a:lnTo>
                <a:lnTo>
                  <a:pt x="4883326" y="4424362"/>
                </a:lnTo>
                <a:lnTo>
                  <a:pt x="4921426" y="4498975"/>
                </a:lnTo>
                <a:lnTo>
                  <a:pt x="4940476" y="4537075"/>
                </a:lnTo>
                <a:lnTo>
                  <a:pt x="4956351" y="4579937"/>
                </a:lnTo>
                <a:lnTo>
                  <a:pt x="4970639" y="4625975"/>
                </a:lnTo>
                <a:lnTo>
                  <a:pt x="4981751" y="4678362"/>
                </a:lnTo>
                <a:lnTo>
                  <a:pt x="4989689" y="4738687"/>
                </a:lnTo>
                <a:lnTo>
                  <a:pt x="4992864" y="4806950"/>
                </a:lnTo>
                <a:lnTo>
                  <a:pt x="4989689" y="4875212"/>
                </a:lnTo>
                <a:lnTo>
                  <a:pt x="4981751" y="4935537"/>
                </a:lnTo>
                <a:lnTo>
                  <a:pt x="4970639" y="4987925"/>
                </a:lnTo>
                <a:lnTo>
                  <a:pt x="4956351" y="5033962"/>
                </a:lnTo>
                <a:lnTo>
                  <a:pt x="4940476" y="5075237"/>
                </a:lnTo>
                <a:lnTo>
                  <a:pt x="4921426" y="5114925"/>
                </a:lnTo>
                <a:lnTo>
                  <a:pt x="4902376" y="5149850"/>
                </a:lnTo>
                <a:lnTo>
                  <a:pt x="4883326" y="5186362"/>
                </a:lnTo>
                <a:lnTo>
                  <a:pt x="4865864" y="5226050"/>
                </a:lnTo>
                <a:lnTo>
                  <a:pt x="4848401" y="5268912"/>
                </a:lnTo>
                <a:lnTo>
                  <a:pt x="4834114" y="5313362"/>
                </a:lnTo>
                <a:lnTo>
                  <a:pt x="4824589" y="5365750"/>
                </a:lnTo>
                <a:lnTo>
                  <a:pt x="4815064" y="5426075"/>
                </a:lnTo>
                <a:lnTo>
                  <a:pt x="4813476" y="5494337"/>
                </a:lnTo>
                <a:lnTo>
                  <a:pt x="4815064" y="5562600"/>
                </a:lnTo>
                <a:lnTo>
                  <a:pt x="4824589" y="5622925"/>
                </a:lnTo>
                <a:lnTo>
                  <a:pt x="4834114" y="5675312"/>
                </a:lnTo>
                <a:lnTo>
                  <a:pt x="4848401" y="5721350"/>
                </a:lnTo>
                <a:lnTo>
                  <a:pt x="4865864" y="5762625"/>
                </a:lnTo>
                <a:lnTo>
                  <a:pt x="4883326" y="5802312"/>
                </a:lnTo>
                <a:lnTo>
                  <a:pt x="4902376" y="5840412"/>
                </a:lnTo>
                <a:lnTo>
                  <a:pt x="4921426" y="5876925"/>
                </a:lnTo>
                <a:lnTo>
                  <a:pt x="4940476" y="5915025"/>
                </a:lnTo>
                <a:lnTo>
                  <a:pt x="4956351" y="5956300"/>
                </a:lnTo>
                <a:lnTo>
                  <a:pt x="4970639" y="6003925"/>
                </a:lnTo>
                <a:lnTo>
                  <a:pt x="4981751" y="6056312"/>
                </a:lnTo>
                <a:lnTo>
                  <a:pt x="4989689" y="6113462"/>
                </a:lnTo>
                <a:lnTo>
                  <a:pt x="4992864" y="6183312"/>
                </a:lnTo>
                <a:lnTo>
                  <a:pt x="4989689" y="6251575"/>
                </a:lnTo>
                <a:lnTo>
                  <a:pt x="4981751" y="6311900"/>
                </a:lnTo>
                <a:lnTo>
                  <a:pt x="4970639" y="6361112"/>
                </a:lnTo>
                <a:lnTo>
                  <a:pt x="4956351" y="6407150"/>
                </a:lnTo>
                <a:lnTo>
                  <a:pt x="4940476" y="6448425"/>
                </a:lnTo>
                <a:lnTo>
                  <a:pt x="4923014" y="6488112"/>
                </a:lnTo>
                <a:lnTo>
                  <a:pt x="4905551" y="6523037"/>
                </a:lnTo>
                <a:lnTo>
                  <a:pt x="4886501" y="6561137"/>
                </a:lnTo>
                <a:lnTo>
                  <a:pt x="4867451" y="6597650"/>
                </a:lnTo>
                <a:lnTo>
                  <a:pt x="4851576" y="6640512"/>
                </a:lnTo>
                <a:lnTo>
                  <a:pt x="4835701" y="6683375"/>
                </a:lnTo>
                <a:lnTo>
                  <a:pt x="4826176" y="6735762"/>
                </a:lnTo>
                <a:lnTo>
                  <a:pt x="4818239" y="6791325"/>
                </a:lnTo>
                <a:lnTo>
                  <a:pt x="4813476" y="6858000"/>
                </a:lnTo>
                <a:lnTo>
                  <a:pt x="0" y="6858000"/>
                </a:lnTo>
                <a:close/>
              </a:path>
            </a:pathLst>
          </a:custGeom>
          <a:solidFill>
            <a:schemeClr val="bg1"/>
          </a:solidFill>
          <a:ln w="0">
            <a:noFill/>
            <a:prstDash val="solid"/>
            <a:round/>
            <a:headEnd/>
            <a:tailEnd/>
          </a:ln>
        </p:spPr>
      </p:sp>
      <p:pic>
        <p:nvPicPr>
          <p:cNvPr id="1028" name="Picture 4" descr="EPL606: Computer Networks and the Internet">
            <a:extLst>
              <a:ext uri="{FF2B5EF4-FFF2-40B4-BE49-F238E27FC236}">
                <a16:creationId xmlns:a16="http://schemas.microsoft.com/office/drawing/2014/main" id="{648FCFC7-8F76-9693-2A24-8C75A14928A0}"/>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13815" y="2776681"/>
            <a:ext cx="3995589" cy="130855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783FC0CF-005A-951A-E3BC-084034F6433F}"/>
              </a:ext>
            </a:extLst>
          </p:cNvPr>
          <p:cNvSpPr txBox="1"/>
          <p:nvPr/>
        </p:nvSpPr>
        <p:spPr>
          <a:xfrm>
            <a:off x="9400075" y="5622215"/>
            <a:ext cx="2543175" cy="1077218"/>
          </a:xfrm>
          <a:prstGeom prst="rect">
            <a:avLst/>
          </a:prstGeom>
          <a:noFill/>
        </p:spPr>
        <p:txBody>
          <a:bodyPr wrap="square" rtlCol="0">
            <a:spAutoFit/>
          </a:bodyPr>
          <a:lstStyle/>
          <a:p>
            <a:pPr algn="r">
              <a:spcAft>
                <a:spcPts val="600"/>
              </a:spcAft>
            </a:pPr>
            <a:r>
              <a:rPr lang="en-GR" dirty="0"/>
              <a:t>Eleanna Nikolaou</a:t>
            </a:r>
          </a:p>
          <a:p>
            <a:pPr algn="r">
              <a:spcAft>
                <a:spcPts val="600"/>
              </a:spcAft>
            </a:pPr>
            <a:r>
              <a:rPr lang="en-GR" dirty="0"/>
              <a:t>EPL646</a:t>
            </a:r>
          </a:p>
          <a:p>
            <a:pPr algn="r">
              <a:spcAft>
                <a:spcPts val="600"/>
              </a:spcAft>
            </a:pPr>
            <a:r>
              <a:rPr lang="en-GR" dirty="0"/>
              <a:t>2023</a:t>
            </a:r>
          </a:p>
        </p:txBody>
      </p:sp>
      <p:sp>
        <p:nvSpPr>
          <p:cNvPr id="5" name="Subtitle 2">
            <a:extLst>
              <a:ext uri="{FF2B5EF4-FFF2-40B4-BE49-F238E27FC236}">
                <a16:creationId xmlns:a16="http://schemas.microsoft.com/office/drawing/2014/main" id="{9F9CD301-F6BC-2C02-6DB9-92E7CF6B2C01}"/>
              </a:ext>
            </a:extLst>
          </p:cNvPr>
          <p:cNvSpPr txBox="1">
            <a:spLocks/>
          </p:cNvSpPr>
          <p:nvPr/>
        </p:nvSpPr>
        <p:spPr>
          <a:xfrm>
            <a:off x="5671910" y="4259749"/>
            <a:ext cx="5875692" cy="804672"/>
          </a:xfrm>
          <a:prstGeom prst="rect">
            <a:avLst/>
          </a:prstGeom>
        </p:spPr>
        <p:txBody>
          <a:bodyPr vert="horz" lIns="91440" tIns="45720" rIns="91440" bIns="45720" rtlCol="0" anchor="t">
            <a:normAutofit lnSpcReduction="10000"/>
          </a:bodyPr>
          <a:lstStyle>
            <a:lvl1pPr marL="0" indent="0" algn="ctr" defTabSz="914400" rtl="0" eaLnBrk="1" latinLnBrk="0" hangingPunct="1">
              <a:lnSpc>
                <a:spcPct val="100000"/>
              </a:lnSpc>
              <a:spcBef>
                <a:spcPts val="700"/>
              </a:spcBef>
              <a:buClr>
                <a:schemeClr val="tx2"/>
              </a:buClr>
              <a:buFont typeface="Arial" panose="020B0604020202020204" pitchFamily="34" charset="0"/>
              <a:buNone/>
              <a:defRPr sz="2000" b="1" i="0" kern="1200" cap="all" spc="400" baseline="0">
                <a:solidFill>
                  <a:schemeClr val="tx2"/>
                </a:solidFill>
                <a:latin typeface="+mn-lt"/>
                <a:ea typeface="+mn-ea"/>
                <a:cs typeface="+mn-cs"/>
              </a:defRPr>
            </a:lvl1pPr>
            <a:lvl2pPr marL="457200" indent="0" algn="ctr" defTabSz="914400" rtl="0" eaLnBrk="1" latinLnBrk="0" hangingPunct="1">
              <a:lnSpc>
                <a:spcPct val="110000"/>
              </a:lnSpc>
              <a:spcBef>
                <a:spcPts val="700"/>
              </a:spcBef>
              <a:buClr>
                <a:schemeClr val="tx2"/>
              </a:buClr>
              <a:buFont typeface="Gill Sans MT" panose="020B0502020104020203" pitchFamily="34" charset="0"/>
              <a:buNone/>
              <a:defRPr sz="2000" kern="1200">
                <a:solidFill>
                  <a:schemeClr val="tx1">
                    <a:lumMod val="65000"/>
                    <a:lumOff val="35000"/>
                  </a:schemeClr>
                </a:solidFill>
                <a:latin typeface="+mn-lt"/>
                <a:ea typeface="+mn-ea"/>
                <a:cs typeface="+mn-cs"/>
              </a:defRPr>
            </a:lvl2pPr>
            <a:lvl3pPr marL="914400" indent="0" algn="ctr" defTabSz="914400" rtl="0" eaLnBrk="1" latinLnBrk="0" hangingPunct="1">
              <a:lnSpc>
                <a:spcPct val="110000"/>
              </a:lnSpc>
              <a:spcBef>
                <a:spcPts val="700"/>
              </a:spcBef>
              <a:buClr>
                <a:schemeClr val="tx2"/>
              </a:buClr>
              <a:buFont typeface="Arial" panose="020B0604020202020204" pitchFamily="34" charset="0"/>
              <a:buNone/>
              <a:defRPr sz="1800" kern="1200">
                <a:solidFill>
                  <a:schemeClr val="tx1">
                    <a:lumMod val="65000"/>
                    <a:lumOff val="35000"/>
                  </a:schemeClr>
                </a:solidFill>
                <a:latin typeface="+mn-lt"/>
                <a:ea typeface="+mn-ea"/>
                <a:cs typeface="+mn-cs"/>
              </a:defRPr>
            </a:lvl3pPr>
            <a:lvl4pPr marL="1371600" indent="0" algn="ctr" defTabSz="914400" rtl="0" eaLnBrk="1" latinLnBrk="0" hangingPunct="1">
              <a:lnSpc>
                <a:spcPct val="110000"/>
              </a:lnSpc>
              <a:spcBef>
                <a:spcPts val="700"/>
              </a:spcBef>
              <a:buClr>
                <a:schemeClr val="tx2"/>
              </a:buClr>
              <a:buFont typeface="Gill Sans MT" panose="020B0502020104020203" pitchFamily="34" charset="0"/>
              <a:buNone/>
              <a:defRPr sz="1600" kern="1200">
                <a:solidFill>
                  <a:schemeClr val="tx1">
                    <a:lumMod val="65000"/>
                    <a:lumOff val="35000"/>
                  </a:schemeClr>
                </a:solidFill>
                <a:latin typeface="+mn-lt"/>
                <a:ea typeface="+mn-ea"/>
                <a:cs typeface="+mn-cs"/>
              </a:defRPr>
            </a:lvl4pPr>
            <a:lvl5pPr marL="1828800" indent="0" algn="ctr" defTabSz="914400" rtl="0" eaLnBrk="1" latinLnBrk="0" hangingPunct="1">
              <a:lnSpc>
                <a:spcPct val="110000"/>
              </a:lnSpc>
              <a:spcBef>
                <a:spcPts val="700"/>
              </a:spcBef>
              <a:buClr>
                <a:schemeClr val="tx2"/>
              </a:buClr>
              <a:buFont typeface="Arial" panose="020B0604020202020204" pitchFamily="34" charset="0"/>
              <a:buNone/>
              <a:defRPr sz="1600" kern="1200">
                <a:solidFill>
                  <a:schemeClr val="tx1">
                    <a:lumMod val="65000"/>
                    <a:lumOff val="35000"/>
                  </a:schemeClr>
                </a:solidFill>
                <a:latin typeface="+mn-lt"/>
                <a:ea typeface="+mn-ea"/>
                <a:cs typeface="+mn-cs"/>
              </a:defRPr>
            </a:lvl5pPr>
            <a:lvl6pPr marL="2286000" indent="0" algn="ctr" defTabSz="914400" rtl="0" eaLnBrk="1" latinLnBrk="0" hangingPunct="1">
              <a:lnSpc>
                <a:spcPct val="110000"/>
              </a:lnSpc>
              <a:spcBef>
                <a:spcPts val="700"/>
              </a:spcBef>
              <a:buClr>
                <a:schemeClr val="tx2"/>
              </a:buClr>
              <a:buFont typeface="Gill Sans MT" panose="020B0502020104020203" pitchFamily="34" charset="0"/>
              <a:buNone/>
              <a:defRPr sz="1600" kern="1200">
                <a:solidFill>
                  <a:schemeClr val="tx1">
                    <a:lumMod val="65000"/>
                    <a:lumOff val="35000"/>
                  </a:schemeClr>
                </a:solidFill>
                <a:latin typeface="+mn-lt"/>
                <a:ea typeface="+mn-ea"/>
                <a:cs typeface="+mn-cs"/>
              </a:defRPr>
            </a:lvl6pPr>
            <a:lvl7pPr marL="2743200" indent="0" algn="ctr" defTabSz="914400" rtl="0" eaLnBrk="1" latinLnBrk="0" hangingPunct="1">
              <a:lnSpc>
                <a:spcPct val="110000"/>
              </a:lnSpc>
              <a:spcBef>
                <a:spcPts val="700"/>
              </a:spcBef>
              <a:buClr>
                <a:schemeClr val="tx2"/>
              </a:buClr>
              <a:buFont typeface="Arial" panose="020B0604020202020204" pitchFamily="34" charset="0"/>
              <a:buNone/>
              <a:defRPr sz="1600" kern="1200">
                <a:solidFill>
                  <a:schemeClr val="tx1">
                    <a:lumMod val="65000"/>
                    <a:lumOff val="35000"/>
                  </a:schemeClr>
                </a:solidFill>
                <a:latin typeface="+mn-lt"/>
                <a:ea typeface="+mn-ea"/>
                <a:cs typeface="+mn-cs"/>
              </a:defRPr>
            </a:lvl7pPr>
            <a:lvl8pPr marL="3200400" indent="0" algn="ctr" defTabSz="914400" rtl="0" eaLnBrk="1" latinLnBrk="0" hangingPunct="1">
              <a:lnSpc>
                <a:spcPct val="110000"/>
              </a:lnSpc>
              <a:spcBef>
                <a:spcPts val="700"/>
              </a:spcBef>
              <a:buClr>
                <a:schemeClr val="tx2"/>
              </a:buClr>
              <a:buFont typeface="Gill Sans MT" panose="020B0502020104020203" pitchFamily="34" charset="0"/>
              <a:buNone/>
              <a:defRPr sz="1600" kern="1200" baseline="0">
                <a:solidFill>
                  <a:schemeClr val="tx1">
                    <a:lumMod val="65000"/>
                    <a:lumOff val="35000"/>
                  </a:schemeClr>
                </a:solidFill>
                <a:latin typeface="+mn-lt"/>
                <a:ea typeface="+mn-ea"/>
                <a:cs typeface="+mn-cs"/>
              </a:defRPr>
            </a:lvl8pPr>
            <a:lvl9pPr marL="3657600" indent="0" algn="ctr" defTabSz="914400" rtl="0" eaLnBrk="1" latinLnBrk="0" hangingPunct="1">
              <a:lnSpc>
                <a:spcPct val="110000"/>
              </a:lnSpc>
              <a:spcBef>
                <a:spcPts val="700"/>
              </a:spcBef>
              <a:buClr>
                <a:schemeClr val="tx2"/>
              </a:buClr>
              <a:buFont typeface="Arial" panose="020B0604020202020204" pitchFamily="34" charset="0"/>
              <a:buNone/>
              <a:defRPr sz="1600" kern="1200" baseline="0">
                <a:solidFill>
                  <a:schemeClr val="tx1">
                    <a:lumMod val="65000"/>
                    <a:lumOff val="35000"/>
                  </a:schemeClr>
                </a:solidFill>
                <a:latin typeface="+mn-lt"/>
                <a:ea typeface="+mn-ea"/>
                <a:cs typeface="+mn-cs"/>
              </a:defRPr>
            </a:lvl9pPr>
          </a:lstStyle>
          <a:p>
            <a:pPr>
              <a:lnSpc>
                <a:spcPct val="90000"/>
              </a:lnSpc>
            </a:pPr>
            <a:r>
              <a:rPr lang="en-GB" sz="1000" dirty="0" err="1">
                <a:solidFill>
                  <a:srgbClr val="F3F3F2"/>
                </a:solidFill>
                <a:latin typeface="LinLibertineT"/>
              </a:rPr>
              <a:t>Sujaya</a:t>
            </a:r>
            <a:r>
              <a:rPr lang="en-GB" sz="1000" dirty="0">
                <a:solidFill>
                  <a:srgbClr val="F3F3F2"/>
                </a:solidFill>
                <a:latin typeface="LinLibertineT"/>
              </a:rPr>
              <a:t> </a:t>
            </a:r>
            <a:r>
              <a:rPr lang="en-GB" sz="1000" dirty="0" err="1">
                <a:solidFill>
                  <a:srgbClr val="F3F3F2"/>
                </a:solidFill>
                <a:latin typeface="LinLibertineT"/>
              </a:rPr>
              <a:t>Maiyya</a:t>
            </a:r>
            <a:r>
              <a:rPr lang="en-GB" sz="1000" dirty="0">
                <a:solidFill>
                  <a:srgbClr val="F3F3F2"/>
                </a:solidFill>
                <a:latin typeface="LinLibertineT"/>
              </a:rPr>
              <a:t> Victor </a:t>
            </a:r>
            <a:r>
              <a:rPr lang="en-GB" sz="1000" dirty="0" err="1">
                <a:solidFill>
                  <a:srgbClr val="F3F3F2"/>
                </a:solidFill>
                <a:latin typeface="LinLibertineT"/>
              </a:rPr>
              <a:t>Zakhary</a:t>
            </a:r>
            <a:r>
              <a:rPr lang="en-GB" sz="1000" dirty="0">
                <a:solidFill>
                  <a:srgbClr val="F3F3F2"/>
                </a:solidFill>
                <a:latin typeface="LinLibertineT"/>
              </a:rPr>
              <a:t> Mohammad Javad Amiri </a:t>
            </a:r>
            <a:endParaRPr lang="en-GB" sz="1000" dirty="0">
              <a:solidFill>
                <a:srgbClr val="F3F3F2"/>
              </a:solidFill>
            </a:endParaRPr>
          </a:p>
          <a:p>
            <a:pPr>
              <a:lnSpc>
                <a:spcPct val="90000"/>
              </a:lnSpc>
            </a:pPr>
            <a:r>
              <a:rPr lang="en-GB" sz="1000" dirty="0" err="1">
                <a:solidFill>
                  <a:srgbClr val="F3F3F2"/>
                </a:solidFill>
                <a:latin typeface="LinLibertineT"/>
              </a:rPr>
              <a:t>Divyakant</a:t>
            </a:r>
            <a:r>
              <a:rPr lang="en-GB" sz="1000" dirty="0">
                <a:solidFill>
                  <a:srgbClr val="F3F3F2"/>
                </a:solidFill>
                <a:latin typeface="LinLibertineT"/>
              </a:rPr>
              <a:t> Agrawal Amr El </a:t>
            </a:r>
            <a:r>
              <a:rPr lang="en-GB" sz="1000" dirty="0" err="1">
                <a:solidFill>
                  <a:srgbClr val="F3F3F2"/>
                </a:solidFill>
                <a:latin typeface="LinLibertineT"/>
              </a:rPr>
              <a:t>Abbadi</a:t>
            </a:r>
            <a:r>
              <a:rPr lang="en-GB" sz="1000" dirty="0">
                <a:solidFill>
                  <a:srgbClr val="F3F3F2"/>
                </a:solidFill>
                <a:latin typeface="LinLibertineT"/>
              </a:rPr>
              <a:t> Department of Computer Science, University of California, Santa Barbara Santa Barbara, California </a:t>
            </a:r>
            <a:endParaRPr lang="en-GB" sz="1000" dirty="0">
              <a:solidFill>
                <a:srgbClr val="F3F3F2"/>
              </a:solidFill>
            </a:endParaRPr>
          </a:p>
          <a:p>
            <a:pPr>
              <a:lnSpc>
                <a:spcPct val="90000"/>
              </a:lnSpc>
            </a:pPr>
            <a:endParaRPr lang="en-GR" sz="800" dirty="0">
              <a:solidFill>
                <a:srgbClr val="F3F3F2"/>
              </a:solidFill>
            </a:endParaRPr>
          </a:p>
        </p:txBody>
      </p:sp>
      <p:sp>
        <p:nvSpPr>
          <p:cNvPr id="3" name="Slide Number Placeholder 2">
            <a:extLst>
              <a:ext uri="{FF2B5EF4-FFF2-40B4-BE49-F238E27FC236}">
                <a16:creationId xmlns:a16="http://schemas.microsoft.com/office/drawing/2014/main" id="{B0883D19-8F48-D311-E362-B56271DAEB1E}"/>
              </a:ext>
            </a:extLst>
          </p:cNvPr>
          <p:cNvSpPr>
            <a:spLocks noGrp="1"/>
          </p:cNvSpPr>
          <p:nvPr>
            <p:ph type="sldNum" sz="quarter" idx="12"/>
          </p:nvPr>
        </p:nvSpPr>
        <p:spPr/>
        <p:txBody>
          <a:bodyPr/>
          <a:lstStyle/>
          <a:p>
            <a:fld id="{C0722274-0FAA-4649-AA4E-4210F4F32167}" type="slidenum">
              <a:rPr lang="en-US" smtClean="0"/>
              <a:t>1</a:t>
            </a:fld>
            <a:endParaRPr lang="en-US"/>
          </a:p>
        </p:txBody>
      </p:sp>
    </p:spTree>
    <p:extLst>
      <p:ext uri="{BB962C8B-B14F-4D97-AF65-F5344CB8AC3E}">
        <p14:creationId xmlns:p14="http://schemas.microsoft.com/office/powerpoint/2010/main" val="42841818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55CE86-65F2-2580-D920-D4BDA317EABE}"/>
              </a:ext>
            </a:extLst>
          </p:cNvPr>
          <p:cNvSpPr>
            <a:spLocks noGrp="1"/>
          </p:cNvSpPr>
          <p:nvPr>
            <p:ph type="title"/>
          </p:nvPr>
        </p:nvSpPr>
        <p:spPr/>
        <p:txBody>
          <a:bodyPr/>
          <a:lstStyle/>
          <a:p>
            <a:r>
              <a:rPr lang="en-GB" dirty="0"/>
              <a:t>Enhancing Permissionless Blockchain Performance</a:t>
            </a:r>
            <a:endParaRPr lang="en-GR" dirty="0"/>
          </a:p>
        </p:txBody>
      </p:sp>
      <p:sp>
        <p:nvSpPr>
          <p:cNvPr id="3" name="Content Placeholder 2">
            <a:extLst>
              <a:ext uri="{FF2B5EF4-FFF2-40B4-BE49-F238E27FC236}">
                <a16:creationId xmlns:a16="http://schemas.microsoft.com/office/drawing/2014/main" id="{592CDB66-4DE2-891B-7F54-F061A20AC947}"/>
              </a:ext>
            </a:extLst>
          </p:cNvPr>
          <p:cNvSpPr>
            <a:spLocks noGrp="1"/>
          </p:cNvSpPr>
          <p:nvPr>
            <p:ph idx="1"/>
          </p:nvPr>
        </p:nvSpPr>
        <p:spPr>
          <a:xfrm>
            <a:off x="1251679" y="2286001"/>
            <a:ext cx="3530184" cy="3593591"/>
          </a:xfrm>
        </p:spPr>
        <p:txBody>
          <a:bodyPr/>
          <a:lstStyle/>
          <a:p>
            <a:r>
              <a:rPr lang="en-GB" b="1" dirty="0" err="1"/>
              <a:t>BitcoinNG</a:t>
            </a:r>
            <a:r>
              <a:rPr lang="en-GB" b="1" dirty="0"/>
              <a:t> </a:t>
            </a:r>
            <a:r>
              <a:rPr lang="en-GB" dirty="0"/>
              <a:t>separates blocks into key-blocks and micro-blocks, increasing throughput by allowing the key-block miner to publish many micro-blocks until the next key-block is mined</a:t>
            </a:r>
            <a:endParaRPr lang="en-GR" dirty="0"/>
          </a:p>
        </p:txBody>
      </p:sp>
      <p:sp>
        <p:nvSpPr>
          <p:cNvPr id="4" name="TextBox 3">
            <a:extLst>
              <a:ext uri="{FF2B5EF4-FFF2-40B4-BE49-F238E27FC236}">
                <a16:creationId xmlns:a16="http://schemas.microsoft.com/office/drawing/2014/main" id="{A6D0BE8D-4466-494A-C816-EF89FC76CC1B}"/>
              </a:ext>
            </a:extLst>
          </p:cNvPr>
          <p:cNvSpPr txBox="1"/>
          <p:nvPr/>
        </p:nvSpPr>
        <p:spPr>
          <a:xfrm>
            <a:off x="5209082" y="2286001"/>
            <a:ext cx="2758190" cy="2862322"/>
          </a:xfrm>
          <a:prstGeom prst="rect">
            <a:avLst/>
          </a:prstGeom>
          <a:noFill/>
        </p:spPr>
        <p:txBody>
          <a:bodyPr wrap="square" rtlCol="0">
            <a:spAutoFit/>
          </a:bodyPr>
          <a:lstStyle/>
          <a:p>
            <a:pPr algn="l">
              <a:buFont typeface="Arial" panose="020B0604020202020204" pitchFamily="34" charset="0"/>
              <a:buChar char="•"/>
            </a:pPr>
            <a:r>
              <a:rPr lang="en-GB" b="1" i="0" u="none" strike="noStrike" dirty="0" err="1">
                <a:solidFill>
                  <a:srgbClr val="374151"/>
                </a:solidFill>
                <a:effectLst/>
                <a:latin typeface="Söhne"/>
              </a:rPr>
              <a:t>ByzCoin</a:t>
            </a:r>
            <a:r>
              <a:rPr lang="en-GB" b="1" i="0" u="none" strike="noStrike" dirty="0">
                <a:solidFill>
                  <a:srgbClr val="374151"/>
                </a:solidFill>
                <a:effectLst/>
                <a:latin typeface="Söhne"/>
              </a:rPr>
              <a:t> </a:t>
            </a:r>
            <a:r>
              <a:rPr lang="en-GB" b="0" i="0" u="none" strike="noStrike" dirty="0">
                <a:solidFill>
                  <a:srgbClr val="374151"/>
                </a:solidFill>
                <a:effectLst/>
                <a:latin typeface="Söhne"/>
              </a:rPr>
              <a:t>forms a dynamically changing group of trustees who collectively decide on micro-blocks, changing by one member each time a key-block is mined, using PBFT and </a:t>
            </a:r>
            <a:r>
              <a:rPr lang="en-GB" b="0" i="0" u="none" strike="noStrike" dirty="0" err="1">
                <a:solidFill>
                  <a:srgbClr val="374151"/>
                </a:solidFill>
                <a:effectLst/>
                <a:latin typeface="Söhne"/>
              </a:rPr>
              <a:t>CoSi</a:t>
            </a:r>
            <a:r>
              <a:rPr lang="en-GB" b="0" i="0" u="none" strike="noStrike" dirty="0">
                <a:solidFill>
                  <a:srgbClr val="374151"/>
                </a:solidFill>
                <a:effectLst/>
                <a:latin typeface="Söhne"/>
              </a:rPr>
              <a:t> to obtain consensus and collectively sign the chosen block</a:t>
            </a:r>
          </a:p>
        </p:txBody>
      </p:sp>
      <p:sp>
        <p:nvSpPr>
          <p:cNvPr id="5" name="TextBox 4">
            <a:extLst>
              <a:ext uri="{FF2B5EF4-FFF2-40B4-BE49-F238E27FC236}">
                <a16:creationId xmlns:a16="http://schemas.microsoft.com/office/drawing/2014/main" id="{5689B594-765D-B174-84CB-A2D2F4BD513B}"/>
              </a:ext>
            </a:extLst>
          </p:cNvPr>
          <p:cNvSpPr txBox="1"/>
          <p:nvPr/>
        </p:nvSpPr>
        <p:spPr>
          <a:xfrm>
            <a:off x="8394491" y="2286001"/>
            <a:ext cx="3357797" cy="2862322"/>
          </a:xfrm>
          <a:prstGeom prst="rect">
            <a:avLst/>
          </a:prstGeom>
          <a:noFill/>
        </p:spPr>
        <p:txBody>
          <a:bodyPr wrap="square" rtlCol="0">
            <a:spAutoFit/>
          </a:bodyPr>
          <a:lstStyle/>
          <a:p>
            <a:pPr algn="l">
              <a:buFont typeface="Arial" panose="020B0604020202020204" pitchFamily="34" charset="0"/>
              <a:buChar char="•"/>
            </a:pPr>
            <a:r>
              <a:rPr lang="en-GB" b="1" i="0" u="none" strike="noStrike" dirty="0" err="1">
                <a:solidFill>
                  <a:srgbClr val="374151"/>
                </a:solidFill>
                <a:effectLst/>
                <a:latin typeface="Söhne"/>
              </a:rPr>
              <a:t>Elastico</a:t>
            </a:r>
            <a:r>
              <a:rPr lang="en-GB" b="0" i="0" u="none" strike="noStrike" dirty="0">
                <a:solidFill>
                  <a:srgbClr val="374151"/>
                </a:solidFill>
                <a:effectLst/>
                <a:latin typeface="Söhne"/>
              </a:rPr>
              <a:t> splits servers into smaller groups called committees, with each committee responsible for processing a subset or shard of transactions, using PBFT to agree on a set of transactions, and a final committee to aggregate and run another round of PBFT to make a global, final decision on the next block</a:t>
            </a:r>
          </a:p>
        </p:txBody>
      </p:sp>
      <p:sp>
        <p:nvSpPr>
          <p:cNvPr id="6" name="TextBox 5">
            <a:extLst>
              <a:ext uri="{FF2B5EF4-FFF2-40B4-BE49-F238E27FC236}">
                <a16:creationId xmlns:a16="http://schemas.microsoft.com/office/drawing/2014/main" id="{41FB5DE2-A17F-AA83-795B-097E7F250528}"/>
              </a:ext>
            </a:extLst>
          </p:cNvPr>
          <p:cNvSpPr txBox="1"/>
          <p:nvPr/>
        </p:nvSpPr>
        <p:spPr>
          <a:xfrm>
            <a:off x="1251678" y="5510260"/>
            <a:ext cx="9126511" cy="646331"/>
          </a:xfrm>
          <a:prstGeom prst="rect">
            <a:avLst/>
          </a:prstGeom>
          <a:noFill/>
        </p:spPr>
        <p:txBody>
          <a:bodyPr wrap="square" rtlCol="0">
            <a:spAutoFit/>
          </a:bodyPr>
          <a:lstStyle/>
          <a:p>
            <a:r>
              <a:rPr lang="en-GB" dirty="0"/>
              <a:t> These protocols strive to improve upon the original bitcoin protocol by addressing some of its limitations and achieving better scalability, security, and efficiency.</a:t>
            </a:r>
            <a:endParaRPr lang="en-GR" dirty="0"/>
          </a:p>
        </p:txBody>
      </p:sp>
      <p:sp>
        <p:nvSpPr>
          <p:cNvPr id="7" name="Slide Number Placeholder 6">
            <a:extLst>
              <a:ext uri="{FF2B5EF4-FFF2-40B4-BE49-F238E27FC236}">
                <a16:creationId xmlns:a16="http://schemas.microsoft.com/office/drawing/2014/main" id="{8DB24AA8-22CF-5623-D47E-DB4FEF775939}"/>
              </a:ext>
            </a:extLst>
          </p:cNvPr>
          <p:cNvSpPr>
            <a:spLocks noGrp="1"/>
          </p:cNvSpPr>
          <p:nvPr>
            <p:ph type="sldNum" sz="quarter" idx="12"/>
          </p:nvPr>
        </p:nvSpPr>
        <p:spPr/>
        <p:txBody>
          <a:bodyPr/>
          <a:lstStyle/>
          <a:p>
            <a:fld id="{C0722274-0FAA-4649-AA4E-4210F4F32167}" type="slidenum">
              <a:rPr lang="en-US" smtClean="0"/>
              <a:t>10</a:t>
            </a:fld>
            <a:endParaRPr lang="en-US"/>
          </a:p>
        </p:txBody>
      </p:sp>
    </p:spTree>
    <p:extLst>
      <p:ext uri="{BB962C8B-B14F-4D97-AF65-F5344CB8AC3E}">
        <p14:creationId xmlns:p14="http://schemas.microsoft.com/office/powerpoint/2010/main" val="30633506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5D15B8-4D31-5615-9E33-5C6C731C32EA}"/>
              </a:ext>
            </a:extLst>
          </p:cNvPr>
          <p:cNvSpPr>
            <a:spLocks noGrp="1"/>
          </p:cNvSpPr>
          <p:nvPr>
            <p:ph type="title"/>
          </p:nvPr>
        </p:nvSpPr>
        <p:spPr>
          <a:xfrm>
            <a:off x="1143000" y="872937"/>
            <a:ext cx="7492285" cy="1360898"/>
          </a:xfrm>
        </p:spPr>
        <p:txBody>
          <a:bodyPr>
            <a:normAutofit fontScale="90000"/>
          </a:bodyPr>
          <a:lstStyle/>
          <a:p>
            <a:r>
              <a:rPr lang="en-GR" dirty="0"/>
              <a:t>Permissioned Blockchains</a:t>
            </a:r>
          </a:p>
        </p:txBody>
      </p:sp>
      <p:sp>
        <p:nvSpPr>
          <p:cNvPr id="3" name="Content Placeholder 2">
            <a:extLst>
              <a:ext uri="{FF2B5EF4-FFF2-40B4-BE49-F238E27FC236}">
                <a16:creationId xmlns:a16="http://schemas.microsoft.com/office/drawing/2014/main" id="{C35959F6-931D-D245-EF8B-31F45F27B6CB}"/>
              </a:ext>
            </a:extLst>
          </p:cNvPr>
          <p:cNvSpPr>
            <a:spLocks noGrp="1"/>
          </p:cNvSpPr>
          <p:nvPr>
            <p:ph idx="1"/>
          </p:nvPr>
        </p:nvSpPr>
        <p:spPr>
          <a:xfrm>
            <a:off x="1143001" y="2332028"/>
            <a:ext cx="5115812" cy="3653035"/>
          </a:xfrm>
        </p:spPr>
        <p:txBody>
          <a:bodyPr>
            <a:normAutofit/>
          </a:bodyPr>
          <a:lstStyle/>
          <a:p>
            <a:pPr>
              <a:lnSpc>
                <a:spcPct val="110000"/>
              </a:lnSpc>
            </a:pPr>
            <a:r>
              <a:rPr lang="en-GR" sz="1800" b="1" dirty="0">
                <a:solidFill>
                  <a:srgbClr val="FFC000"/>
                </a:solidFill>
              </a:rPr>
              <a:t>Permissioned:</a:t>
            </a:r>
          </a:p>
          <a:p>
            <a:pPr marL="0" indent="0">
              <a:lnSpc>
                <a:spcPct val="110000"/>
              </a:lnSpc>
              <a:buNone/>
            </a:pPr>
            <a:r>
              <a:rPr lang="en-GB" sz="1800" dirty="0">
                <a:latin typeface="Söhne"/>
              </a:rPr>
              <a:t>Blockchains that are closed ,</a:t>
            </a:r>
            <a:r>
              <a:rPr lang="en-GB" sz="1800" b="1" dirty="0">
                <a:latin typeface="Söhne"/>
              </a:rPr>
              <a:t>not publicly accessible</a:t>
            </a:r>
            <a:r>
              <a:rPr lang="en-GB" sz="1800" dirty="0">
                <a:latin typeface="Söhne"/>
              </a:rPr>
              <a:t>.</a:t>
            </a:r>
            <a:endParaRPr lang="en-GR" sz="1800" dirty="0">
              <a:latin typeface="Söhne"/>
            </a:endParaRPr>
          </a:p>
          <a:p>
            <a:pPr marL="0" indent="0">
              <a:lnSpc>
                <a:spcPct val="110000"/>
              </a:lnSpc>
              <a:buNone/>
            </a:pPr>
            <a:r>
              <a:rPr lang="en-GB" sz="1800" dirty="0">
                <a:latin typeface="Söhne"/>
              </a:rPr>
              <a:t>A defined group of participants who are recognized.</a:t>
            </a:r>
          </a:p>
          <a:p>
            <a:pPr marL="0" indent="0">
              <a:buNone/>
            </a:pPr>
            <a:r>
              <a:rPr lang="en-GB" sz="1800" dirty="0">
                <a:latin typeface="Söhne"/>
              </a:rPr>
              <a:t> Mainly </a:t>
            </a:r>
            <a:r>
              <a:rPr lang="en-GB" sz="1800" b="1" dirty="0">
                <a:latin typeface="Söhne"/>
              </a:rPr>
              <a:t>use order-execute architecture </a:t>
            </a:r>
            <a:r>
              <a:rPr lang="en-GB" sz="1800" dirty="0">
                <a:latin typeface="Söhne"/>
              </a:rPr>
              <a:t>and </a:t>
            </a:r>
            <a:r>
              <a:rPr lang="en-GB" sz="1800" b="1" dirty="0">
                <a:latin typeface="Söhne"/>
              </a:rPr>
              <a:t>Practical</a:t>
            </a:r>
            <a:r>
              <a:rPr lang="en-GB" sz="1800" b="1" dirty="0">
                <a:effectLst/>
                <a:latin typeface="LinLibertineT"/>
              </a:rPr>
              <a:t> Byzantine fault-tolerant protocol</a:t>
            </a:r>
            <a:r>
              <a:rPr lang="en-GB" sz="1800" dirty="0">
                <a:effectLst/>
                <a:latin typeface="LinLibertineT"/>
              </a:rPr>
              <a:t> to achieve agreement between transactions.</a:t>
            </a:r>
            <a:endParaRPr lang="en-GB" sz="1600" dirty="0"/>
          </a:p>
          <a:p>
            <a:pPr marL="0" indent="0">
              <a:lnSpc>
                <a:spcPct val="110000"/>
              </a:lnSpc>
              <a:buNone/>
            </a:pPr>
            <a:endParaRPr lang="en-GB" sz="1800" dirty="0">
              <a:latin typeface="Söhne"/>
            </a:endParaRPr>
          </a:p>
        </p:txBody>
      </p:sp>
      <p:pic>
        <p:nvPicPr>
          <p:cNvPr id="4098" name="Picture 2" descr="The 4 Blockchain Types Explained">
            <a:extLst>
              <a:ext uri="{FF2B5EF4-FFF2-40B4-BE49-F238E27FC236}">
                <a16:creationId xmlns:a16="http://schemas.microsoft.com/office/drawing/2014/main" id="{EAB49786-9877-FDFD-E8E1-54528614273B}"/>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895377" y="1657728"/>
            <a:ext cx="4723392" cy="3542543"/>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78DC8C5A-5766-5FA5-F592-EC71D3B4090F}"/>
              </a:ext>
            </a:extLst>
          </p:cNvPr>
          <p:cNvSpPr>
            <a:spLocks noGrp="1"/>
          </p:cNvSpPr>
          <p:nvPr>
            <p:ph type="sldNum" sz="quarter" idx="12"/>
          </p:nvPr>
        </p:nvSpPr>
        <p:spPr/>
        <p:txBody>
          <a:bodyPr/>
          <a:lstStyle/>
          <a:p>
            <a:fld id="{C0722274-0FAA-4649-AA4E-4210F4F32167}" type="slidenum">
              <a:rPr lang="en-US" smtClean="0"/>
              <a:t>11</a:t>
            </a:fld>
            <a:endParaRPr lang="en-US"/>
          </a:p>
        </p:txBody>
      </p:sp>
    </p:spTree>
    <p:extLst>
      <p:ext uri="{BB962C8B-B14F-4D97-AF65-F5344CB8AC3E}">
        <p14:creationId xmlns:p14="http://schemas.microsoft.com/office/powerpoint/2010/main" val="34664134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1F877-F845-551B-E6E6-CBFAC7DF53C7}"/>
              </a:ext>
            </a:extLst>
          </p:cNvPr>
          <p:cNvSpPr>
            <a:spLocks noGrp="1"/>
          </p:cNvSpPr>
          <p:nvPr>
            <p:ph type="title"/>
          </p:nvPr>
        </p:nvSpPr>
        <p:spPr/>
        <p:txBody>
          <a:bodyPr/>
          <a:lstStyle/>
          <a:p>
            <a:r>
              <a:rPr lang="en-GB" dirty="0"/>
              <a:t>P</a:t>
            </a:r>
            <a:r>
              <a:rPr lang="en-GR" dirty="0"/>
              <a:t>ractical byzantine fault tolerance</a:t>
            </a:r>
          </a:p>
        </p:txBody>
      </p:sp>
      <p:pic>
        <p:nvPicPr>
          <p:cNvPr id="7" name="Content Placeholder 6" descr="Graphical user interface, text, application&#10;&#10;Description automatically generated">
            <a:extLst>
              <a:ext uri="{FF2B5EF4-FFF2-40B4-BE49-F238E27FC236}">
                <a16:creationId xmlns:a16="http://schemas.microsoft.com/office/drawing/2014/main" id="{F1504A09-8AD4-43D0-CFA7-82229481367A}"/>
              </a:ext>
            </a:extLst>
          </p:cNvPr>
          <p:cNvPicPr>
            <a:picLocks noGrp="1" noChangeAspect="1"/>
          </p:cNvPicPr>
          <p:nvPr>
            <p:ph idx="1"/>
          </p:nvPr>
        </p:nvPicPr>
        <p:blipFill>
          <a:blip r:embed="rId3"/>
          <a:stretch>
            <a:fillRect/>
          </a:stretch>
        </p:blipFill>
        <p:spPr>
          <a:xfrm>
            <a:off x="1469426" y="2597150"/>
            <a:ext cx="9833278" cy="3424088"/>
          </a:xfrm>
        </p:spPr>
      </p:pic>
      <p:sp>
        <p:nvSpPr>
          <p:cNvPr id="8" name="TextBox 7">
            <a:extLst>
              <a:ext uri="{FF2B5EF4-FFF2-40B4-BE49-F238E27FC236}">
                <a16:creationId xmlns:a16="http://schemas.microsoft.com/office/drawing/2014/main" id="{879806C4-F2F0-B5EA-93DD-9D7FC4735BFE}"/>
              </a:ext>
            </a:extLst>
          </p:cNvPr>
          <p:cNvSpPr txBox="1"/>
          <p:nvPr/>
        </p:nvSpPr>
        <p:spPr>
          <a:xfrm>
            <a:off x="3492708" y="4766872"/>
            <a:ext cx="4152276" cy="369332"/>
          </a:xfrm>
          <a:prstGeom prst="rect">
            <a:avLst/>
          </a:prstGeom>
          <a:noFill/>
        </p:spPr>
        <p:txBody>
          <a:bodyPr wrap="square" rtlCol="0">
            <a:spAutoFit/>
          </a:bodyPr>
          <a:lstStyle/>
          <a:p>
            <a:r>
              <a:rPr lang="en-US" dirty="0"/>
              <a:t>m&lt;= 1/3 of all nodes</a:t>
            </a:r>
            <a:endParaRPr lang="en-GR" dirty="0"/>
          </a:p>
        </p:txBody>
      </p:sp>
      <p:sp>
        <p:nvSpPr>
          <p:cNvPr id="3" name="Slide Number Placeholder 2">
            <a:extLst>
              <a:ext uri="{FF2B5EF4-FFF2-40B4-BE49-F238E27FC236}">
                <a16:creationId xmlns:a16="http://schemas.microsoft.com/office/drawing/2014/main" id="{E39D4E9C-A09E-1F95-F7FF-37128A2F6146}"/>
              </a:ext>
            </a:extLst>
          </p:cNvPr>
          <p:cNvSpPr>
            <a:spLocks noGrp="1"/>
          </p:cNvSpPr>
          <p:nvPr>
            <p:ph type="sldNum" sz="quarter" idx="12"/>
          </p:nvPr>
        </p:nvSpPr>
        <p:spPr/>
        <p:txBody>
          <a:bodyPr/>
          <a:lstStyle/>
          <a:p>
            <a:fld id="{C0722274-0FAA-4649-AA4E-4210F4F32167}" type="slidenum">
              <a:rPr lang="en-US" smtClean="0"/>
              <a:t>12</a:t>
            </a:fld>
            <a:endParaRPr lang="en-US"/>
          </a:p>
        </p:txBody>
      </p:sp>
    </p:spTree>
    <p:extLst>
      <p:ext uri="{BB962C8B-B14F-4D97-AF65-F5344CB8AC3E}">
        <p14:creationId xmlns:p14="http://schemas.microsoft.com/office/powerpoint/2010/main" val="8706170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6C9BF7-E620-375D-41E5-9F91AE27CB15}"/>
              </a:ext>
            </a:extLst>
          </p:cNvPr>
          <p:cNvSpPr>
            <a:spLocks noGrp="1"/>
          </p:cNvSpPr>
          <p:nvPr>
            <p:ph type="title"/>
          </p:nvPr>
        </p:nvSpPr>
        <p:spPr>
          <a:xfrm>
            <a:off x="1251678" y="878887"/>
            <a:ext cx="4357499" cy="1320855"/>
          </a:xfrm>
        </p:spPr>
        <p:txBody>
          <a:bodyPr>
            <a:normAutofit/>
          </a:bodyPr>
          <a:lstStyle/>
          <a:p>
            <a:r>
              <a:rPr lang="en-GR" sz="4400" dirty="0"/>
              <a:t>Tendermint</a:t>
            </a:r>
          </a:p>
        </p:txBody>
      </p:sp>
      <p:sp>
        <p:nvSpPr>
          <p:cNvPr id="3" name="Content Placeholder 2">
            <a:extLst>
              <a:ext uri="{FF2B5EF4-FFF2-40B4-BE49-F238E27FC236}">
                <a16:creationId xmlns:a16="http://schemas.microsoft.com/office/drawing/2014/main" id="{5B8F7AA8-A6B1-9ED9-69DD-2EB35E778E0E}"/>
              </a:ext>
            </a:extLst>
          </p:cNvPr>
          <p:cNvSpPr>
            <a:spLocks noGrp="1"/>
          </p:cNvSpPr>
          <p:nvPr>
            <p:ph idx="1"/>
          </p:nvPr>
        </p:nvSpPr>
        <p:spPr>
          <a:xfrm>
            <a:off x="1251678" y="2286001"/>
            <a:ext cx="4363595" cy="3593591"/>
          </a:xfrm>
        </p:spPr>
        <p:txBody>
          <a:bodyPr>
            <a:normAutofit/>
          </a:bodyPr>
          <a:lstStyle/>
          <a:p>
            <a:pPr>
              <a:lnSpc>
                <a:spcPct val="100000"/>
              </a:lnSpc>
            </a:pPr>
            <a:r>
              <a:rPr lang="en-GB" sz="1700" b="1" dirty="0">
                <a:solidFill>
                  <a:schemeClr val="tx1"/>
                </a:solidFill>
              </a:rPr>
              <a:t>Order-execute architecture</a:t>
            </a:r>
            <a:endParaRPr lang="el-GR" sz="1700" b="1" dirty="0">
              <a:solidFill>
                <a:schemeClr val="tx1"/>
              </a:solidFill>
            </a:endParaRPr>
          </a:p>
          <a:p>
            <a:pPr marL="0" indent="0">
              <a:lnSpc>
                <a:spcPct val="100000"/>
              </a:lnSpc>
              <a:buNone/>
            </a:pPr>
            <a:r>
              <a:rPr lang="en-GR" sz="1700" b="1" dirty="0">
                <a:solidFill>
                  <a:schemeClr val="tx1"/>
                </a:solidFill>
              </a:rPr>
              <a:t>Validators: </a:t>
            </a:r>
            <a:r>
              <a:rPr lang="en-GR" sz="1700" dirty="0">
                <a:solidFill>
                  <a:schemeClr val="tx1"/>
                </a:solidFill>
              </a:rPr>
              <a:t>subnet of nodes participate in the consensus</a:t>
            </a:r>
          </a:p>
          <a:p>
            <a:pPr marL="0" indent="0">
              <a:lnSpc>
                <a:spcPct val="100000"/>
              </a:lnSpc>
              <a:buNone/>
            </a:pPr>
            <a:r>
              <a:rPr lang="en-GR" sz="1700" b="1" dirty="0">
                <a:solidFill>
                  <a:schemeClr val="tx1"/>
                </a:solidFill>
              </a:rPr>
              <a:t>Differences from PBFT:</a:t>
            </a:r>
          </a:p>
          <a:p>
            <a:pPr>
              <a:lnSpc>
                <a:spcPct val="100000"/>
              </a:lnSpc>
            </a:pPr>
            <a:r>
              <a:rPr lang="en-GR" sz="1700" dirty="0">
                <a:solidFill>
                  <a:schemeClr val="tx1"/>
                </a:solidFill>
              </a:rPr>
              <a:t>Must </a:t>
            </a:r>
            <a:r>
              <a:rPr lang="en-GR" sz="1700" b="1" dirty="0">
                <a:solidFill>
                  <a:schemeClr val="tx1"/>
                </a:solidFill>
              </a:rPr>
              <a:t>Lock their coins </a:t>
            </a:r>
            <a:r>
              <a:rPr lang="en-GR" sz="1700" dirty="0">
                <a:solidFill>
                  <a:schemeClr val="tx1"/>
                </a:solidFill>
              </a:rPr>
              <a:t>and have vote </a:t>
            </a:r>
            <a:r>
              <a:rPr lang="en-GR" sz="1700" b="1" dirty="0">
                <a:solidFill>
                  <a:schemeClr val="tx1"/>
                </a:solidFill>
              </a:rPr>
              <a:t>strength equal to the number of their locked coins</a:t>
            </a:r>
            <a:r>
              <a:rPr lang="el-GR" sz="1700" b="1" dirty="0">
                <a:solidFill>
                  <a:schemeClr val="tx1"/>
                </a:solidFill>
              </a:rPr>
              <a:t> </a:t>
            </a:r>
            <a:r>
              <a:rPr lang="el-GR" sz="1700" dirty="0">
                <a:solidFill>
                  <a:schemeClr val="tx1"/>
                </a:solidFill>
              </a:rPr>
              <a:t>-&gt;</a:t>
            </a:r>
            <a:r>
              <a:rPr lang="en-US" sz="1700" dirty="0">
                <a:solidFill>
                  <a:schemeClr val="tx1"/>
                </a:solidFill>
              </a:rPr>
              <a:t> In contrast with PBFT where each validator has equal voting power</a:t>
            </a:r>
            <a:endParaRPr lang="en-GR" sz="1700" dirty="0">
              <a:solidFill>
                <a:schemeClr val="tx1"/>
              </a:solidFill>
            </a:endParaRPr>
          </a:p>
          <a:p>
            <a:pPr>
              <a:lnSpc>
                <a:spcPct val="100000"/>
              </a:lnSpc>
            </a:pPr>
            <a:r>
              <a:rPr lang="en-GR" sz="1700" b="1" dirty="0">
                <a:solidFill>
                  <a:schemeClr val="tx1"/>
                </a:solidFill>
              </a:rPr>
              <a:t>Round Robin: </a:t>
            </a:r>
            <a:r>
              <a:rPr lang="en-GR" sz="1700" dirty="0">
                <a:solidFill>
                  <a:schemeClr val="tx1"/>
                </a:solidFill>
              </a:rPr>
              <a:t>In each block the leader(primary node) is different</a:t>
            </a:r>
          </a:p>
          <a:p>
            <a:pPr>
              <a:lnSpc>
                <a:spcPct val="100000"/>
              </a:lnSpc>
            </a:pPr>
            <a:r>
              <a:rPr lang="en-GR" sz="1700" dirty="0">
                <a:solidFill>
                  <a:schemeClr val="tx1"/>
                </a:solidFill>
              </a:rPr>
              <a:t> -&gt;Spinning Protocol ,BFT</a:t>
            </a:r>
          </a:p>
          <a:p>
            <a:pPr>
              <a:lnSpc>
                <a:spcPct val="100000"/>
              </a:lnSpc>
            </a:pPr>
            <a:endParaRPr lang="en-GR" sz="1700" dirty="0">
              <a:solidFill>
                <a:schemeClr val="tx1"/>
              </a:solidFill>
            </a:endParaRPr>
          </a:p>
        </p:txBody>
      </p:sp>
      <p:pic>
        <p:nvPicPr>
          <p:cNvPr id="8" name="Graphic 7">
            <a:extLst>
              <a:ext uri="{FF2B5EF4-FFF2-40B4-BE49-F238E27FC236}">
                <a16:creationId xmlns:a16="http://schemas.microsoft.com/office/drawing/2014/main" id="{ADA99A76-0111-0021-6328-F9AA9ED34F4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098193" y="878887"/>
            <a:ext cx="5176744" cy="5126484"/>
          </a:xfrm>
          <a:prstGeom prst="rect">
            <a:avLst/>
          </a:prstGeom>
        </p:spPr>
      </p:pic>
      <p:sp>
        <p:nvSpPr>
          <p:cNvPr id="4" name="Slide Number Placeholder 3">
            <a:extLst>
              <a:ext uri="{FF2B5EF4-FFF2-40B4-BE49-F238E27FC236}">
                <a16:creationId xmlns:a16="http://schemas.microsoft.com/office/drawing/2014/main" id="{0A342BB2-6986-7049-573B-17101CEC6462}"/>
              </a:ext>
            </a:extLst>
          </p:cNvPr>
          <p:cNvSpPr>
            <a:spLocks noGrp="1"/>
          </p:cNvSpPr>
          <p:nvPr>
            <p:ph type="sldNum" sz="quarter" idx="12"/>
          </p:nvPr>
        </p:nvSpPr>
        <p:spPr/>
        <p:txBody>
          <a:bodyPr/>
          <a:lstStyle/>
          <a:p>
            <a:fld id="{C0722274-0FAA-4649-AA4E-4210F4F32167}" type="slidenum">
              <a:rPr lang="en-US" smtClean="0"/>
              <a:t>13</a:t>
            </a:fld>
            <a:endParaRPr lang="en-US"/>
          </a:p>
        </p:txBody>
      </p:sp>
    </p:spTree>
    <p:extLst>
      <p:ext uri="{BB962C8B-B14F-4D97-AF65-F5344CB8AC3E}">
        <p14:creationId xmlns:p14="http://schemas.microsoft.com/office/powerpoint/2010/main" val="5118224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34E38-BC85-EA1D-46DF-E624E0C0F506}"/>
              </a:ext>
            </a:extLst>
          </p:cNvPr>
          <p:cNvSpPr>
            <a:spLocks noGrp="1"/>
          </p:cNvSpPr>
          <p:nvPr>
            <p:ph type="title"/>
          </p:nvPr>
        </p:nvSpPr>
        <p:spPr>
          <a:xfrm>
            <a:off x="1251677" y="645105"/>
            <a:ext cx="4357499" cy="1320855"/>
          </a:xfrm>
        </p:spPr>
        <p:txBody>
          <a:bodyPr>
            <a:normAutofit/>
          </a:bodyPr>
          <a:lstStyle/>
          <a:p>
            <a:r>
              <a:rPr lang="en-GR" sz="4400"/>
              <a:t>Hype</a:t>
            </a:r>
            <a:r>
              <a:rPr lang="en-US" sz="4400"/>
              <a:t>R</a:t>
            </a:r>
            <a:r>
              <a:rPr lang="en-GR" sz="4400"/>
              <a:t>ledger Fabric</a:t>
            </a:r>
          </a:p>
        </p:txBody>
      </p:sp>
      <p:sp>
        <p:nvSpPr>
          <p:cNvPr id="3" name="Content Placeholder 2">
            <a:extLst>
              <a:ext uri="{FF2B5EF4-FFF2-40B4-BE49-F238E27FC236}">
                <a16:creationId xmlns:a16="http://schemas.microsoft.com/office/drawing/2014/main" id="{A51EAEE6-7FE4-A6C5-23E9-9E8F1081140C}"/>
              </a:ext>
            </a:extLst>
          </p:cNvPr>
          <p:cNvSpPr>
            <a:spLocks noGrp="1"/>
          </p:cNvSpPr>
          <p:nvPr>
            <p:ph idx="1"/>
          </p:nvPr>
        </p:nvSpPr>
        <p:spPr>
          <a:xfrm>
            <a:off x="1251678" y="2286001"/>
            <a:ext cx="5403955" cy="4219730"/>
          </a:xfrm>
        </p:spPr>
        <p:txBody>
          <a:bodyPr>
            <a:normAutofit fontScale="70000" lnSpcReduction="20000"/>
          </a:bodyPr>
          <a:lstStyle/>
          <a:p>
            <a:r>
              <a:rPr lang="en-GB" b="1" dirty="0">
                <a:solidFill>
                  <a:schemeClr val="tx1"/>
                </a:solidFill>
                <a:latin typeface="Söhne"/>
              </a:rPr>
              <a:t>Provides a framework for building blockchain-based solutions, including the implementation of smart contracts.</a:t>
            </a:r>
          </a:p>
          <a:p>
            <a:r>
              <a:rPr lang="en-GB" b="1" dirty="0">
                <a:solidFill>
                  <a:schemeClr val="tx1"/>
                </a:solidFill>
                <a:latin typeface="Söhne"/>
              </a:rPr>
              <a:t>E</a:t>
            </a:r>
            <a:r>
              <a:rPr lang="en-GB" b="1" i="0" u="none" strike="noStrike" dirty="0">
                <a:solidFill>
                  <a:schemeClr val="tx1"/>
                </a:solidFill>
                <a:effectLst/>
                <a:latin typeface="Söhne"/>
              </a:rPr>
              <a:t>xecute-order architecture </a:t>
            </a:r>
            <a:r>
              <a:rPr lang="en-GB" dirty="0">
                <a:solidFill>
                  <a:schemeClr val="tx1"/>
                </a:solidFill>
                <a:latin typeface="Söhne"/>
              </a:rPr>
              <a:t>: </a:t>
            </a:r>
            <a:r>
              <a:rPr lang="en-GB" b="0" i="0" u="none" strike="noStrike" dirty="0">
                <a:solidFill>
                  <a:schemeClr val="tx1"/>
                </a:solidFill>
                <a:effectLst/>
                <a:latin typeface="Söhne"/>
              </a:rPr>
              <a:t>Peers execute transactions concurrently, and then a separate set of peers, called </a:t>
            </a:r>
            <a:r>
              <a:rPr lang="en-GB" b="0" i="0" u="none" strike="noStrike" dirty="0" err="1">
                <a:solidFill>
                  <a:schemeClr val="tx1"/>
                </a:solidFill>
                <a:effectLst/>
                <a:latin typeface="Söhne"/>
              </a:rPr>
              <a:t>orderers</a:t>
            </a:r>
            <a:r>
              <a:rPr lang="en-GB" b="0" i="0" u="none" strike="noStrike" dirty="0">
                <a:solidFill>
                  <a:schemeClr val="tx1"/>
                </a:solidFill>
                <a:effectLst/>
                <a:latin typeface="Söhne"/>
              </a:rPr>
              <a:t>, orders the transactions using a consensus protocol. </a:t>
            </a:r>
          </a:p>
          <a:p>
            <a:r>
              <a:rPr lang="en-GB" dirty="0">
                <a:solidFill>
                  <a:schemeClr val="tx1"/>
                </a:solidFill>
                <a:latin typeface="Söhne"/>
              </a:rPr>
              <a:t>S</a:t>
            </a:r>
            <a:r>
              <a:rPr lang="en-GB" b="0" i="0" u="none" strike="noStrike" dirty="0">
                <a:solidFill>
                  <a:schemeClr val="tx1"/>
                </a:solidFill>
                <a:effectLst/>
                <a:latin typeface="Söhne"/>
              </a:rPr>
              <a:t>upports modular consensus protocols.</a:t>
            </a:r>
          </a:p>
          <a:p>
            <a:r>
              <a:rPr lang="en-GB" b="1" i="0" u="none" strike="noStrike" dirty="0">
                <a:solidFill>
                  <a:srgbClr val="FFC000"/>
                </a:solidFill>
                <a:effectLst/>
                <a:latin typeface="Söhne"/>
              </a:rPr>
              <a:t>Smart contracts known as "</a:t>
            </a:r>
            <a:r>
              <a:rPr lang="en-GB" b="1" i="0" u="none" strike="noStrike" dirty="0" err="1">
                <a:solidFill>
                  <a:srgbClr val="FFC000"/>
                </a:solidFill>
                <a:effectLst/>
                <a:latin typeface="Söhne"/>
              </a:rPr>
              <a:t>chaincode</a:t>
            </a:r>
            <a:r>
              <a:rPr lang="en-GB" b="1" i="0" u="none" strike="noStrike" dirty="0">
                <a:solidFill>
                  <a:srgbClr val="FFC000"/>
                </a:solidFill>
                <a:effectLst/>
                <a:latin typeface="Söhne"/>
              </a:rPr>
              <a:t>" :</a:t>
            </a:r>
            <a:r>
              <a:rPr lang="en-GB" b="0" i="0" u="none" strike="noStrike" dirty="0">
                <a:solidFill>
                  <a:srgbClr val="374151"/>
                </a:solidFill>
                <a:effectLst/>
                <a:latin typeface="Söhne"/>
              </a:rPr>
              <a:t>written in programming languages such as Go or Java and can be deployed and executed on a Fabric network.</a:t>
            </a:r>
          </a:p>
          <a:p>
            <a:pPr marL="0" indent="0" algn="l">
              <a:buNone/>
            </a:pPr>
            <a:r>
              <a:rPr lang="en-GB" b="0" i="0" u="none" strike="noStrike" dirty="0">
                <a:solidFill>
                  <a:srgbClr val="374151"/>
                </a:solidFill>
                <a:effectLst/>
                <a:latin typeface="Söhne"/>
              </a:rPr>
              <a:t> 	Defines the rules and conditions of a particular 	transaction, and once deployed on the network, 	</a:t>
            </a:r>
          </a:p>
          <a:p>
            <a:pPr marL="0" indent="0" algn="l">
              <a:buNone/>
            </a:pPr>
            <a:r>
              <a:rPr lang="en-GB" dirty="0">
                <a:solidFill>
                  <a:srgbClr val="374151"/>
                </a:solidFill>
                <a:latin typeface="Söhne"/>
              </a:rPr>
              <a:t>	</a:t>
            </a:r>
            <a:r>
              <a:rPr lang="en-GB" b="0" i="0" u="none" strike="noStrike" dirty="0">
                <a:solidFill>
                  <a:srgbClr val="374151"/>
                </a:solidFill>
                <a:effectLst/>
                <a:latin typeface="Söhne"/>
              </a:rPr>
              <a:t>it is immutable and cannot be altered.</a:t>
            </a:r>
          </a:p>
          <a:p>
            <a:pPr algn="l"/>
            <a:r>
              <a:rPr lang="en-GB" b="1" i="0" u="none" strike="noStrike" dirty="0">
                <a:solidFill>
                  <a:srgbClr val="FFC000"/>
                </a:solidFill>
                <a:effectLst/>
                <a:latin typeface="Söhne"/>
              </a:rPr>
              <a:t>Hyperledger supports  private channels: </a:t>
            </a:r>
            <a:r>
              <a:rPr lang="en-GB" b="0" i="0" u="none" strike="noStrike" dirty="0">
                <a:solidFill>
                  <a:srgbClr val="374151"/>
                </a:solidFill>
                <a:effectLst/>
                <a:latin typeface="Söhne"/>
              </a:rPr>
              <a:t>allow participants to transact privately without revealing their data to the entire network. Smart contracts can be deployed on private channels, enabling secure and private transactions between parties.</a:t>
            </a:r>
          </a:p>
          <a:p>
            <a:endParaRPr lang="en-GB" b="0" i="0" u="none" strike="noStrike" dirty="0">
              <a:solidFill>
                <a:schemeClr val="tx1"/>
              </a:solidFill>
              <a:effectLst/>
              <a:latin typeface="Söhne"/>
            </a:endParaRPr>
          </a:p>
          <a:p>
            <a:endParaRPr lang="en-GR" dirty="0">
              <a:solidFill>
                <a:schemeClr val="tx1"/>
              </a:solidFill>
            </a:endParaRPr>
          </a:p>
        </p:txBody>
      </p:sp>
      <p:pic>
        <p:nvPicPr>
          <p:cNvPr id="3074" name="Picture 2" descr="GitHub - hyperledger/fabric: Hyperledger Fabric is an enterprise-grade  permissioned distributed ledger framework for developing solutions and  applications. Its modular and versatile design satisfies a broad range of  industry use cases. It offers">
            <a:extLst>
              <a:ext uri="{FF2B5EF4-FFF2-40B4-BE49-F238E27FC236}">
                <a16:creationId xmlns:a16="http://schemas.microsoft.com/office/drawing/2014/main" id="{8CE6C6DE-9E97-320D-B408-994FB286FBB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098193" y="2147943"/>
            <a:ext cx="5176744" cy="2588372"/>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A4BA22E2-E742-2DCF-4933-6581C81E57D3}"/>
              </a:ext>
            </a:extLst>
          </p:cNvPr>
          <p:cNvSpPr>
            <a:spLocks noGrp="1"/>
          </p:cNvSpPr>
          <p:nvPr>
            <p:ph type="sldNum" sz="quarter" idx="12"/>
          </p:nvPr>
        </p:nvSpPr>
        <p:spPr/>
        <p:txBody>
          <a:bodyPr/>
          <a:lstStyle/>
          <a:p>
            <a:fld id="{C0722274-0FAA-4649-AA4E-4210F4F32167}" type="slidenum">
              <a:rPr lang="en-US" smtClean="0"/>
              <a:t>14</a:t>
            </a:fld>
            <a:endParaRPr lang="en-US"/>
          </a:p>
        </p:txBody>
      </p:sp>
    </p:spTree>
    <p:extLst>
      <p:ext uri="{BB962C8B-B14F-4D97-AF65-F5344CB8AC3E}">
        <p14:creationId xmlns:p14="http://schemas.microsoft.com/office/powerpoint/2010/main" val="28019123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13183-F548-4326-49B3-8F5F24065F98}"/>
              </a:ext>
            </a:extLst>
          </p:cNvPr>
          <p:cNvSpPr>
            <a:spLocks noGrp="1"/>
          </p:cNvSpPr>
          <p:nvPr>
            <p:ph type="title"/>
          </p:nvPr>
        </p:nvSpPr>
        <p:spPr>
          <a:xfrm>
            <a:off x="1143001" y="1181101"/>
            <a:ext cx="4953000" cy="2247899"/>
          </a:xfrm>
        </p:spPr>
        <p:txBody>
          <a:bodyPr vert="horz" lIns="91440" tIns="45720" rIns="91440" bIns="45720" rtlCol="0" anchor="t">
            <a:normAutofit/>
          </a:bodyPr>
          <a:lstStyle/>
          <a:p>
            <a:r>
              <a:rPr lang="en-US" sz="4800" cap="all" spc="300">
                <a:solidFill>
                  <a:srgbClr val="FFFFFF"/>
                </a:solidFill>
              </a:rPr>
              <a:t>Cross Chain</a:t>
            </a:r>
          </a:p>
        </p:txBody>
      </p:sp>
      <p:pic>
        <p:nvPicPr>
          <p:cNvPr id="1026" name="Picture 2" descr="Cross-Chain Swaps — Symbol Documentation">
            <a:extLst>
              <a:ext uri="{FF2B5EF4-FFF2-40B4-BE49-F238E27FC236}">
                <a16:creationId xmlns:a16="http://schemas.microsoft.com/office/drawing/2014/main" id="{3E4F802F-F474-8D09-5ED3-99C762A97CA8}"/>
              </a:ext>
            </a:extLst>
          </p:cNvPr>
          <p:cNvPicPr>
            <a:picLocks noGrp="1" noChangeAspect="1" noChangeArrowheads="1"/>
          </p:cNvPicPr>
          <p:nvPr>
            <p:ph idx="1"/>
          </p:nvPr>
        </p:nvPicPr>
        <p:blipFill rotWithShape="1">
          <a:blip r:embed="rId3">
            <a:alphaModFix amt="20000"/>
            <a:extLst>
              <a:ext uri="{28A0092B-C50C-407E-A947-70E740481C1C}">
                <a14:useLocalDpi xmlns:a14="http://schemas.microsoft.com/office/drawing/2010/main" val="0"/>
              </a:ext>
            </a:extLst>
          </a:blip>
          <a:srcRect t="8962" r="-3" b="15538"/>
          <a:stretch/>
        </p:blipFill>
        <p:spPr bwMode="auto">
          <a:xfrm>
            <a:off x="0" y="10"/>
            <a:ext cx="12191980" cy="685799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What is a cross-chain swap? - Bitnovo Blog">
            <a:extLst>
              <a:ext uri="{FF2B5EF4-FFF2-40B4-BE49-F238E27FC236}">
                <a16:creationId xmlns:a16="http://schemas.microsoft.com/office/drawing/2014/main" id="{A611DD4F-8AE1-9813-856B-A905FDF8938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1" y="1741027"/>
            <a:ext cx="5746672" cy="393587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1F75C32D-70B0-0D95-D5CE-47CE4AC2811A}"/>
              </a:ext>
            </a:extLst>
          </p:cNvPr>
          <p:cNvSpPr txBox="1"/>
          <p:nvPr/>
        </p:nvSpPr>
        <p:spPr>
          <a:xfrm>
            <a:off x="6950882" y="1741027"/>
            <a:ext cx="4953000" cy="3785652"/>
          </a:xfrm>
          <a:prstGeom prst="rect">
            <a:avLst/>
          </a:prstGeom>
          <a:solidFill>
            <a:schemeClr val="bg1"/>
          </a:solidFill>
        </p:spPr>
        <p:txBody>
          <a:bodyPr wrap="square" rtlCol="0">
            <a:spAutoFit/>
          </a:bodyPr>
          <a:lstStyle/>
          <a:p>
            <a:r>
              <a:rPr lang="en-GB" sz="2000" b="0" i="0" u="none" strike="noStrike" dirty="0">
                <a:solidFill>
                  <a:srgbClr val="374151"/>
                </a:solidFill>
                <a:effectLst/>
                <a:latin typeface="Söhne"/>
              </a:rPr>
              <a:t>The transfer of assets between two different blockchain networks. </a:t>
            </a:r>
          </a:p>
          <a:p>
            <a:r>
              <a:rPr lang="en-GB" sz="2000" dirty="0">
                <a:solidFill>
                  <a:srgbClr val="374151"/>
                </a:solidFill>
                <a:latin typeface="Söhne"/>
              </a:rPr>
              <a:t>I</a:t>
            </a:r>
            <a:r>
              <a:rPr lang="en-GB" sz="2000" b="0" i="0" u="none" strike="noStrike" dirty="0">
                <a:solidFill>
                  <a:srgbClr val="374151"/>
                </a:solidFill>
                <a:effectLst/>
                <a:latin typeface="Söhne"/>
              </a:rPr>
              <a:t>t's a transaction that takes place across multiple blockchain networks, rather than just within a single network.</a:t>
            </a:r>
            <a:endParaRPr lang="el-GR" sz="2000" b="0" i="0" u="none" strike="noStrike" dirty="0">
              <a:solidFill>
                <a:srgbClr val="374151"/>
              </a:solidFill>
              <a:effectLst/>
              <a:latin typeface="Söhne"/>
            </a:endParaRPr>
          </a:p>
          <a:p>
            <a:endParaRPr lang="el-GR" sz="2000" dirty="0">
              <a:solidFill>
                <a:srgbClr val="374151"/>
              </a:solidFill>
              <a:latin typeface="Söhne"/>
            </a:endParaRPr>
          </a:p>
          <a:p>
            <a:endParaRPr lang="el-GR" sz="2000" dirty="0">
              <a:solidFill>
                <a:srgbClr val="374151"/>
              </a:solidFill>
              <a:latin typeface="Söhne"/>
            </a:endParaRPr>
          </a:p>
          <a:p>
            <a:endParaRPr lang="el-GR" sz="2000" dirty="0">
              <a:solidFill>
                <a:srgbClr val="374151"/>
              </a:solidFill>
              <a:latin typeface="Söhne"/>
            </a:endParaRPr>
          </a:p>
          <a:p>
            <a:endParaRPr lang="el-GR" sz="2000" dirty="0">
              <a:solidFill>
                <a:srgbClr val="374151"/>
              </a:solidFill>
              <a:latin typeface="Söhne"/>
            </a:endParaRPr>
          </a:p>
          <a:p>
            <a:endParaRPr lang="el-GR" sz="2000" dirty="0">
              <a:solidFill>
                <a:srgbClr val="374151"/>
              </a:solidFill>
              <a:latin typeface="Söhne"/>
            </a:endParaRPr>
          </a:p>
          <a:p>
            <a:endParaRPr lang="el-GR" sz="2000" dirty="0">
              <a:solidFill>
                <a:srgbClr val="374151"/>
              </a:solidFill>
              <a:latin typeface="Söhne"/>
            </a:endParaRPr>
          </a:p>
          <a:p>
            <a:endParaRPr lang="el-GR" sz="2000" dirty="0">
              <a:solidFill>
                <a:srgbClr val="374151"/>
              </a:solidFill>
              <a:latin typeface="Söhne"/>
            </a:endParaRPr>
          </a:p>
        </p:txBody>
      </p:sp>
      <p:sp>
        <p:nvSpPr>
          <p:cNvPr id="5" name="Title 1">
            <a:extLst>
              <a:ext uri="{FF2B5EF4-FFF2-40B4-BE49-F238E27FC236}">
                <a16:creationId xmlns:a16="http://schemas.microsoft.com/office/drawing/2014/main" id="{3792A747-94E2-E672-F7EA-403D38D92F3D}"/>
              </a:ext>
            </a:extLst>
          </p:cNvPr>
          <p:cNvSpPr txBox="1">
            <a:spLocks/>
          </p:cNvSpPr>
          <p:nvPr/>
        </p:nvSpPr>
        <p:spPr>
          <a:xfrm>
            <a:off x="1143001" y="530554"/>
            <a:ext cx="10178322" cy="1492132"/>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a:lstStyle>
          <a:p>
            <a:r>
              <a:rPr lang="en-US" sz="4400" dirty="0"/>
              <a:t>cross</a:t>
            </a:r>
            <a:r>
              <a:rPr lang="en-GR" sz="4400" dirty="0"/>
              <a:t> CHAIN transaction</a:t>
            </a:r>
          </a:p>
        </p:txBody>
      </p:sp>
      <p:sp>
        <p:nvSpPr>
          <p:cNvPr id="3" name="Slide Number Placeholder 2">
            <a:extLst>
              <a:ext uri="{FF2B5EF4-FFF2-40B4-BE49-F238E27FC236}">
                <a16:creationId xmlns:a16="http://schemas.microsoft.com/office/drawing/2014/main" id="{1E76D393-93F7-2B1D-B95A-EBF4833AE4B1}"/>
              </a:ext>
            </a:extLst>
          </p:cNvPr>
          <p:cNvSpPr>
            <a:spLocks noGrp="1"/>
          </p:cNvSpPr>
          <p:nvPr>
            <p:ph type="sldNum" sz="quarter" idx="12"/>
          </p:nvPr>
        </p:nvSpPr>
        <p:spPr/>
        <p:txBody>
          <a:bodyPr/>
          <a:lstStyle/>
          <a:p>
            <a:fld id="{C0722274-0FAA-4649-AA4E-4210F4F32167}" type="slidenum">
              <a:rPr lang="en-US" smtClean="0"/>
              <a:t>15</a:t>
            </a:fld>
            <a:endParaRPr lang="en-US"/>
          </a:p>
        </p:txBody>
      </p:sp>
    </p:spTree>
    <p:extLst>
      <p:ext uri="{BB962C8B-B14F-4D97-AF65-F5344CB8AC3E}">
        <p14:creationId xmlns:p14="http://schemas.microsoft.com/office/powerpoint/2010/main" val="5854976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48203-DFCB-CE20-6E01-C097F80DDB9B}"/>
              </a:ext>
            </a:extLst>
          </p:cNvPr>
          <p:cNvSpPr>
            <a:spLocks noGrp="1"/>
          </p:cNvSpPr>
          <p:nvPr>
            <p:ph type="title"/>
          </p:nvPr>
        </p:nvSpPr>
        <p:spPr>
          <a:xfrm>
            <a:off x="2477929" y="1181101"/>
            <a:ext cx="7236143" cy="2610914"/>
          </a:xfrm>
        </p:spPr>
        <p:txBody>
          <a:bodyPr vert="horz" lIns="91440" tIns="45720" rIns="91440" bIns="45720" rtlCol="0" anchor="b">
            <a:normAutofit fontScale="90000"/>
          </a:bodyPr>
          <a:lstStyle/>
          <a:p>
            <a:pPr algn="ctr"/>
            <a:br>
              <a:rPr lang="en-US" sz="4800" cap="all" spc="300" dirty="0"/>
            </a:br>
            <a:br>
              <a:rPr lang="en-US" sz="4800" cap="all" spc="300" dirty="0"/>
            </a:br>
            <a:r>
              <a:rPr lang="en-US" sz="4800" cap="all" spc="300" dirty="0"/>
              <a:t>THANK YOU !</a:t>
            </a:r>
            <a:br>
              <a:rPr lang="en-US" sz="4800" cap="all" spc="300" dirty="0"/>
            </a:br>
            <a:r>
              <a:rPr lang="en-US" sz="4800" cap="all" spc="300" dirty="0"/>
              <a:t>ANY QUESTIONS ?</a:t>
            </a:r>
          </a:p>
        </p:txBody>
      </p:sp>
      <p:sp>
        <p:nvSpPr>
          <p:cNvPr id="3" name="Slide Number Placeholder 2">
            <a:extLst>
              <a:ext uri="{FF2B5EF4-FFF2-40B4-BE49-F238E27FC236}">
                <a16:creationId xmlns:a16="http://schemas.microsoft.com/office/drawing/2014/main" id="{FE21CB6B-1F02-ACE1-AE2B-616B11EB04A7}"/>
              </a:ext>
            </a:extLst>
          </p:cNvPr>
          <p:cNvSpPr>
            <a:spLocks noGrp="1"/>
          </p:cNvSpPr>
          <p:nvPr>
            <p:ph type="sldNum" sz="quarter" idx="12"/>
          </p:nvPr>
        </p:nvSpPr>
        <p:spPr/>
        <p:txBody>
          <a:bodyPr/>
          <a:lstStyle/>
          <a:p>
            <a:fld id="{C0722274-0FAA-4649-AA4E-4210F4F32167}" type="slidenum">
              <a:rPr lang="en-US" smtClean="0"/>
              <a:t>16</a:t>
            </a:fld>
            <a:endParaRPr lang="en-US"/>
          </a:p>
        </p:txBody>
      </p:sp>
    </p:spTree>
    <p:extLst>
      <p:ext uri="{BB962C8B-B14F-4D97-AF65-F5344CB8AC3E}">
        <p14:creationId xmlns:p14="http://schemas.microsoft.com/office/powerpoint/2010/main" val="13752443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F49B4D-0504-1476-5E7F-5D999159F0B2}"/>
              </a:ext>
            </a:extLst>
          </p:cNvPr>
          <p:cNvSpPr>
            <a:spLocks noGrp="1"/>
          </p:cNvSpPr>
          <p:nvPr>
            <p:ph type="title"/>
          </p:nvPr>
        </p:nvSpPr>
        <p:spPr>
          <a:xfrm>
            <a:off x="1251678" y="652208"/>
            <a:ext cx="10178322" cy="1492132"/>
          </a:xfrm>
        </p:spPr>
        <p:txBody>
          <a:bodyPr/>
          <a:lstStyle/>
          <a:p>
            <a:r>
              <a:rPr lang="en-GR" dirty="0"/>
              <a:t>References</a:t>
            </a:r>
          </a:p>
        </p:txBody>
      </p:sp>
      <p:sp>
        <p:nvSpPr>
          <p:cNvPr id="3" name="Content Placeholder 2">
            <a:extLst>
              <a:ext uri="{FF2B5EF4-FFF2-40B4-BE49-F238E27FC236}">
                <a16:creationId xmlns:a16="http://schemas.microsoft.com/office/drawing/2014/main" id="{1B0E7995-F11F-A225-52E0-BD2FE634100A}"/>
              </a:ext>
            </a:extLst>
          </p:cNvPr>
          <p:cNvSpPr>
            <a:spLocks noGrp="1"/>
          </p:cNvSpPr>
          <p:nvPr>
            <p:ph idx="1"/>
          </p:nvPr>
        </p:nvSpPr>
        <p:spPr/>
        <p:txBody>
          <a:bodyPr>
            <a:normAutofit/>
          </a:bodyPr>
          <a:lstStyle/>
          <a:p>
            <a:r>
              <a:rPr lang="en-GB" sz="1600" dirty="0">
                <a:solidFill>
                  <a:srgbClr val="273239"/>
                </a:solidFill>
                <a:latin typeface="Arial" panose="020B0604020202020204" pitchFamily="34" charset="0"/>
                <a:cs typeface="Arial" panose="020B0604020202020204" pitchFamily="34" charset="0"/>
              </a:rPr>
              <a:t>P</a:t>
            </a:r>
            <a:r>
              <a:rPr lang="en-GB" sz="1600" u="none" strike="noStrike" dirty="0">
                <a:solidFill>
                  <a:srgbClr val="273239"/>
                </a:solidFill>
                <a:effectLst/>
                <a:latin typeface="Arial" panose="020B0604020202020204" pitchFamily="34" charset="0"/>
                <a:cs typeface="Arial" panose="020B0604020202020204" pitchFamily="34" charset="0"/>
              </a:rPr>
              <a:t>ractical Byzantine Fault Tolerance(</a:t>
            </a:r>
            <a:r>
              <a:rPr lang="en-GB" sz="1600" u="none" strike="noStrike" dirty="0" err="1">
                <a:solidFill>
                  <a:srgbClr val="273239"/>
                </a:solidFill>
                <a:effectLst/>
                <a:latin typeface="Arial" panose="020B0604020202020204" pitchFamily="34" charset="0"/>
                <a:cs typeface="Arial" panose="020B0604020202020204" pitchFamily="34" charset="0"/>
              </a:rPr>
              <a:t>pBFT</a:t>
            </a:r>
            <a:r>
              <a:rPr lang="en-GB" sz="1600" u="none" strike="noStrike" dirty="0">
                <a:solidFill>
                  <a:srgbClr val="273239"/>
                </a:solidFill>
                <a:effectLst/>
                <a:latin typeface="Arial" panose="020B0604020202020204" pitchFamily="34" charset="0"/>
                <a:cs typeface="Arial" panose="020B0604020202020204" pitchFamily="34" charset="0"/>
              </a:rPr>
              <a:t>)</a:t>
            </a:r>
            <a:r>
              <a:rPr lang="en-GR" sz="1600" u="none" strike="noStrike" dirty="0">
                <a:solidFill>
                  <a:srgbClr val="273239"/>
                </a:solidFill>
                <a:effectLst/>
                <a:latin typeface="Arial" panose="020B0604020202020204" pitchFamily="34" charset="0"/>
                <a:cs typeface="Arial" panose="020B0604020202020204" pitchFamily="34" charset="0"/>
              </a:rPr>
              <a:t> ,Geeks for Geeks </a:t>
            </a:r>
            <a:r>
              <a:rPr lang="en-GB" sz="1600" u="none" strike="noStrike" dirty="0">
                <a:solidFill>
                  <a:srgbClr val="273239"/>
                </a:solidFill>
                <a:effectLst/>
                <a:latin typeface="Arial" panose="020B0604020202020204" pitchFamily="34" charset="0"/>
                <a:cs typeface="Arial" panose="020B0604020202020204" pitchFamily="34" charset="0"/>
                <a:hlinkClick r:id="rId2"/>
              </a:rPr>
              <a:t>https://www.geeksforgeeks.org/practical-byzantine-fault-tolerancepbft/</a:t>
            </a:r>
            <a:endParaRPr lang="en-GB" sz="1600" u="none" strike="noStrike" dirty="0">
              <a:solidFill>
                <a:srgbClr val="273239"/>
              </a:solidFill>
              <a:effectLst/>
              <a:latin typeface="Arial" panose="020B0604020202020204" pitchFamily="34" charset="0"/>
              <a:cs typeface="Arial" panose="020B0604020202020204" pitchFamily="34" charset="0"/>
            </a:endParaRPr>
          </a:p>
          <a:p>
            <a:r>
              <a:rPr lang="en-GB" sz="1600" u="none" strike="noStrike" dirty="0">
                <a:solidFill>
                  <a:srgbClr val="23262F"/>
                </a:solidFill>
                <a:effectLst/>
                <a:latin typeface="Arial" panose="020B0604020202020204" pitchFamily="34" charset="0"/>
                <a:cs typeface="Arial" panose="020B0604020202020204" pitchFamily="34" charset="0"/>
              </a:rPr>
              <a:t>On-Chain vs Off-chain: Is One Better Than The Other? </a:t>
            </a:r>
            <a:r>
              <a:rPr lang="en-GB" sz="1600" u="sng" dirty="0">
                <a:solidFill>
                  <a:schemeClr val="accent3"/>
                </a:solidFill>
                <a:latin typeface="Arial" panose="020B0604020202020204" pitchFamily="34" charset="0"/>
                <a:cs typeface="Arial" panose="020B0604020202020204" pitchFamily="34" charset="0"/>
                <a:hlinkClick r:id="rId3"/>
              </a:rPr>
              <a:t>https://zebpay.com/blog/on-chain-vs-off-chain</a:t>
            </a:r>
            <a:endParaRPr lang="en-GB" sz="1600" u="sng" dirty="0">
              <a:solidFill>
                <a:schemeClr val="accent3"/>
              </a:solidFill>
              <a:latin typeface="Arial" panose="020B0604020202020204" pitchFamily="34" charset="0"/>
              <a:cs typeface="Arial" panose="020B0604020202020204" pitchFamily="34" charset="0"/>
            </a:endParaRPr>
          </a:p>
          <a:p>
            <a:r>
              <a:rPr lang="en-GB" sz="1600" u="none" strike="noStrike" dirty="0">
                <a:solidFill>
                  <a:srgbClr val="010101"/>
                </a:solidFill>
                <a:effectLst/>
                <a:latin typeface="Arial" panose="020B0604020202020204" pitchFamily="34" charset="0"/>
                <a:cs typeface="Arial" panose="020B0604020202020204" pitchFamily="34" charset="0"/>
              </a:rPr>
              <a:t>Smart Contracts and </a:t>
            </a:r>
            <a:r>
              <a:rPr lang="en-GB" sz="1600" u="none" strike="noStrike" dirty="0" err="1">
                <a:solidFill>
                  <a:srgbClr val="010101"/>
                </a:solidFill>
                <a:effectLst/>
                <a:latin typeface="Arial" panose="020B0604020202020204" pitchFamily="34" charset="0"/>
                <a:cs typeface="Arial" panose="020B0604020202020204" pitchFamily="34" charset="0"/>
              </a:rPr>
              <a:t>Chaincode</a:t>
            </a:r>
            <a:r>
              <a:rPr lang="en-GB" sz="1600" u="none" strike="noStrike" dirty="0">
                <a:solidFill>
                  <a:srgbClr val="010101"/>
                </a:solidFill>
                <a:effectLst/>
                <a:latin typeface="Arial" panose="020B0604020202020204" pitchFamily="34" charset="0"/>
                <a:cs typeface="Arial" panose="020B0604020202020204" pitchFamily="34" charset="0"/>
              </a:rPr>
              <a:t>, </a:t>
            </a:r>
            <a:r>
              <a:rPr lang="en-GB" sz="1600" u="none" strike="noStrike" dirty="0" err="1">
                <a:solidFill>
                  <a:srgbClr val="010101"/>
                </a:solidFill>
                <a:effectLst/>
                <a:latin typeface="Arial" panose="020B0604020202020204" pitchFamily="34" charset="0"/>
                <a:cs typeface="Arial" panose="020B0604020202020204" pitchFamily="34" charset="0"/>
              </a:rPr>
              <a:t>Hyberledger</a:t>
            </a:r>
            <a:r>
              <a:rPr lang="en-GB" sz="1600" u="none" strike="noStrike" dirty="0">
                <a:solidFill>
                  <a:srgbClr val="010101"/>
                </a:solidFill>
                <a:effectLst/>
                <a:latin typeface="Arial" panose="020B0604020202020204" pitchFamily="34" charset="0"/>
                <a:cs typeface="Arial" panose="020B0604020202020204" pitchFamily="34" charset="0"/>
              </a:rPr>
              <a:t> Fabric Doc </a:t>
            </a:r>
            <a:r>
              <a:rPr lang="en-GB" sz="1600" u="sng" strike="noStrike" dirty="0">
                <a:solidFill>
                  <a:schemeClr val="accent3"/>
                </a:solidFill>
                <a:effectLst/>
                <a:latin typeface="Arial" panose="020B0604020202020204" pitchFamily="34" charset="0"/>
                <a:cs typeface="Arial" panose="020B0604020202020204" pitchFamily="34" charset="0"/>
                <a:hlinkClick r:id="rId4"/>
              </a:rPr>
              <a:t>https://hyperledger-fabric.readthedocs.io/en/release-2.5/smartcontract/smartcontract.html</a:t>
            </a:r>
            <a:endParaRPr lang="en-GB" sz="1600" u="sng" strike="noStrike" dirty="0">
              <a:solidFill>
                <a:schemeClr val="accent3"/>
              </a:solidFill>
              <a:effectLst/>
              <a:latin typeface="Arial" panose="020B0604020202020204" pitchFamily="34" charset="0"/>
              <a:cs typeface="Arial" panose="020B0604020202020204" pitchFamily="34" charset="0"/>
            </a:endParaRPr>
          </a:p>
          <a:p>
            <a:r>
              <a:rPr lang="en-GB" sz="1600" u="none" strike="noStrike" dirty="0">
                <a:solidFill>
                  <a:schemeClr val="tx1"/>
                </a:solidFill>
                <a:effectLst/>
                <a:latin typeface="Arial" panose="020B0604020202020204" pitchFamily="34" charset="0"/>
                <a:cs typeface="Arial" panose="020B0604020202020204" pitchFamily="34" charset="0"/>
              </a:rPr>
              <a:t>The 4 Blockchain Types </a:t>
            </a:r>
            <a:r>
              <a:rPr lang="en-GB" sz="1600" u="none" strike="noStrike" dirty="0" err="1">
                <a:solidFill>
                  <a:schemeClr val="tx1"/>
                </a:solidFill>
                <a:effectLst/>
                <a:latin typeface="Arial" panose="020B0604020202020204" pitchFamily="34" charset="0"/>
                <a:cs typeface="Arial" panose="020B0604020202020204" pitchFamily="34" charset="0"/>
              </a:rPr>
              <a:t>Explained,Elevate</a:t>
            </a:r>
            <a:r>
              <a:rPr lang="en-GB" sz="1600" u="none" strike="noStrike" dirty="0">
                <a:solidFill>
                  <a:schemeClr val="tx1"/>
                </a:solidFill>
                <a:effectLst/>
                <a:latin typeface="Arial" panose="020B0604020202020204" pitchFamily="34" charset="0"/>
                <a:cs typeface="Arial" panose="020B0604020202020204" pitchFamily="34" charset="0"/>
              </a:rPr>
              <a:t> X</a:t>
            </a:r>
            <a:r>
              <a:rPr lang="en-GB" sz="1600" u="sng" dirty="0">
                <a:solidFill>
                  <a:schemeClr val="tx1"/>
                </a:solidFill>
                <a:latin typeface="Arial" panose="020B0604020202020204" pitchFamily="34" charset="0"/>
                <a:cs typeface="Arial" panose="020B0604020202020204" pitchFamily="34" charset="0"/>
              </a:rPr>
              <a:t> </a:t>
            </a:r>
            <a:r>
              <a:rPr lang="en-GB" sz="1600" u="sng" dirty="0">
                <a:solidFill>
                  <a:schemeClr val="accent3"/>
                </a:solidFill>
                <a:latin typeface="Arial" panose="020B0604020202020204" pitchFamily="34" charset="0"/>
                <a:cs typeface="Arial" panose="020B0604020202020204" pitchFamily="34" charset="0"/>
                <a:hlinkClick r:id="rId5"/>
              </a:rPr>
              <a:t>https://elevatex.de/blog/web3/4-blockchains-types-explained/</a:t>
            </a:r>
            <a:endParaRPr lang="en-GB" sz="1600" u="sng" dirty="0">
              <a:solidFill>
                <a:schemeClr val="accent3"/>
              </a:solidFill>
              <a:latin typeface="Arial" panose="020B0604020202020204" pitchFamily="34" charset="0"/>
              <a:cs typeface="Arial" panose="020B0604020202020204" pitchFamily="34" charset="0"/>
            </a:endParaRPr>
          </a:p>
          <a:p>
            <a:r>
              <a:rPr lang="en-GB" sz="1600" u="none" strike="noStrike" dirty="0" err="1">
                <a:solidFill>
                  <a:srgbClr val="3B454E"/>
                </a:solidFill>
                <a:effectLst/>
                <a:latin typeface="Arial" panose="020B0604020202020204" pitchFamily="34" charset="0"/>
                <a:cs typeface="Arial" panose="020B0604020202020204" pitchFamily="34" charset="0"/>
              </a:rPr>
              <a:t>Tezos</a:t>
            </a:r>
            <a:r>
              <a:rPr lang="en-GB" sz="1600" u="none" strike="noStrike" dirty="0">
                <a:solidFill>
                  <a:srgbClr val="3B454E"/>
                </a:solidFill>
                <a:effectLst/>
                <a:latin typeface="Arial" panose="020B0604020202020204" pitchFamily="34" charset="0"/>
                <a:cs typeface="Arial" panose="020B0604020202020204" pitchFamily="34" charset="0"/>
              </a:rPr>
              <a:t> Energy Consumption , </a:t>
            </a:r>
            <a:r>
              <a:rPr lang="en-GB" sz="1600" u="none" strike="noStrike" dirty="0" err="1">
                <a:solidFill>
                  <a:srgbClr val="3B454E"/>
                </a:solidFill>
                <a:effectLst/>
                <a:latin typeface="Arial" panose="020B0604020202020204" pitchFamily="34" charset="0"/>
                <a:cs typeface="Arial" panose="020B0604020202020204" pitchFamily="34" charset="0"/>
              </a:rPr>
              <a:t>Tezos</a:t>
            </a:r>
            <a:r>
              <a:rPr lang="en-GB" sz="1600" u="none" strike="noStrike" dirty="0">
                <a:solidFill>
                  <a:srgbClr val="3B454E"/>
                </a:solidFill>
                <a:effectLst/>
                <a:latin typeface="Arial" panose="020B0604020202020204" pitchFamily="34" charset="0"/>
                <a:cs typeface="Arial" panose="020B0604020202020204" pitchFamily="34" charset="0"/>
              </a:rPr>
              <a:t> Agora wiki </a:t>
            </a:r>
            <a:r>
              <a:rPr lang="en-GB" sz="1600" u="sng" dirty="0">
                <a:solidFill>
                  <a:schemeClr val="accent3"/>
                </a:solidFill>
                <a:hlinkClick r:id="rId6"/>
              </a:rPr>
              <a:t>https://wiki.tezosagora.org/learn/baking/tezos-energy-consumption</a:t>
            </a:r>
            <a:endParaRPr lang="en-GB" sz="1600" u="sng" dirty="0">
              <a:solidFill>
                <a:schemeClr val="accent3"/>
              </a:solidFill>
            </a:endParaRPr>
          </a:p>
          <a:p>
            <a:endParaRPr lang="en-GR" sz="1600" u="sng" dirty="0">
              <a:solidFill>
                <a:schemeClr val="accent3"/>
              </a:solidFill>
            </a:endParaRPr>
          </a:p>
          <a:p>
            <a:endParaRPr lang="en-GR" sz="1600" u="sng" dirty="0">
              <a:solidFill>
                <a:schemeClr val="accent3"/>
              </a:solidFill>
              <a:latin typeface="Arial" panose="020B0604020202020204" pitchFamily="34" charset="0"/>
              <a:cs typeface="Arial" panose="020B0604020202020204" pitchFamily="34" charset="0"/>
            </a:endParaRPr>
          </a:p>
          <a:p>
            <a:endParaRPr lang="en-GB" sz="1600" i="0" u="sng" strike="noStrike" dirty="0">
              <a:solidFill>
                <a:schemeClr val="accent3"/>
              </a:solidFill>
              <a:effectLst/>
              <a:latin typeface="Roboto Slab" panose="020F0502020204030204" pitchFamily="34" charset="0"/>
            </a:endParaRPr>
          </a:p>
          <a:p>
            <a:endParaRPr lang="en-GB" sz="1600" u="sng" dirty="0">
              <a:solidFill>
                <a:schemeClr val="accent3"/>
              </a:solidFill>
              <a:latin typeface="sofia-pro"/>
            </a:endParaRPr>
          </a:p>
          <a:p>
            <a:endParaRPr lang="en-GB" sz="1600" u="sng" dirty="0">
              <a:solidFill>
                <a:schemeClr val="accent3"/>
              </a:solidFill>
              <a:latin typeface="sofia-pro"/>
            </a:endParaRPr>
          </a:p>
          <a:p>
            <a:endParaRPr lang="en-GB" sz="1600" i="0" u="none" strike="noStrike" dirty="0">
              <a:solidFill>
                <a:srgbClr val="273239"/>
              </a:solidFill>
              <a:effectLst/>
              <a:latin typeface="sofia-pro"/>
            </a:endParaRPr>
          </a:p>
        </p:txBody>
      </p:sp>
      <p:sp>
        <p:nvSpPr>
          <p:cNvPr id="4" name="Slide Number Placeholder 3">
            <a:extLst>
              <a:ext uri="{FF2B5EF4-FFF2-40B4-BE49-F238E27FC236}">
                <a16:creationId xmlns:a16="http://schemas.microsoft.com/office/drawing/2014/main" id="{646F7C66-1574-BEC0-BF5E-C618324EC57E}"/>
              </a:ext>
            </a:extLst>
          </p:cNvPr>
          <p:cNvSpPr>
            <a:spLocks noGrp="1"/>
          </p:cNvSpPr>
          <p:nvPr>
            <p:ph type="sldNum" sz="quarter" idx="12"/>
          </p:nvPr>
        </p:nvSpPr>
        <p:spPr/>
        <p:txBody>
          <a:bodyPr/>
          <a:lstStyle/>
          <a:p>
            <a:fld id="{C0722274-0FAA-4649-AA4E-4210F4F32167}" type="slidenum">
              <a:rPr lang="en-US" smtClean="0"/>
              <a:t>17</a:t>
            </a:fld>
            <a:endParaRPr lang="en-US"/>
          </a:p>
        </p:txBody>
      </p:sp>
    </p:spTree>
    <p:extLst>
      <p:ext uri="{BB962C8B-B14F-4D97-AF65-F5344CB8AC3E}">
        <p14:creationId xmlns:p14="http://schemas.microsoft.com/office/powerpoint/2010/main" val="1199207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CPU with binary numbers and blueprint">
            <a:extLst>
              <a:ext uri="{FF2B5EF4-FFF2-40B4-BE49-F238E27FC236}">
                <a16:creationId xmlns:a16="http://schemas.microsoft.com/office/drawing/2014/main" id="{2984B433-247A-5F71-2BD4-DE36D73AC357}"/>
              </a:ext>
            </a:extLst>
          </p:cNvPr>
          <p:cNvPicPr>
            <a:picLocks noChangeAspect="1"/>
          </p:cNvPicPr>
          <p:nvPr/>
        </p:nvPicPr>
        <p:blipFill rotWithShape="1">
          <a:blip r:embed="rId3"/>
          <a:srcRect l="15266" r="10106"/>
          <a:stretch/>
        </p:blipFill>
        <p:spPr>
          <a:xfrm>
            <a:off x="3093268" y="10"/>
            <a:ext cx="9098732" cy="6857990"/>
          </a:xfrm>
          <a:custGeom>
            <a:avLst/>
            <a:gdLst/>
            <a:ahLst/>
            <a:cxnLst/>
            <a:rect l="l" t="t" r="r" b="b"/>
            <a:pathLst>
              <a:path w="9098732" h="6858000">
                <a:moveTo>
                  <a:pt x="6010592" y="0"/>
                </a:moveTo>
                <a:lnTo>
                  <a:pt x="8235629" y="4"/>
                </a:lnTo>
                <a:cubicBezTo>
                  <a:pt x="8235629" y="3"/>
                  <a:pt x="8235630" y="3"/>
                  <a:pt x="8235630" y="2"/>
                </a:cubicBezTo>
                <a:lnTo>
                  <a:pt x="9098732" y="0"/>
                </a:lnTo>
                <a:lnTo>
                  <a:pt x="9098732" y="6858000"/>
                </a:lnTo>
                <a:lnTo>
                  <a:pt x="0" y="6858000"/>
                </a:lnTo>
                <a:lnTo>
                  <a:pt x="6010589" y="4"/>
                </a:lnTo>
                <a:cubicBezTo>
                  <a:pt x="6010589" y="3"/>
                  <a:pt x="6010590" y="3"/>
                  <a:pt x="6010590" y="2"/>
                </a:cubicBezTo>
                <a:close/>
              </a:path>
            </a:pathLst>
          </a:custGeom>
        </p:spPr>
      </p:pic>
      <p:sp>
        <p:nvSpPr>
          <p:cNvPr id="2" name="Title 1">
            <a:extLst>
              <a:ext uri="{FF2B5EF4-FFF2-40B4-BE49-F238E27FC236}">
                <a16:creationId xmlns:a16="http://schemas.microsoft.com/office/drawing/2014/main" id="{5BB4950F-4B50-372F-3ECD-4BD5D3F4F234}"/>
              </a:ext>
            </a:extLst>
          </p:cNvPr>
          <p:cNvSpPr>
            <a:spLocks noGrp="1"/>
          </p:cNvSpPr>
          <p:nvPr>
            <p:ph type="title"/>
          </p:nvPr>
        </p:nvSpPr>
        <p:spPr>
          <a:xfrm>
            <a:off x="1126543" y="258341"/>
            <a:ext cx="5920740" cy="1360898"/>
          </a:xfrm>
        </p:spPr>
        <p:txBody>
          <a:bodyPr>
            <a:normAutofit/>
          </a:bodyPr>
          <a:lstStyle/>
          <a:p>
            <a:r>
              <a:rPr lang="en-GR" dirty="0"/>
              <a:t>CONTENTS</a:t>
            </a:r>
          </a:p>
        </p:txBody>
      </p:sp>
      <p:sp>
        <p:nvSpPr>
          <p:cNvPr id="3" name="Content Placeholder 2">
            <a:extLst>
              <a:ext uri="{FF2B5EF4-FFF2-40B4-BE49-F238E27FC236}">
                <a16:creationId xmlns:a16="http://schemas.microsoft.com/office/drawing/2014/main" id="{3C0D0EBF-3FAC-3DC9-C5A4-43D28A8474C9}"/>
              </a:ext>
            </a:extLst>
          </p:cNvPr>
          <p:cNvSpPr>
            <a:spLocks noGrp="1"/>
          </p:cNvSpPr>
          <p:nvPr>
            <p:ph idx="1"/>
          </p:nvPr>
        </p:nvSpPr>
        <p:spPr>
          <a:xfrm>
            <a:off x="1126543" y="1075844"/>
            <a:ext cx="5501896" cy="4706311"/>
          </a:xfrm>
        </p:spPr>
        <p:txBody>
          <a:bodyPr>
            <a:normAutofit fontScale="77500" lnSpcReduction="20000"/>
          </a:bodyPr>
          <a:lstStyle/>
          <a:p>
            <a:r>
              <a:rPr lang="en-GR" sz="2600" dirty="0"/>
              <a:t>Introduction</a:t>
            </a:r>
          </a:p>
          <a:p>
            <a:r>
              <a:rPr lang="en-GR" sz="2600" dirty="0"/>
              <a:t>Permissionless Blockchain</a:t>
            </a:r>
          </a:p>
          <a:p>
            <a:r>
              <a:rPr lang="en-GR" sz="2600" dirty="0"/>
              <a:t>Bitcoins Challenges</a:t>
            </a:r>
          </a:p>
          <a:p>
            <a:r>
              <a:rPr lang="en-GR" sz="2600" dirty="0"/>
              <a:t>Off Chain </a:t>
            </a:r>
            <a:r>
              <a:rPr lang="en-US" sz="2600" dirty="0"/>
              <a:t>Transactions</a:t>
            </a:r>
            <a:endParaRPr lang="en-GR" sz="2600" dirty="0"/>
          </a:p>
          <a:p>
            <a:r>
              <a:rPr lang="en-GR" sz="2600" dirty="0"/>
              <a:t>Bitcoin And Nakomoto’s Consensus</a:t>
            </a:r>
          </a:p>
          <a:p>
            <a:r>
              <a:rPr lang="en-GR" sz="2600" dirty="0"/>
              <a:t>PoW Puzzle</a:t>
            </a:r>
          </a:p>
          <a:p>
            <a:r>
              <a:rPr lang="en-GB" sz="2600" dirty="0"/>
              <a:t>Enhancing Permissionless Blockchain Performance</a:t>
            </a:r>
            <a:endParaRPr lang="en-GR" sz="2600" dirty="0"/>
          </a:p>
          <a:p>
            <a:r>
              <a:rPr lang="en-GR" sz="2600" dirty="0"/>
              <a:t>Permissioned Blockchains</a:t>
            </a:r>
          </a:p>
          <a:p>
            <a:r>
              <a:rPr lang="en-US" sz="2600" dirty="0"/>
              <a:t>Permissioned Examples: </a:t>
            </a:r>
          </a:p>
          <a:p>
            <a:pPr marL="0" indent="0">
              <a:buNone/>
            </a:pPr>
            <a:r>
              <a:rPr lang="en-GR" sz="2600" dirty="0"/>
              <a:t>	Tendermint </a:t>
            </a:r>
          </a:p>
          <a:p>
            <a:pPr marL="0" indent="0">
              <a:buNone/>
            </a:pPr>
            <a:r>
              <a:rPr lang="en-GR" sz="2600" dirty="0"/>
              <a:t>	Hypeledger Fabric</a:t>
            </a:r>
          </a:p>
          <a:p>
            <a:r>
              <a:rPr lang="en-GR" sz="2600" dirty="0"/>
              <a:t>Cross Chain Transactions</a:t>
            </a:r>
          </a:p>
          <a:p>
            <a:pPr marL="0" indent="0">
              <a:buNone/>
            </a:pPr>
            <a:endParaRPr lang="en-GR" dirty="0"/>
          </a:p>
        </p:txBody>
      </p:sp>
      <p:sp>
        <p:nvSpPr>
          <p:cNvPr id="4" name="Slide Number Placeholder 3">
            <a:extLst>
              <a:ext uri="{FF2B5EF4-FFF2-40B4-BE49-F238E27FC236}">
                <a16:creationId xmlns:a16="http://schemas.microsoft.com/office/drawing/2014/main" id="{3AAF2036-CDE5-1FE5-8AB5-EDAF58A351C6}"/>
              </a:ext>
            </a:extLst>
          </p:cNvPr>
          <p:cNvSpPr>
            <a:spLocks noGrp="1"/>
          </p:cNvSpPr>
          <p:nvPr>
            <p:ph type="sldNum" sz="quarter" idx="12"/>
          </p:nvPr>
        </p:nvSpPr>
        <p:spPr/>
        <p:txBody>
          <a:bodyPr/>
          <a:lstStyle/>
          <a:p>
            <a:fld id="{C0722274-0FAA-4649-AA4E-4210F4F32167}" type="slidenum">
              <a:rPr lang="en-US" smtClean="0"/>
              <a:t>2</a:t>
            </a:fld>
            <a:endParaRPr lang="en-US"/>
          </a:p>
        </p:txBody>
      </p:sp>
    </p:spTree>
    <p:extLst>
      <p:ext uri="{BB962C8B-B14F-4D97-AF65-F5344CB8AC3E}">
        <p14:creationId xmlns:p14="http://schemas.microsoft.com/office/powerpoint/2010/main" val="25415250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4C1DDA-BDAE-EAF4-6B32-8F377FB61154}"/>
              </a:ext>
            </a:extLst>
          </p:cNvPr>
          <p:cNvSpPr>
            <a:spLocks noGrp="1"/>
          </p:cNvSpPr>
          <p:nvPr>
            <p:ph type="title"/>
          </p:nvPr>
        </p:nvSpPr>
        <p:spPr>
          <a:xfrm>
            <a:off x="1124079" y="781304"/>
            <a:ext cx="4247068" cy="1360898"/>
          </a:xfrm>
        </p:spPr>
        <p:txBody>
          <a:bodyPr>
            <a:normAutofit fontScale="90000"/>
          </a:bodyPr>
          <a:lstStyle/>
          <a:p>
            <a:r>
              <a:rPr lang="en-GR" dirty="0"/>
              <a:t>Introduction</a:t>
            </a:r>
          </a:p>
        </p:txBody>
      </p:sp>
      <p:sp>
        <p:nvSpPr>
          <p:cNvPr id="3" name="Content Placeholder 2">
            <a:extLst>
              <a:ext uri="{FF2B5EF4-FFF2-40B4-BE49-F238E27FC236}">
                <a16:creationId xmlns:a16="http://schemas.microsoft.com/office/drawing/2014/main" id="{DDFA355F-B13F-B2B4-37F3-6A9B98DED8A8}"/>
              </a:ext>
            </a:extLst>
          </p:cNvPr>
          <p:cNvSpPr>
            <a:spLocks noGrp="1"/>
          </p:cNvSpPr>
          <p:nvPr>
            <p:ph idx="1"/>
          </p:nvPr>
        </p:nvSpPr>
        <p:spPr>
          <a:xfrm>
            <a:off x="1124078" y="2190862"/>
            <a:ext cx="5134735" cy="3794201"/>
          </a:xfrm>
        </p:spPr>
        <p:txBody>
          <a:bodyPr>
            <a:normAutofit fontScale="92500"/>
          </a:bodyPr>
          <a:lstStyle/>
          <a:p>
            <a:pPr marL="0" indent="0">
              <a:buNone/>
            </a:pPr>
            <a:r>
              <a:rPr lang="en-GB" b="0" i="0" u="none" strike="noStrike" dirty="0">
                <a:solidFill>
                  <a:srgbClr val="FFC000"/>
                </a:solidFill>
                <a:effectLst/>
                <a:latin typeface="Söhne"/>
              </a:rPr>
              <a:t>Bitcoin</a:t>
            </a:r>
            <a:r>
              <a:rPr lang="en-GB" b="0" i="0" u="none" strike="noStrike" dirty="0">
                <a:effectLst/>
                <a:latin typeface="Söhne"/>
              </a:rPr>
              <a:t> was the first cryptocurrency that allowed participants to submit a transaction by replacing the trusted third person with a distributed ledger.</a:t>
            </a:r>
            <a:endParaRPr lang="en-GB" b="1" i="0" u="none" strike="noStrike" dirty="0">
              <a:solidFill>
                <a:srgbClr val="FFC000"/>
              </a:solidFill>
              <a:effectLst/>
              <a:latin typeface="Söhne"/>
            </a:endParaRPr>
          </a:p>
          <a:p>
            <a:pPr marL="0" indent="0">
              <a:buNone/>
            </a:pPr>
            <a:r>
              <a:rPr lang="en-GB" b="1" i="0" u="none" strike="noStrike" dirty="0">
                <a:solidFill>
                  <a:srgbClr val="FFC000"/>
                </a:solidFill>
                <a:effectLst/>
                <a:latin typeface="Söhne"/>
              </a:rPr>
              <a:t>What is a Blockchain? </a:t>
            </a:r>
          </a:p>
          <a:p>
            <a:pPr marL="0" indent="0">
              <a:buNone/>
            </a:pPr>
            <a:r>
              <a:rPr lang="en-GB" b="0" i="0" u="none" strike="noStrike" dirty="0">
                <a:effectLst/>
                <a:latin typeface="Söhne"/>
              </a:rPr>
              <a:t>It is a decentralized linked list of blocks, each identified by its own hash ID (digest), and all together connected with a hash pointer. </a:t>
            </a:r>
          </a:p>
          <a:p>
            <a:pPr marL="0" indent="0">
              <a:buNone/>
            </a:pPr>
            <a:r>
              <a:rPr lang="en-GB" b="1" i="0" u="none" strike="noStrike" dirty="0">
                <a:solidFill>
                  <a:srgbClr val="FFC000"/>
                </a:solidFill>
                <a:effectLst/>
                <a:latin typeface="Söhne"/>
              </a:rPr>
              <a:t>	</a:t>
            </a:r>
            <a:r>
              <a:rPr lang="en-GB" sz="1700" b="1" i="0" u="none" strike="noStrike" dirty="0">
                <a:solidFill>
                  <a:srgbClr val="FFC000"/>
                </a:solidFill>
                <a:effectLst/>
                <a:latin typeface="Söhne"/>
              </a:rPr>
              <a:t>2 Types:</a:t>
            </a:r>
          </a:p>
          <a:p>
            <a:pPr marL="0" indent="0">
              <a:buNone/>
            </a:pPr>
            <a:r>
              <a:rPr lang="en-GB" sz="1700" b="0" i="0" u="none" strike="noStrike" dirty="0">
                <a:effectLst/>
                <a:latin typeface="Söhne"/>
              </a:rPr>
              <a:t>	Permissioned</a:t>
            </a:r>
          </a:p>
          <a:p>
            <a:pPr marL="0" indent="0">
              <a:buNone/>
            </a:pPr>
            <a:r>
              <a:rPr lang="en-GB" sz="1700" b="0" i="0" u="none" strike="noStrike" dirty="0">
                <a:effectLst/>
                <a:latin typeface="Söhne"/>
              </a:rPr>
              <a:t>	Permissionless</a:t>
            </a:r>
          </a:p>
        </p:txBody>
      </p:sp>
      <p:grpSp>
        <p:nvGrpSpPr>
          <p:cNvPr id="11" name="Group 10">
            <a:extLst>
              <a:ext uri="{FF2B5EF4-FFF2-40B4-BE49-F238E27FC236}">
                <a16:creationId xmlns:a16="http://schemas.microsoft.com/office/drawing/2014/main" id="{279E06A1-5DB1-D54E-2724-C344C9DECDBB}"/>
              </a:ext>
            </a:extLst>
          </p:cNvPr>
          <p:cNvGrpSpPr/>
          <p:nvPr/>
        </p:nvGrpSpPr>
        <p:grpSpPr>
          <a:xfrm>
            <a:off x="6820855" y="296815"/>
            <a:ext cx="4612429" cy="3132185"/>
            <a:chOff x="6018878" y="872937"/>
            <a:chExt cx="3177516" cy="2231471"/>
          </a:xfrm>
        </p:grpSpPr>
        <p:pic>
          <p:nvPicPr>
            <p:cNvPr id="1026" name="Picture 2" descr="Blockchain, the branches of truth | Realdolmen">
              <a:extLst>
                <a:ext uri="{FF2B5EF4-FFF2-40B4-BE49-F238E27FC236}">
                  <a16:creationId xmlns:a16="http://schemas.microsoft.com/office/drawing/2014/main" id="{72B4F0E5-0C08-EA63-01AC-A0E205C573C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27029" y="872937"/>
              <a:ext cx="3169365" cy="1901619"/>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C10E57D8-A2A4-F2A6-671A-85B2B3BD15B6}"/>
                </a:ext>
              </a:extLst>
            </p:cNvPr>
            <p:cNvSpPr txBox="1"/>
            <p:nvPr/>
          </p:nvSpPr>
          <p:spPr>
            <a:xfrm>
              <a:off x="6018878" y="2887859"/>
              <a:ext cx="3169366" cy="216549"/>
            </a:xfrm>
            <a:prstGeom prst="rect">
              <a:avLst/>
            </a:prstGeom>
            <a:noFill/>
          </p:spPr>
          <p:txBody>
            <a:bodyPr wrap="square" rtlCol="0">
              <a:spAutoFit/>
            </a:bodyPr>
            <a:lstStyle/>
            <a:p>
              <a:r>
                <a:rPr lang="en-GB" sz="1000" dirty="0"/>
                <a:t>https://</a:t>
              </a:r>
              <a:r>
                <a:rPr lang="en-GB" sz="1000" dirty="0" err="1"/>
                <a:t>www.realdolmen.com</a:t>
              </a:r>
              <a:r>
                <a:rPr lang="en-GB" sz="1000" dirty="0"/>
                <a:t>/</a:t>
              </a:r>
              <a:r>
                <a:rPr lang="en-GB" sz="1000" dirty="0" err="1"/>
                <a:t>nl</a:t>
              </a:r>
              <a:r>
                <a:rPr lang="en-GB" sz="1000" dirty="0"/>
                <a:t>/node/350</a:t>
              </a:r>
              <a:endParaRPr lang="en-GR" sz="1000" dirty="0"/>
            </a:p>
          </p:txBody>
        </p:sp>
      </p:grpSp>
      <p:pic>
        <p:nvPicPr>
          <p:cNvPr id="6" name="Picture 2">
            <a:extLst>
              <a:ext uri="{FF2B5EF4-FFF2-40B4-BE49-F238E27FC236}">
                <a16:creationId xmlns:a16="http://schemas.microsoft.com/office/drawing/2014/main" id="{4CD9965A-8E86-1F72-E27B-174D001E89F3}"/>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14958"/>
          <a:stretch/>
        </p:blipFill>
        <p:spPr bwMode="auto">
          <a:xfrm>
            <a:off x="6606997" y="3744032"/>
            <a:ext cx="4980511" cy="246189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66058899-6A27-C97F-B996-64A5A507376B}"/>
              </a:ext>
            </a:extLst>
          </p:cNvPr>
          <p:cNvSpPr txBox="1"/>
          <p:nvPr/>
        </p:nvSpPr>
        <p:spPr>
          <a:xfrm>
            <a:off x="6832687" y="6205927"/>
            <a:ext cx="4286136" cy="261610"/>
          </a:xfrm>
          <a:prstGeom prst="rect">
            <a:avLst/>
          </a:prstGeom>
          <a:noFill/>
        </p:spPr>
        <p:txBody>
          <a:bodyPr wrap="square" rtlCol="0">
            <a:spAutoFit/>
          </a:bodyPr>
          <a:lstStyle/>
          <a:p>
            <a:r>
              <a:rPr lang="en-GB" sz="1100" dirty="0"/>
              <a:t>https://</a:t>
            </a:r>
            <a:r>
              <a:rPr lang="en-GB" sz="1100" dirty="0" err="1"/>
              <a:t>steemit.com</a:t>
            </a:r>
            <a:r>
              <a:rPr lang="en-GB" sz="1100" dirty="0"/>
              <a:t>/blockchain/@</a:t>
            </a:r>
            <a:r>
              <a:rPr lang="en-GB" sz="1100" dirty="0" err="1"/>
              <a:t>vedvati</a:t>
            </a:r>
            <a:r>
              <a:rPr lang="en-GB" sz="1100" dirty="0"/>
              <a:t>/fk9ewwc4x</a:t>
            </a:r>
            <a:endParaRPr lang="en-GR" sz="1100" dirty="0"/>
          </a:p>
        </p:txBody>
      </p:sp>
      <p:sp>
        <p:nvSpPr>
          <p:cNvPr id="4" name="Slide Number Placeholder 3">
            <a:extLst>
              <a:ext uri="{FF2B5EF4-FFF2-40B4-BE49-F238E27FC236}">
                <a16:creationId xmlns:a16="http://schemas.microsoft.com/office/drawing/2014/main" id="{9138D916-5310-82D3-4C94-575C625DA15D}"/>
              </a:ext>
            </a:extLst>
          </p:cNvPr>
          <p:cNvSpPr>
            <a:spLocks noGrp="1"/>
          </p:cNvSpPr>
          <p:nvPr>
            <p:ph type="sldNum" sz="quarter" idx="12"/>
          </p:nvPr>
        </p:nvSpPr>
        <p:spPr/>
        <p:txBody>
          <a:bodyPr/>
          <a:lstStyle/>
          <a:p>
            <a:fld id="{C0722274-0FAA-4649-AA4E-4210F4F32167}" type="slidenum">
              <a:rPr lang="en-US" smtClean="0"/>
              <a:t>3</a:t>
            </a:fld>
            <a:endParaRPr lang="en-US"/>
          </a:p>
        </p:txBody>
      </p:sp>
    </p:spTree>
    <p:extLst>
      <p:ext uri="{BB962C8B-B14F-4D97-AF65-F5344CB8AC3E}">
        <p14:creationId xmlns:p14="http://schemas.microsoft.com/office/powerpoint/2010/main" val="29001874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441451-ACF1-250F-657C-EA2E2FDADFA1}"/>
              </a:ext>
            </a:extLst>
          </p:cNvPr>
          <p:cNvSpPr>
            <a:spLocks noGrp="1"/>
          </p:cNvSpPr>
          <p:nvPr>
            <p:ph type="title"/>
          </p:nvPr>
        </p:nvSpPr>
        <p:spPr>
          <a:xfrm>
            <a:off x="1251677" y="645105"/>
            <a:ext cx="4357499" cy="1320855"/>
          </a:xfrm>
        </p:spPr>
        <p:txBody>
          <a:bodyPr>
            <a:normAutofit/>
          </a:bodyPr>
          <a:lstStyle/>
          <a:p>
            <a:r>
              <a:rPr lang="en-GR" sz="4400"/>
              <a:t>Permissionless Blockchain</a:t>
            </a:r>
          </a:p>
        </p:txBody>
      </p:sp>
      <p:sp>
        <p:nvSpPr>
          <p:cNvPr id="3" name="Content Placeholder 2">
            <a:extLst>
              <a:ext uri="{FF2B5EF4-FFF2-40B4-BE49-F238E27FC236}">
                <a16:creationId xmlns:a16="http://schemas.microsoft.com/office/drawing/2014/main" id="{87F766F1-17BE-31E5-D8FD-2290E060861E}"/>
              </a:ext>
            </a:extLst>
          </p:cNvPr>
          <p:cNvSpPr>
            <a:spLocks noGrp="1"/>
          </p:cNvSpPr>
          <p:nvPr>
            <p:ph idx="1"/>
          </p:nvPr>
        </p:nvSpPr>
        <p:spPr>
          <a:xfrm>
            <a:off x="1251678" y="2286001"/>
            <a:ext cx="4363595" cy="3593591"/>
          </a:xfrm>
        </p:spPr>
        <p:txBody>
          <a:bodyPr>
            <a:normAutofit/>
          </a:bodyPr>
          <a:lstStyle/>
          <a:p>
            <a:r>
              <a:rPr lang="en-GB" dirty="0">
                <a:solidFill>
                  <a:srgbClr val="FFC000"/>
                </a:solidFill>
                <a:latin typeface="Söhne"/>
              </a:rPr>
              <a:t>A</a:t>
            </a:r>
            <a:r>
              <a:rPr lang="en-GB" b="0" i="0" u="none" strike="noStrike" dirty="0">
                <a:solidFill>
                  <a:srgbClr val="FFC000"/>
                </a:solidFill>
                <a:effectLst/>
                <a:latin typeface="Söhne"/>
              </a:rPr>
              <a:t>nyone can participate </a:t>
            </a:r>
            <a:r>
              <a:rPr lang="en-GB" b="0" i="0" u="none" strike="noStrike" dirty="0">
                <a:solidFill>
                  <a:srgbClr val="374151"/>
                </a:solidFill>
                <a:effectLst/>
                <a:latin typeface="Söhne"/>
              </a:rPr>
              <a:t>and contribute to the network without any restrictions or requirements for approval.</a:t>
            </a:r>
          </a:p>
          <a:p>
            <a:r>
              <a:rPr lang="en-GB" b="0" i="0" u="none" strike="noStrike" dirty="0">
                <a:solidFill>
                  <a:srgbClr val="FFC000"/>
                </a:solidFill>
                <a:effectLst/>
                <a:latin typeface="Söhne"/>
              </a:rPr>
              <a:t>There is no central authority </a:t>
            </a:r>
            <a:r>
              <a:rPr lang="en-GB" b="0" i="0" u="none" strike="noStrike" dirty="0">
                <a:solidFill>
                  <a:srgbClr val="374151"/>
                </a:solidFill>
                <a:effectLst/>
                <a:latin typeface="Söhne"/>
              </a:rPr>
              <a:t>that controls the network, and transactions are validated and added to the blockchain by a decentralized network of nodes. </a:t>
            </a:r>
            <a:endParaRPr lang="en-GR" dirty="0">
              <a:solidFill>
                <a:schemeClr val="tx1"/>
              </a:solidFill>
            </a:endParaRPr>
          </a:p>
        </p:txBody>
      </p:sp>
      <p:pic>
        <p:nvPicPr>
          <p:cNvPr id="2050" name="Picture 2" descr="The 4 Blockchain Types Explained">
            <a:extLst>
              <a:ext uri="{FF2B5EF4-FFF2-40B4-BE49-F238E27FC236}">
                <a16:creationId xmlns:a16="http://schemas.microsoft.com/office/drawing/2014/main" id="{2C631E25-5CE5-C61A-390F-F53660B96F40}"/>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098193" y="1500850"/>
            <a:ext cx="5176744" cy="388255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04D1AD55-3668-9BDC-80A8-E8FB90E9E512}"/>
              </a:ext>
            </a:extLst>
          </p:cNvPr>
          <p:cNvSpPr txBox="1"/>
          <p:nvPr/>
        </p:nvSpPr>
        <p:spPr>
          <a:xfrm>
            <a:off x="7060367" y="5383408"/>
            <a:ext cx="4697490" cy="261610"/>
          </a:xfrm>
          <a:prstGeom prst="rect">
            <a:avLst/>
          </a:prstGeom>
          <a:noFill/>
        </p:spPr>
        <p:txBody>
          <a:bodyPr wrap="square" rtlCol="0">
            <a:spAutoFit/>
          </a:bodyPr>
          <a:lstStyle/>
          <a:p>
            <a:r>
              <a:rPr lang="en-GB" sz="1100" dirty="0"/>
              <a:t>https://</a:t>
            </a:r>
            <a:r>
              <a:rPr lang="en-GB" sz="1100" dirty="0" err="1"/>
              <a:t>elevatex.de</a:t>
            </a:r>
            <a:r>
              <a:rPr lang="en-GB" sz="1100" dirty="0"/>
              <a:t>/blog/web3/4-blockchains-types-explained/</a:t>
            </a:r>
            <a:endParaRPr lang="en-GR" sz="1100" dirty="0"/>
          </a:p>
        </p:txBody>
      </p:sp>
      <p:sp>
        <p:nvSpPr>
          <p:cNvPr id="5" name="Slide Number Placeholder 4">
            <a:extLst>
              <a:ext uri="{FF2B5EF4-FFF2-40B4-BE49-F238E27FC236}">
                <a16:creationId xmlns:a16="http://schemas.microsoft.com/office/drawing/2014/main" id="{0F18F0D5-CC21-15CC-3D36-C15680F1F015}"/>
              </a:ext>
            </a:extLst>
          </p:cNvPr>
          <p:cNvSpPr>
            <a:spLocks noGrp="1"/>
          </p:cNvSpPr>
          <p:nvPr>
            <p:ph type="sldNum" sz="quarter" idx="12"/>
          </p:nvPr>
        </p:nvSpPr>
        <p:spPr/>
        <p:txBody>
          <a:bodyPr/>
          <a:lstStyle/>
          <a:p>
            <a:fld id="{C0722274-0FAA-4649-AA4E-4210F4F32167}" type="slidenum">
              <a:rPr lang="en-US" smtClean="0"/>
              <a:t>4</a:t>
            </a:fld>
            <a:endParaRPr lang="en-US"/>
          </a:p>
        </p:txBody>
      </p:sp>
    </p:spTree>
    <p:extLst>
      <p:ext uri="{BB962C8B-B14F-4D97-AF65-F5344CB8AC3E}">
        <p14:creationId xmlns:p14="http://schemas.microsoft.com/office/powerpoint/2010/main" val="5718649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A052C6-155A-03D3-3161-0E02EB6B9571}"/>
              </a:ext>
            </a:extLst>
          </p:cNvPr>
          <p:cNvSpPr>
            <a:spLocks noGrp="1"/>
          </p:cNvSpPr>
          <p:nvPr>
            <p:ph type="title"/>
          </p:nvPr>
        </p:nvSpPr>
        <p:spPr/>
        <p:txBody>
          <a:bodyPr/>
          <a:lstStyle/>
          <a:p>
            <a:r>
              <a:rPr lang="en-GR" dirty="0"/>
              <a:t>Bitcoin’s Challenges</a:t>
            </a:r>
          </a:p>
        </p:txBody>
      </p:sp>
      <p:sp>
        <p:nvSpPr>
          <p:cNvPr id="3" name="Content Placeholder 2">
            <a:extLst>
              <a:ext uri="{FF2B5EF4-FFF2-40B4-BE49-F238E27FC236}">
                <a16:creationId xmlns:a16="http://schemas.microsoft.com/office/drawing/2014/main" id="{7710687B-E92C-AACC-124E-CDEF75DEE5DC}"/>
              </a:ext>
            </a:extLst>
          </p:cNvPr>
          <p:cNvSpPr>
            <a:spLocks noGrp="1"/>
          </p:cNvSpPr>
          <p:nvPr>
            <p:ph idx="1"/>
          </p:nvPr>
        </p:nvSpPr>
        <p:spPr>
          <a:xfrm>
            <a:off x="1143001" y="1663908"/>
            <a:ext cx="5405284" cy="4235236"/>
          </a:xfrm>
        </p:spPr>
        <p:txBody>
          <a:bodyPr>
            <a:normAutofit/>
          </a:bodyPr>
          <a:lstStyle/>
          <a:p>
            <a:r>
              <a:rPr lang="en-GB" b="0" i="0" u="none" strike="noStrike" dirty="0">
                <a:effectLst/>
                <a:latin typeface="Söhne"/>
              </a:rPr>
              <a:t>However, Bitcoin is </a:t>
            </a:r>
            <a:r>
              <a:rPr lang="en-GB" b="0" i="0" u="none" strike="noStrike" dirty="0">
                <a:solidFill>
                  <a:srgbClr val="FFC000"/>
                </a:solidFill>
                <a:effectLst/>
                <a:latin typeface="Söhne"/>
              </a:rPr>
              <a:t>not known for its scalability performance.</a:t>
            </a:r>
          </a:p>
          <a:p>
            <a:pPr marL="0" indent="0">
              <a:buNone/>
            </a:pPr>
            <a:r>
              <a:rPr lang="en-GB" b="1" dirty="0">
                <a:latin typeface="Söhne"/>
              </a:rPr>
              <a:t>The Reason?</a:t>
            </a:r>
          </a:p>
          <a:p>
            <a:pPr marL="0" indent="0">
              <a:buNone/>
            </a:pPr>
            <a:r>
              <a:rPr lang="en-GB" b="0" i="0" u="none" strike="noStrike" dirty="0">
                <a:effectLst/>
                <a:latin typeface="Söhne"/>
              </a:rPr>
              <a:t>The </a:t>
            </a:r>
            <a:r>
              <a:rPr lang="en-GB" b="0" i="0" u="none" strike="noStrike" dirty="0">
                <a:solidFill>
                  <a:srgbClr val="FFC000"/>
                </a:solidFill>
                <a:effectLst/>
                <a:latin typeface="Söhne"/>
              </a:rPr>
              <a:t>Proof of Work </a:t>
            </a:r>
            <a:r>
              <a:rPr lang="en-GB" b="0" i="0" u="none" strike="noStrike" dirty="0">
                <a:effectLst/>
                <a:latin typeface="Söhne"/>
              </a:rPr>
              <a:t>consensus model  before every transaction .</a:t>
            </a:r>
          </a:p>
          <a:p>
            <a:r>
              <a:rPr lang="en-GB" dirty="0">
                <a:latin typeface="Söhne"/>
              </a:rPr>
              <a:t>A</a:t>
            </a:r>
            <a:r>
              <a:rPr lang="en-GB" b="0" i="0" u="none" strike="noStrike" dirty="0">
                <a:effectLst/>
                <a:latin typeface="Söhne"/>
              </a:rPr>
              <a:t> difficult computable puzzle, it results in a </a:t>
            </a:r>
            <a:r>
              <a:rPr lang="en-GB" b="0" i="0" u="none" strike="noStrike" dirty="0">
                <a:solidFill>
                  <a:srgbClr val="FFC000"/>
                </a:solidFill>
                <a:effectLst/>
                <a:latin typeface="Söhne"/>
              </a:rPr>
              <a:t>massive amount of waste. </a:t>
            </a:r>
          </a:p>
          <a:p>
            <a:r>
              <a:rPr lang="en-GB" dirty="0">
                <a:solidFill>
                  <a:srgbClr val="FFC000"/>
                </a:solidFill>
                <a:latin typeface="Söhne"/>
              </a:rPr>
              <a:t>Double spending</a:t>
            </a:r>
            <a:endParaRPr lang="en-GR" dirty="0">
              <a:solidFill>
                <a:srgbClr val="FFC000"/>
              </a:solidFill>
            </a:endParaRPr>
          </a:p>
        </p:txBody>
      </p:sp>
      <p:grpSp>
        <p:nvGrpSpPr>
          <p:cNvPr id="5" name="Group 4">
            <a:extLst>
              <a:ext uri="{FF2B5EF4-FFF2-40B4-BE49-F238E27FC236}">
                <a16:creationId xmlns:a16="http://schemas.microsoft.com/office/drawing/2014/main" id="{913FF845-18FF-1940-845F-584B3F3B1D48}"/>
              </a:ext>
            </a:extLst>
          </p:cNvPr>
          <p:cNvGrpSpPr/>
          <p:nvPr/>
        </p:nvGrpSpPr>
        <p:grpSpPr>
          <a:xfrm>
            <a:off x="6805227" y="3649851"/>
            <a:ext cx="4881715" cy="3094237"/>
            <a:chOff x="6807534" y="374523"/>
            <a:chExt cx="4408282" cy="2870061"/>
          </a:xfrm>
        </p:grpSpPr>
        <p:pic>
          <p:nvPicPr>
            <p:cNvPr id="3076" name="Picture 4" descr="Proof of Work vs. Proof of Stake: the Ecological Footprint | by TQ Tezos |  TQ Tezos | Medium">
              <a:extLst>
                <a:ext uri="{FF2B5EF4-FFF2-40B4-BE49-F238E27FC236}">
                  <a16:creationId xmlns:a16="http://schemas.microsoft.com/office/drawing/2014/main" id="{4AF0E387-C87E-0EDC-E186-F311944B6F9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07534" y="374523"/>
              <a:ext cx="4408282" cy="256758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0DB8EE17-5CC1-5F95-C669-2C5F2B1CF54C}"/>
                </a:ext>
              </a:extLst>
            </p:cNvPr>
            <p:cNvSpPr txBox="1"/>
            <p:nvPr/>
          </p:nvSpPr>
          <p:spPr>
            <a:xfrm>
              <a:off x="6807534" y="2942108"/>
              <a:ext cx="4408282" cy="302476"/>
            </a:xfrm>
            <a:prstGeom prst="rect">
              <a:avLst/>
            </a:prstGeom>
            <a:noFill/>
          </p:spPr>
          <p:txBody>
            <a:bodyPr wrap="square" rtlCol="0">
              <a:spAutoFit/>
            </a:bodyPr>
            <a:lstStyle/>
            <a:p>
              <a:r>
                <a:rPr lang="en-GB" sz="1100" dirty="0"/>
                <a:t>https://</a:t>
              </a:r>
              <a:r>
                <a:rPr lang="en-GB" sz="1100" dirty="0" err="1"/>
                <a:t>wiki.tezosagora.org</a:t>
              </a:r>
              <a:r>
                <a:rPr lang="en-GB" sz="1100" dirty="0"/>
                <a:t>/learn/baking/</a:t>
              </a:r>
              <a:r>
                <a:rPr lang="en-GB" sz="1100" dirty="0" err="1"/>
                <a:t>tezos</a:t>
              </a:r>
              <a:r>
                <a:rPr lang="en-GB" sz="1100" dirty="0"/>
                <a:t>-energy-consumption</a:t>
              </a:r>
              <a:endParaRPr lang="en-GR" sz="1100" dirty="0"/>
            </a:p>
          </p:txBody>
        </p:sp>
      </p:grpSp>
      <p:pic>
        <p:nvPicPr>
          <p:cNvPr id="6" name="Picture 2" descr="A Deep Dive Into Blockchain Scalability">
            <a:extLst>
              <a:ext uri="{FF2B5EF4-FFF2-40B4-BE49-F238E27FC236}">
                <a16:creationId xmlns:a16="http://schemas.microsoft.com/office/drawing/2014/main" id="{FF355D2A-DD06-882D-B47F-5F4782EA665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46243" y="300995"/>
            <a:ext cx="3083757" cy="2870465"/>
          </a:xfrm>
          <a:prstGeom prst="rect">
            <a:avLst/>
          </a:prstGeom>
          <a:noFill/>
          <a:extLst>
            <a:ext uri="{909E8E84-426E-40DD-AFC4-6F175D3DCCD1}">
              <a14:hiddenFill xmlns:a14="http://schemas.microsoft.com/office/drawing/2010/main">
                <a:solidFill>
                  <a:srgbClr val="FFFFFF"/>
                </a:solidFill>
              </a14:hiddenFill>
            </a:ext>
          </a:extLst>
        </p:spPr>
      </p:pic>
      <p:sp>
        <p:nvSpPr>
          <p:cNvPr id="7" name="Slide Number Placeholder 6">
            <a:extLst>
              <a:ext uri="{FF2B5EF4-FFF2-40B4-BE49-F238E27FC236}">
                <a16:creationId xmlns:a16="http://schemas.microsoft.com/office/drawing/2014/main" id="{D39E5D08-4875-2158-FFEB-964A204F480D}"/>
              </a:ext>
            </a:extLst>
          </p:cNvPr>
          <p:cNvSpPr>
            <a:spLocks noGrp="1"/>
          </p:cNvSpPr>
          <p:nvPr>
            <p:ph type="sldNum" sz="quarter" idx="12"/>
          </p:nvPr>
        </p:nvSpPr>
        <p:spPr/>
        <p:txBody>
          <a:bodyPr/>
          <a:lstStyle/>
          <a:p>
            <a:fld id="{C0722274-0FAA-4649-AA4E-4210F4F32167}" type="slidenum">
              <a:rPr lang="en-US" smtClean="0"/>
              <a:t>5</a:t>
            </a:fld>
            <a:endParaRPr lang="en-US"/>
          </a:p>
        </p:txBody>
      </p:sp>
    </p:spTree>
    <p:extLst>
      <p:ext uri="{BB962C8B-B14F-4D97-AF65-F5344CB8AC3E}">
        <p14:creationId xmlns:p14="http://schemas.microsoft.com/office/powerpoint/2010/main" val="39475368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80FC5-1270-912A-CAD0-DE4B1E660944}"/>
              </a:ext>
            </a:extLst>
          </p:cNvPr>
          <p:cNvSpPr>
            <a:spLocks noGrp="1"/>
          </p:cNvSpPr>
          <p:nvPr>
            <p:ph type="title"/>
          </p:nvPr>
        </p:nvSpPr>
        <p:spPr/>
        <p:txBody>
          <a:bodyPr>
            <a:normAutofit/>
          </a:bodyPr>
          <a:lstStyle/>
          <a:p>
            <a:r>
              <a:rPr lang="en-GR" sz="4400" dirty="0"/>
              <a:t>OFF CHAIN transaction</a:t>
            </a:r>
            <a:r>
              <a:rPr lang="en-US" sz="4400" dirty="0"/>
              <a:t>S</a:t>
            </a:r>
            <a:endParaRPr lang="en-GR" sz="4400" dirty="0"/>
          </a:p>
        </p:txBody>
      </p:sp>
      <p:sp>
        <p:nvSpPr>
          <p:cNvPr id="3" name="Content Placeholder 2">
            <a:extLst>
              <a:ext uri="{FF2B5EF4-FFF2-40B4-BE49-F238E27FC236}">
                <a16:creationId xmlns:a16="http://schemas.microsoft.com/office/drawing/2014/main" id="{F6DD4F00-91C7-802C-033D-CB8C09D9521A}"/>
              </a:ext>
            </a:extLst>
          </p:cNvPr>
          <p:cNvSpPr>
            <a:spLocks noGrp="1"/>
          </p:cNvSpPr>
          <p:nvPr>
            <p:ph idx="1"/>
          </p:nvPr>
        </p:nvSpPr>
        <p:spPr>
          <a:xfrm>
            <a:off x="1143000" y="1334125"/>
            <a:ext cx="5797445" cy="5291527"/>
          </a:xfrm>
        </p:spPr>
        <p:txBody>
          <a:bodyPr>
            <a:normAutofit/>
          </a:bodyPr>
          <a:lstStyle/>
          <a:p>
            <a:r>
              <a:rPr lang="en-GB" b="0" i="0" u="none" strike="noStrike" dirty="0">
                <a:solidFill>
                  <a:srgbClr val="374151"/>
                </a:solidFill>
                <a:effectLst/>
                <a:latin typeface="Söhne"/>
              </a:rPr>
              <a:t>Provides a more efficient and cost-effective way of conducting transactions</a:t>
            </a:r>
          </a:p>
          <a:p>
            <a:r>
              <a:rPr lang="en-GR" dirty="0"/>
              <a:t>Direct micro payment transactions between untrusted participants OUTSIDE the blockchain.</a:t>
            </a:r>
            <a:endParaRPr lang="el-GR" dirty="0"/>
          </a:p>
          <a:p>
            <a:r>
              <a:rPr lang="en-GB" b="0" i="0" u="none" strike="noStrike" dirty="0">
                <a:solidFill>
                  <a:srgbClr val="374151"/>
                </a:solidFill>
                <a:effectLst/>
                <a:latin typeface="Söhne"/>
              </a:rPr>
              <a:t>Can occur</a:t>
            </a:r>
            <a:r>
              <a:rPr lang="el-GR" b="0" i="0" u="none" strike="noStrike" dirty="0">
                <a:solidFill>
                  <a:srgbClr val="374151"/>
                </a:solidFill>
                <a:effectLst/>
                <a:latin typeface="Söhne"/>
              </a:rPr>
              <a:t> </a:t>
            </a:r>
            <a:r>
              <a:rPr lang="en-GB" b="0" i="0" u="none" strike="noStrike" dirty="0">
                <a:solidFill>
                  <a:srgbClr val="FFC000"/>
                </a:solidFill>
                <a:effectLst/>
                <a:latin typeface="Söhne"/>
              </a:rPr>
              <a:t>through payment channels or trusted intermediaries.</a:t>
            </a:r>
            <a:endParaRPr lang="el-GR" b="0" i="0" u="none" strike="noStrike" dirty="0">
              <a:solidFill>
                <a:srgbClr val="FFC000"/>
              </a:solidFill>
              <a:effectLst/>
              <a:latin typeface="Söhne"/>
            </a:endParaRPr>
          </a:p>
          <a:p>
            <a:pPr lvl="1"/>
            <a:r>
              <a:rPr lang="en-US" b="1" i="0" u="none" strike="noStrike" dirty="0">
                <a:solidFill>
                  <a:srgbClr val="FFC000"/>
                </a:solidFill>
                <a:effectLst/>
                <a:latin typeface="Söhne"/>
              </a:rPr>
              <a:t>P</a:t>
            </a:r>
            <a:r>
              <a:rPr lang="en-GB" b="1" i="0" u="none" strike="noStrike" dirty="0" err="1">
                <a:solidFill>
                  <a:srgbClr val="FFC000"/>
                </a:solidFill>
                <a:effectLst/>
                <a:latin typeface="Söhne"/>
              </a:rPr>
              <a:t>ayment</a:t>
            </a:r>
            <a:r>
              <a:rPr lang="en-GB" b="1" i="0" u="none" strike="noStrike" dirty="0">
                <a:solidFill>
                  <a:srgbClr val="FFC000"/>
                </a:solidFill>
                <a:effectLst/>
                <a:latin typeface="Söhne"/>
              </a:rPr>
              <a:t> channel</a:t>
            </a:r>
            <a:r>
              <a:rPr lang="el-GR" b="1" i="0" u="none" strike="noStrike" dirty="0">
                <a:solidFill>
                  <a:srgbClr val="FFC000"/>
                </a:solidFill>
                <a:effectLst/>
                <a:latin typeface="Söhne"/>
              </a:rPr>
              <a:t> : </a:t>
            </a:r>
            <a:r>
              <a:rPr lang="en-GB" b="0" i="0" u="none" strike="noStrike" dirty="0">
                <a:solidFill>
                  <a:srgbClr val="374151"/>
                </a:solidFill>
                <a:effectLst/>
                <a:latin typeface="Söhne"/>
              </a:rPr>
              <a:t>a temporary private ledger between themselves, allowing them to execute multiple transactions without the need to record </a:t>
            </a:r>
            <a:r>
              <a:rPr lang="en-GB" b="1" i="0" u="none" strike="noStrike" dirty="0">
                <a:solidFill>
                  <a:srgbClr val="374151"/>
                </a:solidFill>
                <a:effectLst/>
                <a:latin typeface="Söhne"/>
              </a:rPr>
              <a:t>each</a:t>
            </a:r>
            <a:r>
              <a:rPr lang="en-GB" b="0" i="0" u="none" strike="noStrike" dirty="0">
                <a:solidFill>
                  <a:srgbClr val="374151"/>
                </a:solidFill>
                <a:effectLst/>
                <a:latin typeface="Söhne"/>
              </a:rPr>
              <a:t> transaction on the blockchain. </a:t>
            </a:r>
          </a:p>
          <a:p>
            <a:r>
              <a:rPr lang="en-GB" b="1" dirty="0">
                <a:solidFill>
                  <a:srgbClr val="374151"/>
                </a:solidFill>
                <a:latin typeface="Söhne"/>
              </a:rPr>
              <a:t>R</a:t>
            </a:r>
            <a:r>
              <a:rPr lang="en-GB" b="1" i="0" u="none" strike="noStrike" dirty="0">
                <a:solidFill>
                  <a:srgbClr val="374151"/>
                </a:solidFill>
                <a:effectLst/>
                <a:latin typeface="Söhne"/>
              </a:rPr>
              <a:t>educe transaction fees and processing times.</a:t>
            </a:r>
            <a:endParaRPr lang="en-GR" b="1" dirty="0"/>
          </a:p>
          <a:p>
            <a:r>
              <a:rPr lang="en-GR" b="1" dirty="0">
                <a:solidFill>
                  <a:srgbClr val="FFC000"/>
                </a:solidFill>
              </a:rPr>
              <a:t>How to avoid attackers ?</a:t>
            </a:r>
          </a:p>
          <a:p>
            <a:r>
              <a:rPr lang="en-GR" dirty="0"/>
              <a:t>Hashlocks and Timelocks </a:t>
            </a:r>
          </a:p>
        </p:txBody>
      </p:sp>
      <p:pic>
        <p:nvPicPr>
          <p:cNvPr id="6" name="Picture 5" descr="Diagram&#10;&#10;Description automatically generated">
            <a:extLst>
              <a:ext uri="{FF2B5EF4-FFF2-40B4-BE49-F238E27FC236}">
                <a16:creationId xmlns:a16="http://schemas.microsoft.com/office/drawing/2014/main" id="{670D944E-5ECF-FBD9-F274-2FAC8089791A}"/>
              </a:ext>
            </a:extLst>
          </p:cNvPr>
          <p:cNvPicPr>
            <a:picLocks noChangeAspect="1"/>
          </p:cNvPicPr>
          <p:nvPr/>
        </p:nvPicPr>
        <p:blipFill>
          <a:blip r:embed="rId3"/>
          <a:stretch>
            <a:fillRect/>
          </a:stretch>
        </p:blipFill>
        <p:spPr>
          <a:xfrm>
            <a:off x="7058248" y="1874517"/>
            <a:ext cx="4371752" cy="3749128"/>
          </a:xfrm>
          <a:prstGeom prst="rect">
            <a:avLst/>
          </a:prstGeom>
        </p:spPr>
      </p:pic>
      <p:sp>
        <p:nvSpPr>
          <p:cNvPr id="4" name="Slide Number Placeholder 3">
            <a:extLst>
              <a:ext uri="{FF2B5EF4-FFF2-40B4-BE49-F238E27FC236}">
                <a16:creationId xmlns:a16="http://schemas.microsoft.com/office/drawing/2014/main" id="{95B4FFFC-6F54-EC17-C6D3-C255379715D1}"/>
              </a:ext>
            </a:extLst>
          </p:cNvPr>
          <p:cNvSpPr>
            <a:spLocks noGrp="1"/>
          </p:cNvSpPr>
          <p:nvPr>
            <p:ph type="sldNum" sz="quarter" idx="12"/>
          </p:nvPr>
        </p:nvSpPr>
        <p:spPr/>
        <p:txBody>
          <a:bodyPr/>
          <a:lstStyle/>
          <a:p>
            <a:fld id="{C0722274-0FAA-4649-AA4E-4210F4F32167}" type="slidenum">
              <a:rPr lang="en-US" smtClean="0"/>
              <a:t>6</a:t>
            </a:fld>
            <a:endParaRPr lang="en-US"/>
          </a:p>
        </p:txBody>
      </p:sp>
    </p:spTree>
    <p:extLst>
      <p:ext uri="{BB962C8B-B14F-4D97-AF65-F5344CB8AC3E}">
        <p14:creationId xmlns:p14="http://schemas.microsoft.com/office/powerpoint/2010/main" val="30013091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7015F-020D-C43D-793B-DD125F07EABC}"/>
              </a:ext>
            </a:extLst>
          </p:cNvPr>
          <p:cNvSpPr>
            <a:spLocks noGrp="1"/>
          </p:cNvSpPr>
          <p:nvPr>
            <p:ph type="title"/>
          </p:nvPr>
        </p:nvSpPr>
        <p:spPr>
          <a:xfrm>
            <a:off x="5195727" y="382385"/>
            <a:ext cx="6335338" cy="1492132"/>
          </a:xfrm>
        </p:spPr>
        <p:txBody>
          <a:bodyPr>
            <a:normAutofit/>
          </a:bodyPr>
          <a:lstStyle/>
          <a:p>
            <a:r>
              <a:rPr lang="en-GR" sz="4300"/>
              <a:t>Bitcoin and Nakomoto’s Consensus</a:t>
            </a:r>
          </a:p>
        </p:txBody>
      </p:sp>
      <p:pic>
        <p:nvPicPr>
          <p:cNvPr id="5" name="Picture 4" descr="B sign-on figures">
            <a:extLst>
              <a:ext uri="{FF2B5EF4-FFF2-40B4-BE49-F238E27FC236}">
                <a16:creationId xmlns:a16="http://schemas.microsoft.com/office/drawing/2014/main" id="{93B8CCBE-7930-A12C-8856-DDE58F16E970}"/>
              </a:ext>
            </a:extLst>
          </p:cNvPr>
          <p:cNvPicPr>
            <a:picLocks noChangeAspect="1"/>
          </p:cNvPicPr>
          <p:nvPr/>
        </p:nvPicPr>
        <p:blipFill rotWithShape="1">
          <a:blip r:embed="rId3"/>
          <a:srcRect l="26815" r="33344" b="-1"/>
          <a:stretch/>
        </p:blipFill>
        <p:spPr>
          <a:xfrm>
            <a:off x="688434" y="-9525"/>
            <a:ext cx="4129822" cy="6867525"/>
          </a:xfrm>
          <a:prstGeom prst="rect">
            <a:avLst/>
          </a:prstGeom>
        </p:spPr>
      </p:pic>
      <p:sp>
        <p:nvSpPr>
          <p:cNvPr id="10" name="Freeform 6">
            <a:extLst>
              <a:ext uri="{FF2B5EF4-FFF2-40B4-BE49-F238E27FC236}">
                <a16:creationId xmlns:a16="http://schemas.microsoft.com/office/drawing/2014/main" id="{5402222E-F041-43A0-81BC-1B3F2EF765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3" name="Content Placeholder 2">
            <a:extLst>
              <a:ext uri="{FF2B5EF4-FFF2-40B4-BE49-F238E27FC236}">
                <a16:creationId xmlns:a16="http://schemas.microsoft.com/office/drawing/2014/main" id="{ED1B8A43-55AF-8CF4-CFE6-5B539523B6D8}"/>
              </a:ext>
            </a:extLst>
          </p:cNvPr>
          <p:cNvSpPr>
            <a:spLocks noGrp="1"/>
          </p:cNvSpPr>
          <p:nvPr>
            <p:ph idx="1"/>
          </p:nvPr>
        </p:nvSpPr>
        <p:spPr>
          <a:xfrm>
            <a:off x="5024672" y="1588958"/>
            <a:ext cx="6883864" cy="5269042"/>
          </a:xfrm>
        </p:spPr>
        <p:txBody>
          <a:bodyPr>
            <a:noAutofit/>
          </a:bodyPr>
          <a:lstStyle/>
          <a:p>
            <a:pPr marL="0" indent="0">
              <a:lnSpc>
                <a:spcPct val="100000"/>
              </a:lnSpc>
              <a:buNone/>
            </a:pPr>
            <a:r>
              <a:rPr lang="en-GR" sz="1600" b="1" dirty="0">
                <a:solidFill>
                  <a:srgbClr val="FFC000"/>
                </a:solidFill>
                <a:latin typeface="Arial Narrow" panose="020B0604020202020204" pitchFamily="34" charset="0"/>
                <a:cs typeface="Arial Narrow" panose="020B0604020202020204" pitchFamily="34" charset="0"/>
              </a:rPr>
              <a:t>Double Spending: </a:t>
            </a:r>
            <a:r>
              <a:rPr lang="en-US" sz="1600" dirty="0">
                <a:latin typeface="Arial Narrow" panose="020B0604020202020204" pitchFamily="34" charset="0"/>
                <a:cs typeface="Arial Narrow" panose="020B0604020202020204" pitchFamily="34" charset="0"/>
              </a:rPr>
              <a:t>A participant tries to spend the same coin twice by 2 parallel transactions</a:t>
            </a:r>
            <a:endParaRPr lang="el-GR" sz="1600" dirty="0">
              <a:latin typeface="Arial Narrow" panose="020B0604020202020204" pitchFamily="34" charset="0"/>
              <a:cs typeface="Arial Narrow" panose="020B0604020202020204" pitchFamily="34" charset="0"/>
            </a:endParaRPr>
          </a:p>
          <a:p>
            <a:pPr marL="0" indent="0">
              <a:lnSpc>
                <a:spcPct val="100000"/>
              </a:lnSpc>
              <a:buNone/>
            </a:pPr>
            <a:r>
              <a:rPr lang="en-GR" sz="1600" b="1" dirty="0">
                <a:solidFill>
                  <a:srgbClr val="FFC000"/>
                </a:solidFill>
                <a:latin typeface="Arial Narrow" panose="020B0604020202020204" pitchFamily="34" charset="0"/>
                <a:cs typeface="Arial Narrow" panose="020B0604020202020204" pitchFamily="34" charset="0"/>
              </a:rPr>
              <a:t>Solution ? </a:t>
            </a:r>
            <a:r>
              <a:rPr lang="en-GR" sz="1600" dirty="0">
                <a:latin typeface="Arial Narrow" panose="020B0604020202020204" pitchFamily="34" charset="0"/>
                <a:cs typeface="Arial Narrow" panose="020B0604020202020204" pitchFamily="34" charset="0"/>
              </a:rPr>
              <a:t>Serial Transactions !?</a:t>
            </a:r>
          </a:p>
          <a:p>
            <a:pPr marL="0" indent="0">
              <a:lnSpc>
                <a:spcPct val="100000"/>
              </a:lnSpc>
              <a:buNone/>
            </a:pPr>
            <a:r>
              <a:rPr lang="en-GR" sz="1600" b="1" dirty="0">
                <a:solidFill>
                  <a:srgbClr val="FFC000"/>
                </a:solidFill>
                <a:latin typeface="Arial Narrow" panose="020B0604020202020204" pitchFamily="34" charset="0"/>
                <a:cs typeface="Arial Narrow" panose="020B0604020202020204" pitchFamily="34" charset="0"/>
              </a:rPr>
              <a:t>Proof of work</a:t>
            </a:r>
            <a:r>
              <a:rPr lang="el-GR" sz="1600" b="1" dirty="0">
                <a:solidFill>
                  <a:srgbClr val="FFC000"/>
                </a:solidFill>
                <a:latin typeface="Arial Narrow" panose="020B0604020202020204" pitchFamily="34" charset="0"/>
                <a:cs typeface="Arial Narrow" panose="020B0604020202020204" pitchFamily="34" charset="0"/>
              </a:rPr>
              <a:t>:</a:t>
            </a:r>
          </a:p>
          <a:p>
            <a:pPr>
              <a:lnSpc>
                <a:spcPct val="100000"/>
              </a:lnSpc>
            </a:pPr>
            <a:r>
              <a:rPr lang="en-US" sz="1600" dirty="0">
                <a:latin typeface="Arial Narrow" panose="020B0604020202020204" pitchFamily="34" charset="0"/>
                <a:cs typeface="Arial Narrow" panose="020B0604020202020204" pitchFamily="34" charset="0"/>
              </a:rPr>
              <a:t>Computationally hard puzzle</a:t>
            </a:r>
            <a:endParaRPr lang="en-GR" sz="1600" dirty="0">
              <a:latin typeface="Arial Narrow" panose="020B0604020202020204" pitchFamily="34" charset="0"/>
              <a:cs typeface="Arial Narrow" panose="020B0604020202020204" pitchFamily="34" charset="0"/>
            </a:endParaRPr>
          </a:p>
          <a:p>
            <a:pPr>
              <a:lnSpc>
                <a:spcPct val="100000"/>
              </a:lnSpc>
            </a:pPr>
            <a:r>
              <a:rPr lang="en-GR" sz="1600" dirty="0">
                <a:latin typeface="Arial Narrow" panose="020B0604020202020204" pitchFamily="34" charset="0"/>
                <a:cs typeface="Arial Narrow" panose="020B0604020202020204" pitchFamily="34" charset="0"/>
              </a:rPr>
              <a:t>Verifies every transaction before adding it to the blochain network.Ensures that the transaction </a:t>
            </a:r>
            <a:r>
              <a:rPr lang="en-GB" sz="1600" dirty="0">
                <a:latin typeface="Arial Narrow" panose="020B0604020202020204" pitchFamily="34" charset="0"/>
                <a:cs typeface="Arial Narrow" panose="020B0604020202020204" pitchFamily="34" charset="0"/>
              </a:rPr>
              <a:t>is</a:t>
            </a:r>
            <a:r>
              <a:rPr lang="en-GB" sz="1600" dirty="0">
                <a:effectLst/>
                <a:latin typeface="Arial Narrow" panose="020B0604020202020204" pitchFamily="34" charset="0"/>
                <a:cs typeface="Arial Narrow" panose="020B0604020202020204" pitchFamily="34" charset="0"/>
              </a:rPr>
              <a:t> neither conflicting with each other nor conflicting with other transactions in any preceding block </a:t>
            </a:r>
            <a:endParaRPr lang="en-GB" sz="1600" dirty="0">
              <a:latin typeface="Arial Narrow" panose="020B0604020202020204" pitchFamily="34" charset="0"/>
              <a:cs typeface="Arial Narrow" panose="020B0604020202020204" pitchFamily="34" charset="0"/>
            </a:endParaRPr>
          </a:p>
          <a:p>
            <a:pPr>
              <a:lnSpc>
                <a:spcPct val="100000"/>
              </a:lnSpc>
            </a:pPr>
            <a:r>
              <a:rPr lang="en-GB" sz="1600" dirty="0">
                <a:latin typeface="Arial Narrow" panose="020B0604020202020204" pitchFamily="34" charset="0"/>
                <a:cs typeface="Arial Narrow" panose="020B0604020202020204" pitchFamily="34" charset="0"/>
              </a:rPr>
              <a:t>V</a:t>
            </a:r>
            <a:r>
              <a:rPr lang="en-GB" sz="1600" dirty="0">
                <a:effectLst/>
                <a:latin typeface="Arial Narrow" panose="020B0604020202020204" pitchFamily="34" charset="0"/>
                <a:cs typeface="Arial Narrow" panose="020B0604020202020204" pitchFamily="34" charset="0"/>
              </a:rPr>
              <a:t>ery few miners can successfully solve the puzzle, very high probability to be unique. </a:t>
            </a:r>
            <a:endParaRPr lang="en-GB" sz="1600" dirty="0">
              <a:latin typeface="Arial Narrow" panose="020B0604020202020204" pitchFamily="34" charset="0"/>
              <a:cs typeface="Arial Narrow" panose="020B0604020202020204" pitchFamily="34" charset="0"/>
            </a:endParaRPr>
          </a:p>
          <a:p>
            <a:pPr>
              <a:lnSpc>
                <a:spcPct val="100000"/>
              </a:lnSpc>
            </a:pPr>
            <a:r>
              <a:rPr lang="en-GB" sz="1600" dirty="0">
                <a:effectLst/>
                <a:latin typeface="Arial Narrow" panose="020B0604020202020204" pitchFamily="34" charset="0"/>
                <a:cs typeface="Arial Narrow" panose="020B0604020202020204" pitchFamily="34" charset="0"/>
              </a:rPr>
              <a:t>However, with low probability, more than one miner can concurrently reach a solution to the puzzle causing a fork in the blockchain </a:t>
            </a:r>
          </a:p>
          <a:p>
            <a:pPr>
              <a:lnSpc>
                <a:spcPct val="100000"/>
              </a:lnSpc>
            </a:pPr>
            <a:r>
              <a:rPr lang="en-GB" sz="1600" dirty="0">
                <a:effectLst/>
                <a:latin typeface="Arial Narrow" panose="020B0604020202020204" pitchFamily="34" charset="0"/>
                <a:cs typeface="Arial Narrow" panose="020B0604020202020204" pitchFamily="34" charset="0"/>
              </a:rPr>
              <a:t>Serializability is ensured by adding verified blocks one at a time. After a block is added, the miner who "mined" this block broadcasts it to all other miners. Miners are incentivized to accept the first received block, add it to their copy of the blockchain, and immediately start mining for the next block. </a:t>
            </a:r>
          </a:p>
          <a:p>
            <a:pPr>
              <a:lnSpc>
                <a:spcPct val="100000"/>
              </a:lnSpc>
            </a:pPr>
            <a:endParaRPr lang="en-GB" sz="1600" dirty="0">
              <a:latin typeface="Arial Narrow" panose="020B0604020202020204" pitchFamily="34" charset="0"/>
              <a:cs typeface="Arial Narrow" panose="020B0604020202020204" pitchFamily="34" charset="0"/>
            </a:endParaRPr>
          </a:p>
          <a:p>
            <a:pPr>
              <a:lnSpc>
                <a:spcPct val="100000"/>
              </a:lnSpc>
            </a:pPr>
            <a:endParaRPr lang="en-GR" sz="1600" dirty="0">
              <a:latin typeface="Arial Narrow" panose="020B0604020202020204" pitchFamily="34" charset="0"/>
              <a:cs typeface="Arial Narrow" panose="020B0604020202020204" pitchFamily="34" charset="0"/>
            </a:endParaRPr>
          </a:p>
        </p:txBody>
      </p:sp>
      <p:sp>
        <p:nvSpPr>
          <p:cNvPr id="12" name="Rectangle 11">
            <a:extLst>
              <a:ext uri="{FF2B5EF4-FFF2-40B4-BE49-F238E27FC236}">
                <a16:creationId xmlns:a16="http://schemas.microsoft.com/office/drawing/2014/main" id="{B80D28A2-8EA4-4EF0-9056-3BDAA7290F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Slide Number Placeholder 3">
            <a:extLst>
              <a:ext uri="{FF2B5EF4-FFF2-40B4-BE49-F238E27FC236}">
                <a16:creationId xmlns:a16="http://schemas.microsoft.com/office/drawing/2014/main" id="{81831EA7-4BB7-16D7-CF81-E4708E4D733C}"/>
              </a:ext>
            </a:extLst>
          </p:cNvPr>
          <p:cNvSpPr>
            <a:spLocks noGrp="1"/>
          </p:cNvSpPr>
          <p:nvPr>
            <p:ph type="sldNum" sz="quarter" idx="12"/>
          </p:nvPr>
        </p:nvSpPr>
        <p:spPr/>
        <p:txBody>
          <a:bodyPr/>
          <a:lstStyle/>
          <a:p>
            <a:fld id="{C0722274-0FAA-4649-AA4E-4210F4F32167}" type="slidenum">
              <a:rPr lang="en-US" smtClean="0"/>
              <a:t>7</a:t>
            </a:fld>
            <a:endParaRPr lang="en-US"/>
          </a:p>
        </p:txBody>
      </p:sp>
    </p:spTree>
    <p:extLst>
      <p:ext uri="{BB962C8B-B14F-4D97-AF65-F5344CB8AC3E}">
        <p14:creationId xmlns:p14="http://schemas.microsoft.com/office/powerpoint/2010/main" val="3024092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19B5D58-BF44-0E39-A8F4-ABDE6F3FB44E}"/>
              </a:ext>
            </a:extLst>
          </p:cNvPr>
          <p:cNvSpPr>
            <a:spLocks noGrp="1"/>
          </p:cNvSpPr>
          <p:nvPr>
            <p:ph idx="1"/>
          </p:nvPr>
        </p:nvSpPr>
        <p:spPr>
          <a:xfrm>
            <a:off x="1143000" y="3642610"/>
            <a:ext cx="9905999" cy="2256534"/>
          </a:xfrm>
        </p:spPr>
        <p:txBody>
          <a:bodyPr>
            <a:normAutofit fontScale="70000" lnSpcReduction="20000"/>
          </a:bodyPr>
          <a:lstStyle/>
          <a:p>
            <a:r>
              <a:rPr lang="en-GB" sz="1800" dirty="0">
                <a:effectLst/>
                <a:latin typeface="LinLibertineT"/>
              </a:rPr>
              <a:t>Threat to serializability and cause double spending as transactions in the two added blocks can have conflicts.</a:t>
            </a:r>
          </a:p>
          <a:p>
            <a:r>
              <a:rPr lang="en-GB" sz="1800" b="1" dirty="0">
                <a:solidFill>
                  <a:srgbClr val="FFC000"/>
                </a:solidFill>
                <a:latin typeface="LinLibertineT"/>
              </a:rPr>
              <a:t>Solution ?</a:t>
            </a:r>
          </a:p>
          <a:p>
            <a:r>
              <a:rPr lang="en-GB" sz="1800" dirty="0">
                <a:latin typeface="LinLibertineT"/>
              </a:rPr>
              <a:t>D</a:t>
            </a:r>
            <a:r>
              <a:rPr lang="en-GB" sz="1800" dirty="0">
                <a:effectLst/>
                <a:latin typeface="LinLibertineT"/>
              </a:rPr>
              <a:t>ivide the miners network into two groups </a:t>
            </a:r>
          </a:p>
          <a:p>
            <a:r>
              <a:rPr lang="el-GR" sz="1800" dirty="0">
                <a:latin typeface="LinLibertineT"/>
              </a:rPr>
              <a:t>Ε</a:t>
            </a:r>
            <a:r>
              <a:rPr lang="en-GB" sz="1800" dirty="0">
                <a:effectLst/>
                <a:latin typeface="LinLibertineT"/>
              </a:rPr>
              <a:t>ach group independently mines for the next block. </a:t>
            </a:r>
          </a:p>
          <a:p>
            <a:r>
              <a:rPr lang="en-GB" sz="1800" dirty="0">
                <a:effectLst/>
                <a:latin typeface="LinLibertineT"/>
              </a:rPr>
              <a:t>Once a block is added to either of the fork branches, miners in both groups join the longest chain and drop the other branch of the fork</a:t>
            </a:r>
          </a:p>
          <a:p>
            <a:r>
              <a:rPr lang="en-GB" sz="1800" dirty="0">
                <a:effectLst/>
                <a:latin typeface="LinLibertineT"/>
              </a:rPr>
              <a:t>Transactions in the dropped block are considered </a:t>
            </a:r>
            <a:r>
              <a:rPr lang="en-GB" sz="1800" dirty="0">
                <a:effectLst/>
                <a:latin typeface="LinLibertineTI"/>
              </a:rPr>
              <a:t>aborted </a:t>
            </a:r>
            <a:r>
              <a:rPr lang="en-GB" sz="1800" dirty="0">
                <a:effectLst/>
                <a:latin typeface="LinLibertineT"/>
              </a:rPr>
              <a:t>and need to be resubmitted to the network again. </a:t>
            </a:r>
            <a:endParaRPr lang="en-GB" dirty="0"/>
          </a:p>
          <a:p>
            <a:r>
              <a:rPr lang="el-GR" sz="1800" dirty="0">
                <a:latin typeface="LinLibertineT"/>
              </a:rPr>
              <a:t>Τ</a:t>
            </a:r>
            <a:r>
              <a:rPr lang="en-GB" sz="1800" dirty="0" err="1">
                <a:effectLst/>
                <a:latin typeface="LinLibertineT"/>
              </a:rPr>
              <a:t>ransactions</a:t>
            </a:r>
            <a:r>
              <a:rPr lang="en-GB" sz="1800" dirty="0">
                <a:effectLst/>
                <a:latin typeface="LinLibertineT"/>
              </a:rPr>
              <a:t> should not be considered </a:t>
            </a:r>
            <a:r>
              <a:rPr lang="en-GB" sz="1800" dirty="0">
                <a:effectLst/>
                <a:latin typeface="LinLibertineTI"/>
              </a:rPr>
              <a:t>committed </a:t>
            </a:r>
            <a:r>
              <a:rPr lang="en-GB" sz="1800" dirty="0">
                <a:effectLst/>
                <a:latin typeface="LinLibertineT"/>
              </a:rPr>
              <a:t>unless </a:t>
            </a:r>
            <a:r>
              <a:rPr lang="en-US" sz="1800" dirty="0">
                <a:latin typeface="LinLibertineT"/>
              </a:rPr>
              <a:t>they have 6 blocks after them.</a:t>
            </a:r>
          </a:p>
          <a:p>
            <a:r>
              <a:rPr lang="en-GB" sz="2000" b="1" dirty="0">
                <a:solidFill>
                  <a:srgbClr val="FFC000"/>
                </a:solidFill>
                <a:effectLst/>
                <a:latin typeface="Arial Narrow" panose="020B0604020202020204" pitchFamily="34" charset="0"/>
                <a:cs typeface="Arial Narrow" panose="020B0604020202020204" pitchFamily="34" charset="0"/>
              </a:rPr>
              <a:t>51% attack</a:t>
            </a:r>
            <a:r>
              <a:rPr lang="el-GR" sz="2000" b="1" dirty="0">
                <a:solidFill>
                  <a:srgbClr val="FFC000"/>
                </a:solidFill>
                <a:effectLst/>
                <a:latin typeface="Arial Narrow" panose="020B0604020202020204" pitchFamily="34" charset="0"/>
                <a:cs typeface="Arial Narrow" panose="020B0604020202020204" pitchFamily="34" charset="0"/>
              </a:rPr>
              <a:t>:</a:t>
            </a:r>
            <a:r>
              <a:rPr lang="en-US" sz="1900" dirty="0">
                <a:latin typeface="LinLibertineTI"/>
              </a:rPr>
              <a:t>miners can redo transaction regardless of their depth</a:t>
            </a:r>
            <a:endParaRPr lang="en-GB" sz="1900" dirty="0">
              <a:latin typeface="LinLibertineTI"/>
            </a:endParaRPr>
          </a:p>
          <a:p>
            <a:endParaRPr lang="en-GB" dirty="0"/>
          </a:p>
          <a:p>
            <a:endParaRPr lang="en-GR" dirty="0"/>
          </a:p>
        </p:txBody>
      </p:sp>
      <p:pic>
        <p:nvPicPr>
          <p:cNvPr id="5" name="Picture 4" descr="Diagram&#10;&#10;Description automatically generated">
            <a:extLst>
              <a:ext uri="{FF2B5EF4-FFF2-40B4-BE49-F238E27FC236}">
                <a16:creationId xmlns:a16="http://schemas.microsoft.com/office/drawing/2014/main" id="{CB2239AB-2FE3-33AE-1D13-8A7A31D6BFE5}"/>
              </a:ext>
            </a:extLst>
          </p:cNvPr>
          <p:cNvPicPr>
            <a:picLocks noChangeAspect="1"/>
          </p:cNvPicPr>
          <p:nvPr/>
        </p:nvPicPr>
        <p:blipFill>
          <a:blip r:embed="rId3"/>
          <a:stretch>
            <a:fillRect/>
          </a:stretch>
        </p:blipFill>
        <p:spPr>
          <a:xfrm>
            <a:off x="6264697" y="619774"/>
            <a:ext cx="5777401" cy="2367543"/>
          </a:xfrm>
          <a:prstGeom prst="rect">
            <a:avLst/>
          </a:prstGeom>
        </p:spPr>
      </p:pic>
      <p:pic>
        <p:nvPicPr>
          <p:cNvPr id="7" name="Picture 6" descr="Diagram&#10;&#10;Description automatically generated">
            <a:extLst>
              <a:ext uri="{FF2B5EF4-FFF2-40B4-BE49-F238E27FC236}">
                <a16:creationId xmlns:a16="http://schemas.microsoft.com/office/drawing/2014/main" id="{83D61758-509D-5C21-EE78-F40E7AA83489}"/>
              </a:ext>
            </a:extLst>
          </p:cNvPr>
          <p:cNvPicPr>
            <a:picLocks noChangeAspect="1"/>
          </p:cNvPicPr>
          <p:nvPr/>
        </p:nvPicPr>
        <p:blipFill>
          <a:blip r:embed="rId4"/>
          <a:stretch>
            <a:fillRect/>
          </a:stretch>
        </p:blipFill>
        <p:spPr>
          <a:xfrm>
            <a:off x="318602" y="619774"/>
            <a:ext cx="5777398" cy="2367542"/>
          </a:xfrm>
          <a:prstGeom prst="rect">
            <a:avLst/>
          </a:prstGeom>
        </p:spPr>
      </p:pic>
      <p:sp>
        <p:nvSpPr>
          <p:cNvPr id="2" name="Slide Number Placeholder 1">
            <a:extLst>
              <a:ext uri="{FF2B5EF4-FFF2-40B4-BE49-F238E27FC236}">
                <a16:creationId xmlns:a16="http://schemas.microsoft.com/office/drawing/2014/main" id="{E20205B3-BF36-E075-6D5C-50C41B41EA50}"/>
              </a:ext>
            </a:extLst>
          </p:cNvPr>
          <p:cNvSpPr>
            <a:spLocks noGrp="1"/>
          </p:cNvSpPr>
          <p:nvPr>
            <p:ph type="sldNum" sz="quarter" idx="12"/>
          </p:nvPr>
        </p:nvSpPr>
        <p:spPr/>
        <p:txBody>
          <a:bodyPr/>
          <a:lstStyle/>
          <a:p>
            <a:fld id="{C0722274-0FAA-4649-AA4E-4210F4F32167}" type="slidenum">
              <a:rPr lang="en-US" smtClean="0"/>
              <a:t>8</a:t>
            </a:fld>
            <a:endParaRPr lang="en-US"/>
          </a:p>
        </p:txBody>
      </p:sp>
    </p:spTree>
    <p:extLst>
      <p:ext uri="{BB962C8B-B14F-4D97-AF65-F5344CB8AC3E}">
        <p14:creationId xmlns:p14="http://schemas.microsoft.com/office/powerpoint/2010/main" val="39374882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A81E4-2FC6-EEDF-51B8-CF273EDA3692}"/>
              </a:ext>
            </a:extLst>
          </p:cNvPr>
          <p:cNvSpPr>
            <a:spLocks noGrp="1"/>
          </p:cNvSpPr>
          <p:nvPr>
            <p:ph type="title"/>
          </p:nvPr>
        </p:nvSpPr>
        <p:spPr/>
        <p:txBody>
          <a:bodyPr/>
          <a:lstStyle/>
          <a:p>
            <a:r>
              <a:rPr lang="en-US" dirty="0" err="1"/>
              <a:t>P</a:t>
            </a:r>
            <a:r>
              <a:rPr lang="en-US" cap="none" dirty="0" err="1"/>
              <a:t>o</a:t>
            </a:r>
            <a:r>
              <a:rPr lang="en-US" dirty="0" err="1"/>
              <a:t>W</a:t>
            </a:r>
            <a:r>
              <a:rPr lang="en-US" dirty="0"/>
              <a:t> puzzle</a:t>
            </a:r>
            <a:endParaRPr lang="en-GR" dirty="0"/>
          </a:p>
        </p:txBody>
      </p:sp>
      <p:sp>
        <p:nvSpPr>
          <p:cNvPr id="3" name="Content Placeholder 2">
            <a:extLst>
              <a:ext uri="{FF2B5EF4-FFF2-40B4-BE49-F238E27FC236}">
                <a16:creationId xmlns:a16="http://schemas.microsoft.com/office/drawing/2014/main" id="{870CC6AC-DDFC-EBC8-8DBB-9975E1A1899A}"/>
              </a:ext>
            </a:extLst>
          </p:cNvPr>
          <p:cNvSpPr>
            <a:spLocks noGrp="1"/>
          </p:cNvSpPr>
          <p:nvPr>
            <p:ph idx="1"/>
          </p:nvPr>
        </p:nvSpPr>
        <p:spPr>
          <a:xfrm>
            <a:off x="1251678" y="1334125"/>
            <a:ext cx="10178322" cy="4545467"/>
          </a:xfrm>
        </p:spPr>
        <p:txBody>
          <a:bodyPr>
            <a:normAutofit lnSpcReduction="10000"/>
          </a:bodyPr>
          <a:lstStyle/>
          <a:p>
            <a:r>
              <a:rPr lang="en-GB" sz="1600" b="0" i="0" u="none" strike="noStrike" dirty="0">
                <a:solidFill>
                  <a:schemeClr val="tx2"/>
                </a:solidFill>
                <a:effectLst/>
                <a:latin typeface="Söhne"/>
              </a:rPr>
              <a:t>The hash function takes an input string of any length and produces a fixed-length output, called a hash value or digest.</a:t>
            </a:r>
          </a:p>
          <a:p>
            <a:r>
              <a:rPr lang="en-GB" sz="1600" b="0" i="0" u="none" strike="noStrike" dirty="0">
                <a:solidFill>
                  <a:schemeClr val="tx2"/>
                </a:solidFill>
                <a:effectLst/>
                <a:latin typeface="Söhne"/>
              </a:rPr>
              <a:t>miners use specialized hardware and software to perform a </a:t>
            </a:r>
            <a:r>
              <a:rPr lang="en-GB" sz="1900" b="1" i="0" u="none" strike="noStrike" dirty="0">
                <a:solidFill>
                  <a:srgbClr val="FFC000"/>
                </a:solidFill>
                <a:effectLst/>
                <a:latin typeface="Söhne"/>
              </a:rPr>
              <a:t>brute-force search </a:t>
            </a:r>
            <a:r>
              <a:rPr lang="en-GB" sz="1600" b="0" i="0" u="none" strike="noStrike" dirty="0">
                <a:solidFill>
                  <a:schemeClr val="tx2"/>
                </a:solidFill>
                <a:effectLst/>
                <a:latin typeface="Söhne"/>
              </a:rPr>
              <a:t>of the solution space. </a:t>
            </a:r>
          </a:p>
          <a:p>
            <a:r>
              <a:rPr lang="en-GB" sz="1600" dirty="0">
                <a:solidFill>
                  <a:schemeClr val="tx2"/>
                </a:solidFill>
                <a:latin typeface="Söhne"/>
              </a:rPr>
              <a:t>Assume a puzzle that use SHA-256 algorithm. Miners </a:t>
            </a:r>
            <a:r>
              <a:rPr lang="en-GB" sz="1600" b="1" dirty="0">
                <a:solidFill>
                  <a:srgbClr val="FFC000"/>
                </a:solidFill>
                <a:latin typeface="Söhne"/>
              </a:rPr>
              <a:t>needs to find the nonce value</a:t>
            </a:r>
            <a:r>
              <a:rPr lang="en-GB" sz="1600" dirty="0">
                <a:solidFill>
                  <a:schemeClr val="tx2"/>
                </a:solidFill>
                <a:latin typeface="Söhne"/>
              </a:rPr>
              <a:t>(int) .They have to solve the equitation</a:t>
            </a:r>
          </a:p>
          <a:p>
            <a:pPr marL="0" indent="0">
              <a:buNone/>
            </a:pPr>
            <a:r>
              <a:rPr lang="en-GB" b="1" dirty="0">
                <a:solidFill>
                  <a:srgbClr val="FFC000"/>
                </a:solidFill>
                <a:latin typeface="Söhne"/>
              </a:rPr>
              <a:t>SHA-256 (</a:t>
            </a:r>
            <a:r>
              <a:rPr lang="en-GB" b="1" dirty="0" err="1">
                <a:solidFill>
                  <a:srgbClr val="FFC000"/>
                </a:solidFill>
                <a:latin typeface="Söhne"/>
              </a:rPr>
              <a:t>string,nonce</a:t>
            </a:r>
            <a:r>
              <a:rPr lang="en-GB" b="1" dirty="0">
                <a:solidFill>
                  <a:srgbClr val="FFC000"/>
                </a:solidFill>
                <a:latin typeface="Söhne"/>
              </a:rPr>
              <a:t>)=Hash digest (the more zeros it has, the harder it is)</a:t>
            </a:r>
          </a:p>
          <a:p>
            <a:pPr marL="0" indent="0">
              <a:buNone/>
            </a:pPr>
            <a:r>
              <a:rPr lang="en-GB" sz="1800" b="1" dirty="0">
                <a:solidFill>
                  <a:schemeClr val="tx2"/>
                </a:solidFill>
                <a:latin typeface="Söhne"/>
              </a:rPr>
              <a:t>SHA-256 (“blockchain” + nonce) =hash value starting with x000000</a:t>
            </a:r>
          </a:p>
          <a:p>
            <a:pPr marL="0" indent="0">
              <a:buNone/>
            </a:pPr>
            <a:r>
              <a:rPr lang="en-GB" sz="1600" b="0" i="0" u="none" strike="noStrike" dirty="0">
                <a:solidFill>
                  <a:schemeClr val="tx2"/>
                </a:solidFill>
                <a:effectLst/>
                <a:latin typeface="system-ui"/>
              </a:rPr>
              <a:t>SHA256("blockchain0") = 0xbd4824d8ee63fc82392a6441444166d22ed84eaa6dab11d4923075975acab938 (not solved) SHA256("blockchain1") = 0xdb0b9c1cb5e9c680dfff7482f1a8efad0e786f41b6b89a758fb26d9e223e0a10 (not solved) ... </a:t>
            </a:r>
          </a:p>
          <a:p>
            <a:pPr marL="0" indent="0">
              <a:buNone/>
            </a:pPr>
            <a:r>
              <a:rPr lang="en-GB" sz="1600" b="0" i="0" u="none" strike="noStrike" dirty="0">
                <a:solidFill>
                  <a:schemeClr val="tx2"/>
                </a:solidFill>
                <a:effectLst/>
                <a:latin typeface="system-ui"/>
              </a:rPr>
              <a:t>SHA256("blockchain10730895") = 0x000000ca1415e0bec568f6f605fcc83d18cac7a4e6c219a957c10c6879d67587 (solved) </a:t>
            </a:r>
          </a:p>
          <a:p>
            <a:pPr marL="0" indent="0">
              <a:buNone/>
            </a:pPr>
            <a:r>
              <a:rPr lang="en-GB" sz="1800" b="1" i="0" u="none" strike="noStrike" dirty="0">
                <a:solidFill>
                  <a:schemeClr val="tx2"/>
                </a:solidFill>
                <a:effectLst/>
                <a:latin typeface="system-ui"/>
              </a:rPr>
              <a:t>To solve this puzzle, it took 10,730,896 guesses </a:t>
            </a:r>
          </a:p>
          <a:p>
            <a:pPr marL="0" indent="0">
              <a:buNone/>
            </a:pPr>
            <a:r>
              <a:rPr lang="en-GB" sz="1800" b="1" i="0" u="none" strike="noStrike" dirty="0">
                <a:solidFill>
                  <a:schemeClr val="tx2"/>
                </a:solidFill>
                <a:effectLst/>
                <a:latin typeface="system-ui"/>
              </a:rPr>
              <a:t>By increasing the target by one additional leading zero </a:t>
            </a:r>
            <a:r>
              <a:rPr lang="en-GB" sz="1600" b="0" i="0" u="none" strike="noStrike" dirty="0">
                <a:solidFill>
                  <a:schemeClr val="tx2"/>
                </a:solidFill>
                <a:effectLst/>
                <a:latin typeface="system-ui"/>
              </a:rPr>
              <a:t>(“0000000”), the same hardware took </a:t>
            </a:r>
            <a:r>
              <a:rPr lang="en-GB" sz="1800" b="1" i="0" u="none" strike="noStrike" dirty="0">
                <a:solidFill>
                  <a:schemeClr val="tx2"/>
                </a:solidFill>
                <a:effectLst/>
                <a:latin typeface="system-ui"/>
              </a:rPr>
              <a:t>934,224,175 guesses </a:t>
            </a:r>
            <a:r>
              <a:rPr lang="en-GB" sz="1600" b="0" i="0" u="none" strike="noStrike" dirty="0">
                <a:solidFill>
                  <a:schemeClr val="tx2"/>
                </a:solidFill>
                <a:effectLst/>
                <a:latin typeface="system-ui"/>
              </a:rPr>
              <a:t>to solve the puzzle (completed in 1 hour, 18 minutes, 12 seconds): </a:t>
            </a:r>
          </a:p>
          <a:p>
            <a:pPr marL="0" indent="0">
              <a:buNone/>
            </a:pPr>
            <a:r>
              <a:rPr lang="en-GB" sz="1600" b="0" i="0" u="none" strike="noStrike" dirty="0">
                <a:solidFill>
                  <a:schemeClr val="tx2"/>
                </a:solidFill>
                <a:effectLst/>
                <a:latin typeface="system-ui"/>
              </a:rPr>
              <a:t>SHA256("blockchain934224174") = 0x0000000e2ae7e4240df80692b7e586ea7a977eacbd031819d0e603257edb3a81</a:t>
            </a:r>
            <a:endParaRPr lang="en-GB" sz="1600" dirty="0">
              <a:solidFill>
                <a:schemeClr val="tx2"/>
              </a:solidFill>
              <a:latin typeface="Söhne"/>
            </a:endParaRPr>
          </a:p>
          <a:p>
            <a:endParaRPr lang="en-GR" sz="1600" dirty="0">
              <a:solidFill>
                <a:schemeClr val="tx2"/>
              </a:solidFill>
            </a:endParaRPr>
          </a:p>
        </p:txBody>
      </p:sp>
      <p:sp>
        <p:nvSpPr>
          <p:cNvPr id="4" name="Slide Number Placeholder 3">
            <a:extLst>
              <a:ext uri="{FF2B5EF4-FFF2-40B4-BE49-F238E27FC236}">
                <a16:creationId xmlns:a16="http://schemas.microsoft.com/office/drawing/2014/main" id="{66442EC4-24B9-1FB3-DD6F-848D88555362}"/>
              </a:ext>
            </a:extLst>
          </p:cNvPr>
          <p:cNvSpPr>
            <a:spLocks noGrp="1"/>
          </p:cNvSpPr>
          <p:nvPr>
            <p:ph type="sldNum" sz="quarter" idx="12"/>
          </p:nvPr>
        </p:nvSpPr>
        <p:spPr/>
        <p:txBody>
          <a:bodyPr/>
          <a:lstStyle/>
          <a:p>
            <a:fld id="{C0722274-0FAA-4649-AA4E-4210F4F32167}" type="slidenum">
              <a:rPr lang="en-US" smtClean="0"/>
              <a:t>9</a:t>
            </a:fld>
            <a:endParaRPr lang="en-US"/>
          </a:p>
        </p:txBody>
      </p:sp>
    </p:spTree>
    <p:extLst>
      <p:ext uri="{BB962C8B-B14F-4D97-AF65-F5344CB8AC3E}">
        <p14:creationId xmlns:p14="http://schemas.microsoft.com/office/powerpoint/2010/main" val="2932953470"/>
      </p:ext>
    </p:extLst>
  </p:cSld>
  <p:clrMapOvr>
    <a:masterClrMapping/>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{AB6AD925-11CD-9E44-BFC7-890F515F5BCC}tf10001071_mac</Template>
  <TotalTime>3223</TotalTime>
  <Words>1384</Words>
  <Application>Microsoft Macintosh PowerPoint</Application>
  <PresentationFormat>Widescreen</PresentationFormat>
  <Paragraphs>153</Paragraphs>
  <Slides>17</Slides>
  <Notes>14</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17</vt:i4>
      </vt:variant>
    </vt:vector>
  </HeadingPairs>
  <TitlesOfParts>
    <vt:vector size="31" baseType="lpstr">
      <vt:lpstr>Arial</vt:lpstr>
      <vt:lpstr>Arial Narrow</vt:lpstr>
      <vt:lpstr>Calibri</vt:lpstr>
      <vt:lpstr>Corbel</vt:lpstr>
      <vt:lpstr>Gill Sans MT</vt:lpstr>
      <vt:lpstr>Impact</vt:lpstr>
      <vt:lpstr>LinBiolinumTB</vt:lpstr>
      <vt:lpstr>LinLibertineT</vt:lpstr>
      <vt:lpstr>LinLibertineTI</vt:lpstr>
      <vt:lpstr>Roboto Slab</vt:lpstr>
      <vt:lpstr>sofia-pro</vt:lpstr>
      <vt:lpstr>Söhne</vt:lpstr>
      <vt:lpstr>system-ui</vt:lpstr>
      <vt:lpstr>Badge</vt:lpstr>
      <vt:lpstr>Database and Distributed Computing Foundations of Blockchains  </vt:lpstr>
      <vt:lpstr>CONTENTS</vt:lpstr>
      <vt:lpstr>Introduction</vt:lpstr>
      <vt:lpstr>Permissionless Blockchain</vt:lpstr>
      <vt:lpstr>Bitcoin’s Challenges</vt:lpstr>
      <vt:lpstr>OFF CHAIN transactionS</vt:lpstr>
      <vt:lpstr>Bitcoin and Nakomoto’s Consensus</vt:lpstr>
      <vt:lpstr>PowerPoint Presentation</vt:lpstr>
      <vt:lpstr>PoW puzzle</vt:lpstr>
      <vt:lpstr>Enhancing Permissionless Blockchain Performance</vt:lpstr>
      <vt:lpstr>Permissioned Blockchains</vt:lpstr>
      <vt:lpstr>Practical byzantine fault tolerance</vt:lpstr>
      <vt:lpstr>Tendermint</vt:lpstr>
      <vt:lpstr>HypeRledger Fabric</vt:lpstr>
      <vt:lpstr>Cross Chain</vt:lpstr>
      <vt:lpstr>  THANK YOU ! ANY QUESTIONS ?</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and Distributed Computing Foundations of Blockchains  </dc:title>
  <dc:creator>Eln nikolaou</dc:creator>
  <cp:lastModifiedBy>Eln nikolaou</cp:lastModifiedBy>
  <cp:revision>3</cp:revision>
  <dcterms:created xsi:type="dcterms:W3CDTF">2023-02-17T21:04:05Z</dcterms:created>
  <dcterms:modified xsi:type="dcterms:W3CDTF">2023-03-15T21:57:32Z</dcterms:modified>
</cp:coreProperties>
</file>