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9" r:id="rId2"/>
    <p:sldId id="300" r:id="rId3"/>
    <p:sldId id="266" r:id="rId4"/>
    <p:sldId id="308" r:id="rId5"/>
    <p:sldId id="313" r:id="rId6"/>
    <p:sldId id="270" r:id="rId7"/>
    <p:sldId id="304" r:id="rId8"/>
    <p:sldId id="273" r:id="rId9"/>
    <p:sldId id="271" r:id="rId10"/>
    <p:sldId id="274" r:id="rId11"/>
    <p:sldId id="301" r:id="rId12"/>
    <p:sldId id="302" r:id="rId13"/>
    <p:sldId id="303" r:id="rId14"/>
    <p:sldId id="312" r:id="rId15"/>
    <p:sldId id="305" r:id="rId16"/>
    <p:sldId id="309" r:id="rId17"/>
    <p:sldId id="310" r:id="rId18"/>
    <p:sldId id="311" r:id="rId19"/>
    <p:sldId id="306" r:id="rId20"/>
    <p:sldId id="307" r:id="rId21"/>
    <p:sldId id="275" r:id="rId22"/>
    <p:sldId id="269" r:id="rId23"/>
  </p:sldIdLst>
  <p:sldSz cx="9144000" cy="5143500" type="screen16x9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0000FF"/>
    <a:srgbClr val="737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5" autoAdjust="0"/>
    <p:restoredTop sz="79195" autoAdjust="0"/>
  </p:normalViewPr>
  <p:slideViewPr>
    <p:cSldViewPr>
      <p:cViewPr varScale="1">
        <p:scale>
          <a:sx n="89" d="100"/>
          <a:sy n="89" d="100"/>
        </p:scale>
        <p:origin x="1334" y="7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48" y="7494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273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DCDF1-0134-4420-82F4-018263756886}" type="datetimeFigureOut">
              <a:rPr lang="en-GB" smtClean="0"/>
              <a:pPr/>
              <a:t>27/04/2023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13148-9928-4BF7-BFE3-32B9C7CDA3C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208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3493E-183B-43F9-A6C5-D2D2AC232D3D}" type="slidenum">
              <a:rPr lang="el-GR" smtClean="0"/>
              <a:pPr/>
              <a:t>1</a:t>
            </a:fld>
            <a:endParaRPr lang="el-GR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University of Cyprus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04053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312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48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22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51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66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90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719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51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B41F-49E2-4638-9606-4876D6B9E99C}" type="datetime1">
              <a:rPr lang="el-GR" smtClean="0"/>
              <a:pPr/>
              <a:t>27/4/2023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1D9A-7923-4CC7-A58C-9CAD1954A89A}" type="datetime1">
              <a:rPr lang="el-GR" smtClean="0"/>
              <a:pPr/>
              <a:t>27/4/2023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084A-1050-49A0-82D2-E43BD73B42D9}" type="datetime1">
              <a:rPr lang="el-GR" smtClean="0"/>
              <a:pPr/>
              <a:t>27/4/2023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DC48-EE14-4D06-B135-FB2C6CE98506}" type="datetime1">
              <a:rPr lang="el-GR" smtClean="0"/>
              <a:pPr/>
              <a:t>27/4/2023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  <p:pic>
        <p:nvPicPr>
          <p:cNvPr id="7" name="Picture 6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:a16="http://schemas.microsoft.com/office/drawing/2014/main" id="{8FAEDB12-2D44-4D93-9058-2C01763841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BF42-8B8C-4410-887A-BA5F653C7B59}" type="datetime1">
              <a:rPr lang="el-GR" smtClean="0"/>
              <a:pPr/>
              <a:t>27/4/2023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823F-CB75-4FA3-B241-8B9AA31BEAE0}" type="datetime1">
              <a:rPr lang="el-GR" smtClean="0"/>
              <a:pPr/>
              <a:t>27/4/2023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B675-2691-4A70-8158-9F3EDE5CE893}" type="datetime1">
              <a:rPr lang="el-GR" smtClean="0"/>
              <a:pPr/>
              <a:t>27/4/2023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6664-C004-4926-A4D0-4352E9E9CF89}" type="datetime1">
              <a:rPr lang="el-GR" smtClean="0"/>
              <a:pPr/>
              <a:t>27/4/2023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74D9-C7C8-42AB-994F-F11F31D4E17F}" type="datetime1">
              <a:rPr lang="el-GR" smtClean="0"/>
              <a:pPr/>
              <a:t>27/4/2023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B093-6EB2-4F3E-84CB-EF221316F979}" type="datetime1">
              <a:rPr lang="el-GR" smtClean="0"/>
              <a:pPr/>
              <a:t>27/4/2023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572-91C5-4EF6-964A-051DFC501F37}" type="datetime1">
              <a:rPr lang="el-GR" smtClean="0"/>
              <a:pPr/>
              <a:t>27/4/2023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E96A4-874F-4AF4-A0BA-1F18879FA212}" type="datetime1">
              <a:rPr lang="el-GR" smtClean="0"/>
              <a:pPr/>
              <a:t>27/4/2023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eftyc03@ucy.ac.cy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8" name="Picture 8" descr="http://www.ucy.ac.cy/branding/documents/logo/DepartmentsAndUnitsLogo/FacultyOfPureAndAppliedSciences/ComputerScience/Department_of_Computer_Science_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1680" y="3224604"/>
            <a:ext cx="6250809" cy="715298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Constantia" pitchFamily="18" charset="0"/>
              </a:rPr>
              <a:t>By Achilleas Eftychiou: 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Constantia" pitchFamily="18" charset="0"/>
                <a:hlinkClick r:id="rId4"/>
              </a:rPr>
              <a:t>aeftyc03@ucy.ac.cy</a:t>
            </a:r>
            <a:endParaRPr lang="en-US" sz="1600" b="1" dirty="0">
              <a:solidFill>
                <a:schemeClr val="tx2">
                  <a:lumMod val="50000"/>
                </a:schemeClr>
              </a:solidFill>
              <a:latin typeface="Constantia" pitchFamily="18" charset="0"/>
            </a:endParaRPr>
          </a:p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Constantia" pitchFamily="18" charset="0"/>
              </a:rPr>
              <a:t>27/4/2023</a:t>
            </a:r>
            <a:endParaRPr lang="el-GR" sz="1600" dirty="0">
              <a:solidFill>
                <a:schemeClr val="tx2">
                  <a:lumMod val="50000"/>
                </a:schemeClr>
              </a:solidFill>
              <a:latin typeface="Constantia" pitchFamily="18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0F24252-FF26-4082-BCBC-D3FA1E11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8469"/>
            <a:ext cx="3090874" cy="272638"/>
          </a:xfrm>
        </p:spPr>
        <p:txBody>
          <a:bodyPr/>
          <a:lstStyle/>
          <a:p>
            <a:r>
              <a:rPr lang="en-GB" dirty="0">
                <a:latin typeface="Constantia" pitchFamily="18" charset="0"/>
              </a:rPr>
              <a:t>https://www2.cs.ucy.ac.cy/courses/EPL646</a:t>
            </a:r>
            <a:endParaRPr lang="el-GR" dirty="0">
              <a:latin typeface="Constantia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>
                <a:latin typeface="Constantia" pitchFamily="18" charset="0"/>
              </a:rPr>
              <a:pPr/>
              <a:t>1</a:t>
            </a:fld>
            <a:endParaRPr lang="el-GR" dirty="0">
              <a:latin typeface="Constantia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449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ea typeface="+mj-ea"/>
                <a:cs typeface="+mj-cs"/>
              </a:rPr>
              <a:t>EPL646: Advanced Topics in Databases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ea typeface="+mj-ea"/>
                <a:cs typeface="+mj-cs"/>
              </a:rPr>
              <a:t> </a:t>
            </a:r>
          </a:p>
        </p:txBody>
      </p:sp>
      <p:sp>
        <p:nvSpPr>
          <p:cNvPr id="61442" name="AutoShape 2" descr="Image result for logo ucy cs department"/>
          <p:cNvSpPr>
            <a:spLocks noChangeAspect="1" noChangeArrowheads="1"/>
          </p:cNvSpPr>
          <p:nvPr/>
        </p:nvSpPr>
        <p:spPr bwMode="auto">
          <a:xfrm>
            <a:off x="155574" y="-136526"/>
            <a:ext cx="850887" cy="85088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683411" y="1861924"/>
            <a:ext cx="7972452" cy="1224861"/>
          </a:xfrm>
        </p:spPr>
        <p:txBody>
          <a:bodyPr>
            <a:normAutofit/>
          </a:bodyPr>
          <a:lstStyle/>
          <a:p>
            <a:r>
              <a:rPr lang="en-US" sz="2500" b="0" i="0" u="sng" dirty="0">
                <a:effectLst/>
                <a:latin typeface="Söhne"/>
              </a:rPr>
              <a:t>Introducing Photon: A Vectorized Query Engine for Lakehouse Environments</a:t>
            </a:r>
            <a:endParaRPr lang="en-US" sz="25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740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0" i="0" dirty="0">
                <a:effectLst/>
                <a:latin typeface="Söhne"/>
              </a:rPr>
              <a:t>Runtime Adaptivity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0371" y="1752655"/>
            <a:ext cx="8418093" cy="2699487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effectLst/>
                <a:latin typeface="Söhne"/>
              </a:rPr>
              <a:t>Adapting to sparse column batches: Compaction for increased memory parallelism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effectLst/>
                <a:latin typeface="Söhne"/>
              </a:rPr>
              <a:t>Adaptive string encoding: UUID string compression, reduced data volume and execution time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effectLst/>
                <a:latin typeface="Söhne"/>
              </a:rPr>
              <a:t>Benefits of adaptivity: Improved performance and memory efficiency</a:t>
            </a:r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10" y="46041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17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707D-8677-FCA6-2168-5300311B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effectLst/>
                <a:latin typeface="Söhne"/>
              </a:rPr>
              <a:t>Spilling and Memory Management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D221C-0015-5184-EA5C-520232D16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Importance of spilling in memory-constrained environments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Columnar memory management: Efficient handling of memory pressure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Integration with Spark's memory management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8BE69-6B96-C969-FA56-564F4690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E34B7-BA8B-70CB-0BE6-1758BE86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11</a:t>
            </a:fld>
            <a:endParaRPr lang="el-GR"/>
          </a:p>
        </p:txBody>
      </p:sp>
      <p:pic>
        <p:nvPicPr>
          <p:cNvPr id="7" name="Graphic 6" descr="Learning">
            <a:extLst>
              <a:ext uri="{FF2B5EF4-FFF2-40B4-BE49-F238E27FC236}">
                <a16:creationId xmlns:a16="http://schemas.microsoft.com/office/drawing/2014/main" id="{C5C1D92B-068A-BABC-0DA3-0B5E767AF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210" y="46041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90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A3C72DC-0211-04B4-F17F-0EE2DEE61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0" i="0" dirty="0">
                <a:effectLst/>
                <a:latin typeface="Söhne"/>
              </a:rPr>
              <a:t>Spilling and Memory Management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507EC6D-8238-9C61-1823-4FB9F1CBF90A}"/>
              </a:ext>
            </a:extLst>
          </p:cNvPr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öhne"/>
              </a:rPr>
              <a:t>Importance of spilling in memory-constrained environments</a:t>
            </a:r>
          </a:p>
          <a:p>
            <a:r>
              <a:rPr lang="en-US" dirty="0">
                <a:latin typeface="Söhne"/>
              </a:rPr>
              <a:t>Columnar memory management: Efficient handling of memory pressure</a:t>
            </a:r>
          </a:p>
          <a:p>
            <a:r>
              <a:rPr lang="en-US" dirty="0">
                <a:latin typeface="Söhne"/>
              </a:rPr>
              <a:t>Integration with Spark's memory management system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BC70EA7-9D96-5DA8-4888-2D03E99CB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C198D60-3645-C2DD-6B73-52DC9486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D3F1D1C4-C2D9-4231-9FB2-B2D9D97AA41D}" type="slidenum">
              <a:rPr lang="el-GR" smtClean="0"/>
              <a:pPr/>
              <a:t>12</a:t>
            </a:fld>
            <a:endParaRPr lang="el-GR"/>
          </a:p>
        </p:txBody>
      </p:sp>
      <p:pic>
        <p:nvPicPr>
          <p:cNvPr id="11" name="Graphic 10" descr="Learning">
            <a:extLst>
              <a:ext uri="{FF2B5EF4-FFF2-40B4-BE49-F238E27FC236}">
                <a16:creationId xmlns:a16="http://schemas.microsoft.com/office/drawing/2014/main" id="{8CE2C14E-D1F6-6EFF-2C42-601AE61FB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210" y="46041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63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476A-BB77-757D-1661-A93360D2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Integration with Spark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EECCC-4B94-DBDC-C82E-18C58AD3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Seamless transition between Photon and Spark operators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JNI overhead and transition nodes: Low overhead observed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Incremental rollout: Enabling Photon for millions of queries, even in unsupported scenarios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58A84-79A7-973E-CB90-138935FF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DD8FD-6D21-BC9D-F495-267FEDC0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13</a:t>
            </a:fld>
            <a:endParaRPr lang="el-GR"/>
          </a:p>
        </p:txBody>
      </p:sp>
      <p:pic>
        <p:nvPicPr>
          <p:cNvPr id="7" name="Graphic 6" descr="Learning">
            <a:extLst>
              <a:ext uri="{FF2B5EF4-FFF2-40B4-BE49-F238E27FC236}">
                <a16:creationId xmlns:a16="http://schemas.microsoft.com/office/drawing/2014/main" id="{BB57C2BF-B1BB-4D3B-0090-055C92B1D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210" y="46041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27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D36354-5D72-F3A1-2115-9C7962CF4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11182"/>
            <a:ext cx="7704855" cy="456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00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F3E1DAC-E7BA-1641-54E6-AF9BDD567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Söhne"/>
              </a:rPr>
              <a:t>Experimental Results - Setup and Performance Comparison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737EB65-6A7B-0F12-31FC-DC635819B07F}"/>
              </a:ext>
            </a:extLst>
          </p:cNvPr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TPC-H benchmark, AWS cluster setup, and scale factor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Overall performance improvement of Photon vs. DBR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Maximum and average speedup across all queries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BFD021C-2260-59E9-47A3-D48F84468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8F20DD2-BA62-1FDB-3E94-70FD6DD8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D3F1D1C4-C2D9-4231-9FB2-B2D9D97AA41D}" type="slidenum">
              <a:rPr lang="el-GR" smtClean="0"/>
              <a:pPr/>
              <a:t>15</a:t>
            </a:fld>
            <a:endParaRPr lang="el-GR"/>
          </a:p>
        </p:txBody>
      </p:sp>
      <p:pic>
        <p:nvPicPr>
          <p:cNvPr id="11" name="Graphic 10" descr="Learning">
            <a:extLst>
              <a:ext uri="{FF2B5EF4-FFF2-40B4-BE49-F238E27FC236}">
                <a16:creationId xmlns:a16="http://schemas.microsoft.com/office/drawing/2014/main" id="{21CB80D3-5361-E1C3-F5C6-83B2C8DF7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210" y="46041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25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8D798-0543-D797-D3A9-E09FED4D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A6854-B1DC-075F-16AC-42C787EF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16</a:t>
            </a:fld>
            <a:endParaRPr lang="el-G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36C5FA-4B29-BB74-D7F0-544BD3542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843558"/>
            <a:ext cx="5922001" cy="232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02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4964F-2176-F43B-AE93-64BAA3D31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4F822-D097-977B-4362-F5619BE6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17</a:t>
            </a:fld>
            <a:endParaRPr lang="el-G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AA52FC-DE2E-5263-B105-ECB0E836F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47" y="790797"/>
            <a:ext cx="7161905" cy="3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07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F385806-6D98-8979-DE31-5915D4BEE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221"/>
            <a:ext cx="9144000" cy="462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72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85C3121-9A8A-F0DF-93B3-A31A0C3D9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Söhne"/>
              </a:rPr>
              <a:t>Query-specific Performance Improvements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15EC2D1-1628-8D82-59F0-FEF8E5EA5D16}"/>
              </a:ext>
            </a:extLst>
          </p:cNvPr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Q1: Decimal arithmetic vectorization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Q6: Vectorized aggregations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Q9: Efficient large join execution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4A8E00D-4A61-7EEE-B18B-8FBD92A3F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52A7C2-079E-22AD-0BF6-73581CF3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D3F1D1C4-C2D9-4231-9FB2-B2D9D97AA41D}" type="slidenum">
              <a:rPr lang="el-GR" smtClean="0"/>
              <a:pPr/>
              <a:t>19</a:t>
            </a:fld>
            <a:endParaRPr lang="el-GR"/>
          </a:p>
        </p:txBody>
      </p:sp>
      <p:pic>
        <p:nvPicPr>
          <p:cNvPr id="11" name="Graphic 10" descr="Learning">
            <a:extLst>
              <a:ext uri="{FF2B5EF4-FFF2-40B4-BE49-F238E27FC236}">
                <a16:creationId xmlns:a16="http://schemas.microsoft.com/office/drawing/2014/main" id="{D455CC45-481C-58DB-1745-838EA96B9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210" y="46041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3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089CF-05AD-83CE-516B-5BC59A4D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419B0-4CCF-7638-0E59-F5C944BB7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ea typeface="+mj-ea"/>
                <a:cs typeface="+mj-cs"/>
              </a:rPr>
              <a:t>Introduction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ea typeface="+mj-ea"/>
                <a:cs typeface="+mj-cs"/>
              </a:rPr>
              <a:t>Motivation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ea typeface="+mj-ea"/>
                <a:cs typeface="+mj-cs"/>
              </a:rPr>
              <a:t>Photon Design and Architecture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ea typeface="+mj-ea"/>
                <a:cs typeface="+mj-cs"/>
              </a:rPr>
              <a:t>Experimental Results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ea typeface="+mj-ea"/>
                <a:cs typeface="+mj-cs"/>
              </a:rPr>
              <a:t>Conclusion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DF6E3-12F4-57C3-52BC-7438BF10C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AF5DD-9762-E6A6-05BE-FAF0D54D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54179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025784C-A24D-CA2B-5EC0-CD50F46EB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Söhne"/>
              </a:rPr>
              <a:t>TPC-DS Performance and Overhead of JVM Transitions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156487B-5CFC-0C51-28E6-E9F051F276C6}"/>
              </a:ext>
            </a:extLst>
          </p:cNvPr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Independent TPC-DS benchmark on DBR with Photon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TPC world record in overall benchmark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Low overhead of JVM transitions and JNI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8583AA-F94E-1C21-F02D-D53C97D6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ADAF9EC-57D9-3840-53C7-D34F5052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D3F1D1C4-C2D9-4231-9FB2-B2D9D97AA41D}" type="slidenum">
              <a:rPr lang="el-GR" smtClean="0"/>
              <a:pPr/>
              <a:t>20</a:t>
            </a:fld>
            <a:endParaRPr lang="el-GR"/>
          </a:p>
        </p:txBody>
      </p:sp>
      <p:pic>
        <p:nvPicPr>
          <p:cNvPr id="11" name="Graphic 10" descr="Learning">
            <a:extLst>
              <a:ext uri="{FF2B5EF4-FFF2-40B4-BE49-F238E27FC236}">
                <a16:creationId xmlns:a16="http://schemas.microsoft.com/office/drawing/2014/main" id="{97493081-1125-E437-0AF8-89E43997E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210" y="46041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10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Söhne"/>
              </a:rPr>
              <a:t>Conclusion, Related Work, and 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300" y="1752655"/>
            <a:ext cx="8779188" cy="269948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öhne"/>
              </a:rPr>
              <a:t>Photon: A solution for query processing challenges in Lakehouse environments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öhne"/>
              </a:rPr>
              <a:t>State-of-the-art performance on SQL workloads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öhne"/>
              </a:rPr>
              <a:t>Related Work: Brief mention of related work in vectorized execution models and database engines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öhne"/>
              </a:rPr>
              <a:t>Future Work: Potential hybrid approaches with code-generation models, continued optimization, and development</a:t>
            </a:r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10" y="46041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83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 </a:t>
            </a:r>
          </a:p>
        </p:txBody>
      </p:sp>
      <p:pic>
        <p:nvPicPr>
          <p:cNvPr id="2050" name="Picture 2" descr="https://lh3.googleusercontent.com/Odn82rV4xuSKZHhv6FbxN2wTfCxnNBeK3wz-Y_fs_fy7zD3b-o-g72L5Ua3lyeTsQ759YjW-qrfzrqPdRrK3vT4uJiI95I_AwSMEomrpDoYLj6X26KxyDEzNO9R9J55rp5jfWup_oJk">
            <a:extLst>
              <a:ext uri="{FF2B5EF4-FFF2-40B4-BE49-F238E27FC236}">
                <a16:creationId xmlns:a16="http://schemas.microsoft.com/office/drawing/2014/main" id="{81EEE695-EC65-437E-8C8E-6BE4AA264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117" y="1615585"/>
            <a:ext cx="4897028" cy="326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41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0370" y="1752655"/>
            <a:ext cx="8356429" cy="269948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Introduce Photon as a vectorized query engine for Lakehouse environments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Developed for the Databricks Runtime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Overcomes scalability and performance limitations of JVM-based execution engine</a:t>
            </a:r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10" y="46041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85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ECFA4-C759-55B5-4678-4EBD2F676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DataBricks</a:t>
            </a:r>
            <a:r>
              <a:rPr lang="en-US" dirty="0"/>
              <a:t> Runtime Understanding Databricks Runtime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21C2A-353E-7D1B-0A61-85F83175D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552" y="1200151"/>
            <a:ext cx="8147248" cy="3394472"/>
          </a:xfrm>
        </p:spPr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Databricks Runtime is a highly optimized and efficient execution environment for running big data workloads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Based on Apache Spark, it provides unified analytics by combining batch processing, stream processing, machine learning, and graph processing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Offers seamless integration with popular big data storage systems like HDFS, S3, and Delta Lake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Enhanced features like autoscaling and caching to optimize performance, cost, and resource utilization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Photon query engine is specifically designed to be integrated into the Databricks Runtime, ensuring smooth transitions between operators and enhanced query processing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Provides advanced monitoring, debugging, and security features to support enterprise-grade data workloads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B55E4-990C-BAE1-CBC8-58CC66B9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8EAF3-18C6-6A9D-6A95-FE7E545E6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46583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D091408-FF05-0EB2-1C03-BDA63D6AB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66" y="819369"/>
            <a:ext cx="8066667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65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Söhne"/>
              </a:rPr>
              <a:t>Motivation for Developing Photon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0371" y="1752655"/>
            <a:ext cx="8483260" cy="269948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Importance of efficient query processing in data lakes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Challenges with existing JVM-based engines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Need for a vectorized execution model</a:t>
            </a:r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10" y="46041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55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4DE0AB7-3B59-A124-1F08-E18542A8D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Introduction to Photon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C565AF5-3B18-CA16-377A-6B26E81CE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0371" y="1752655"/>
            <a:ext cx="8483260" cy="2699487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Photon's goals: Overcoming scalability and performance limitations of JVM-based execution engine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Vectorized execution model: Increased memory locality, efficient use of SIMD operations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Integration with Spark and other big data frameworks</a:t>
            </a:r>
          </a:p>
        </p:txBody>
      </p:sp>
      <p:pic>
        <p:nvPicPr>
          <p:cNvPr id="12" name="Graphic 11" descr="Learning">
            <a:extLst>
              <a:ext uri="{FF2B5EF4-FFF2-40B4-BE49-F238E27FC236}">
                <a16:creationId xmlns:a16="http://schemas.microsoft.com/office/drawing/2014/main" id="{C7D11973-932F-9B46-A854-E8833659E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210" y="46041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48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0" i="0" dirty="0">
                <a:effectLst/>
                <a:latin typeface="Söhne"/>
              </a:rPr>
              <a:t>Columnar Data Representation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0370" y="1752655"/>
            <a:ext cx="8562109" cy="269948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Benefits of columnar representation: Improved memory locality, cache efficiency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Efficient use of SIMD operations: Exploiting modern CPU architectures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Comparison with row-based representation</a:t>
            </a:r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10" y="46041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61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0" i="0" dirty="0">
                <a:effectLst/>
                <a:latin typeface="Söhne"/>
              </a:rPr>
              <a:t>Vectorized Execution Model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0371" y="1752655"/>
            <a:ext cx="8483260" cy="2699487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Advantages over code-generation models: Efficient and easy to develop, hardware utilization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Importance of runtime adaptivity: Adapting to changing data and hardware characteristics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Specialization of execution kernels: "Offline" code generation, potential for hybrid approaches</a:t>
            </a:r>
          </a:p>
        </p:txBody>
      </p:sp>
      <p:pic>
        <p:nvPicPr>
          <p:cNvPr id="6" name="Graphic 5" descr="Learning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10" y="46041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94952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5191</TotalTime>
  <Words>746</Words>
  <Application>Microsoft Office PowerPoint</Application>
  <PresentationFormat>On-screen Show (16:9)</PresentationFormat>
  <Paragraphs>103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Constantia</vt:lpstr>
      <vt:lpstr>Söhne</vt:lpstr>
      <vt:lpstr>Θέμα του Office</vt:lpstr>
      <vt:lpstr>Introducing Photon: A Vectorized Query Engine for Lakehouse Environments</vt:lpstr>
      <vt:lpstr>Agenda</vt:lpstr>
      <vt:lpstr>Introduction</vt:lpstr>
      <vt:lpstr>DataBricks Runtime Understanding Databricks Runtime</vt:lpstr>
      <vt:lpstr>PowerPoint Presentation</vt:lpstr>
      <vt:lpstr>Motivation for Developing Photon</vt:lpstr>
      <vt:lpstr>Introduction to Photon</vt:lpstr>
      <vt:lpstr>Columnar Data Representation</vt:lpstr>
      <vt:lpstr>Vectorized Execution Model</vt:lpstr>
      <vt:lpstr>Runtime Adaptivity</vt:lpstr>
      <vt:lpstr>Spilling and Memory Management</vt:lpstr>
      <vt:lpstr>Spilling and Memory Management</vt:lpstr>
      <vt:lpstr>Integration with Spark</vt:lpstr>
      <vt:lpstr>PowerPoint Presentation</vt:lpstr>
      <vt:lpstr>Experimental Results - Setup and Performance Comparison</vt:lpstr>
      <vt:lpstr>PowerPoint Presentation</vt:lpstr>
      <vt:lpstr>PowerPoint Presentation</vt:lpstr>
      <vt:lpstr>PowerPoint Presentation</vt:lpstr>
      <vt:lpstr>Query-specific Performance Improvements</vt:lpstr>
      <vt:lpstr>TPC-DS Performance and Overhead of JVM Transitions</vt:lpstr>
      <vt:lpstr>Conclusion, Related Work, and Future Work</vt:lpstr>
      <vt:lpstr>Thank you! </vt:lpstr>
    </vt:vector>
  </TitlesOfParts>
  <Manager>Advanced Topics in Databases</Manager>
  <Company>Dept. of Computer Science, University of Cyprus</Company>
  <LinksUpToDate>false</LinksUpToDate>
  <SharedDoc>false</SharedDoc>
  <HyperlinkBase>https://www2.cs.ucy.ac.cy/~dzeina/courses/epl646/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Back to Look Forward</dc:title>
  <dc:subject/>
  <dc:creator>Maria Maslioukova</dc:creator>
  <cp:keywords/>
  <dc:description/>
  <cp:lastModifiedBy>Achilleas Eftychiou</cp:lastModifiedBy>
  <cp:revision>757</cp:revision>
  <dcterms:created xsi:type="dcterms:W3CDTF">2017-11-21T13:30:34Z</dcterms:created>
  <dcterms:modified xsi:type="dcterms:W3CDTF">2023-04-27T17:36:11Z</dcterms:modified>
  <cp:category>Student Presentations</cp:category>
</cp:coreProperties>
</file>