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5" r:id="rId11"/>
    <p:sldId id="274" r:id="rId12"/>
    <p:sldId id="277" r:id="rId13"/>
    <p:sldId id="267" r:id="rId14"/>
    <p:sldId id="268" r:id="rId15"/>
    <p:sldId id="270" r:id="rId16"/>
    <p:sldId id="272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b1dc119d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b1dc119d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b1dc119d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b1dc119d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b1dc119d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b1dc119d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b1dc119d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b1dc119d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e0257c2e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e0257c2e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e0257c2e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e0257c2e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e0257c2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e0257c2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e0257c2e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e0257c2e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e0257c2e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e0257c2e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315d332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315d332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29d4b0a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29d4b0a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b1dc119d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b1dc119d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5115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483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9143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2965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4931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3853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2024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5474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71581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1244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671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26400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205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9714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6522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2082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9033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61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048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7124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617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  <p:sldLayoutId id="2147483955" r:id="rId18"/>
    <p:sldLayoutId id="2147483956" r:id="rId19"/>
    <p:sldLayoutId id="2147483957" r:id="rId20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Alibaba </a:t>
            </a:r>
            <a:br>
              <a:rPr lang="en-GB" dirty="0"/>
            </a:br>
            <a:r>
              <a:rPr lang="en-GB" dirty="0"/>
              <a:t>database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Erotokritos Erotokritou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484D7-3D0B-9FE3-A2D3-BD9D3CECE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971" y="3445632"/>
            <a:ext cx="3934374" cy="12955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E6C054-9022-6C70-0C56-94CD82C4A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7" y="56772"/>
            <a:ext cx="5208010" cy="49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1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94CA-DD50-A504-163B-22EBDB08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Frequency-based indexing</a:t>
            </a:r>
            <a:endParaRPr lang="en-C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B7945-6E0A-0AF4-E7AF-4F73292E0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To much storage to build indexes for all sub attributes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Build indexes only for the most frequent </a:t>
            </a:r>
          </a:p>
        </p:txBody>
      </p:sp>
    </p:spTree>
    <p:extLst>
      <p:ext uri="{BB962C8B-B14F-4D97-AF65-F5344CB8AC3E}">
        <p14:creationId xmlns:p14="http://schemas.microsoft.com/office/powerpoint/2010/main" val="304609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49039C-88CD-90F8-D8AC-BF5667136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58" y="228967"/>
            <a:ext cx="6506483" cy="1390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DE5E1-8794-63FB-26C8-38D4851F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47" y="1707690"/>
            <a:ext cx="578248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3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Composite index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r>
              <a:rPr lang="en-US" sz="2000" dirty="0"/>
              <a:t>Overhead on multicolumn queries</a:t>
            </a:r>
          </a:p>
          <a:p>
            <a:r>
              <a:rPr lang="en-GB" sz="2000" dirty="0"/>
              <a:t>Index on multiple columns</a:t>
            </a:r>
          </a:p>
          <a:p>
            <a:r>
              <a:rPr lang="en-GB" sz="2000" dirty="0"/>
              <a:t>With an index of two columns column1 and column2, we can use the index for queries including column1 or both column1 and column2</a:t>
            </a:r>
          </a:p>
          <a:p>
            <a:r>
              <a:rPr lang="en-GB" sz="2000" dirty="0"/>
              <a:t>But we cannot  use the index for queries including only the column2</a:t>
            </a:r>
            <a:endParaRPr sz="20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E5A49-D204-57BC-8FEC-BDD9B3E2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19" y="1116824"/>
            <a:ext cx="4448022" cy="38594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Kd trees for geo-information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500" y="1162925"/>
            <a:ext cx="65151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Sequential scan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89130-CF7E-14EC-B284-06C231219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785" y="1135628"/>
            <a:ext cx="5944430" cy="35628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Replication</a:t>
            </a:r>
            <a:endParaRPr dirty="0"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775" y="976175"/>
            <a:ext cx="69725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922C-6C85-3087-F45D-8001B7EB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471" y="1683124"/>
            <a:ext cx="6457950" cy="969771"/>
          </a:xfrm>
        </p:spPr>
        <p:txBody>
          <a:bodyPr/>
          <a:lstStyle/>
          <a:p>
            <a:pPr algn="ctr"/>
            <a:r>
              <a:rPr lang="en-US" dirty="0"/>
              <a:t>end</a:t>
            </a:r>
            <a:endParaRPr lang="en-CY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The world’s largest e-commerce platform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Millions users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Each seller is assigned to a unique MySQL instance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distributed multi-tenant databases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multiple tenants share a same set of resources (computation and storage)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transaction log database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Log data: transaction ID, seller ID, created time and transaction status, sellers’ and buyers’ nickname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The top 10 sellers utilize the 14.14% of the total throughput</a:t>
            </a:r>
            <a:endParaRPr sz="2000" dirty="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926375"/>
            <a:ext cx="50863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Skewed workloads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Imbalanced distributions of tasks or data across a infrastructure, resulting in an uneven workload distribution among resources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Some resources are overloaded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Others remain under-utilized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1ADE7-BA1C-4388-5FD4-324783E2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144" y="1152475"/>
            <a:ext cx="4309542" cy="22553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schema - problem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Sellers can add  customized attributes such us the size, materials and weight of the products 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 err="1"/>
              <a:t>Mysql</a:t>
            </a:r>
            <a:r>
              <a:rPr lang="en-GB" sz="2000" dirty="0"/>
              <a:t> can to add columns for all customized attributes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"attributes" column: </a:t>
            </a:r>
            <a:r>
              <a:rPr lang="en-GB" sz="2000" dirty="0" err="1"/>
              <a:t>concat</a:t>
            </a:r>
            <a:r>
              <a:rPr lang="en-GB" sz="2000" dirty="0"/>
              <a:t> customized attributes as a single string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No indexing is supported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 err="1"/>
              <a:t>Mysql</a:t>
            </a:r>
            <a:r>
              <a:rPr lang="en-GB" sz="2000" dirty="0"/>
              <a:t> provides operations  LIKE and  REGEXP but the performance is not acceptable.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ESDB - Elasticsearch database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Cloud document oriented database 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Full-text search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Distributed indexing and querying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Encoded in JSON file format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No predefined data format 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Supports flexible schema.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Handling complex queries for nested documents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/>
              <a:t>We can Implement all SQL operations on ES-DSL queries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BALANCING requirements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2000" dirty="0"/>
              <a:t>Query efficiency. Data of multiple tenants should be placed on as few shards as possible in order to avoid query executions across too many shards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2000" dirty="0"/>
              <a:t>Load balancing. Distribution of workloads across multiple shards should be as uniform as possible in order to avoid overload on a single shard</a:t>
            </a:r>
            <a:endParaRPr sz="20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/>
              <a:t>trade-off between these two contradictory requirements by limiting data of small tenants on single shard and distributing data of large tenants across multiple shards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balancing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 err="1"/>
              <a:t>Sharding</a:t>
            </a:r>
            <a:r>
              <a:rPr lang="en-GB" sz="2000" dirty="0"/>
              <a:t> is a partitioning method which distributes large tables across multiple machines by a shard key (e.g., time, region, seller ID)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1-level hash of the partition key (e.g., tenant ID)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2-level hashing: 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 dirty="0"/>
              <a:t>Double hashing: routes workloads to shards based two keys (i.e., tenant ID and record ID)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 dirty="0"/>
              <a:t>Dynamic secondary hashing: same as double hashing but the shards are changed dynamically based on current storage and the real-time write throughput</a:t>
            </a:r>
            <a:endParaRPr sz="18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𝑝 = (ℎ1 (𝑘1) + ℎ2 (𝑘2) mod s) mod n</a:t>
            </a: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54BBEB-C2F3-DFC6-726E-CFA7FF11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4" y="937984"/>
            <a:ext cx="7001852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881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</TotalTime>
  <Words>461</Words>
  <Application>Microsoft Office PowerPoint</Application>
  <PresentationFormat>On-screen Show (16:9)</PresentationFormat>
  <Paragraphs>56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Alibaba  database</vt:lpstr>
      <vt:lpstr>Introduction</vt:lpstr>
      <vt:lpstr>PowerPoint Presentation</vt:lpstr>
      <vt:lpstr>Skewed workloads</vt:lpstr>
      <vt:lpstr>Database schema - problem</vt:lpstr>
      <vt:lpstr>ESDB - Elasticsearch database</vt:lpstr>
      <vt:lpstr>LOAD BALANCING requirements</vt:lpstr>
      <vt:lpstr>Load balancing</vt:lpstr>
      <vt:lpstr>PowerPoint Presentation</vt:lpstr>
      <vt:lpstr>PowerPoint Presentation</vt:lpstr>
      <vt:lpstr>Frequency-based indexing</vt:lpstr>
      <vt:lpstr>PowerPoint Presentation</vt:lpstr>
      <vt:lpstr>Composite index</vt:lpstr>
      <vt:lpstr>Kd trees for geo-information</vt:lpstr>
      <vt:lpstr>Sequential scan</vt:lpstr>
      <vt:lpstr>Replication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ESDB: Processing Extremely Skewed Workloads in Real-time </dc:title>
  <cp:lastModifiedBy>Erotokritos Erotokritou</cp:lastModifiedBy>
  <cp:revision>5</cp:revision>
  <dcterms:modified xsi:type="dcterms:W3CDTF">2023-04-28T11:25:37Z</dcterms:modified>
</cp:coreProperties>
</file>