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2" r:id="rId2"/>
    <p:sldId id="335" r:id="rId3"/>
    <p:sldId id="432" r:id="rId4"/>
    <p:sldId id="339" r:id="rId5"/>
    <p:sldId id="433" r:id="rId6"/>
    <p:sldId id="449" r:id="rId7"/>
    <p:sldId id="436" r:id="rId8"/>
    <p:sldId id="435" r:id="rId9"/>
    <p:sldId id="439" r:id="rId10"/>
    <p:sldId id="437" r:id="rId11"/>
    <p:sldId id="351" r:id="rId12"/>
    <p:sldId id="440" r:id="rId13"/>
    <p:sldId id="353" r:id="rId14"/>
    <p:sldId id="441" r:id="rId15"/>
    <p:sldId id="442" r:id="rId16"/>
    <p:sldId id="357" r:id="rId17"/>
    <p:sldId id="444" r:id="rId18"/>
    <p:sldId id="446" r:id="rId19"/>
    <p:sldId id="447" r:id="rId20"/>
    <p:sldId id="448" r:id="rId21"/>
    <p:sldId id="445" r:id="rId22"/>
    <p:sldId id="451" r:id="rId23"/>
    <p:sldId id="452" r:id="rId24"/>
    <p:sldId id="458" r:id="rId25"/>
    <p:sldId id="461" r:id="rId26"/>
    <p:sldId id="465" r:id="rId27"/>
    <p:sldId id="470" r:id="rId28"/>
    <p:sldId id="475" r:id="rId29"/>
    <p:sldId id="489" r:id="rId30"/>
    <p:sldId id="485" r:id="rId31"/>
    <p:sldId id="472" r:id="rId32"/>
    <p:sldId id="33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62577-8114-4DD2-A746-E2C6E054435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D05D-661B-4F72-8CF7-69D83A047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A50-B124-40AD-AFA9-E91B0F3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0E67-CA52-4BB5-A7CC-86777A2C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EAE8-CF34-48A9-9AE6-3A067CDB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88C7-E15C-4375-841D-1785B8B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E767-1B42-43CF-A5AA-A822F04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277F-7BCB-4F5F-AA98-95FA26D1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BCC1-57B9-4B2E-906C-4DE5552E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BF84-83C0-4261-853C-A8593363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8E16-CB8E-422B-9B65-643945B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9F8D-4149-4898-A021-23CBDF3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D4AC-FAC5-4674-9016-ED0C07B6B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E16F-9E95-4C09-A013-689B8E05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6259-D3D0-4905-8C00-C5949187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3403-0449-4629-AEFC-98FD318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0F5E-DFC3-4AE7-860E-E919ABD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AF3A-C5AA-41F5-BB80-17E7B22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4FD9-6978-4398-AA89-92CBA1EE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844E-6CDE-4C31-8734-F07093BD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2151-E91F-440C-B62A-6B7D54A9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D3ED-7486-4CB1-9B58-3E980C9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875-BF79-4640-8156-D33BBF0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0CF8-3A04-48F0-8739-F921D69C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E2C1-CB7C-44DC-93E4-C636A1FF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3487-EB97-485D-B81C-B9D320C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B399-37D2-4A09-BA08-69532A7A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CD09-3B3C-4C4D-9E28-7B9CA04D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C025-5705-41A3-AF60-C335892BD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E2957-1E1C-4804-B025-E16BEA27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4FA0F-55C5-4424-A1C4-F860E8D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AB08-8362-4684-81F0-E118B91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F6B6-069F-4983-9D92-707F3CC4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B8-4694-484A-A9B0-7E5121E6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8986-37C3-4AB7-85CE-C3672AA5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399AA-A170-4492-A7BB-C11DA406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97018-8E30-4C93-9534-BB7229554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5B49B-C090-4BD6-A8C8-32F5103A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4FBC5-224B-4357-A435-15826A0B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F00B-E639-43A3-957C-21210B58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BE4F8-5BFE-417E-9689-C5C0E0D0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6562-9E9F-4080-8D43-A96158A7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67DD1-9829-45DE-85FA-8E192784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7EFF-1691-46CC-B85B-642AA42F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9301B-E464-468D-8824-ABBB99F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19FC5-8417-45C0-88CB-BB6E975C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7B5B-E799-4280-BDBA-DA5D13D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FFC43-3823-474A-B9EC-523C78C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2C3-0423-4C02-9F3C-0016BD5A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50DE-4092-485D-9D04-6BD92C2B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C511-5CDD-4C59-BDF7-ED5D0756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2C7-234E-4C2F-914B-EFC5EE33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77DE-C460-4D85-A3AE-4F282936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3999-0982-4621-B390-4F22703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6531-36D4-4C95-AC22-9F6D94CA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EC11-9293-489C-8474-C3108BE3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9B2B4-45E6-41B6-9F20-2E632F92C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7383-B7A7-4AC4-9463-56962D9E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87C4-68E9-44A6-86CC-B7D34A86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9304-0831-4B96-8F2D-5411A67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563F-1CF3-4B21-AA97-9252E8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478B-59AD-4AF3-B307-1002E027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B55B-4505-4C2F-B8C5-6110D700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FA78-964F-4C86-9047-B5B625D731A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8A65-3793-423A-B1E8-22ACAC3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D531-636B-47DA-9CC9-0DBDB3E89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apaz02@ucy.ac.c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4" y="1300680"/>
            <a:ext cx="11466360" cy="25002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KafkaDirect: Zero-copy Data Access for Apache Kafka over RDMA Networks</a:t>
            </a:r>
          </a:p>
          <a:p>
            <a:pPr marL="0" indent="0" algn="ctr">
              <a:buNone/>
            </a:pPr>
            <a:r>
              <a:rPr lang="en-US" sz="2200" dirty="0"/>
              <a:t>Konstantin </a:t>
            </a:r>
            <a:r>
              <a:rPr lang="en-US" sz="2200" dirty="0" err="1"/>
              <a:t>Taranov</a:t>
            </a:r>
            <a:r>
              <a:rPr lang="en-US" sz="2200" dirty="0"/>
              <a:t>, Steve </a:t>
            </a:r>
            <a:r>
              <a:rPr lang="en-US" sz="2200" dirty="0" err="1"/>
              <a:t>Byan</a:t>
            </a:r>
            <a:r>
              <a:rPr lang="en-US" sz="2200" dirty="0"/>
              <a:t>, Virendra Marathe, </a:t>
            </a:r>
            <a:r>
              <a:rPr lang="en-US" sz="2200" dirty="0" err="1"/>
              <a:t>Torsten</a:t>
            </a:r>
            <a:r>
              <a:rPr lang="en-US" sz="2200" dirty="0"/>
              <a:t> </a:t>
            </a:r>
            <a:r>
              <a:rPr lang="en-US" sz="2200" dirty="0" err="1"/>
              <a:t>Hoefler</a:t>
            </a:r>
            <a:endParaRPr lang="en-US" sz="2200" dirty="0"/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sz="1600" dirty="0"/>
              <a:t>In Proceedings of the 2022 International Conference on Management of Data (SIGMOD ‘22)</a:t>
            </a:r>
          </a:p>
          <a:p>
            <a:pPr marL="0" indent="0" algn="ctr">
              <a:buNone/>
            </a:pPr>
            <a:r>
              <a:rPr lang="en-US" sz="1600" dirty="0"/>
              <a:t> Association for Computing Machinery, New York, NY, USA, 2191–2204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259975" y="279758"/>
            <a:ext cx="114663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CS 646: Advanced Topics in Databases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Department of Computer Science">
            <a:extLst>
              <a:ext uri="{FF2B5EF4-FFF2-40B4-BE49-F238E27FC236}">
                <a16:creationId xmlns:a16="http://schemas.microsoft.com/office/drawing/2014/main" id="{70A2A7A3-3124-45D9-B782-49168DAE5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4" y="100641"/>
            <a:ext cx="1895719" cy="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1A7EA6-D478-40DF-B061-B6D21073BD9A}"/>
              </a:ext>
            </a:extLst>
          </p:cNvPr>
          <p:cNvSpPr txBox="1">
            <a:spLocks/>
          </p:cNvSpPr>
          <p:nvPr/>
        </p:nvSpPr>
        <p:spPr>
          <a:xfrm>
            <a:off x="259975" y="6241742"/>
            <a:ext cx="11672047" cy="39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Dimitris Papazachariou (</a:t>
            </a:r>
            <a:r>
              <a:rPr lang="en-US" sz="1400" dirty="0">
                <a:hlinkClick r:id="rId3"/>
              </a:rPr>
              <a:t>dpapaz02@ucy.ac.cy</a:t>
            </a:r>
            <a:r>
              <a:rPr lang="en-US" sz="1400" dirty="0"/>
              <a:t>)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57B24-694A-ED8B-8D00-5597AB1E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076" y="3621795"/>
            <a:ext cx="3504157" cy="23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Network protocols supporting RDMA</a:t>
            </a:r>
          </a:p>
          <a:p>
            <a:pPr marL="0" indent="0" algn="ctr">
              <a:buNone/>
            </a:pP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74A4D-B211-6A02-FB23-A06389DDCE9E}"/>
              </a:ext>
            </a:extLst>
          </p:cNvPr>
          <p:cNvSpPr txBox="1"/>
          <p:nvPr/>
        </p:nvSpPr>
        <p:spPr>
          <a:xfrm>
            <a:off x="3220744" y="6104540"/>
            <a:ext cx="5750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https://support.huawei.com/enterprise/en/doc/EDOC1100203339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395C9-3698-E6B1-7508-8EA1C756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50" y="1357754"/>
            <a:ext cx="10235099" cy="40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Products and vendors supporting RDMA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1680655" y="1256343"/>
            <a:ext cx="8146925" cy="489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100" dirty="0"/>
              <a:t>Apache Hadoop and Apache Spark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FreeBSD operating system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Microsoft Windows Server (2012 and higher)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Nvidia DGX deep learning systems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Oracle Solaris and NFS over RDMA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Red Hat Enterprise Linux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TensorFlow open-source software library for machine intelligence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VMware </a:t>
            </a:r>
            <a:r>
              <a:rPr lang="en-US" sz="2100" dirty="0" err="1"/>
              <a:t>ESXi</a:t>
            </a:r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08-FAE0-31B0-5219-3AE7B27C258E}"/>
              </a:ext>
            </a:extLst>
          </p:cNvPr>
          <p:cNvSpPr txBox="1"/>
          <p:nvPr/>
        </p:nvSpPr>
        <p:spPr>
          <a:xfrm>
            <a:off x="1680655" y="6356523"/>
            <a:ext cx="7706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https://www.techtarget.com/searchstorage/definition/Remote-Direct-Memory-Access</a:t>
            </a:r>
          </a:p>
        </p:txBody>
      </p:sp>
    </p:spTree>
    <p:extLst>
      <p:ext uri="{BB962C8B-B14F-4D97-AF65-F5344CB8AC3E}">
        <p14:creationId xmlns:p14="http://schemas.microsoft.com/office/powerpoint/2010/main" val="384156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66434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Publish-Subscribe messaging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51933" y="1419227"/>
            <a:ext cx="10760356" cy="989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Asynchronous data transfer between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6DB72-4478-B4B2-0324-F1FE6E40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41" y="2775643"/>
            <a:ext cx="8393317" cy="2654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C4B0E-4037-2865-E4CD-6BC4A57FDCD3}"/>
              </a:ext>
            </a:extLst>
          </p:cNvPr>
          <p:cNvSpPr txBox="1"/>
          <p:nvPr/>
        </p:nvSpPr>
        <p:spPr>
          <a:xfrm>
            <a:off x="3071151" y="5978733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https://cloud.google.com/solutions/event-driven-architecture-pubsub</a:t>
            </a:r>
          </a:p>
        </p:txBody>
      </p:sp>
    </p:spTree>
    <p:extLst>
      <p:ext uri="{BB962C8B-B14F-4D97-AF65-F5344CB8AC3E}">
        <p14:creationId xmlns:p14="http://schemas.microsoft.com/office/powerpoint/2010/main" val="65468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Publish-Subscribe messaging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51932" y="1419226"/>
            <a:ext cx="11032067" cy="4888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dirty="0"/>
              <a:t>Building block for data center applications </a:t>
            </a:r>
          </a:p>
          <a:p>
            <a:pPr algn="just">
              <a:lnSpc>
                <a:spcPct val="250000"/>
              </a:lnSpc>
            </a:pPr>
            <a:endParaRPr lang="en-US" sz="800" dirty="0"/>
          </a:p>
          <a:p>
            <a:pPr algn="just">
              <a:lnSpc>
                <a:spcPct val="250000"/>
              </a:lnSpc>
            </a:pPr>
            <a:r>
              <a:rPr lang="en-US" dirty="0"/>
              <a:t>Applications as </a:t>
            </a:r>
            <a:r>
              <a:rPr lang="en-US" dirty="0">
                <a:solidFill>
                  <a:srgbClr val="FF0000"/>
                </a:solidFill>
              </a:rPr>
              <a:t>open-source systems </a:t>
            </a:r>
            <a:r>
              <a:rPr lang="en-US" dirty="0"/>
              <a:t>(Apache Kafka) and </a:t>
            </a:r>
            <a:r>
              <a:rPr lang="en-US" dirty="0">
                <a:solidFill>
                  <a:srgbClr val="FF0000"/>
                </a:solidFill>
              </a:rPr>
              <a:t>as a service</a:t>
            </a:r>
          </a:p>
          <a:p>
            <a:pPr algn="just">
              <a:lnSpc>
                <a:spcPct val="250000"/>
              </a:lnSpc>
            </a:pPr>
            <a:endParaRPr lang="en-US" sz="800" dirty="0"/>
          </a:p>
          <a:p>
            <a:pPr algn="just">
              <a:lnSpc>
                <a:spcPct val="250000"/>
              </a:lnSpc>
            </a:pPr>
            <a:r>
              <a:rPr lang="en-US" dirty="0"/>
              <a:t>Sequence of ordered records in append-only data logs</a:t>
            </a:r>
          </a:p>
        </p:txBody>
      </p:sp>
    </p:spTree>
    <p:extLst>
      <p:ext uri="{BB962C8B-B14F-4D97-AF65-F5344CB8AC3E}">
        <p14:creationId xmlns:p14="http://schemas.microsoft.com/office/powerpoint/2010/main" val="240259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188142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Apache Kafka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931309" y="1052047"/>
            <a:ext cx="9765720" cy="82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Fault-tolerant distributed publish-subscribe messaging system </a:t>
            </a:r>
          </a:p>
        </p:txBody>
      </p:sp>
      <p:pic>
        <p:nvPicPr>
          <p:cNvPr id="2" name="Picture 2" descr="Apache Kafka Architecture and Its Components-The A-Z Guide">
            <a:extLst>
              <a:ext uri="{FF2B5EF4-FFF2-40B4-BE49-F238E27FC236}">
                <a16:creationId xmlns:a16="http://schemas.microsoft.com/office/drawing/2014/main" id="{CD6E78B2-A0A2-4478-3C5A-F351F4E9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72" y="2300036"/>
            <a:ext cx="6417742" cy="38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7E99D-9976-CFCF-A4D3-AB1F0B546F7D}"/>
              </a:ext>
            </a:extLst>
          </p:cNvPr>
          <p:cNvSpPr txBox="1"/>
          <p:nvPr/>
        </p:nvSpPr>
        <p:spPr>
          <a:xfrm>
            <a:off x="2659127" y="6290845"/>
            <a:ext cx="5741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https://www.projectpro.io/article/apache-kafka-architecture-/442</a:t>
            </a:r>
          </a:p>
        </p:txBody>
      </p:sp>
    </p:spTree>
    <p:extLst>
      <p:ext uri="{BB962C8B-B14F-4D97-AF65-F5344CB8AC3E}">
        <p14:creationId xmlns:p14="http://schemas.microsoft.com/office/powerpoint/2010/main" val="135681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 Topics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52254" y="1391097"/>
            <a:ext cx="1067096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Records → categorized into topics partitioned into partitions (</a:t>
            </a:r>
            <a:r>
              <a:rPr lang="en-US" sz="2500" dirty="0">
                <a:solidFill>
                  <a:srgbClr val="FF0000"/>
                </a:solidFill>
              </a:rPr>
              <a:t>topic partitions</a:t>
            </a:r>
            <a:r>
              <a:rPr lang="en-US" sz="2500" dirty="0"/>
              <a:t>)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TP → ordered, immutable sequence of records 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500" dirty="0"/>
              <a:t>Sequential ID numbers (</a:t>
            </a:r>
            <a:r>
              <a:rPr lang="en-US" sz="2500" dirty="0">
                <a:solidFill>
                  <a:srgbClr val="FF0000"/>
                </a:solidFill>
              </a:rPr>
              <a:t>Kafka offset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12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 Topics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19325" y="1151400"/>
            <a:ext cx="10953350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Distinct files on disk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New record → appended to the head segment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Record size: </a:t>
            </a:r>
            <a:r>
              <a:rPr lang="en-US" sz="2400" dirty="0">
                <a:solidFill>
                  <a:srgbClr val="FF0000"/>
                </a:solidFill>
              </a:rPr>
              <a:t>1 MB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Segment size: </a:t>
            </a:r>
            <a:r>
              <a:rPr lang="en-US" sz="2400" dirty="0">
                <a:solidFill>
                  <a:srgbClr val="FF0000"/>
                </a:solidFill>
              </a:rPr>
              <a:t>1 GB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Replicated TP (</a:t>
            </a:r>
            <a:r>
              <a:rPr lang="en-US" sz="2400" dirty="0">
                <a:solidFill>
                  <a:srgbClr val="FF0000"/>
                </a:solidFill>
              </a:rPr>
              <a:t>replication leader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replication followers</a:t>
            </a:r>
            <a:r>
              <a:rPr lang="en-US" sz="2400" dirty="0"/>
              <a:t>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9E01B-24B5-4356-48BF-BCE5AE4F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50" y="4862867"/>
            <a:ext cx="6718899" cy="16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 Broker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52254" y="1391097"/>
            <a:ext cx="1067096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Broker: storage server of Kafka cluster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Receives records from producers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Assigns offsets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Commits records to local disks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Responds to fetch requests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Processes </a:t>
            </a:r>
            <a:r>
              <a:rPr lang="en-US" dirty="0">
                <a:solidFill>
                  <a:srgbClr val="FF0000"/>
                </a:solidFill>
              </a:rPr>
              <a:t>multiple TPs</a:t>
            </a:r>
            <a:endParaRPr lang="en-US" dirty="0"/>
          </a:p>
        </p:txBody>
      </p:sp>
      <p:pic>
        <p:nvPicPr>
          <p:cNvPr id="2" name="Picture 2" descr="Apache Kafka Architecture and Its Components-The A-Z Guide">
            <a:extLst>
              <a:ext uri="{FF2B5EF4-FFF2-40B4-BE49-F238E27FC236}">
                <a16:creationId xmlns:a16="http://schemas.microsoft.com/office/drawing/2014/main" id="{2CB73697-E2B2-47B0-5607-899C6DD3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87" y="2664774"/>
            <a:ext cx="4484914" cy="269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69725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350835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KafkaDirect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61138" y="1391097"/>
            <a:ext cx="11248509" cy="5125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sz="2600" dirty="0"/>
              <a:t>Extension to Apache Kafka</a:t>
            </a:r>
          </a:p>
          <a:p>
            <a:pPr algn="just">
              <a:lnSpc>
                <a:spcPct val="250000"/>
              </a:lnSpc>
            </a:pPr>
            <a:r>
              <a:rPr lang="en-US" sz="2600" dirty="0"/>
              <a:t>RDMA to accelerate record </a:t>
            </a:r>
            <a:r>
              <a:rPr lang="en-US" sz="2600" b="1" dirty="0">
                <a:solidFill>
                  <a:srgbClr val="FF0000"/>
                </a:solidFill>
              </a:rPr>
              <a:t>production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FF0000"/>
                </a:solidFill>
              </a:rPr>
              <a:t>consumption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replication</a:t>
            </a:r>
            <a:endParaRPr 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250000"/>
              </a:lnSpc>
            </a:pPr>
            <a:r>
              <a:rPr lang="en-US" sz="2600" dirty="0"/>
              <a:t>Focus on </a:t>
            </a:r>
            <a:r>
              <a:rPr lang="en-US" sz="2600" dirty="0">
                <a:solidFill>
                  <a:srgbClr val="FF0000"/>
                </a:solidFill>
              </a:rPr>
              <a:t>InfiniBand</a:t>
            </a:r>
            <a:r>
              <a:rPr lang="en-US" sz="2600" dirty="0"/>
              <a:t> standard</a:t>
            </a:r>
            <a:r>
              <a:rPr lang="el-GR" sz="2600" dirty="0"/>
              <a:t> </a:t>
            </a:r>
            <a:r>
              <a:rPr lang="en-US" sz="2600" dirty="0"/>
              <a:t>and reliably connected</a:t>
            </a:r>
            <a:r>
              <a:rPr lang="el-GR" sz="2600" dirty="0"/>
              <a:t> </a:t>
            </a:r>
            <a:r>
              <a:rPr lang="en-US" sz="2600" dirty="0"/>
              <a:t>queue pair (</a:t>
            </a:r>
            <a:r>
              <a:rPr lang="en-US" sz="2600" dirty="0">
                <a:solidFill>
                  <a:srgbClr val="FF0000"/>
                </a:solidFill>
              </a:rPr>
              <a:t>RC QP</a:t>
            </a:r>
            <a:r>
              <a:rPr lang="en-US" sz="2600" dirty="0"/>
              <a:t>)</a:t>
            </a:r>
          </a:p>
          <a:p>
            <a:pPr algn="just">
              <a:lnSpc>
                <a:spcPct val="250000"/>
              </a:lnSpc>
            </a:pPr>
            <a:r>
              <a:rPr lang="en-US" sz="2600" dirty="0"/>
              <a:t>Consumers directly read records from subscribed topics (</a:t>
            </a:r>
            <a:r>
              <a:rPr lang="en-US" sz="2600" dirty="0">
                <a:solidFill>
                  <a:srgbClr val="FF0000"/>
                </a:solidFill>
              </a:rPr>
              <a:t>bypass CPU of brokers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932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KafkaDirect’s broker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1A09-DEC7-37F5-A2A5-AC28C798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35" y="1264498"/>
            <a:ext cx="8287930" cy="5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KafkaDirect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19914" y="1101586"/>
            <a:ext cx="1135217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RDMA network module </a:t>
            </a:r>
            <a:r>
              <a:rPr lang="en-US" sz="2400" dirty="0"/>
              <a:t>→ RC QP connections from clients and brokers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RDMA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Produce module </a:t>
            </a:r>
            <a:r>
              <a:rPr lang="en-US" sz="2400" dirty="0"/>
              <a:t>→ producers write data directly to TP files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RDMA Push module </a:t>
            </a:r>
            <a:r>
              <a:rPr lang="en-US" sz="2400" dirty="0"/>
              <a:t>→ replicate data directly from leaders to followers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RDMA Consume module </a:t>
            </a:r>
            <a:r>
              <a:rPr lang="en-US" sz="2400" dirty="0"/>
              <a:t>→ </a:t>
            </a:r>
            <a:r>
              <a:rPr lang="en-US" sz="2400" dirty="0">
                <a:solidFill>
                  <a:srgbClr val="0070C0"/>
                </a:solidFill>
              </a:rPr>
              <a:t>metadata slots</a:t>
            </a:r>
            <a:r>
              <a:rPr lang="en-US" sz="2400" dirty="0"/>
              <a:t> (information about TP files)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1A09-DEC7-37F5-A2A5-AC28C798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11" y="3949270"/>
            <a:ext cx="4140378" cy="26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0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 produce </a:t>
            </a:r>
            <a:r>
              <a:rPr lang="en-US" sz="4800" b="1" dirty="0" err="1"/>
              <a:t>datapath</a:t>
            </a:r>
            <a:endParaRPr lang="en-US" sz="4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19914" y="1101586"/>
            <a:ext cx="1135217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600" dirty="0"/>
              <a:t>RDMA Produce module → </a:t>
            </a:r>
            <a:r>
              <a:rPr lang="en-US" sz="2600" dirty="0">
                <a:solidFill>
                  <a:srgbClr val="FF0000"/>
                </a:solidFill>
              </a:rPr>
              <a:t>generates a unique ID</a:t>
            </a:r>
            <a:r>
              <a:rPr lang="en-US" sz="2600" dirty="0"/>
              <a:t>, sends it to producer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API worker thread → </a:t>
            </a:r>
            <a:r>
              <a:rPr lang="en-US" sz="2600" dirty="0">
                <a:solidFill>
                  <a:srgbClr val="FF0000"/>
                </a:solidFill>
              </a:rPr>
              <a:t>maps the file ID </a:t>
            </a:r>
            <a:r>
              <a:rPr lang="en-US" sz="2600" dirty="0"/>
              <a:t>to the requested TP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Broker → commits records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1A09-DEC7-37F5-A2A5-AC28C798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55459"/>
            <a:ext cx="5613903" cy="36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 push replication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19914" y="1101586"/>
            <a:ext cx="1135217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Leader → writes new records to TPs of its followers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Disadvantage → replication gets triggered for each new record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KafkaDirect</a:t>
            </a:r>
            <a:r>
              <a:rPr lang="en-US" dirty="0"/>
              <a:t> → batches contiguous RDMA Writes into a single Write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Maximum batch size: </a:t>
            </a:r>
            <a:r>
              <a:rPr lang="en-US" dirty="0">
                <a:solidFill>
                  <a:srgbClr val="FF0000"/>
                </a:solidFill>
              </a:rPr>
              <a:t>1 KB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1A09-DEC7-37F5-A2A5-AC28C798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23" y="3520650"/>
            <a:ext cx="4726362" cy="30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 consume </a:t>
            </a:r>
            <a:r>
              <a:rPr lang="en-US" sz="4800" b="1" dirty="0" err="1"/>
              <a:t>datapath</a:t>
            </a:r>
            <a:endParaRPr lang="en-US" sz="4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19914" y="1101585"/>
            <a:ext cx="11365686" cy="5647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/>
              <a:t>Main goal: </a:t>
            </a:r>
            <a:r>
              <a:rPr lang="en-US" sz="2400" dirty="0">
                <a:solidFill>
                  <a:srgbClr val="FF0000"/>
                </a:solidFill>
              </a:rPr>
              <a:t>offload the processing of fetch requests to RNICs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RDMA consumer → periodically reads metadata slots of subscribed TPs (to get informed whether new records have been appended to them)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 each RDMA consumer → brokers allocate a region (stores metadata slots)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Fetch size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2 KB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88255-0273-067F-F360-CC1C0AAD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82" y="4125069"/>
            <a:ext cx="5699043" cy="250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9510C-1598-55AD-8F47-08F2091C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43" y="4900591"/>
            <a:ext cx="2267851" cy="8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6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206447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16746" y="1322774"/>
            <a:ext cx="10404629" cy="5042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sz="2600" b="1" u="sng" dirty="0"/>
              <a:t>Comparison of the performance of KafkaDirect with</a:t>
            </a:r>
            <a:r>
              <a:rPr lang="en-US" sz="2600" b="1" dirty="0"/>
              <a:t>: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the original Apache Kafka 2.2.1 (</a:t>
            </a:r>
            <a:r>
              <a:rPr lang="en-US" sz="2400" dirty="0">
                <a:solidFill>
                  <a:srgbClr val="0070C0"/>
                </a:solidFill>
              </a:rPr>
              <a:t>Kafka</a:t>
            </a:r>
            <a:r>
              <a:rPr lang="en-US" sz="2400" dirty="0"/>
              <a:t>)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an RDMA-enabled Kafka proposed by the Ohio State University (</a:t>
            </a:r>
            <a:r>
              <a:rPr lang="en-US" sz="2400" dirty="0">
                <a:solidFill>
                  <a:srgbClr val="0070C0"/>
                </a:solidFill>
              </a:rPr>
              <a:t>OSU Kafka</a:t>
            </a:r>
            <a:r>
              <a:rPr lang="en-US" sz="2400" dirty="0"/>
              <a:t>)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8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KafkaDirect outperforms the existing Kafka systems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(in terms of bandwidth and latency for all </a:t>
            </a:r>
            <a:r>
              <a:rPr lang="en-US" sz="3200" b="1" dirty="0" err="1">
                <a:solidFill>
                  <a:srgbClr val="FF0000"/>
                </a:solidFill>
              </a:rPr>
              <a:t>datapaths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endParaRPr lang="en-US" sz="3200" dirty="0"/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604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16746" y="1322774"/>
            <a:ext cx="10404629" cy="5042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KafkaDirect uses RDMA to accelerate the three most network intensive </a:t>
            </a:r>
            <a:r>
              <a:rPr lang="en-US" sz="2200" dirty="0" err="1"/>
              <a:t>datapaths</a:t>
            </a:r>
            <a:r>
              <a:rPr lang="en-US" sz="2200" dirty="0"/>
              <a:t>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</a:rPr>
              <a:t>RDMA producer </a:t>
            </a:r>
            <a:r>
              <a:rPr lang="en-US" sz="2200" dirty="0"/>
              <a:t>offers a </a:t>
            </a:r>
            <a:r>
              <a:rPr lang="en-US" sz="2200" dirty="0">
                <a:solidFill>
                  <a:srgbClr val="FF0000"/>
                </a:solidFill>
              </a:rPr>
              <a:t>9x improvement </a:t>
            </a:r>
            <a:r>
              <a:rPr lang="en-US" sz="2200" dirty="0"/>
              <a:t>over today’s Kafka producer bandwidth.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</a:rPr>
              <a:t>RDMA replication module </a:t>
            </a:r>
            <a:r>
              <a:rPr lang="en-US" sz="2200" dirty="0"/>
              <a:t>provides a </a:t>
            </a:r>
            <a:r>
              <a:rPr lang="en-US" sz="2200" dirty="0">
                <a:solidFill>
                  <a:srgbClr val="FF0000"/>
                </a:solidFill>
              </a:rPr>
              <a:t>13x improvement </a:t>
            </a:r>
            <a:r>
              <a:rPr lang="en-US" sz="2200" dirty="0"/>
              <a:t>in replication performance.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The </a:t>
            </a:r>
            <a:r>
              <a:rPr lang="en-US" sz="2200" dirty="0">
                <a:solidFill>
                  <a:srgbClr val="0070C0"/>
                </a:solidFill>
              </a:rPr>
              <a:t>RDMA consumer </a:t>
            </a:r>
            <a:r>
              <a:rPr lang="en-US" sz="2200" dirty="0"/>
              <a:t>offers a </a:t>
            </a:r>
            <a:r>
              <a:rPr lang="en-US" sz="2200" dirty="0">
                <a:solidFill>
                  <a:srgbClr val="FF0000"/>
                </a:solidFill>
              </a:rPr>
              <a:t>50x reduction </a:t>
            </a:r>
            <a:r>
              <a:rPr lang="en-US" sz="2200" dirty="0"/>
              <a:t>in latency and a </a:t>
            </a:r>
            <a:r>
              <a:rPr lang="en-US" sz="2200" dirty="0">
                <a:solidFill>
                  <a:srgbClr val="FF0000"/>
                </a:solidFill>
              </a:rPr>
              <a:t>10x increase </a:t>
            </a:r>
            <a:r>
              <a:rPr lang="en-US" sz="2200" dirty="0"/>
              <a:t>in throughput. 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2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2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2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583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198466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Remote Direct Memory Access (RDMA)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Publish-Subscribe messaging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Apache Kafka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KafkaDirect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Discussion</a:t>
            </a:r>
          </a:p>
        </p:txBody>
      </p:sp>
    </p:spTree>
    <p:extLst>
      <p:ext uri="{BB962C8B-B14F-4D97-AF65-F5344CB8AC3E}">
        <p14:creationId xmlns:p14="http://schemas.microsoft.com/office/powerpoint/2010/main" val="13133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Discussion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419914" y="1101586"/>
            <a:ext cx="11352171" cy="5238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600" dirty="0"/>
              <a:t>Memory usage → </a:t>
            </a:r>
            <a:r>
              <a:rPr lang="en-US" sz="2600" dirty="0" err="1"/>
              <a:t>KafkaDirect</a:t>
            </a:r>
            <a:r>
              <a:rPr lang="en-US" sz="2600" dirty="0"/>
              <a:t> has </a:t>
            </a:r>
            <a:r>
              <a:rPr lang="en-US" sz="2600" dirty="0">
                <a:solidFill>
                  <a:srgbClr val="FF0000"/>
                </a:solidFill>
              </a:rPr>
              <a:t>higher memory usage </a:t>
            </a:r>
            <a:r>
              <a:rPr lang="en-US" sz="2600" dirty="0"/>
              <a:t>compared to Kafka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Batching requests targeting different TPs → </a:t>
            </a:r>
            <a:r>
              <a:rPr lang="en-US" sz="2600" dirty="0" err="1"/>
              <a:t>KafkaDirect’s</a:t>
            </a:r>
            <a:r>
              <a:rPr lang="en-US" sz="2600" dirty="0"/>
              <a:t> RDMA </a:t>
            </a:r>
            <a:r>
              <a:rPr lang="en-US" sz="2600" dirty="0" err="1"/>
              <a:t>datapaths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cannot batch RDMA requests that target different TP files</a:t>
            </a:r>
            <a:r>
              <a:rPr lang="en-US" sz="2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Reliability of RDMA → </a:t>
            </a:r>
            <a:r>
              <a:rPr lang="en-US" sz="2600" dirty="0" err="1"/>
              <a:t>KafkaDirect</a:t>
            </a:r>
            <a:r>
              <a:rPr lang="en-US" sz="2600" dirty="0"/>
              <a:t> uses </a:t>
            </a:r>
            <a:r>
              <a:rPr lang="en-US" sz="2600" dirty="0">
                <a:solidFill>
                  <a:srgbClr val="FF0000"/>
                </a:solidFill>
              </a:rPr>
              <a:t>reliable RDMA connections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Security of RDMA → InfiniBand architecture (</a:t>
            </a:r>
            <a:r>
              <a:rPr lang="en-US" sz="2600" dirty="0">
                <a:solidFill>
                  <a:srgbClr val="FF0000"/>
                </a:solidFill>
              </a:rPr>
              <a:t>not secure transport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not possible application-level encryption)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 Proposal for secure RDMA transport → </a:t>
            </a:r>
            <a:r>
              <a:rPr lang="en-US" sz="2600" dirty="0" err="1">
                <a:solidFill>
                  <a:srgbClr val="FF0000"/>
                </a:solidFill>
              </a:rPr>
              <a:t>sRDMA</a:t>
            </a:r>
            <a:endParaRPr lang="en-US" sz="2600" dirty="0"/>
          </a:p>
          <a:p>
            <a:pPr algn="just">
              <a:lnSpc>
                <a:spcPct val="150000"/>
              </a:lnSpc>
            </a:pP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/>
              <a:t> 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9891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n Many Languages Images – Browse 443 Stock Photos, Vectors, and  Video | Adobe Stock">
            <a:extLst>
              <a:ext uri="{FF2B5EF4-FFF2-40B4-BE49-F238E27FC236}">
                <a16:creationId xmlns:a16="http://schemas.microsoft.com/office/drawing/2014/main" id="{414DD65B-2AE4-9455-2DC6-109405DED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9"/>
          <a:stretch/>
        </p:blipFill>
        <p:spPr bwMode="auto">
          <a:xfrm>
            <a:off x="3503411" y="1803380"/>
            <a:ext cx="5185177" cy="32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8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Remote Direct Memory Access (RDMA)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94805" y="1354860"/>
            <a:ext cx="10963921" cy="5365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Remote Direct Memory Access </a:t>
            </a:r>
            <a:r>
              <a:rPr lang="en-US" sz="2200" dirty="0"/>
              <a:t>is a technology that enables two networked computers to </a:t>
            </a:r>
            <a:r>
              <a:rPr lang="en-US" sz="2200" dirty="0">
                <a:solidFill>
                  <a:srgbClr val="FF0000"/>
                </a:solidFill>
              </a:rPr>
              <a:t>exchange data in main memory </a:t>
            </a:r>
            <a:r>
              <a:rPr lang="en-US" sz="2200" dirty="0"/>
              <a:t>without relying on the </a:t>
            </a:r>
            <a:r>
              <a:rPr lang="en-US" sz="2200" dirty="0">
                <a:solidFill>
                  <a:srgbClr val="0070C0"/>
                </a:solidFill>
              </a:rPr>
              <a:t>processor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70C0"/>
                </a:solidFill>
              </a:rPr>
              <a:t>cache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0070C0"/>
                </a:solidFill>
              </a:rPr>
              <a:t>operating system </a:t>
            </a:r>
            <a:r>
              <a:rPr lang="en-US" sz="2200" dirty="0"/>
              <a:t>of either computer.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8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RDMA </a:t>
            </a:r>
            <a:r>
              <a:rPr lang="en-US" sz="2200" dirty="0">
                <a:solidFill>
                  <a:srgbClr val="FF0000"/>
                </a:solidFill>
              </a:rPr>
              <a:t>improves throughput and performance </a:t>
            </a:r>
            <a:r>
              <a:rPr lang="en-US" sz="2200" dirty="0"/>
              <a:t>because it frees up resources, resulting in </a:t>
            </a:r>
            <a:r>
              <a:rPr lang="en-US" sz="2200" dirty="0">
                <a:solidFill>
                  <a:srgbClr val="FF0000"/>
                </a:solidFill>
              </a:rPr>
              <a:t>faster data transfer rates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FF0000"/>
                </a:solidFill>
              </a:rPr>
              <a:t>lower latency </a:t>
            </a:r>
            <a:r>
              <a:rPr lang="en-US" sz="2200" dirty="0"/>
              <a:t>between RDMA-enabled systems.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8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600" dirty="0"/>
              <a:t>[https://www.techtarget.com/searchstorage/definition/Remote-Direct-Memory-Access]</a:t>
            </a:r>
          </a:p>
        </p:txBody>
      </p:sp>
    </p:spTree>
    <p:extLst>
      <p:ext uri="{BB962C8B-B14F-4D97-AF65-F5344CB8AC3E}">
        <p14:creationId xmlns:p14="http://schemas.microsoft.com/office/powerpoint/2010/main" val="270851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8E5A3-F246-3B60-26F1-46A35320E98B}"/>
              </a:ext>
            </a:extLst>
          </p:cNvPr>
          <p:cNvSpPr txBox="1"/>
          <p:nvPr/>
        </p:nvSpPr>
        <p:spPr>
          <a:xfrm>
            <a:off x="2373921" y="5971636"/>
            <a:ext cx="7444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https://www.techtarget.com/searchstorage/definition/Remote-Direct-Memory-Access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0290A-42B1-0FA3-8D5A-C009D033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1" y="1740994"/>
            <a:ext cx="10350977" cy="33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94805" y="1354860"/>
            <a:ext cx="10963921" cy="5365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Improve performance </a:t>
            </a:r>
            <a:r>
              <a:rPr lang="en-US" dirty="0"/>
              <a:t>of: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query processing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distributed index structures and transactions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data replication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dirty="0"/>
              <a:t>Naive use of RDMA → not achieve maximum performance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2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RDMA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8E5A3-F246-3B60-26F1-46A35320E98B}"/>
              </a:ext>
            </a:extLst>
          </p:cNvPr>
          <p:cNvSpPr txBox="1"/>
          <p:nvPr/>
        </p:nvSpPr>
        <p:spPr>
          <a:xfrm>
            <a:off x="2369482" y="6290845"/>
            <a:ext cx="7453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https://core.vmware.com/resource/basics-remote-direct-memory-access-rdma-vsphere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D2697F-4D03-B30E-1BF8-72FBD09B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92" y="1304647"/>
            <a:ext cx="7594015" cy="46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5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Network protocols supporting RDMA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80893" y="1835875"/>
            <a:ext cx="10475035" cy="439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4000" dirty="0" err="1"/>
              <a:t>Infiniband</a:t>
            </a:r>
            <a:endParaRPr lang="en-US" sz="4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4000" dirty="0"/>
              <a:t>RoCE (RDMA over Converged Ethernet)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4000" dirty="0" err="1"/>
              <a:t>iWARP</a:t>
            </a:r>
            <a:endParaRPr lang="en-US" sz="4000" dirty="0"/>
          </a:p>
          <a:p>
            <a:pPr marL="0" indent="0" algn="just">
              <a:lnSpc>
                <a:spcPct val="20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653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Network protocols supporting RDMA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ED850-DCE9-6BF8-5936-0B70C4AE6D1A}"/>
              </a:ext>
            </a:extLst>
          </p:cNvPr>
          <p:cNvSpPr txBox="1"/>
          <p:nvPr/>
        </p:nvSpPr>
        <p:spPr>
          <a:xfrm>
            <a:off x="3256256" y="5531208"/>
            <a:ext cx="56794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https://support.huawei.com/enterprise/en/doc/EDOC1100203339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2F1097-141E-563C-2680-D3B49E0D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5" y="1522183"/>
            <a:ext cx="10977550" cy="3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1009</Words>
  <Application>Microsoft Office PowerPoint</Application>
  <PresentationFormat>Widescreen</PresentationFormat>
  <Paragraphs>169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Papazachariou</dc:creator>
  <cp:lastModifiedBy>Dimitris Papazachariou</cp:lastModifiedBy>
  <cp:revision>513</cp:revision>
  <dcterms:created xsi:type="dcterms:W3CDTF">2022-03-23T10:23:05Z</dcterms:created>
  <dcterms:modified xsi:type="dcterms:W3CDTF">2023-04-28T17:18:07Z</dcterms:modified>
</cp:coreProperties>
</file>