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97" r:id="rId1"/>
  </p:sldMasterIdLst>
  <p:notesMasterIdLst>
    <p:notesMasterId r:id="rId43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8" r:id="rId10"/>
    <p:sldId id="279" r:id="rId11"/>
    <p:sldId id="280" r:id="rId12"/>
    <p:sldId id="281" r:id="rId13"/>
    <p:sldId id="282" r:id="rId14"/>
    <p:sldId id="283" r:id="rId15"/>
    <p:sldId id="269" r:id="rId16"/>
    <p:sldId id="270" r:id="rId17"/>
    <p:sldId id="259" r:id="rId18"/>
    <p:sldId id="260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1" r:id="rId27"/>
    <p:sldId id="272" r:id="rId28"/>
    <p:sldId id="261" r:id="rId29"/>
    <p:sldId id="273" r:id="rId30"/>
    <p:sldId id="274" r:id="rId31"/>
    <p:sldId id="262" r:id="rId32"/>
    <p:sldId id="275" r:id="rId33"/>
    <p:sldId id="276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9247" autoAdjust="0"/>
  </p:normalViewPr>
  <p:slideViewPr>
    <p:cSldViewPr>
      <p:cViewPr varScale="1">
        <p:scale>
          <a:sx n="70" d="100"/>
          <a:sy n="70" d="100"/>
        </p:scale>
        <p:origin x="-1320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82772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Τι</a:t>
            </a:r>
            <a:r>
              <a:rPr lang="el-GR" baseline="0" dirty="0" smtClean="0"/>
              <a:t> είναι το </a:t>
            </a:r>
            <a:r>
              <a:rPr lang="en-US" baseline="0" dirty="0" smtClean="0"/>
              <a:t>Stratosphere;</a:t>
            </a:r>
            <a:endParaRPr lang="el-GR" baseline="0" dirty="0" smtClean="0"/>
          </a:p>
          <a:p>
            <a:r>
              <a:rPr lang="el-GR" baseline="0" dirty="0" smtClean="0"/>
              <a:t>Είναι ένα ερευνητικό έργο που έχει σκοπό την ανάπτυξη μιας πλατφόρμας της επόμενης γενεάς για ανάλυση </a:t>
            </a:r>
            <a:r>
              <a:rPr lang="en-US" baseline="0" dirty="0" smtClean="0"/>
              <a:t>Big Data</a:t>
            </a:r>
          </a:p>
          <a:p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We are in the midst of a “Big Data” revolution. The plunging cost of hardware and software for storing data, accelerated by cloud computing, has enabled the collection and storage of huge amounts of data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3200" dirty="0" smtClean="0"/>
              <a:t>Δε είναι πρακτική η επεξεργασία τους με κλασικές μεθόδους </a:t>
            </a:r>
            <a:r>
              <a:rPr lang="en-US" sz="3200" dirty="0" smtClean="0"/>
              <a:t>Relational</a:t>
            </a:r>
            <a:r>
              <a:rPr lang="en-US" sz="3200" baseline="0" dirty="0" smtClean="0"/>
              <a:t> Databases</a:t>
            </a:r>
            <a:endParaRPr lang="el-GR" sz="320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3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882127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66597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66597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5 Model for parallel programming</a:t>
            </a:r>
            <a:endParaRPr lang="el-GR" sz="2200" b="1" baseline="300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Αυτό σημαίνει ότι η σημασιολογία και οι τύποι δεδομένων των πεδίων ενός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record 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δεν είναι γνωστά στους τελεστές του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PACT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Τυγχάνουν διαχείρισης μόνο από τα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UDFs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Σχήμα δείχνει </a:t>
            </a:r>
            <a:r>
              <a:rPr lang="en-US" dirty="0" smtClean="0"/>
              <a:t>PACT Operator for Reduce Function</a:t>
            </a:r>
          </a:p>
          <a:p>
            <a:r>
              <a:rPr lang="en-US" dirty="0" smtClean="0"/>
              <a:t>PUs </a:t>
            </a:r>
            <a:r>
              <a:rPr lang="el-GR" dirty="0" smtClean="0"/>
              <a:t>μπορεί να τρέχουν στον ίδιο κόμβο (</a:t>
            </a:r>
            <a:r>
              <a:rPr lang="en-US" dirty="0" smtClean="0"/>
              <a:t>PU2, PU3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r>
              <a:rPr lang="el-GR" dirty="0" smtClean="0"/>
              <a:t>:</a:t>
            </a:r>
            <a:r>
              <a:rPr lang="el-GR" baseline="0" dirty="0" smtClean="0"/>
              <a:t> Διακεκομμένη γραμμή.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79788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Κλειδιά</a:t>
            </a:r>
            <a:r>
              <a:rPr lang="el-GR" baseline="0" dirty="0" smtClean="0"/>
              <a:t> αναπαριστούνται με χρώματα. Διακεκομμένες γραμμές αποτελούν </a:t>
            </a:r>
            <a:r>
              <a:rPr lang="en-US" baseline="0" dirty="0" smtClean="0"/>
              <a:t>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1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Σύντομη</a:t>
            </a:r>
            <a:r>
              <a:rPr lang="el-GR" baseline="0" dirty="0" smtClean="0"/>
              <a:t> επεξήγηση του κώδικα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Όμοιο με το </a:t>
            </a:r>
            <a:r>
              <a:rPr lang="en-US" dirty="0" smtClean="0"/>
              <a:t>Map</a:t>
            </a:r>
            <a:r>
              <a:rPr lang="en-US" baseline="0" dirty="0" smtClean="0"/>
              <a:t> 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49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63622" y="4066534"/>
            <a:ext cx="5701529" cy="5882127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30" y="4101941"/>
            <a:ext cx="5486309" cy="51469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30" y="4127803"/>
            <a:ext cx="5486309" cy="71884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7 Parallel dataflow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5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Ο κόμβος αναπαριστά τελεστή ή </a:t>
            </a:r>
            <a:r>
              <a:rPr lang="en-US" dirty="0" smtClean="0"/>
              <a:t>UDF</a:t>
            </a:r>
          </a:p>
          <a:p>
            <a:r>
              <a:rPr lang="el-GR" dirty="0" smtClean="0"/>
              <a:t>Η ακμή αναπαριστά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98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Σύντομη επεξήγηση του σχήματος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8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l-GR" dirty="0" smtClean="0"/>
              <a:t>Δηλωτική</a:t>
            </a:r>
            <a:r>
              <a:rPr lang="el-GR" baseline="0" dirty="0" smtClean="0"/>
              <a:t> γλώσσα όπως </a:t>
            </a:r>
            <a:r>
              <a:rPr lang="en-US" baseline="0" dirty="0" smtClean="0"/>
              <a:t>SQL. </a:t>
            </a:r>
            <a:r>
              <a:rPr lang="el-GR" baseline="0" dirty="0" smtClean="0"/>
              <a:t>Ορίζουμε τη λογική του υπολογισμού, και όχι τον τρόπο.</a:t>
            </a:r>
            <a:endParaRPr lang="en-US" baseline="0" dirty="0" smtClean="0"/>
          </a:p>
          <a:p>
            <a:r>
              <a:rPr lang="en-US" baseline="0" dirty="0" smtClean="0"/>
              <a:t>3.MapReduce primitive sum(), count/</a:t>
            </a:r>
            <a:r>
              <a:rPr lang="el-GR" baseline="0" dirty="0" smtClean="0"/>
              <a:t> Τα </a:t>
            </a:r>
            <a:r>
              <a:rPr lang="en-US" baseline="0" dirty="0" smtClean="0"/>
              <a:t>primitives </a:t>
            </a:r>
            <a:r>
              <a:rPr lang="el-GR" baseline="0" dirty="0" smtClean="0"/>
              <a:t>του </a:t>
            </a:r>
            <a:r>
              <a:rPr lang="en-US" baseline="0" dirty="0" smtClean="0"/>
              <a:t>Stratosphere </a:t>
            </a:r>
            <a:r>
              <a:rPr lang="el-GR" baseline="0" dirty="0" smtClean="0"/>
              <a:t>προσφέρουν αυτόματα βελτιστοποίηση και αποδοτικότερη εκτέλεση </a:t>
            </a:r>
            <a:r>
              <a:rPr lang="en-US" baseline="0" dirty="0" smtClean="0"/>
              <a:t>JOINS (</a:t>
            </a:r>
            <a:r>
              <a:rPr lang="el-GR" baseline="0" dirty="0" smtClean="0"/>
              <a:t>συνένωσης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4.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First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 citizen 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σημαίνει ότι το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UDF 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μπορεί να μπορεί να αποθηκευτεί σε μεταβλητή, να περαστεί σαν παράμετρος ή και να επιστραφεί από ένα άλλο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UDF</a:t>
            </a:r>
            <a:endParaRPr lang="el-GR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5.Δε χρειάζεται να</a:t>
            </a:r>
            <a:r>
              <a:rPr lang="el-GR" sz="2200" baseline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οριστεί τι θα τρέξει παράλληλα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l-GR" baseline="0" dirty="0" smtClean="0"/>
              <a:t>7. Χρήση δευτερεύουσας μνήμης δηλαδή και αυτό του δίνει το πλεονέκτημα να τρέχει </a:t>
            </a:r>
            <a:r>
              <a:rPr lang="el-GR" baseline="0" dirty="0" err="1" smtClean="0"/>
              <a:t>μελα</a:t>
            </a:r>
            <a:endParaRPr lang="el-GR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47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6617355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51469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Στοίβα</a:t>
            </a:r>
            <a:r>
              <a:rPr lang="el-GR" baseline="0" dirty="0" smtClean="0"/>
              <a:t> λογισμικού αποτελείται από 3 στρώματα</a:t>
            </a:r>
            <a:endParaRPr lang="en-US" baseline="0" dirty="0" smtClean="0"/>
          </a:p>
          <a:p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While the pro-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gramming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 model of the highest layer,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Sopremo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, exhibits the highest degree of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declarativity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 and is amenable to similar optimizations as in relational databases, the subjacent PACT and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Nephele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 layers gradually trade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declarativity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expres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aseline="300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siveness</a:t>
            </a:r>
            <a:r>
              <a:rPr lang="en-US" sz="2200" baseline="300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Sopremo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 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είναι το πιο δηλωτικό επίπεδο ενώ τα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PACT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Nephele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προσφέρουν λιγότερο βαθμό δηλωτικότητας έναντι (δίνοντας περισσότερο βάρος) της εκφραστικής </a:t>
            </a:r>
            <a:r>
              <a:rPr lang="el-G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προσέγγισης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dirty="0" smtClean="0">
              <a:effectLst/>
              <a:latin typeface="Helvetica Neue"/>
              <a:sym typeface="Helvetica Neue"/>
            </a:endParaRPr>
          </a:p>
          <a:p>
            <a:r>
              <a:rPr lang="el-GR" sz="2200" dirty="0" smtClean="0">
                <a:effectLst/>
                <a:latin typeface="Helvetica Neue"/>
                <a:sym typeface="Helvetica Neue"/>
              </a:rPr>
              <a:t>Η στοίβα μπορεί να τρέξει πάνω από το </a:t>
            </a:r>
            <a:r>
              <a:rPr lang="en-US" sz="2200" dirty="0" smtClean="0">
                <a:effectLst/>
                <a:latin typeface="Helvetica Neue"/>
                <a:sym typeface="Helvetica Neue"/>
              </a:rPr>
              <a:t>Amazon Elastic Cloud2,</a:t>
            </a:r>
            <a:r>
              <a:rPr lang="en-US" sz="2200" baseline="0" dirty="0" smtClean="0">
                <a:effectLst/>
                <a:latin typeface="Helvetica Neue"/>
                <a:sym typeface="Helvetica Neue"/>
              </a:rPr>
              <a:t> Apache YARN, </a:t>
            </a:r>
            <a:r>
              <a:rPr lang="el-GR" sz="2200" baseline="0" dirty="0" smtClean="0">
                <a:effectLst/>
                <a:latin typeface="Helvetica Neue"/>
                <a:sym typeface="Helvetica Neue"/>
              </a:rPr>
              <a:t>να αποθηκεύσει δεδομένα σε </a:t>
            </a:r>
            <a:r>
              <a:rPr lang="en-US" sz="2200" baseline="0" dirty="0" smtClean="0">
                <a:effectLst/>
                <a:latin typeface="Helvetica Neue"/>
                <a:sym typeface="Helvetica Neue"/>
              </a:rPr>
              <a:t>HDFS, Amazon S3.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7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Δέχεται</a:t>
            </a:r>
            <a:r>
              <a:rPr lang="el-GR" baseline="0" dirty="0" smtClean="0"/>
              <a:t> ένα </a:t>
            </a:r>
            <a:r>
              <a:rPr lang="en-US" baseline="0" dirty="0" smtClean="0"/>
              <a:t>Meteor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order function (</a:t>
            </a:r>
            <a:r>
              <a:rPr lang="el-GR" dirty="0" smtClean="0"/>
              <a:t>από </a:t>
            </a:r>
            <a:r>
              <a:rPr lang="en-US" dirty="0" err="1" smtClean="0"/>
              <a:t>sopremo</a:t>
            </a:r>
            <a:r>
              <a:rPr lang="en-US" dirty="0" smtClean="0"/>
              <a:t> out)</a:t>
            </a:r>
            <a:r>
              <a:rPr lang="en-US" baseline="0" dirty="0" smtClean="0"/>
              <a:t> </a:t>
            </a:r>
            <a:r>
              <a:rPr lang="en-US" dirty="0" smtClean="0"/>
              <a:t>is a function that does at least one of the following:</a:t>
            </a:r>
          </a:p>
          <a:p>
            <a:endParaRPr lang="en-US" dirty="0" smtClean="0"/>
          </a:p>
          <a:p>
            <a:r>
              <a:rPr lang="en-US" dirty="0" smtClean="0"/>
              <a:t>takes one or more functions as arguments,</a:t>
            </a:r>
          </a:p>
          <a:p>
            <a:r>
              <a:rPr lang="en-US" dirty="0" smtClean="0"/>
              <a:t>returns a function as its result.</a:t>
            </a:r>
            <a:endParaRPr lang="el-GR" dirty="0" smtClean="0"/>
          </a:p>
          <a:p>
            <a:endParaRPr lang="el-GR" dirty="0" smtClean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Ορισμός υποσυνόλων δεδομένων που θα ομαδοποιηθούν: Σε αυτά θα τρέξει το</a:t>
            </a:r>
            <a:r>
              <a:rPr lang="en-US" dirty="0" smtClean="0"/>
              <a:t> UDF </a:t>
            </a:r>
            <a:r>
              <a:rPr lang="el-GR" dirty="0" smtClean="0"/>
              <a:t>για το</a:t>
            </a:r>
            <a:r>
              <a:rPr lang="el-GR" baseline="0" dirty="0" smtClean="0"/>
              <a:t> υποσύνολο δεδομένων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ΤΕΛΟΣ</a:t>
            </a:r>
            <a:r>
              <a:rPr lang="el-GR" baseline="0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66597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411672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73808" y="1132384"/>
            <a:ext cx="10464800" cy="23042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>
              <a:lnSpc>
                <a:spcPts val="4900"/>
              </a:lnSpc>
              <a:spcBef>
                <a:spcPts val="1200"/>
              </a:spcBef>
              <a:defRPr sz="2100" b="1">
                <a:solidFill>
                  <a:srgbClr val="141414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 dirty="0">
                <a:solidFill>
                  <a:srgbClr val="141414"/>
                </a:solidFill>
              </a:rPr>
              <a:t>The Stratosphere platform for big data analytics </a:t>
            </a:r>
            <a:endParaRPr sz="6000" b="1" dirty="0">
              <a:solidFill>
                <a:srgbClr val="141414"/>
              </a:solidFill>
              <a:latin typeface="Times" pitchFamily="18" charset="0"/>
            </a:endParaRPr>
          </a:p>
        </p:txBody>
      </p:sp>
      <p:pic>
        <p:nvPicPr>
          <p:cNvPr id="4" name="Screen Shot 2015-11-29 at 11.51.08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878664" y="8045152"/>
            <a:ext cx="3714145" cy="112345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563354" y="2428914"/>
            <a:ext cx="347554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000" dirty="0">
                <a:latin typeface="Times" pitchFamily="18" charset="0"/>
              </a:rPr>
              <a:t>Published Online: 6 May 2014</a:t>
            </a:r>
            <a:endParaRPr kumimoji="0" lang="en-US" sz="20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712" y="8406449"/>
            <a:ext cx="40324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l-GR" sz="2400" b="1" dirty="0" smtClean="0">
                <a:solidFill>
                  <a:srgbClr val="000000"/>
                </a:solidFill>
              </a:rPr>
              <a:t>Ηλίας Πηλακούτας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Θεόδωρος</a:t>
            </a:r>
            <a:r>
              <a:rPr kumimoji="0" lang="el-G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Δημητρίου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50200" y="-29262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en-US" sz="5700" dirty="0">
                <a:latin typeface="Arial"/>
              </a:rPr>
              <a:t>TPC-H data </a:t>
            </a:r>
            <a:r>
              <a:rPr lang="en-US" sz="5700" dirty="0" smtClean="0">
                <a:latin typeface="Arial"/>
              </a:rPr>
              <a:t>warehousing </a:t>
            </a:r>
            <a:r>
              <a:rPr lang="en-US" sz="5700" dirty="0">
                <a:latin typeface="Arial"/>
              </a:rPr>
              <a:t>query</a:t>
            </a:r>
            <a:endParaRPr dirty="0"/>
          </a:p>
        </p:txBody>
      </p:sp>
      <p:pic>
        <p:nvPicPr>
          <p:cNvPr id="47" name="Picture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7440" y="1415726"/>
            <a:ext cx="7553463" cy="77827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50199" y="-122158"/>
            <a:ext cx="12207964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Query with domain-specific operators</a:t>
            </a:r>
            <a:endParaRPr dirty="0"/>
          </a:p>
        </p:txBody>
      </p:sp>
      <p:pic>
        <p:nvPicPr>
          <p:cNvPr id="49" name="Picture 48"/>
          <p:cNvPicPr/>
          <p:nvPr/>
        </p:nvPicPr>
        <p:blipFill>
          <a:blip r:embed="rId3" cstate="print"/>
          <a:stretch>
            <a:fillRect/>
          </a:stretch>
        </p:blipFill>
        <p:spPr>
          <a:xfrm rot="10800">
            <a:off x="3597926" y="1264306"/>
            <a:ext cx="5943754" cy="827744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8917" y="2427357"/>
            <a:ext cx="5128179" cy="7078631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Extensibility in the operator model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453728" y="2447555"/>
            <a:ext cx="7200800" cy="7037757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Operators </a:t>
            </a:r>
            <a:r>
              <a:rPr lang="en-US" sz="4000" dirty="0">
                <a:latin typeface="Arial"/>
              </a:rPr>
              <a:t>organized </a:t>
            </a:r>
            <a:r>
              <a:rPr lang="en-US" sz="4000" dirty="0" smtClean="0">
                <a:latin typeface="Arial"/>
              </a:rPr>
              <a:t>in   packages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Packages </a:t>
            </a:r>
            <a:r>
              <a:rPr lang="en-US" sz="4000" dirty="0">
                <a:latin typeface="Arial"/>
              </a:rPr>
              <a:t>loaded </a:t>
            </a:r>
            <a:r>
              <a:rPr lang="en-US" sz="4000" dirty="0" smtClean="0">
                <a:latin typeface="Arial"/>
              </a:rPr>
              <a:t>during parsing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Meteor </a:t>
            </a:r>
            <a:r>
              <a:rPr lang="en-US" sz="4000" dirty="0">
                <a:latin typeface="Arial"/>
              </a:rPr>
              <a:t>scripts </a:t>
            </a:r>
            <a:r>
              <a:rPr lang="en-US" sz="4000" dirty="0" smtClean="0">
                <a:latin typeface="Arial"/>
              </a:rPr>
              <a:t>translated</a:t>
            </a:r>
            <a:r>
              <a:rPr lang="el-GR" sz="4000" dirty="0" smtClean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one </a:t>
            </a:r>
            <a:r>
              <a:rPr lang="en-US" sz="4000" dirty="0">
                <a:latin typeface="Arial"/>
              </a:rPr>
              <a:t>to one to </a:t>
            </a:r>
            <a:r>
              <a:rPr lang="en-US" sz="4000" dirty="0" err="1" smtClean="0">
                <a:latin typeface="Arial"/>
              </a:rPr>
              <a:t>Sopremo</a:t>
            </a:r>
            <a:r>
              <a:rPr lang="el-GR" sz="4000" dirty="0" smtClean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plans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Meteor </a:t>
            </a:r>
            <a:r>
              <a:rPr lang="en-US" sz="4000" dirty="0">
                <a:latin typeface="Arial"/>
              </a:rPr>
              <a:t>= textual interface </a:t>
            </a:r>
            <a:r>
              <a:rPr lang="en-US" sz="4000" dirty="0" smtClean="0">
                <a:latin typeface="Arial"/>
              </a:rPr>
              <a:t>for                          </a:t>
            </a:r>
            <a:r>
              <a:rPr lang="en-US" sz="4000" dirty="0" err="1" smtClean="0">
                <a:latin typeface="Arial"/>
              </a:rPr>
              <a:t>Sopremo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8424" y="2303338"/>
            <a:ext cx="6134170" cy="5815253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Extensibility in the </a:t>
            </a:r>
            <a:r>
              <a:rPr lang="en-US" sz="5700" dirty="0" err="1">
                <a:latin typeface="Arial"/>
              </a:rPr>
              <a:t>Sopremo</a:t>
            </a:r>
            <a:r>
              <a:rPr lang="en-US" sz="5700" dirty="0">
                <a:latin typeface="Arial"/>
              </a:rPr>
              <a:t> operator model</a:t>
            </a:r>
            <a:endParaRPr dirty="0"/>
          </a:p>
        </p:txBody>
      </p:sp>
      <p:sp>
        <p:nvSpPr>
          <p:cNvPr id="55" name="TextShape 2"/>
          <p:cNvSpPr txBox="1"/>
          <p:nvPr/>
        </p:nvSpPr>
        <p:spPr>
          <a:xfrm>
            <a:off x="650200" y="2561127"/>
            <a:ext cx="7017512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Target</a:t>
            </a:r>
            <a:r>
              <a:rPr lang="en-US" sz="4000" dirty="0">
                <a:latin typeface="Arial"/>
              </a:rPr>
              <a:t>: Extensibility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Facilitating </a:t>
            </a:r>
            <a:r>
              <a:rPr lang="en-US" sz="4000" dirty="0">
                <a:latin typeface="Arial"/>
              </a:rPr>
              <a:t>extensibility through composition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Domain </a:t>
            </a:r>
            <a:r>
              <a:rPr lang="en-US" sz="4000" dirty="0">
                <a:latin typeface="Arial"/>
              </a:rPr>
              <a:t>specialists can integrate domain-specific packages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Operators </a:t>
            </a:r>
            <a:r>
              <a:rPr lang="en-US" sz="4000" dirty="0">
                <a:latin typeface="Arial"/>
              </a:rPr>
              <a:t>defined as a composition or elementary operators 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50200" y="249424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 err="1">
                <a:latin typeface="Arial"/>
              </a:rPr>
              <a:t>Sopremo</a:t>
            </a:r>
            <a:r>
              <a:rPr lang="en-US" sz="5700" dirty="0">
                <a:latin typeface="Arial"/>
              </a:rPr>
              <a:t> plan to PACT program</a:t>
            </a:r>
            <a:endParaRPr dirty="0"/>
          </a:p>
        </p:txBody>
      </p:sp>
      <p:sp>
        <p:nvSpPr>
          <p:cNvPr id="57" name="TextShape 2"/>
          <p:cNvSpPr txBox="1"/>
          <p:nvPr/>
        </p:nvSpPr>
        <p:spPr>
          <a:xfrm>
            <a:off x="471859" y="2185562"/>
            <a:ext cx="7725301" cy="7155734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Sopremo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plans compiled to PACT programs by program assembler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Assembler </a:t>
            </a:r>
            <a:r>
              <a:rPr lang="en-US" sz="4000" dirty="0">
                <a:latin typeface="Arial"/>
              </a:rPr>
              <a:t>translates each </a:t>
            </a:r>
            <a:r>
              <a:rPr lang="en-US" sz="4000" dirty="0" err="1">
                <a:latin typeface="Arial"/>
              </a:rPr>
              <a:t>Sopremo</a:t>
            </a:r>
            <a:r>
              <a:rPr lang="en-US" sz="4000" dirty="0">
                <a:latin typeface="Arial"/>
              </a:rPr>
              <a:t> operator into one or more PACT operators.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Composite </a:t>
            </a:r>
            <a:r>
              <a:rPr lang="en-US" sz="4000" dirty="0" err="1">
                <a:latin typeface="Arial"/>
              </a:rPr>
              <a:t>Sopremo</a:t>
            </a:r>
            <a:r>
              <a:rPr lang="en-US" sz="4000" dirty="0">
                <a:latin typeface="Arial"/>
              </a:rPr>
              <a:t> operators recursively decomposed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Elementary </a:t>
            </a:r>
            <a:r>
              <a:rPr lang="en-US" sz="4000" dirty="0">
                <a:latin typeface="Arial"/>
              </a:rPr>
              <a:t>operators translated into </a:t>
            </a:r>
            <a:r>
              <a:rPr lang="en-US" sz="4000" dirty="0" smtClean="0">
                <a:latin typeface="Arial"/>
              </a:rPr>
              <a:t>2nd </a:t>
            </a:r>
            <a:r>
              <a:rPr lang="en-US" sz="4000" dirty="0">
                <a:latin typeface="Arial"/>
              </a:rPr>
              <a:t>order functions</a:t>
            </a:r>
            <a:endParaRPr sz="4000" dirty="0"/>
          </a:p>
        </p:txBody>
      </p:sp>
      <p:pic>
        <p:nvPicPr>
          <p:cNvPr id="58" name="Picture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9860" y="1769658"/>
            <a:ext cx="4274134" cy="80772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420416"/>
            <a:ext cx="11099800" cy="7704856"/>
          </a:xfrm>
        </p:spPr>
        <p:txBody>
          <a:bodyPr anchor="t">
            <a:normAutofit fontScale="92500"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Μοντέλο για παράλληλο προγραμματισμό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400" dirty="0" smtClean="0"/>
              <a:t>Αποκρύπτει την έννοια της </a:t>
            </a:r>
            <a:r>
              <a:rPr lang="el-GR" sz="2400" dirty="0" err="1" smtClean="0"/>
              <a:t>παραλληλοποίησης</a:t>
            </a:r>
            <a:r>
              <a:rPr lang="el-GR" sz="2400" dirty="0" smtClean="0"/>
              <a:t> και την	πολυπλοκότητα του παράλληλου προγραμματισμού</a:t>
            </a:r>
            <a:endParaRPr lang="el-GR" sz="2800" dirty="0" smtClean="0"/>
          </a:p>
          <a:p>
            <a:pPr algn="l">
              <a:lnSpc>
                <a:spcPct val="150000"/>
              </a:lnSpc>
            </a:pPr>
            <a:endParaRPr lang="el-GR" sz="3100" dirty="0" smtClean="0"/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Τελεστές </a:t>
            </a:r>
            <a:r>
              <a:rPr lang="en-US" dirty="0" smtClean="0"/>
              <a:t>PACT</a:t>
            </a:r>
            <a:endParaRPr lang="el-GR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Λειτουργούν </a:t>
            </a:r>
            <a:r>
              <a:rPr lang="el-GR" sz="2800" dirty="0" smtClean="0"/>
              <a:t>βάσει του </a:t>
            </a:r>
            <a:r>
              <a:rPr lang="en-US" sz="2800" dirty="0" smtClean="0"/>
              <a:t>flat record </a:t>
            </a:r>
            <a:r>
              <a:rPr lang="el-GR" sz="2800" dirty="0" smtClean="0"/>
              <a:t>μοντέλου </a:t>
            </a:r>
            <a:r>
              <a:rPr lang="el-GR" sz="2800" dirty="0" smtClean="0"/>
              <a:t>δεδομένων</a:t>
            </a:r>
            <a:endParaRPr lang="en-US" sz="2800" dirty="0"/>
          </a:p>
          <a:p>
            <a:pPr lvl="5" indent="0">
              <a:lnSpc>
                <a:spcPct val="150000"/>
              </a:lnSpc>
              <a:buNone/>
            </a:pPr>
            <a:endParaRPr lang="en-US" sz="2800" dirty="0"/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Pact Program</a:t>
            </a:r>
            <a:r>
              <a:rPr lang="en-US" dirty="0"/>
              <a:t> </a:t>
            </a:r>
            <a:r>
              <a:rPr lang="el-GR" dirty="0" smtClean="0"/>
              <a:t>είναι </a:t>
            </a:r>
            <a:r>
              <a:rPr lang="en-US" sz="2800" dirty="0" smtClean="0"/>
              <a:t>Second </a:t>
            </a:r>
            <a:r>
              <a:rPr lang="en-US" sz="2800" dirty="0" smtClean="0"/>
              <a:t>Order </a:t>
            </a:r>
            <a:r>
              <a:rPr lang="en-US" sz="2800" dirty="0" smtClean="0"/>
              <a:t>function</a:t>
            </a:r>
            <a:endParaRPr lang="el-GR" sz="2800" dirty="0"/>
          </a:p>
          <a:p>
            <a:pPr marL="3578303" lvl="7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Παράμετροι</a:t>
            </a:r>
            <a:endParaRPr lang="el-GR" sz="3200" dirty="0"/>
          </a:p>
          <a:p>
            <a:pPr marL="3968441" lvl="8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Σύνολο </a:t>
            </a:r>
            <a:r>
              <a:rPr lang="el-GR" sz="2000" dirty="0" smtClean="0"/>
              <a:t>Δεδομένων (</a:t>
            </a:r>
            <a:r>
              <a:rPr lang="en-US" sz="2000" dirty="0" smtClean="0"/>
              <a:t>Data </a:t>
            </a:r>
            <a:r>
              <a:rPr lang="en-US" sz="2000" dirty="0" smtClean="0"/>
              <a:t>Set)</a:t>
            </a:r>
            <a:endParaRPr lang="el-GR" sz="2000" dirty="0"/>
          </a:p>
          <a:p>
            <a:pPr marL="3968441" lvl="8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Στιγμιότυπο </a:t>
            </a:r>
            <a:r>
              <a:rPr lang="el-GR" sz="2000" dirty="0" smtClean="0"/>
              <a:t>της </a:t>
            </a:r>
            <a:r>
              <a:rPr lang="en-US" sz="2000" dirty="0" smtClean="0"/>
              <a:t>UDF (User defined function, First</a:t>
            </a:r>
            <a:r>
              <a:rPr lang="en-US" sz="2000" dirty="0"/>
              <a:t> </a:t>
            </a:r>
            <a:r>
              <a:rPr lang="en-US" sz="2000" dirty="0" smtClean="0"/>
              <a:t>Order function)</a:t>
            </a:r>
            <a:endParaRPr lang="el-GR" sz="3200" dirty="0" smtClean="0"/>
          </a:p>
          <a:p>
            <a:pPr marL="2679700" lvl="5" indent="-457200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2500" y="444500"/>
            <a:ext cx="11238532" cy="9039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 lnSpcReduction="10000"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700" smtClean="0"/>
              <a:t>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84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12" y="4804792"/>
            <a:ext cx="5688632" cy="468890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sz="2800" dirty="0" smtClean="0"/>
              <a:t>Είσοδος</a:t>
            </a:r>
            <a:r>
              <a:rPr lang="en-US" sz="2800" dirty="0" smtClean="0"/>
              <a:t>: </a:t>
            </a:r>
            <a:r>
              <a:rPr lang="el-GR" sz="2400" dirty="0" smtClean="0"/>
              <a:t>Λογική ομαδοποίηση βάσει κλειδιού (χρώματος)</a:t>
            </a:r>
            <a:endParaRPr lang="en-US" sz="24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l-GR" sz="24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sz="2800" dirty="0" smtClean="0"/>
              <a:t>Στιγμιότυπο </a:t>
            </a:r>
            <a:r>
              <a:rPr lang="en-US" sz="2800" dirty="0" smtClean="0"/>
              <a:t>UDF </a:t>
            </a:r>
            <a:r>
              <a:rPr lang="el-GR" sz="2800" dirty="0" smtClean="0"/>
              <a:t>σε κάθε </a:t>
            </a:r>
            <a:r>
              <a:rPr lang="en-US" sz="2800" dirty="0" smtClean="0"/>
              <a:t>PU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PUs </a:t>
            </a:r>
            <a:r>
              <a:rPr lang="el-GR" sz="2800" dirty="0" smtClean="0"/>
              <a:t>μπορεί να τρέχουν στον ίδιο κόμβο </a:t>
            </a:r>
            <a:r>
              <a:rPr lang="el-GR" sz="2000" dirty="0" smtClean="0"/>
              <a:t>(</a:t>
            </a:r>
            <a:r>
              <a:rPr lang="en-US" sz="2000" dirty="0" smtClean="0"/>
              <a:t>PU2, PU3</a:t>
            </a:r>
            <a:r>
              <a:rPr lang="el-GR" sz="2000" dirty="0" smtClean="0"/>
              <a:t>)</a:t>
            </a:r>
            <a:endParaRPr lang="en-US" sz="20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l-GR" sz="20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sz="2800" dirty="0" smtClean="0"/>
              <a:t>Έξοδος: </a:t>
            </a:r>
            <a:r>
              <a:rPr lang="el-GR" sz="2000" dirty="0" smtClean="0"/>
              <a:t>Συνένωση αποτελέσματος από κάθε </a:t>
            </a:r>
            <a:r>
              <a:rPr lang="en-US" sz="2000" dirty="0" smtClean="0"/>
              <a:t>PU</a:t>
            </a:r>
            <a:endParaRPr lang="en-US" sz="2800" dirty="0"/>
          </a:p>
        </p:txBody>
      </p:sp>
      <p:pic>
        <p:nvPicPr>
          <p:cNvPr id="5" name="Screen Shot 2015-11-22 at 19.46.33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79293" y="6100936"/>
            <a:ext cx="6438901" cy="27559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309712" y="1716832"/>
            <a:ext cx="11894988" cy="308796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>
            <a:no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l-GR" sz="2800" dirty="0" smtClean="0"/>
              <a:t>Ορίζει τον τρόπο που θα τμηματοποιηθούν τα δεδομένα εισόδου.</a:t>
            </a:r>
          </a:p>
          <a:p>
            <a:pPr algn="l"/>
            <a:r>
              <a:rPr lang="el-GR" sz="2800" dirty="0" smtClean="0"/>
              <a:t>Κάθε τμήμα ορίζει υποσύνολο που ονομάζεται </a:t>
            </a:r>
            <a:r>
              <a:rPr lang="en-US" sz="2800" dirty="0" smtClean="0"/>
              <a:t>parallelization unit (PU)</a:t>
            </a:r>
          </a:p>
          <a:p>
            <a:pPr algn="l"/>
            <a:r>
              <a:rPr lang="el-GR" sz="2800" dirty="0" smtClean="0"/>
              <a:t>Επεξεργασία δεδομένων ενσωματωμένη στη </a:t>
            </a:r>
            <a:r>
              <a:rPr lang="en-US" sz="2800" dirty="0" smtClean="0"/>
              <a:t>UDF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798544" y="8979946"/>
            <a:ext cx="50196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Pact operator Reduce</a:t>
            </a:r>
            <a:r>
              <a:rPr kumimoji="0" lang="el-GR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 </a:t>
            </a:r>
            <a:r>
              <a:rPr lang="el-GR" sz="2000" dirty="0" smtClean="0">
                <a:solidFill>
                  <a:srgbClr val="000000"/>
                </a:solidFill>
              </a:rPr>
              <a:t>Κλειδί = χρώμα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52500" y="444500"/>
            <a:ext cx="11238532" cy="9039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 lnSpcReduction="10000"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700" smtClean="0"/>
              <a:t>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2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952500" y="1348408"/>
            <a:ext cx="11238532" cy="59469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>
              <a:lnSpc>
                <a:spcPts val="2600"/>
              </a:lnSpc>
              <a:spcBef>
                <a:spcPts val="1200"/>
              </a:spcBef>
              <a:defRPr sz="1100">
                <a:solidFill>
                  <a:srgbClr val="141414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+mj-lt"/>
              </a:rPr>
              <a:t>S</a:t>
            </a:r>
            <a:r>
              <a:rPr sz="2800" dirty="0" smtClean="0">
                <a:solidFill>
                  <a:srgbClr val="141414"/>
                </a:solidFill>
                <a:latin typeface="+mj-lt"/>
              </a:rPr>
              <a:t>econd-order </a:t>
            </a:r>
            <a:r>
              <a:rPr sz="2800" dirty="0">
                <a:solidFill>
                  <a:srgbClr val="141414"/>
                </a:solidFill>
                <a:latin typeface="+mj-lt"/>
              </a:rPr>
              <a:t>functions (PACTs) </a:t>
            </a:r>
            <a:r>
              <a:rPr lang="el-GR" sz="2800" dirty="0" smtClean="0">
                <a:latin typeface="+mj-lt"/>
              </a:rPr>
              <a:t>που είναι υλοποιημένα στο</a:t>
            </a:r>
            <a:r>
              <a:rPr lang="el-GR" sz="2800" dirty="0" smtClean="0">
                <a:solidFill>
                  <a:srgbClr val="141414"/>
                </a:solidFill>
                <a:latin typeface="+mj-lt"/>
              </a:rPr>
              <a:t> </a:t>
            </a:r>
            <a:r>
              <a:rPr sz="2800" dirty="0" smtClean="0">
                <a:solidFill>
                  <a:srgbClr val="141414"/>
                </a:solidFill>
                <a:latin typeface="+mj-lt"/>
              </a:rPr>
              <a:t>Stratosphere </a:t>
            </a:r>
            <a:endParaRPr sz="1800" dirty="0">
              <a:latin typeface="+mj-lt"/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69752" y="5452864"/>
            <a:ext cx="11521280" cy="410445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lang="el-GR"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Κλειδιά αναπαριστούνται με χρώματα.</a:t>
            </a: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endParaRPr lang="el-GR" sz="2400" b="1" dirty="0">
              <a:solidFill>
                <a:srgbClr val="141414"/>
              </a:solidFill>
              <a:latin typeface="+mj-lt"/>
              <a:ea typeface="Times"/>
              <a:cs typeface="Times"/>
              <a:sym typeface="Times"/>
            </a:endParaRP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a </a:t>
            </a:r>
            <a:r>
              <a:rPr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Map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: 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PU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για κάθε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εγγραφή της εισόδου</a:t>
            </a: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b </a:t>
            </a:r>
            <a:r>
              <a:rPr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Reduce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: PU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για κάθε σύνολο εγγραφών με το ίδιο κλειδί</a:t>
            </a: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c </a:t>
            </a:r>
            <a:r>
              <a:rPr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Cross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: 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PU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για κάθε ζευγάρι του καρτεσιανού γινομένου  των 2 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Inputs</a:t>
            </a:r>
            <a:endParaRPr lang="el-GR" sz="2400" dirty="0" smtClean="0">
              <a:solidFill>
                <a:srgbClr val="141414"/>
              </a:solidFill>
              <a:latin typeface="+mj-lt"/>
              <a:ea typeface="Times"/>
              <a:cs typeface="Times"/>
              <a:sym typeface="Times"/>
            </a:endParaRP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d </a:t>
            </a:r>
            <a:r>
              <a:rPr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Match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: 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Inner </a:t>
            </a:r>
            <a:r>
              <a:rPr lang="en-US" sz="2400" dirty="0" err="1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equi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-join (2 Inputs)</a:t>
            </a:r>
            <a:endParaRPr lang="el-GR" sz="2400" dirty="0" smtClean="0">
              <a:solidFill>
                <a:srgbClr val="141414"/>
              </a:solidFill>
              <a:latin typeface="+mj-lt"/>
              <a:ea typeface="Times"/>
              <a:cs typeface="Times"/>
              <a:sym typeface="Times"/>
            </a:endParaRPr>
          </a:p>
          <a:p>
            <a:pPr lvl="0" algn="l" defTabSz="457200">
              <a:lnSpc>
                <a:spcPts val="2600"/>
              </a:lnSpc>
              <a:spcBef>
                <a:spcPts val="1200"/>
              </a:spcBef>
              <a:defRPr sz="1800"/>
            </a:pPr>
            <a:r>
              <a:rPr sz="2400" b="1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e </a:t>
            </a:r>
            <a:r>
              <a:rPr sz="2400" dirty="0" err="1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CoGroup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: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Εφαρμογή του </a:t>
            </a:r>
            <a:r>
              <a:rPr lang="en-US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Reduce </a:t>
            </a:r>
            <a:r>
              <a:rPr lang="el-GR" sz="2400" dirty="0" smtClean="0">
                <a:solidFill>
                  <a:srgbClr val="141414"/>
                </a:solidFill>
                <a:latin typeface="+mj-lt"/>
                <a:ea typeface="Times"/>
                <a:cs typeface="Times"/>
                <a:sym typeface="Times"/>
              </a:rPr>
              <a:t>σε 2 σύνολα δεδομένων</a:t>
            </a:r>
            <a:endParaRPr sz="2800" dirty="0">
              <a:latin typeface="+mj-lt"/>
              <a:ea typeface="Times"/>
              <a:cs typeface="Times"/>
              <a:sym typeface="Times"/>
            </a:endParaRPr>
          </a:p>
        </p:txBody>
      </p:sp>
      <p:pic>
        <p:nvPicPr>
          <p:cNvPr id="45" name="Screen Shot 2015-11-22 at 19.59.09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93688" y="1924472"/>
            <a:ext cx="12889432" cy="34621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2500" y="444500"/>
            <a:ext cx="11238532" cy="9039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0000" lnSpcReduction="10000"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700" smtClean="0"/>
              <a:t>PACT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952500" y="1636440"/>
            <a:ext cx="10464800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>
              <a:lnSpc>
                <a:spcPts val="3000"/>
              </a:lnSpc>
              <a:spcBef>
                <a:spcPts val="1200"/>
              </a:spcBef>
              <a:defRPr sz="1300">
                <a:solidFill>
                  <a:srgbClr val="141414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sz="1800" b="1" dirty="0" smtClean="0">
                <a:solidFill>
                  <a:srgbClr val="141414"/>
                </a:solidFill>
                <a:latin typeface="+mj-lt"/>
              </a:rPr>
              <a:t>Υλοποίηση </a:t>
            </a:r>
            <a:r>
              <a:rPr lang="en-US" sz="1800" b="1" dirty="0" smtClean="0">
                <a:solidFill>
                  <a:srgbClr val="141414"/>
                </a:solidFill>
                <a:latin typeface="+mj-lt"/>
              </a:rPr>
              <a:t>UDF  </a:t>
            </a:r>
            <a:r>
              <a:rPr lang="el-GR" sz="1800" b="1" dirty="0" smtClean="0">
                <a:solidFill>
                  <a:srgbClr val="141414"/>
                </a:solidFill>
                <a:latin typeface="+mj-lt"/>
              </a:rPr>
              <a:t>για τον τελεστή </a:t>
            </a:r>
            <a:r>
              <a:rPr sz="1800" b="1" dirty="0" smtClean="0">
                <a:solidFill>
                  <a:srgbClr val="141414"/>
                </a:solidFill>
                <a:latin typeface="+mj-lt"/>
              </a:rPr>
              <a:t>“Duplicate </a:t>
            </a:r>
            <a:r>
              <a:rPr sz="1800" b="1" dirty="0">
                <a:solidFill>
                  <a:srgbClr val="141414"/>
                </a:solidFill>
                <a:latin typeface="+mj-lt"/>
              </a:rPr>
              <a:t>Removal</a:t>
            </a:r>
            <a:r>
              <a:rPr sz="1800" b="1" dirty="0" smtClean="0">
                <a:solidFill>
                  <a:srgbClr val="141414"/>
                </a:solidFill>
                <a:latin typeface="+mj-lt"/>
              </a:rPr>
              <a:t>”</a:t>
            </a:r>
            <a:endParaRPr sz="1600" b="1" dirty="0">
              <a:latin typeface="+mj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230592" y="2284512"/>
            <a:ext cx="4608512" cy="6120680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sz="2800" dirty="0" smtClean="0"/>
              <a:t>Ορισμός του </a:t>
            </a:r>
            <a:r>
              <a:rPr lang="en-US" sz="2800" dirty="0" smtClean="0"/>
              <a:t>Second-order function </a:t>
            </a:r>
            <a:r>
              <a:rPr lang="el-GR" sz="2800" dirty="0" smtClean="0"/>
              <a:t>που θα χρησιμοποιηθεί (</a:t>
            </a:r>
            <a:r>
              <a:rPr lang="en-US" sz="2800" dirty="0" smtClean="0"/>
              <a:t>extends </a:t>
            </a:r>
            <a:r>
              <a:rPr lang="en-US" sz="2800" dirty="0" err="1" smtClean="0"/>
              <a:t>CoGroupStub</a:t>
            </a:r>
            <a:r>
              <a:rPr lang="el-GR" sz="2800" dirty="0" smtClean="0"/>
              <a:t>)</a:t>
            </a: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UDF: </a:t>
            </a:r>
            <a:r>
              <a:rPr lang="el-GR" sz="2800" dirty="0" smtClean="0"/>
              <a:t>συνάρτηση του </a:t>
            </a:r>
            <a:r>
              <a:rPr lang="en-US" sz="2800" dirty="0" smtClean="0"/>
              <a:t>Class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2 </a:t>
            </a:r>
            <a:r>
              <a:rPr lang="el-GR" sz="2800" dirty="0" smtClean="0"/>
              <a:t>σύνολα εισόδου όπως ορίζει το </a:t>
            </a:r>
            <a:r>
              <a:rPr lang="en-US" sz="2800" dirty="0" err="1" smtClean="0"/>
              <a:t>CoGroup</a:t>
            </a:r>
            <a:r>
              <a:rPr lang="en-US" sz="2800" dirty="0" smtClean="0"/>
              <a:t> (persons, duplicates)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Key: SID</a:t>
            </a:r>
            <a:endParaRPr lang="en-US" sz="2800" dirty="0"/>
          </a:p>
        </p:txBody>
      </p:sp>
      <p:pic>
        <p:nvPicPr>
          <p:cNvPr id="49" name="pasted-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938935" y="2428528"/>
            <a:ext cx="7041390" cy="5976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itle 1"/>
          <p:cNvSpPr txBox="1">
            <a:spLocks/>
          </p:cNvSpPr>
          <p:nvPr/>
        </p:nvSpPr>
        <p:spPr>
          <a:xfrm>
            <a:off x="952500" y="444500"/>
            <a:ext cx="11238532" cy="90390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0000" lnSpcReduction="10000"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6700" smtClean="0"/>
              <a:t>PACT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Optimization in Stratosphere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650200" y="2604774"/>
            <a:ext cx="12044888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400" dirty="0" smtClean="0">
                <a:latin typeface="Arial"/>
              </a:rPr>
              <a:t> PACT </a:t>
            </a:r>
            <a:r>
              <a:rPr lang="en-US" sz="4400" dirty="0">
                <a:latin typeface="Arial"/>
              </a:rPr>
              <a:t>Program =&gt; </a:t>
            </a:r>
            <a:r>
              <a:rPr lang="en-US" sz="4400" dirty="0" err="1">
                <a:latin typeface="Arial"/>
              </a:rPr>
              <a:t>Nephele</a:t>
            </a:r>
            <a:r>
              <a:rPr lang="en-US" sz="4400" dirty="0">
                <a:latin typeface="Arial"/>
              </a:rPr>
              <a:t> Job Graph</a:t>
            </a:r>
            <a:endParaRPr sz="44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400" dirty="0" smtClean="0">
                <a:latin typeface="Arial"/>
              </a:rPr>
              <a:t> Builds </a:t>
            </a:r>
            <a:r>
              <a:rPr lang="en-US" sz="4400" dirty="0">
                <a:latin typeface="Arial"/>
              </a:rPr>
              <a:t>on technology from parallel database systems</a:t>
            </a:r>
            <a:endParaRPr sz="44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400" dirty="0" smtClean="0">
                <a:latin typeface="Arial"/>
              </a:rPr>
              <a:t> Many </a:t>
            </a:r>
            <a:r>
              <a:rPr lang="en-US" sz="4400" dirty="0">
                <a:latin typeface="Arial"/>
              </a:rPr>
              <a:t>differences (e.g. DAGs </a:t>
            </a:r>
            <a:r>
              <a:rPr lang="en-US" sz="4400" dirty="0" err="1">
                <a:latin typeface="Arial"/>
              </a:rPr>
              <a:t>vs</a:t>
            </a:r>
            <a:r>
              <a:rPr lang="en-US" sz="4400" dirty="0">
                <a:latin typeface="Arial"/>
              </a:rPr>
              <a:t> Relational </a:t>
            </a:r>
            <a:r>
              <a:rPr lang="en-US" sz="4100" dirty="0">
                <a:latin typeface="Arial"/>
              </a:rPr>
              <a:t>Trees)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626045"/>
            <a:ext cx="11094516" cy="1154411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pPr lvl="0" algn="ctr">
              <a:defRPr sz="1800"/>
            </a:pPr>
            <a:r>
              <a:rPr lang="el-GR" sz="5700" dirty="0" smtClean="0">
                <a:solidFill>
                  <a:schemeClr val="tx1"/>
                </a:solidFill>
                <a:latin typeface="+mn-lt"/>
              </a:rPr>
              <a:t>Εισ</a:t>
            </a:r>
            <a:r>
              <a:rPr sz="5700" dirty="0" err="1" smtClean="0">
                <a:solidFill>
                  <a:schemeClr val="tx1"/>
                </a:solidFill>
                <a:latin typeface="+mn-lt"/>
              </a:rPr>
              <a:t>αγωγή</a:t>
            </a:r>
            <a:endParaRPr sz="5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356520"/>
            <a:ext cx="11099800" cy="684076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57200" indent="-4572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l-GR" sz="2800" dirty="0" smtClean="0"/>
              <a:t>Ερευνητικό έργο</a:t>
            </a:r>
            <a:endParaRPr lang="en-US" sz="2800" dirty="0" smtClean="0"/>
          </a:p>
          <a:p>
            <a:pPr marL="2798027" lvl="5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el-GR" sz="2400" dirty="0" smtClean="0"/>
              <a:t>Σκοπός: Ανάπτυξη</a:t>
            </a:r>
            <a:r>
              <a:rPr lang="en-US" sz="2400" dirty="0" smtClean="0"/>
              <a:t> </a:t>
            </a:r>
            <a:r>
              <a:rPr lang="el-GR" sz="2400" dirty="0" smtClean="0"/>
              <a:t>πλατφόρμας νέας γενεάς για ανάλυση </a:t>
            </a:r>
            <a:r>
              <a:rPr lang="en-US" sz="2400" dirty="0" smtClean="0"/>
              <a:t>Big Data</a:t>
            </a:r>
            <a:endParaRPr lang="en-US" sz="3200" dirty="0"/>
          </a:p>
          <a:p>
            <a:pPr marL="2798027" lvl="5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el-GR" sz="2400" dirty="0" smtClean="0"/>
              <a:t>Πανεπιστήμια:</a:t>
            </a:r>
            <a:r>
              <a:rPr lang="en-US" sz="2400" dirty="0" smtClean="0"/>
              <a:t>TU Berlin, Humboldt University </a:t>
            </a:r>
            <a:r>
              <a:rPr lang="el-GR" sz="2400" dirty="0" smtClean="0"/>
              <a:t>και </a:t>
            </a:r>
            <a:r>
              <a:rPr lang="en-US" sz="2400" dirty="0" smtClean="0"/>
              <a:t> </a:t>
            </a:r>
            <a:r>
              <a:rPr lang="en-US" sz="2400" dirty="0" err="1" smtClean="0"/>
              <a:t>Hasso</a:t>
            </a:r>
            <a:r>
              <a:rPr lang="en-US" sz="2400" dirty="0" smtClean="0"/>
              <a:t> </a:t>
            </a:r>
            <a:r>
              <a:rPr lang="en-US" sz="2400" dirty="0" err="1" smtClean="0"/>
              <a:t>Plattner</a:t>
            </a:r>
            <a:r>
              <a:rPr lang="en-US" sz="2400" dirty="0" smtClean="0"/>
              <a:t> Institute</a:t>
            </a:r>
            <a:endParaRPr lang="el-GR" sz="2000" dirty="0" smtClean="0"/>
          </a:p>
          <a:p>
            <a:pPr marL="342900" lvl="1" indent="-342900" algn="l">
              <a:lnSpc>
                <a:spcPct val="160000"/>
              </a:lnSpc>
              <a:buFont typeface="Arial" pitchFamily="34" charset="0"/>
              <a:buChar char="•"/>
            </a:pPr>
            <a:endParaRPr lang="el-GR" sz="2400" dirty="0" smtClean="0"/>
          </a:p>
          <a:p>
            <a:pPr marL="342900" lvl="1" indent="-342900" algn="l">
              <a:lnSpc>
                <a:spcPct val="160000"/>
              </a:lnSpc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sz="2400" dirty="0" smtClean="0"/>
              <a:t>Big Data</a:t>
            </a:r>
            <a:endParaRPr lang="en-US" sz="2400" dirty="0"/>
          </a:p>
          <a:p>
            <a:pPr marL="2798027" lvl="5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el-GR" sz="2400" dirty="0" smtClean="0"/>
              <a:t>Μεγάλα ή πολύπλοκα σύνολα δεδομένων</a:t>
            </a:r>
            <a:endParaRPr lang="en-US" sz="2400" dirty="0" smtClean="0"/>
          </a:p>
          <a:p>
            <a:pPr marL="2798027" lvl="5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el-GR" sz="2400" dirty="0" smtClean="0"/>
              <a:t>Δεν είναι πρακτική η επεξεργασία τους με κλασικές μεθόδους</a:t>
            </a:r>
            <a:r>
              <a:rPr lang="el-GR" sz="2400" dirty="0"/>
              <a:t>	</a:t>
            </a:r>
            <a:r>
              <a:rPr lang="en-US" sz="2400" dirty="0" smtClean="0"/>
              <a:t>(</a:t>
            </a:r>
            <a:r>
              <a:rPr lang="el-GR" sz="2400" dirty="0" smtClean="0"/>
              <a:t>π.χ. </a:t>
            </a:r>
            <a:r>
              <a:rPr lang="en-US" sz="2400" dirty="0" smtClean="0"/>
              <a:t>RDMS)</a:t>
            </a:r>
            <a:endParaRPr lang="el-GR" sz="2400" dirty="0" smtClean="0"/>
          </a:p>
          <a:p>
            <a:pPr marL="457200" lvl="2" indent="-457200" algn="l">
              <a:lnSpc>
                <a:spcPct val="16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lnSpc>
                <a:spcPct val="160000"/>
              </a:lnSpc>
              <a:buFont typeface="Arial" pitchFamily="34" charset="0"/>
              <a:buChar char="•"/>
            </a:pPr>
            <a:endParaRPr lang="el-GR" dirty="0" smtClean="0"/>
          </a:p>
          <a:p>
            <a:pPr marL="457200" lvl="0" indent="-457200" algn="l">
              <a:lnSpc>
                <a:spcPct val="160000"/>
              </a:lnSpc>
              <a:buFont typeface="Arial" pitchFamily="34" charset="0"/>
              <a:buChar char="•"/>
            </a:pPr>
            <a:endParaRPr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Stratosphere Optimizer</a:t>
            </a:r>
            <a:endParaRPr dirty="0"/>
          </a:p>
        </p:txBody>
      </p:sp>
      <p:pic>
        <p:nvPicPr>
          <p:cNvPr id="62" name="Picture 6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401" y="1769658"/>
            <a:ext cx="8493466" cy="77827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Logical Optimization</a:t>
            </a:r>
            <a:endParaRPr dirty="0"/>
          </a:p>
        </p:txBody>
      </p:sp>
      <p:sp>
        <p:nvSpPr>
          <p:cNvPr id="64" name="TextShape 2"/>
          <p:cNvSpPr txBox="1"/>
          <p:nvPr/>
        </p:nvSpPr>
        <p:spPr>
          <a:xfrm>
            <a:off x="650200" y="2532766"/>
            <a:ext cx="11703130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Operator </a:t>
            </a:r>
            <a:r>
              <a:rPr lang="en-US" sz="4000" dirty="0">
                <a:latin typeface="Arial"/>
              </a:rPr>
              <a:t>reordering 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Traditional </a:t>
            </a:r>
            <a:r>
              <a:rPr lang="en-US" sz="4000" dirty="0">
                <a:latin typeface="Arial"/>
              </a:rPr>
              <a:t>transformation rules cannot be applied 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Proved </a:t>
            </a:r>
            <a:r>
              <a:rPr lang="en-US" sz="4000" dirty="0">
                <a:latin typeface="Arial"/>
              </a:rPr>
              <a:t>2 conditions for reordering:</a:t>
            </a:r>
            <a:endParaRPr sz="4000" dirty="0"/>
          </a:p>
          <a:p>
            <a:pPr algn="l">
              <a:spcAft>
                <a:spcPts val="2000"/>
              </a:spcAft>
              <a:buSzPct val="60000"/>
            </a:pPr>
            <a:r>
              <a:rPr lang="en-US" sz="4000" dirty="0" smtClean="0">
                <a:latin typeface="Arial"/>
              </a:rPr>
              <a:t>1. Check </a:t>
            </a:r>
            <a:r>
              <a:rPr lang="en-US" sz="4000" dirty="0">
                <a:latin typeface="Arial"/>
              </a:rPr>
              <a:t>for overlapping patterns in read/write sets</a:t>
            </a:r>
            <a:endParaRPr sz="4000" dirty="0"/>
          </a:p>
          <a:p>
            <a:pPr algn="l">
              <a:spcAft>
                <a:spcPts val="2000"/>
              </a:spcAft>
              <a:buSzPct val="60000"/>
            </a:pPr>
            <a:r>
              <a:rPr lang="en-US" sz="4000" dirty="0" smtClean="0">
                <a:latin typeface="Arial"/>
              </a:rPr>
              <a:t>2. Check </a:t>
            </a:r>
            <a:r>
              <a:rPr lang="en-US" sz="4000" dirty="0">
                <a:latin typeface="Arial"/>
              </a:rPr>
              <a:t>for preservation of input groups (only for group-based operators)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TPC-H query example</a:t>
            </a:r>
            <a:endParaRPr dirty="0"/>
          </a:p>
        </p:txBody>
      </p:sp>
      <p:pic>
        <p:nvPicPr>
          <p:cNvPr id="66" name="Picture 6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7085" y="2477521"/>
            <a:ext cx="3258894" cy="6524045"/>
          </a:xfrm>
          <a:prstGeom prst="rect">
            <a:avLst/>
          </a:prstGeom>
          <a:ln>
            <a:noFill/>
          </a:ln>
        </p:spPr>
      </p:pic>
      <p:pic>
        <p:nvPicPr>
          <p:cNvPr id="67" name="Picture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9923" y="2605717"/>
            <a:ext cx="3303014" cy="625000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50200" y="196280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Physical Optimization</a:t>
            </a:r>
            <a:endParaRPr dirty="0"/>
          </a:p>
        </p:txBody>
      </p:sp>
      <p:sp>
        <p:nvSpPr>
          <p:cNvPr id="69" name="TextShape 2"/>
          <p:cNvSpPr txBox="1"/>
          <p:nvPr/>
        </p:nvSpPr>
        <p:spPr>
          <a:xfrm>
            <a:off x="650200" y="2113554"/>
            <a:ext cx="11703130" cy="7155734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Production </a:t>
            </a:r>
            <a:r>
              <a:rPr lang="en-US" dirty="0">
                <a:latin typeface="Arial"/>
              </a:rPr>
              <a:t>of a physical execution plan 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Extension </a:t>
            </a:r>
            <a:r>
              <a:rPr lang="en-US" dirty="0">
                <a:latin typeface="Arial"/>
              </a:rPr>
              <a:t>of logical plan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Specification </a:t>
            </a:r>
            <a:r>
              <a:rPr lang="en-US" dirty="0">
                <a:latin typeface="Arial"/>
              </a:rPr>
              <a:t>of local execution strategies (e.g. sorting, hashing, join)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Specification </a:t>
            </a:r>
            <a:r>
              <a:rPr lang="en-US" dirty="0">
                <a:latin typeface="Arial"/>
              </a:rPr>
              <a:t>of data shipping strategies (e.g. local forward, broadcast data transfer)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Consideration </a:t>
            </a:r>
            <a:r>
              <a:rPr lang="en-US" dirty="0">
                <a:latin typeface="Arial"/>
              </a:rPr>
              <a:t>of interesting properties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Operator </a:t>
            </a:r>
            <a:r>
              <a:rPr lang="en-US" dirty="0">
                <a:latin typeface="Arial"/>
              </a:rPr>
              <a:t>can preserve or destroy interesting properties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Use </a:t>
            </a:r>
            <a:r>
              <a:rPr lang="en-US" dirty="0">
                <a:latin typeface="Arial"/>
              </a:rPr>
              <a:t>of notion of constant fields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Physical Optimization</a:t>
            </a:r>
            <a:endParaRPr dirty="0"/>
          </a:p>
        </p:txBody>
      </p:sp>
      <p:pic>
        <p:nvPicPr>
          <p:cNvPr id="71" name="Picture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0803" y="1887635"/>
            <a:ext cx="4128768" cy="74325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50200" y="124272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Physical Optimization</a:t>
            </a:r>
            <a:endParaRPr dirty="0"/>
          </a:p>
        </p:txBody>
      </p:sp>
      <p:sp>
        <p:nvSpPr>
          <p:cNvPr id="73" name="TextShape 2"/>
          <p:cNvSpPr txBox="1"/>
          <p:nvPr/>
        </p:nvSpPr>
        <p:spPr>
          <a:xfrm>
            <a:off x="650200" y="2123589"/>
            <a:ext cx="12089999" cy="6801803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Optimizer </a:t>
            </a:r>
            <a:r>
              <a:rPr lang="en-US" sz="3200" dirty="0">
                <a:latin typeface="Arial"/>
              </a:rPr>
              <a:t>uses cost-based approach to choose plan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Cost </a:t>
            </a:r>
            <a:r>
              <a:rPr lang="en-US" sz="3200" dirty="0">
                <a:latin typeface="Arial"/>
              </a:rPr>
              <a:t>model based on disk I/O and network I/O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Intermediate </a:t>
            </a:r>
            <a:r>
              <a:rPr lang="en-US" sz="3200" dirty="0">
                <a:latin typeface="Arial"/>
              </a:rPr>
              <a:t>results must be estimated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Difficult </a:t>
            </a:r>
            <a:r>
              <a:rPr lang="en-US" sz="3200" dirty="0">
                <a:latin typeface="Arial"/>
              </a:rPr>
              <a:t>because of UDFs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Optimizer </a:t>
            </a:r>
            <a:r>
              <a:rPr lang="en-US" sz="3200" dirty="0">
                <a:latin typeface="Arial"/>
              </a:rPr>
              <a:t>relies on hints (e.g. UDF selectivity) by user or upward layers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Algorithm </a:t>
            </a:r>
            <a:r>
              <a:rPr lang="en-US" sz="3200" dirty="0">
                <a:latin typeface="Arial"/>
              </a:rPr>
              <a:t>to enumerate physical plans based on Depth-First approach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While </a:t>
            </a:r>
            <a:r>
              <a:rPr lang="en-US" sz="3200" dirty="0">
                <a:latin typeface="Arial"/>
              </a:rPr>
              <a:t>descending tracks interesting properties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When </a:t>
            </a:r>
            <a:r>
              <a:rPr lang="en-US" sz="3200" dirty="0">
                <a:latin typeface="Arial"/>
              </a:rPr>
              <a:t>a source is reached, it generates plan alternatives</a:t>
            </a:r>
            <a:endParaRPr sz="32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3200" dirty="0" smtClean="0">
                <a:latin typeface="Arial"/>
              </a:rPr>
              <a:t> Best </a:t>
            </a:r>
            <a:r>
              <a:rPr lang="en-US" sz="3200" dirty="0">
                <a:latin typeface="Arial"/>
              </a:rPr>
              <a:t>plan is found when it returns to sink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84" y="2068488"/>
            <a:ext cx="11099800" cy="6677496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Μηχανισμός εκτέλεσης προγράμματος </a:t>
            </a:r>
            <a:r>
              <a:rPr lang="en-US" dirty="0" smtClean="0"/>
              <a:t>Nephele</a:t>
            </a:r>
            <a:endParaRPr lang="en-US" dirty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Μοντέλο </a:t>
            </a:r>
            <a:r>
              <a:rPr lang="en-US" dirty="0" smtClean="0"/>
              <a:t>Master/Worker</a:t>
            </a:r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Master (</a:t>
            </a:r>
            <a:r>
              <a:rPr lang="en-US" sz="1800" dirty="0" smtClean="0"/>
              <a:t>Job Manager</a:t>
            </a:r>
            <a:r>
              <a:rPr lang="en-US" dirty="0" smtClean="0"/>
              <a:t>): </a:t>
            </a:r>
            <a:r>
              <a:rPr lang="el-GR" dirty="0" smtClean="0"/>
              <a:t>Συντονισμός εκτέλεσης, ανάθεση εργασιών, διάγνωση κατάστασης </a:t>
            </a:r>
            <a:r>
              <a:rPr lang="en-US" dirty="0" smtClean="0"/>
              <a:t>workers </a:t>
            </a:r>
            <a:r>
              <a:rPr lang="el-GR" dirty="0" smtClean="0"/>
              <a:t>μέσο </a:t>
            </a:r>
            <a:r>
              <a:rPr lang="en-US" dirty="0" smtClean="0"/>
              <a:t>heartbeat </a:t>
            </a:r>
            <a:r>
              <a:rPr lang="el-GR" dirty="0" smtClean="0"/>
              <a:t>μηνυμάτων.</a:t>
            </a:r>
            <a:endParaRPr lang="en-US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Workers (</a:t>
            </a:r>
            <a:r>
              <a:rPr lang="en-US" sz="1800" dirty="0" smtClean="0"/>
              <a:t>Task Manager</a:t>
            </a:r>
            <a:r>
              <a:rPr lang="en-US" dirty="0" smtClean="0"/>
              <a:t>): </a:t>
            </a:r>
            <a:r>
              <a:rPr lang="el-GR" dirty="0" smtClean="0"/>
              <a:t>Εκτέλεση εργασιών, ανταλλαγή μηνυμάτων.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50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80456"/>
            <a:ext cx="11099800" cy="7488832"/>
          </a:xfrm>
        </p:spPr>
        <p:txBody>
          <a:bodyPr anchor="t">
            <a:normAutofit fontScale="92500"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Εκτέλεση προγράμματος</a:t>
            </a:r>
            <a:endParaRPr lang="en-US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Job Manager </a:t>
            </a:r>
            <a:r>
              <a:rPr lang="el-GR" dirty="0" smtClean="0"/>
              <a:t>λαμβάνει </a:t>
            </a:r>
            <a:r>
              <a:rPr lang="en-US" dirty="0" smtClean="0"/>
              <a:t>Job Graph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Συμπαγής αναπαράσταση της παράλληλης εκτέλεσης</a:t>
            </a:r>
            <a:endParaRPr lang="en-US" dirty="0" smtClean="0"/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Κόμβος: Τελεστής ή </a:t>
            </a:r>
            <a:r>
              <a:rPr lang="en-US" dirty="0" smtClean="0"/>
              <a:t>UDF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Ακμή: Μέθοδος μεταφοράς εγγραφών μεταξύ κόμβων</a:t>
            </a:r>
            <a:endParaRPr lang="en-US" dirty="0" smtClean="0"/>
          </a:p>
          <a:p>
            <a:pPr marL="3578303" lvl="7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All-to-all: </a:t>
            </a:r>
            <a:r>
              <a:rPr lang="el-GR" dirty="0" smtClean="0"/>
              <a:t>Τμηματοποίηση δεδομένων</a:t>
            </a:r>
            <a:endParaRPr lang="en-US" dirty="0" smtClean="0"/>
          </a:p>
          <a:p>
            <a:pPr marL="3578303" lvl="7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Pointwise</a:t>
            </a:r>
            <a:r>
              <a:rPr lang="en-US" dirty="0" smtClean="0"/>
              <a:t>: Forward passing </a:t>
            </a:r>
            <a:r>
              <a:rPr lang="el-GR" dirty="0" smtClean="0"/>
              <a:t>δεδομένων</a:t>
            </a:r>
            <a:endParaRPr lang="en-US" dirty="0" smtClean="0"/>
          </a:p>
          <a:p>
            <a:pPr marL="3578303" lvl="7" indent="-45720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Job Graph </a:t>
            </a:r>
            <a:r>
              <a:rPr lang="el-GR" dirty="0" smtClean="0"/>
              <a:t>επεκτείνεται σε </a:t>
            </a:r>
            <a:r>
              <a:rPr lang="en-US" dirty="0" smtClean="0"/>
              <a:t>Execution Graph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Γνώση κατάστασης σε κάθε </a:t>
            </a:r>
            <a:r>
              <a:rPr lang="el-GR" b="1" dirty="0" smtClean="0"/>
              <a:t>παράλληλη εκτέλεση ενός κόμβου (</a:t>
            </a:r>
            <a:r>
              <a:rPr lang="en-US" b="1" dirty="0" smtClean="0"/>
              <a:t>Task</a:t>
            </a:r>
            <a:r>
              <a:rPr lang="el-GR" b="1" dirty="0" smtClean="0"/>
              <a:t>)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2644552"/>
            <a:ext cx="148786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1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creen Shot 2015-11-23 at 19.27.05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397944" y="1852464"/>
            <a:ext cx="7141299" cy="72033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348408"/>
            <a:ext cx="11099800" cy="8316924"/>
          </a:xfrm>
        </p:spPr>
        <p:txBody>
          <a:bodyPr anchor="t">
            <a:normAutofit fontScale="85000" lnSpcReduction="20000"/>
          </a:bodyPr>
          <a:lstStyle/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Task (</a:t>
            </a:r>
            <a:r>
              <a:rPr lang="el-GR" sz="4400" dirty="0" smtClean="0"/>
              <a:t>Εργασία</a:t>
            </a:r>
            <a:r>
              <a:rPr lang="en-US" sz="4400" dirty="0" smtClean="0"/>
              <a:t>)</a:t>
            </a:r>
            <a:endParaRPr lang="el-GR" sz="4400" dirty="0" smtClean="0"/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Κατάσταση (</a:t>
            </a:r>
            <a:r>
              <a:rPr lang="en-US" dirty="0" smtClean="0"/>
              <a:t>state</a:t>
            </a:r>
            <a:r>
              <a:rPr lang="el-GR" dirty="0" smtClean="0"/>
              <a:t>):</a:t>
            </a:r>
            <a:r>
              <a:rPr lang="en-US" dirty="0" smtClean="0"/>
              <a:t> </a:t>
            </a:r>
            <a:r>
              <a:rPr lang="en-US" dirty="0"/>
              <a:t>scheduling</a:t>
            </a:r>
            <a:r>
              <a:rPr lang="el-GR" dirty="0"/>
              <a:t>, </a:t>
            </a:r>
            <a:r>
              <a:rPr lang="en-US" dirty="0"/>
              <a:t>deploying</a:t>
            </a:r>
            <a:r>
              <a:rPr lang="el-GR" dirty="0"/>
              <a:t>, </a:t>
            </a:r>
            <a:r>
              <a:rPr lang="en-US" dirty="0"/>
              <a:t>running</a:t>
            </a:r>
            <a:r>
              <a:rPr lang="el-GR" dirty="0"/>
              <a:t>, και </a:t>
            </a:r>
            <a:r>
              <a:rPr lang="en-US" dirty="0" smtClean="0"/>
              <a:t>finished</a:t>
            </a:r>
            <a:endParaRPr lang="el-GR" dirty="0" smtClean="0"/>
          </a:p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Job Manager</a:t>
            </a:r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dirty="0" smtClean="0"/>
              <a:t>Ανάθεση </a:t>
            </a:r>
            <a:r>
              <a:rPr lang="en-US" dirty="0" smtClean="0"/>
              <a:t>Task </a:t>
            </a:r>
            <a:r>
              <a:rPr lang="el-GR" dirty="0" smtClean="0"/>
              <a:t>σε απομακρυσμένες υπηρεσίες ή τοπικά σε </a:t>
            </a:r>
            <a:r>
              <a:rPr lang="en-US" dirty="0" smtClean="0"/>
              <a:t>resource manager </a:t>
            </a:r>
            <a:r>
              <a:rPr lang="el-GR" dirty="0" smtClean="0"/>
              <a:t>ενός </a:t>
            </a:r>
            <a:r>
              <a:rPr lang="en-US" dirty="0" smtClean="0"/>
              <a:t>cluster</a:t>
            </a:r>
          </a:p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sz="4400" dirty="0" smtClean="0"/>
              <a:t>Επικοινωνία μεταξύ </a:t>
            </a:r>
            <a:r>
              <a:rPr lang="en-US" sz="4400" dirty="0" smtClean="0"/>
              <a:t>Tasks</a:t>
            </a:r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3300" dirty="0" smtClean="0"/>
              <a:t>Λήψη διεύθυνσης παραλήπτη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700" dirty="0" smtClean="0"/>
              <a:t>Μέσο </a:t>
            </a:r>
            <a:r>
              <a:rPr lang="en-US" sz="2700" dirty="0" smtClean="0"/>
              <a:t>TCP -&gt; IP </a:t>
            </a:r>
            <a:r>
              <a:rPr lang="el-GR" sz="2700" dirty="0" smtClean="0"/>
              <a:t>διεύθυνση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700" dirty="0" smtClean="0"/>
              <a:t>Μέσο κύριας μνήμης</a:t>
            </a:r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3300" dirty="0" smtClean="0"/>
              <a:t>Πλεονέκτημα: Μειωμένη καθυστέρηση, χαμηλό </a:t>
            </a:r>
            <a:r>
              <a:rPr lang="en-US" sz="3300" dirty="0" smtClean="0"/>
              <a:t>I/O </a:t>
            </a:r>
          </a:p>
          <a:p>
            <a:pPr marL="2798027" lvl="5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3300" dirty="0" smtClean="0"/>
              <a:t>Συμπίεση/</a:t>
            </a:r>
            <a:r>
              <a:rPr lang="el-GR" sz="3300" dirty="0" err="1" smtClean="0"/>
              <a:t>Αποσυμπίεση</a:t>
            </a:r>
            <a:r>
              <a:rPr lang="el-GR" sz="3300" dirty="0" smtClean="0"/>
              <a:t> μηνυμάτων από/σε κάθε κόμβο</a:t>
            </a:r>
          </a:p>
          <a:p>
            <a:pPr marL="3188165" lvl="6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700" dirty="0" smtClean="0"/>
              <a:t>Μείωση του χρόνου μεταφοράς, χρήσης </a:t>
            </a:r>
            <a:r>
              <a:rPr lang="en-US" sz="2700" dirty="0" smtClean="0"/>
              <a:t>bandwidth</a:t>
            </a:r>
            <a:r>
              <a:rPr lang="el-GR" sz="2700" dirty="0" smtClean="0"/>
              <a:t> σε βάρος του</a:t>
            </a:r>
            <a:r>
              <a:rPr lang="en-US" sz="2700" dirty="0" smtClean="0"/>
              <a:t> CPU load</a:t>
            </a:r>
            <a:endParaRPr lang="el-GR" sz="2700" dirty="0" smtClean="0"/>
          </a:p>
          <a:p>
            <a:pPr lvl="2" algn="l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7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63948"/>
          </a:xfrm>
        </p:spPr>
        <p:txBody>
          <a:bodyPr>
            <a:normAutofit/>
          </a:bodyPr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Χαρακτηριστικά </a:t>
            </a:r>
            <a:r>
              <a:rPr lang="en-US" dirty="0" smtClean="0">
                <a:solidFill>
                  <a:schemeClr val="tx1"/>
                </a:solidFill>
              </a:rPr>
              <a:t>Stratosphere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36" y="2572544"/>
            <a:ext cx="4896544" cy="6286500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sz="2800" dirty="0" smtClean="0"/>
              <a:t>Στοίβα για εξαγωγή και ανάλυση δεδομένων</a:t>
            </a:r>
          </a:p>
          <a:p>
            <a:pPr marL="457200" lvl="1" indent="-457200" algn="l">
              <a:buFont typeface="Arial" pitchFamily="34" charset="0"/>
              <a:buChar char="•"/>
            </a:pPr>
            <a:endParaRPr lang="el-GR" dirty="0" smtClean="0"/>
          </a:p>
          <a:p>
            <a:pPr marL="457200" lvl="1" indent="-457200" algn="l">
              <a:buFont typeface="Arial" pitchFamily="34" charset="0"/>
              <a:buChar char="•"/>
            </a:pPr>
            <a:r>
              <a:rPr lang="el-GR" sz="2800" dirty="0" smtClean="0"/>
              <a:t>Επεξεργασία αυστηρά </a:t>
            </a:r>
            <a:r>
              <a:rPr lang="el-GR" sz="2800" dirty="0" smtClean="0"/>
              <a:t>δομημένων, </a:t>
            </a:r>
            <a:r>
              <a:rPr lang="el-GR" sz="2800" dirty="0" err="1" smtClean="0"/>
              <a:t>ημι</a:t>
            </a:r>
            <a:r>
              <a:rPr lang="el-GR" sz="2800" dirty="0" smtClean="0"/>
              <a:t>-δομημένων, </a:t>
            </a:r>
            <a:r>
              <a:rPr lang="el-GR" sz="2800" dirty="0" smtClean="0"/>
              <a:t>μη-δομημένων δεδομένων.</a:t>
            </a:r>
            <a:endParaRPr lang="el-GR" sz="2800" dirty="0" smtClean="0"/>
          </a:p>
          <a:p>
            <a:pPr marL="457200" lvl="1" indent="-457200" algn="l">
              <a:buFont typeface="Arial" pitchFamily="34" charset="0"/>
              <a:buChar char="•"/>
            </a:pPr>
            <a:endParaRPr lang="el-GR" sz="2800" dirty="0" smtClean="0"/>
          </a:p>
          <a:p>
            <a:pPr marL="457200" lvl="1" indent="-457200" algn="l">
              <a:buFont typeface="Arial" pitchFamily="34" charset="0"/>
              <a:buChar char="•"/>
            </a:pPr>
            <a:r>
              <a:rPr lang="el-GR" sz="2800" dirty="0" smtClean="0"/>
              <a:t>Χρήση ενός </a:t>
            </a:r>
            <a:r>
              <a:rPr lang="en-US" sz="2800" dirty="0" smtClean="0"/>
              <a:t>query processor, </a:t>
            </a:r>
            <a:r>
              <a:rPr lang="el-GR" sz="2800" dirty="0" smtClean="0"/>
              <a:t>μεταγλωττιστή και </a:t>
            </a:r>
            <a:r>
              <a:rPr lang="en-US" sz="2800" dirty="0" smtClean="0"/>
              <a:t>optimizer</a:t>
            </a:r>
            <a:endParaRPr lang="el-GR" sz="2800" dirty="0" smtClean="0"/>
          </a:p>
          <a:p>
            <a:pPr lvl="1"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46" y="2716560"/>
            <a:ext cx="692525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2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492424"/>
            <a:ext cx="11099800" cy="7992888"/>
          </a:xfrm>
        </p:spPr>
        <p:txBody>
          <a:bodyPr anchor="t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800" dirty="0" smtClean="0"/>
              <a:t>Ανεκτικότητα σε σφάλματα (</a:t>
            </a:r>
            <a:r>
              <a:rPr lang="en-US" sz="2800" dirty="0" smtClean="0"/>
              <a:t>Fault Tolerance</a:t>
            </a:r>
            <a:r>
              <a:rPr lang="el-GR" sz="2800" dirty="0" smtClean="0"/>
              <a:t>)</a:t>
            </a:r>
            <a:endParaRPr lang="en-US" sz="2800" dirty="0" smtClean="0"/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Μηχανισμός που στηρίζεται στο </a:t>
            </a:r>
            <a:r>
              <a:rPr lang="en-US" sz="2000" dirty="0" smtClean="0"/>
              <a:t>log rollback recovery.</a:t>
            </a:r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Συστήματα </a:t>
            </a:r>
            <a:r>
              <a:rPr lang="en-US" sz="2000" dirty="0" smtClean="0"/>
              <a:t>Dryad, Spark</a:t>
            </a:r>
            <a:r>
              <a:rPr lang="el-GR" sz="2000" dirty="0" smtClean="0"/>
              <a:t>, χρήση </a:t>
            </a:r>
            <a:r>
              <a:rPr lang="en-US" sz="2000" dirty="0" smtClean="0"/>
              <a:t>blocking operator </a:t>
            </a:r>
            <a:r>
              <a:rPr lang="el-GR" sz="2000" dirty="0" smtClean="0"/>
              <a:t>μοντέλου</a:t>
            </a:r>
            <a:r>
              <a:rPr lang="el-GR" sz="1400" dirty="0" smtClean="0"/>
              <a:t> (ολοκλήρωση αποτελέσματος τελεστή για χρήση από τον επόμενο)</a:t>
            </a:r>
            <a:endParaRPr lang="el-GR" sz="2000" dirty="0" smtClean="0"/>
          </a:p>
          <a:p>
            <a:pPr marL="3073865" lvl="6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1800" dirty="0" smtClean="0"/>
              <a:t>Ευκολότερη υλοποίηση του </a:t>
            </a:r>
            <a:r>
              <a:rPr lang="en-US" sz="1800" dirty="0" smtClean="0"/>
              <a:t>fault tolerance</a:t>
            </a:r>
            <a:r>
              <a:rPr lang="el-GR" sz="1800" dirty="0" smtClean="0"/>
              <a:t>, αλλά αύξηση του χρόνου ανάκαμψης</a:t>
            </a:r>
            <a:endParaRPr lang="en-US" sz="1800" dirty="0" smtClean="0"/>
          </a:p>
          <a:p>
            <a:pPr marL="3073865" lvl="6" indent="-342900">
              <a:lnSpc>
                <a:spcPct val="150000"/>
              </a:lnSpc>
              <a:buFont typeface="Arial" pitchFamily="34" charset="0"/>
              <a:buChar char="•"/>
            </a:pPr>
            <a:endParaRPr lang="el-GR" sz="1600" dirty="0" smtClean="0"/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400" dirty="0" smtClean="0"/>
              <a:t>Αντίθετα </a:t>
            </a:r>
            <a:r>
              <a:rPr lang="en-US" sz="2400" dirty="0" smtClean="0"/>
              <a:t>Stratosphere </a:t>
            </a:r>
            <a:r>
              <a:rPr lang="el-GR" sz="2400" dirty="0" smtClean="0"/>
              <a:t>κάνει χρήση </a:t>
            </a:r>
            <a:r>
              <a:rPr lang="en-US" sz="2400" b="1" dirty="0" smtClean="0"/>
              <a:t>pipeline</a:t>
            </a:r>
            <a:r>
              <a:rPr lang="en-US" sz="2400" dirty="0" smtClean="0"/>
              <a:t> </a:t>
            </a:r>
            <a:r>
              <a:rPr lang="el-GR" sz="2400" dirty="0" smtClean="0"/>
              <a:t>και </a:t>
            </a:r>
            <a:r>
              <a:rPr lang="en-US" sz="2400" b="1" dirty="0" smtClean="0"/>
              <a:t>materialized</a:t>
            </a:r>
            <a:r>
              <a:rPr lang="el-GR" sz="2400" b="1" dirty="0" smtClean="0"/>
              <a:t> </a:t>
            </a:r>
            <a:r>
              <a:rPr lang="en-US" sz="2400" b="1" dirty="0" smtClean="0"/>
              <a:t>checkpoint</a:t>
            </a:r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Εκτέλεση </a:t>
            </a:r>
            <a:r>
              <a:rPr lang="en-US" sz="2000" dirty="0" smtClean="0"/>
              <a:t>Task: </a:t>
            </a:r>
            <a:r>
              <a:rPr lang="el-GR" sz="2000" dirty="0" smtClean="0"/>
              <a:t>Αποθήκευση αποτελεσμάτων (</a:t>
            </a:r>
            <a:r>
              <a:rPr lang="en-US" sz="2000" dirty="0" smtClean="0"/>
              <a:t>on-the-fly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στη μνήμη ή στο δίσκο ανάλογα της χωρητικότητας.</a:t>
            </a:r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Ολοκλήρωση </a:t>
            </a:r>
            <a:r>
              <a:rPr lang="en-US" sz="2000" dirty="0" smtClean="0"/>
              <a:t>Task</a:t>
            </a:r>
            <a:r>
              <a:rPr lang="el-GR" sz="2000" dirty="0" smtClean="0"/>
              <a:t>: Δημιουργία</a:t>
            </a:r>
            <a:r>
              <a:rPr lang="en-US" sz="2000" dirty="0" smtClean="0"/>
              <a:t> materialized checkpoint</a:t>
            </a:r>
            <a:r>
              <a:rPr lang="el-GR" sz="2000" dirty="0"/>
              <a:t> </a:t>
            </a:r>
            <a:r>
              <a:rPr lang="el-GR" sz="1800" dirty="0" smtClean="0"/>
              <a:t>(τοπικά στον κόμβο που τρέχει το </a:t>
            </a:r>
            <a:r>
              <a:rPr lang="en-US" sz="1800" dirty="0" smtClean="0"/>
              <a:t>Task</a:t>
            </a:r>
            <a:r>
              <a:rPr lang="el-GR" sz="1800" dirty="0" smtClean="0"/>
              <a:t>)</a:t>
            </a:r>
            <a:endParaRPr lang="el-GR" sz="2000" dirty="0" smtClean="0"/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*</a:t>
            </a:r>
            <a:r>
              <a:rPr lang="en-US" sz="2000" dirty="0" smtClean="0"/>
              <a:t> </a:t>
            </a:r>
            <a:r>
              <a:rPr lang="el-GR" sz="2000" dirty="0" smtClean="0"/>
              <a:t>Άλλα </a:t>
            </a:r>
            <a:r>
              <a:rPr lang="en-US" sz="2000" dirty="0" smtClean="0"/>
              <a:t>Tasks </a:t>
            </a:r>
            <a:r>
              <a:rPr lang="el-GR" sz="2000" dirty="0" smtClean="0"/>
              <a:t>που καταναλώνουν το αποτέλεσμα δε χρειάζεται να περιμένουν για την ολοκλήρωση του </a:t>
            </a:r>
            <a:r>
              <a:rPr lang="en-US" sz="2000" dirty="0" smtClean="0"/>
              <a:t>mat. Checkpoint</a:t>
            </a:r>
          </a:p>
          <a:p>
            <a:pPr marL="2683727" lvl="5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b="1" dirty="0" smtClean="0"/>
              <a:t>Εμφάνιση σφάλματος</a:t>
            </a:r>
            <a:r>
              <a:rPr lang="el-GR" sz="2000" dirty="0" smtClean="0"/>
              <a:t>: Επανεκκίνηση των </a:t>
            </a:r>
            <a:r>
              <a:rPr lang="en-US" sz="2000" dirty="0" smtClean="0"/>
              <a:t>Tasks </a:t>
            </a:r>
            <a:r>
              <a:rPr lang="el-GR" sz="2000" dirty="0" smtClean="0"/>
              <a:t>αλλά χρήση των ήδη παραγόμενων αποτελεσμάτων από τα </a:t>
            </a:r>
            <a:r>
              <a:rPr lang="en-US" sz="2000" dirty="0" smtClean="0"/>
              <a:t>Checkpoints</a:t>
            </a:r>
            <a:endParaRPr lang="en-US" sz="2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7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952500" y="1492424"/>
            <a:ext cx="11099800" cy="47525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l-GR" sz="2800" dirty="0" smtClean="0"/>
              <a:t>Ανεκτικότητα σε σφάλματα (</a:t>
            </a:r>
            <a:r>
              <a:rPr lang="en-US" sz="2800" dirty="0" smtClean="0"/>
              <a:t>Fault Tolerance</a:t>
            </a:r>
            <a:r>
              <a:rPr lang="el-GR" sz="2800" dirty="0" smtClean="0"/>
              <a:t>)</a:t>
            </a:r>
            <a:r>
              <a:rPr lang="en-US" sz="2800" dirty="0" smtClean="0"/>
              <a:t> </a:t>
            </a:r>
            <a:r>
              <a:rPr lang="el-GR" sz="2800" b="1" dirty="0" smtClean="0"/>
              <a:t>συνέχεια</a:t>
            </a:r>
          </a:p>
          <a:p>
            <a:pPr lvl="1" algn="l"/>
            <a:r>
              <a:rPr lang="en-US" sz="2400" dirty="0" smtClean="0"/>
              <a:t>Stratosphere: </a:t>
            </a:r>
            <a:r>
              <a:rPr lang="el-GR" sz="2400" dirty="0" smtClean="0"/>
              <a:t>Απόφαση αν το αποτέλεσμα ενός </a:t>
            </a:r>
            <a:r>
              <a:rPr lang="en-US" sz="2400" dirty="0" smtClean="0"/>
              <a:t>task </a:t>
            </a:r>
            <a:r>
              <a:rPr lang="el-GR" sz="2400" dirty="0" smtClean="0"/>
              <a:t>θα γίνει </a:t>
            </a:r>
            <a:r>
              <a:rPr lang="en-US" sz="2400" dirty="0" smtClean="0"/>
              <a:t>materialized </a:t>
            </a:r>
            <a:r>
              <a:rPr lang="el-GR" sz="2400" dirty="0" smtClean="0"/>
              <a:t>βάσει</a:t>
            </a:r>
          </a:p>
          <a:p>
            <a:pPr lvl="2" algn="l"/>
            <a:r>
              <a:rPr lang="el-GR" sz="2000" dirty="0" smtClean="0"/>
              <a:t>Μεγέθους δεδομένων</a:t>
            </a:r>
          </a:p>
          <a:p>
            <a:pPr lvl="2" algn="l"/>
            <a:r>
              <a:rPr lang="el-GR" sz="2000" dirty="0" smtClean="0"/>
              <a:t>Χρόνου επανυπολογισμού αποτελέσματος</a:t>
            </a:r>
          </a:p>
          <a:p>
            <a:pPr lvl="1" algn="l"/>
            <a:r>
              <a:rPr lang="el-GR" sz="2400" dirty="0" smtClean="0"/>
              <a:t>Ευριστικό : </a:t>
            </a:r>
            <a:r>
              <a:rPr lang="en-US" sz="2400" dirty="0" smtClean="0"/>
              <a:t>Ephemeral </a:t>
            </a:r>
            <a:r>
              <a:rPr lang="en-US" sz="2400" dirty="0" err="1" smtClean="0"/>
              <a:t>checkpointing</a:t>
            </a:r>
            <a:endParaRPr lang="en-US" sz="2400" dirty="0" smtClean="0"/>
          </a:p>
          <a:p>
            <a:pPr marL="444500" lvl="1" indent="0" algn="l">
              <a:buNone/>
            </a:pPr>
            <a:endParaRPr lang="en-US" sz="2400" dirty="0" smtClean="0"/>
          </a:p>
          <a:p>
            <a:pPr algn="l"/>
            <a:endParaRPr lang="en-US" sz="2400" dirty="0" smtClean="0"/>
          </a:p>
          <a:p>
            <a:pPr lvl="1" algn="l"/>
            <a:endParaRPr lang="en-US" sz="2400" dirty="0" smtClean="0"/>
          </a:p>
          <a:p>
            <a:pPr lvl="1" algn="l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2500" y="412304"/>
            <a:ext cx="11099800" cy="874235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 err="1" smtClean="0">
                <a:solidFill>
                  <a:schemeClr val="tx1"/>
                </a:solidFill>
              </a:rPr>
              <a:t>Nephele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855272"/>
          </a:xfrm>
        </p:spPr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External </a:t>
            </a:r>
            <a:r>
              <a:rPr lang="en-US" sz="2400" dirty="0"/>
              <a:t>sorting, hybrid hash join, merge join, nested loop join, grouping και </a:t>
            </a:r>
            <a:r>
              <a:rPr lang="en-US" sz="2400" dirty="0" smtClean="0"/>
              <a:t>co-grouping</a:t>
            </a:r>
            <a:endParaRPr lang="el-GR" sz="2400" dirty="0" smtClean="0"/>
          </a:p>
          <a:p>
            <a:pPr lvl="1">
              <a:lnSpc>
                <a:spcPct val="150000"/>
              </a:lnSpc>
            </a:pPr>
            <a:r>
              <a:rPr lang="el-GR" sz="2400" dirty="0" smtClean="0"/>
              <a:t>Γλώσσα υλοποίησης: </a:t>
            </a:r>
            <a:r>
              <a:rPr lang="en-US" sz="2400" dirty="0" smtClean="0"/>
              <a:t>Java</a:t>
            </a:r>
          </a:p>
          <a:p>
            <a:pPr lvl="2">
              <a:lnSpc>
                <a:spcPct val="150000"/>
              </a:lnSpc>
            </a:pPr>
            <a:r>
              <a:rPr lang="el-GR" sz="2000" dirty="0" smtClean="0"/>
              <a:t>Πλεονεκτήματα: Ψηλός βαθμός </a:t>
            </a:r>
            <a:r>
              <a:rPr lang="el-GR" sz="2000" dirty="0" err="1" smtClean="0"/>
              <a:t>αφαιρετικότητας</a:t>
            </a:r>
            <a:r>
              <a:rPr lang="el-GR" sz="2000" dirty="0" smtClean="0"/>
              <a:t> έναντι άλλων γλωσσών</a:t>
            </a:r>
            <a:r>
              <a:rPr lang="en-US" sz="2000" dirty="0" smtClean="0"/>
              <a:t>, </a:t>
            </a:r>
            <a:r>
              <a:rPr lang="el-GR" sz="2000" dirty="0" smtClean="0"/>
              <a:t>καλή επίδοση</a:t>
            </a:r>
          </a:p>
          <a:p>
            <a:pPr lvl="2">
              <a:lnSpc>
                <a:spcPct val="150000"/>
              </a:lnSpc>
            </a:pPr>
            <a:r>
              <a:rPr lang="el-GR" sz="2000" dirty="0" smtClean="0"/>
              <a:t>Μειονεκτήματα</a:t>
            </a:r>
          </a:p>
          <a:p>
            <a:pPr lvl="3">
              <a:lnSpc>
                <a:spcPct val="150000"/>
              </a:lnSpc>
            </a:pPr>
            <a:r>
              <a:rPr lang="el-GR" sz="2000" dirty="0" smtClean="0"/>
              <a:t>Όχι άμεση πρόσβαση στη μνήμη (όχι </a:t>
            </a:r>
            <a:r>
              <a:rPr lang="en-US" sz="2000" dirty="0" smtClean="0"/>
              <a:t>pointers</a:t>
            </a:r>
            <a:r>
              <a:rPr lang="el-GR" sz="2000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el-GR" sz="2000" dirty="0" smtClean="0"/>
              <a:t>Ανάγκη χρήσης αντικειμένων(</a:t>
            </a:r>
            <a:r>
              <a:rPr lang="en-US" sz="2000" dirty="0" smtClean="0"/>
              <a:t>objects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, </a:t>
            </a:r>
            <a:r>
              <a:rPr lang="en-US" sz="2000" dirty="0" smtClean="0"/>
              <a:t>overhead </a:t>
            </a:r>
            <a:r>
              <a:rPr lang="el-GR" sz="2000" dirty="0" smtClean="0"/>
              <a:t>στη μνήμη που απαιτείται</a:t>
            </a:r>
          </a:p>
          <a:p>
            <a:pPr lvl="3">
              <a:lnSpc>
                <a:spcPct val="150000"/>
              </a:lnSpc>
            </a:pPr>
            <a:r>
              <a:rPr lang="el-GR" sz="2000" dirty="0" smtClean="0"/>
              <a:t>Αποδέσμευση μνήμης δυνατή μόνο μέσο του </a:t>
            </a:r>
            <a:r>
              <a:rPr lang="en-US" sz="2000" dirty="0" smtClean="0"/>
              <a:t>garbage collector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2500" y="412304"/>
            <a:ext cx="11099800" cy="874235"/>
          </a:xfrm>
          <a:prstGeom prst="rect">
            <a:avLst/>
          </a:prstGeom>
          <a:noFill/>
        </p:spPr>
        <p:txBody>
          <a:bodyPr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Runtime </a:t>
            </a:r>
            <a:r>
              <a:rPr lang="el-GR" sz="7200" dirty="0" smtClean="0"/>
              <a:t>τελεστές</a:t>
            </a:r>
            <a:endParaRPr lang="el-GR" sz="7200" dirty="0"/>
          </a:p>
        </p:txBody>
      </p:sp>
    </p:spTree>
    <p:extLst>
      <p:ext uri="{BB962C8B-B14F-4D97-AF65-F5344CB8AC3E}">
        <p14:creationId xmlns:p14="http://schemas.microsoft.com/office/powerpoint/2010/main" val="1856986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234" y="1272399"/>
            <a:ext cx="11099800" cy="727680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(</a:t>
            </a:r>
            <a:r>
              <a:rPr lang="el-GR" sz="2800" dirty="0" smtClean="0"/>
              <a:t>συνέχεια</a:t>
            </a:r>
            <a:r>
              <a:rPr lang="en-US" sz="2800" dirty="0" smtClean="0"/>
              <a:t>)</a:t>
            </a:r>
            <a:endParaRPr lang="el-GR" sz="2800" dirty="0" smtClean="0"/>
          </a:p>
          <a:p>
            <a:pPr lvl="1">
              <a:lnSpc>
                <a:spcPct val="150000"/>
              </a:lnSpc>
            </a:pPr>
            <a:r>
              <a:rPr lang="el-GR" sz="2800" dirty="0" smtClean="0"/>
              <a:t>Λύση </a:t>
            </a:r>
            <a:r>
              <a:rPr lang="en-US" sz="2800" dirty="0" smtClean="0"/>
              <a:t>Stratosphere</a:t>
            </a:r>
          </a:p>
          <a:p>
            <a:pPr lvl="2">
              <a:lnSpc>
                <a:spcPct val="150000"/>
              </a:lnSpc>
            </a:pPr>
            <a:r>
              <a:rPr lang="el-GR" sz="2800" dirty="0" smtClean="0"/>
              <a:t>Χρήση </a:t>
            </a:r>
            <a:r>
              <a:rPr lang="en-US" sz="2800" dirty="0" smtClean="0"/>
              <a:t>serialized </a:t>
            </a:r>
            <a:r>
              <a:rPr lang="el-GR" sz="2800" dirty="0" smtClean="0"/>
              <a:t>δεδομένων που αποθηκεύονται σε </a:t>
            </a:r>
            <a:r>
              <a:rPr lang="en-US" sz="2800" dirty="0" smtClean="0"/>
              <a:t>byte </a:t>
            </a:r>
            <a:r>
              <a:rPr lang="el-GR" sz="2800" dirty="0" smtClean="0"/>
              <a:t>πίνακες</a:t>
            </a:r>
            <a:endParaRPr lang="en-US" sz="2800" dirty="0" smtClean="0"/>
          </a:p>
          <a:p>
            <a:pPr lvl="3">
              <a:lnSpc>
                <a:spcPct val="150000"/>
              </a:lnSpc>
            </a:pPr>
            <a:r>
              <a:rPr lang="el-GR" sz="2400" dirty="0"/>
              <a:t>Ό</a:t>
            </a:r>
            <a:r>
              <a:rPr lang="el-GR" sz="2400" dirty="0" smtClean="0"/>
              <a:t>μοιοι </a:t>
            </a:r>
            <a:r>
              <a:rPr lang="el-GR" sz="2400" dirty="0"/>
              <a:t>με τις σελίδες που συναντούμε στην κύρια μνήμη (</a:t>
            </a:r>
            <a:r>
              <a:rPr lang="en-US" sz="2400" dirty="0"/>
              <a:t>Buffer Manager</a:t>
            </a:r>
            <a:r>
              <a:rPr lang="el-GR" sz="2400" dirty="0"/>
              <a:t>).</a:t>
            </a:r>
            <a:endParaRPr lang="el-GR" sz="4000" dirty="0" smtClean="0"/>
          </a:p>
          <a:p>
            <a:pPr lvl="3">
              <a:lnSpc>
                <a:spcPct val="150000"/>
              </a:lnSpc>
            </a:pPr>
            <a:r>
              <a:rPr lang="el-GR" sz="2400" dirty="0"/>
              <a:t>Α</a:t>
            </a:r>
            <a:r>
              <a:rPr lang="el-GR" sz="2400" dirty="0" smtClean="0"/>
              <a:t>ναφορά </a:t>
            </a:r>
            <a:r>
              <a:rPr lang="el-GR" sz="2400" dirty="0"/>
              <a:t>σε κάποια εγγραφή γίνεται μέσω </a:t>
            </a:r>
            <a:r>
              <a:rPr lang="en-US" sz="2400" dirty="0" smtClean="0"/>
              <a:t>offset</a:t>
            </a:r>
            <a:endParaRPr lang="el-GR" sz="2400" dirty="0" smtClean="0"/>
          </a:p>
          <a:p>
            <a:pPr lvl="3">
              <a:lnSpc>
                <a:spcPct val="150000"/>
              </a:lnSpc>
            </a:pPr>
            <a:r>
              <a:rPr lang="el-GR" sz="2400" dirty="0"/>
              <a:t>Χ</a:t>
            </a:r>
            <a:r>
              <a:rPr lang="el-GR" sz="2400" dirty="0" smtClean="0"/>
              <a:t>ρήση πεδίων </a:t>
            </a:r>
            <a:r>
              <a:rPr lang="el-GR" sz="2400" dirty="0"/>
              <a:t>της εγγραφής από ένα </a:t>
            </a:r>
            <a:r>
              <a:rPr lang="en-US" sz="2400" dirty="0" smtClean="0"/>
              <a:t>UDF</a:t>
            </a:r>
            <a:r>
              <a:rPr lang="el-GR" sz="2400" dirty="0" smtClean="0"/>
              <a:t> -&gt; </a:t>
            </a:r>
            <a:r>
              <a:rPr lang="en-US" sz="2400" dirty="0" smtClean="0"/>
              <a:t>deserialization </a:t>
            </a:r>
            <a:r>
              <a:rPr lang="el-GR" sz="2400" dirty="0"/>
              <a:t>σε αντικείμενα. </a:t>
            </a:r>
            <a:endParaRPr lang="el-GR" sz="2400" dirty="0" smtClean="0"/>
          </a:p>
          <a:p>
            <a:pPr lvl="3">
              <a:lnSpc>
                <a:spcPct val="150000"/>
              </a:lnSpc>
            </a:pPr>
            <a:r>
              <a:rPr lang="el-GR" sz="2400" dirty="0" smtClean="0"/>
              <a:t>Πλεονεκτήματα: </a:t>
            </a:r>
            <a:endParaRPr lang="el-GR" sz="2400" dirty="0" smtClean="0"/>
          </a:p>
          <a:p>
            <a:pPr lvl="4">
              <a:lnSpc>
                <a:spcPct val="150000"/>
              </a:lnSpc>
            </a:pPr>
            <a:r>
              <a:rPr lang="el-GR" sz="2400" dirty="0" smtClean="0"/>
              <a:t>Αποδοτική </a:t>
            </a:r>
            <a:r>
              <a:rPr lang="el-GR" sz="2400" dirty="0" smtClean="0"/>
              <a:t>χρήση </a:t>
            </a:r>
            <a:r>
              <a:rPr lang="el-GR" sz="2400" dirty="0" smtClean="0"/>
              <a:t>μνήμης: </a:t>
            </a:r>
            <a:r>
              <a:rPr lang="el-GR" sz="2400" dirty="0" smtClean="0"/>
              <a:t>γρηγορότερη μετάβαση δεδομένων από δίσκο σε μνήμη: </a:t>
            </a:r>
            <a:endParaRPr lang="el-GR" sz="2400" dirty="0" smtClean="0"/>
          </a:p>
          <a:p>
            <a:pPr lvl="4">
              <a:lnSpc>
                <a:spcPct val="150000"/>
              </a:lnSpc>
            </a:pPr>
            <a:r>
              <a:rPr lang="el-GR" sz="2400" dirty="0" smtClean="0"/>
              <a:t>Δεδομένα μπορούν </a:t>
            </a:r>
            <a:r>
              <a:rPr lang="el-GR" sz="2400" dirty="0"/>
              <a:t>να γραφούν κατευθείαν στο δίσκο αν υπάρχει έλλειψη μνήμης</a:t>
            </a:r>
          </a:p>
          <a:p>
            <a:pPr lvl="3">
              <a:lnSpc>
                <a:spcPct val="150000"/>
              </a:lnSpc>
            </a:pPr>
            <a:r>
              <a:rPr lang="el-GR" sz="2400" dirty="0" smtClean="0"/>
              <a:t>Σημαντικό σε </a:t>
            </a:r>
            <a:r>
              <a:rPr lang="el-GR" sz="2400" dirty="0" smtClean="0"/>
              <a:t>συστήματα που χειρίζονται </a:t>
            </a:r>
            <a:r>
              <a:rPr lang="en-US" sz="2400" dirty="0" smtClean="0"/>
              <a:t>Big Data.</a:t>
            </a:r>
            <a:endParaRPr lang="el-GR" dirty="0"/>
          </a:p>
          <a:p>
            <a:pPr lvl="2">
              <a:lnSpc>
                <a:spcPct val="150000"/>
              </a:lnSpc>
            </a:pPr>
            <a:endParaRPr lang="el-G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8549208"/>
            <a:ext cx="1109980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2" indent="0" algn="l" rtl="0" latinLnBrk="1" hangingPunct="0"/>
            <a:r>
              <a:rPr lang="en-US" sz="1800" b="1" dirty="0" smtClean="0"/>
              <a:t>Serialization</a:t>
            </a:r>
            <a:r>
              <a:rPr lang="en-US" sz="1800" dirty="0" smtClean="0"/>
              <a:t> </a:t>
            </a:r>
            <a:r>
              <a:rPr lang="en-US" sz="1800" dirty="0"/>
              <a:t>is the process of translating data structures or object state into a format that can be stored (for example, in a file or memory buffer, or transmitted across a network connection link) and reconstructed later in the same or another computer </a:t>
            </a:r>
            <a:r>
              <a:rPr lang="en-US" sz="1800" dirty="0" smtClean="0"/>
              <a:t>environment</a:t>
            </a:r>
            <a:endParaRPr lang="el-GR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2500" y="412304"/>
            <a:ext cx="11099800" cy="874235"/>
          </a:xfrm>
          <a:prstGeom prst="rect">
            <a:avLst/>
          </a:prstGeom>
          <a:noFill/>
        </p:spPr>
        <p:txBody>
          <a:bodyPr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7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Runtime </a:t>
            </a:r>
            <a:r>
              <a:rPr lang="el-GR" sz="7200" dirty="0" smtClean="0"/>
              <a:t>τελεστές</a:t>
            </a:r>
            <a:endParaRPr lang="el-GR" sz="7200" dirty="0"/>
          </a:p>
        </p:txBody>
      </p:sp>
    </p:spTree>
    <p:extLst>
      <p:ext uri="{BB962C8B-B14F-4D97-AF65-F5344CB8AC3E}">
        <p14:creationId xmlns:p14="http://schemas.microsoft.com/office/powerpoint/2010/main" val="4000383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Experimental Evaluation</a:t>
            </a:r>
            <a:endParaRPr dirty="0"/>
          </a:p>
        </p:txBody>
      </p:sp>
      <p:sp>
        <p:nvSpPr>
          <p:cNvPr id="77" name="TextShape 2"/>
          <p:cNvSpPr txBox="1"/>
          <p:nvPr/>
        </p:nvSpPr>
        <p:spPr>
          <a:xfrm>
            <a:off x="650200" y="2282440"/>
            <a:ext cx="11703130" cy="727371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2400" dirty="0" smtClean="0"/>
              <a:t> Compare </a:t>
            </a:r>
            <a:r>
              <a:rPr lang="en-US" sz="2400" dirty="0"/>
              <a:t>with other open-source systems for large scale data processing</a:t>
            </a:r>
            <a:endParaRPr sz="24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2400" dirty="0" smtClean="0"/>
              <a:t> Experimental </a:t>
            </a:r>
            <a:r>
              <a:rPr lang="en-US" sz="2400" dirty="0"/>
              <a:t>Setup: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b="1" dirty="0"/>
              <a:t>26 machines (1 master &amp; 25 slaves)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dirty="0"/>
              <a:t>2 AMD </a:t>
            </a:r>
            <a:r>
              <a:rPr lang="en-US" sz="2400" dirty="0" err="1"/>
              <a:t>Opteron</a:t>
            </a:r>
            <a:r>
              <a:rPr lang="en-US" sz="2400" dirty="0"/>
              <a:t> 6128 CPUs per slave (a total of 16 cores running at 2.0 GHz)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dirty="0"/>
              <a:t>32 GB of RAM per slave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dirty="0"/>
              <a:t>Intel 82576 gigabit Ethernet adapter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b="1" dirty="0"/>
              <a:t>Run in JVM for easy memory comparisons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b="1" dirty="0"/>
              <a:t>Job input/output stored in HDFS in ASCII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dirty="0"/>
              <a:t>Each test run in isolation	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b="1" dirty="0"/>
              <a:t>Number of slaves ranging from 5 to 25 with 8 tasks / slave </a:t>
            </a:r>
            <a:endParaRPr sz="2400" dirty="0"/>
          </a:p>
          <a:p>
            <a:pPr lvl="2" algn="l">
              <a:spcAft>
                <a:spcPts val="2000"/>
              </a:spcAft>
              <a:buSzPct val="60000"/>
            </a:pPr>
            <a:r>
              <a:rPr lang="en-US" sz="2400" b="1" dirty="0"/>
              <a:t>=&gt; DOP from 40 to 200</a:t>
            </a:r>
            <a:endParaRPr sz="2400" dirty="0"/>
          </a:p>
          <a:p>
            <a:pPr algn="l">
              <a:buSzPct val="45000"/>
              <a:buFont typeface="Arial" pitchFamily="34" charset="0"/>
              <a:buChar char="•"/>
            </a:pPr>
            <a:endParaRPr sz="3200" dirty="0"/>
          </a:p>
          <a:p>
            <a:pPr algn="l">
              <a:buSzPct val="45000"/>
              <a:buFont typeface="Arial" pitchFamily="34" charset="0"/>
              <a:buChar char="•"/>
            </a:pPr>
            <a:endParaRPr sz="3200" dirty="0"/>
          </a:p>
          <a:p>
            <a:pPr algn="l">
              <a:buSzPct val="45000"/>
              <a:buFont typeface="Arial" pitchFamily="34" charset="0"/>
              <a:buChar char="•"/>
            </a:pPr>
            <a:endParaRPr sz="3200" dirty="0"/>
          </a:p>
          <a:p>
            <a:pPr algn="l">
              <a:buSzPct val="45000"/>
              <a:buFont typeface="Arial" pitchFamily="34" charset="0"/>
              <a:buChar char="•"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 err="1">
                <a:latin typeface="Arial"/>
              </a:rPr>
              <a:t>TeraSort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650200" y="2532766"/>
            <a:ext cx="11703130" cy="5656402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Comparing </a:t>
            </a:r>
            <a:r>
              <a:rPr lang="en-US" sz="4000" dirty="0">
                <a:latin typeface="Arial"/>
              </a:rPr>
              <a:t>efficiency of Stratosphere's and </a:t>
            </a:r>
            <a:r>
              <a:rPr lang="en-US" sz="4000" dirty="0" err="1">
                <a:latin typeface="Arial"/>
              </a:rPr>
              <a:t>Hadoop's</a:t>
            </a:r>
            <a:r>
              <a:rPr lang="en-US" sz="4000" dirty="0">
                <a:latin typeface="Arial"/>
              </a:rPr>
              <a:t> execution engines</a:t>
            </a:r>
            <a:endParaRPr sz="4000" dirty="0"/>
          </a:p>
          <a:p>
            <a:pPr algn="just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Standard </a:t>
            </a:r>
            <a:r>
              <a:rPr lang="en-US" sz="4000" dirty="0">
                <a:latin typeface="Arial"/>
              </a:rPr>
              <a:t>map/reduce job</a:t>
            </a:r>
            <a:endParaRPr sz="4000" dirty="0"/>
          </a:p>
          <a:p>
            <a:pPr algn="just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Expressed </a:t>
            </a:r>
            <a:r>
              <a:rPr lang="en-US" sz="4000" dirty="0">
                <a:latin typeface="Arial"/>
              </a:rPr>
              <a:t>in both implementations as a map/reduce pair</a:t>
            </a:r>
            <a:endParaRPr sz="4000" dirty="0"/>
          </a:p>
          <a:p>
            <a:pPr algn="just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Reduced </a:t>
            </a:r>
            <a:r>
              <a:rPr lang="en-US" sz="4000" dirty="0">
                <a:latin typeface="Arial"/>
              </a:rPr>
              <a:t>impact of file system accesses by executing </a:t>
            </a:r>
            <a:r>
              <a:rPr lang="en-US" sz="4000" dirty="0" err="1">
                <a:latin typeface="Arial"/>
              </a:rPr>
              <a:t>TeraSort</a:t>
            </a:r>
            <a:r>
              <a:rPr lang="en-US" sz="4000" dirty="0">
                <a:latin typeface="Arial"/>
              </a:rPr>
              <a:t> variant that generates input on the fly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 err="1">
                <a:latin typeface="Arial"/>
              </a:rPr>
              <a:t>TeraSort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1789" t="34250" r="46150" b="14563"/>
          <a:stretch>
            <a:fillRect/>
          </a:stretch>
        </p:blipFill>
        <p:spPr bwMode="auto">
          <a:xfrm>
            <a:off x="2037904" y="2428528"/>
            <a:ext cx="8856984" cy="606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Word Count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650200" y="2468231"/>
            <a:ext cx="11703130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5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Comparing </a:t>
            </a:r>
            <a:r>
              <a:rPr lang="en-US" sz="4000" dirty="0" err="1">
                <a:latin typeface="Arial"/>
              </a:rPr>
              <a:t>Hadoop</a:t>
            </a:r>
            <a:r>
              <a:rPr lang="en-US" sz="4000" dirty="0">
                <a:latin typeface="Arial"/>
              </a:rPr>
              <a:t> and Stratosphere</a:t>
            </a:r>
            <a:endParaRPr sz="4000" dirty="0"/>
          </a:p>
          <a:p>
            <a:pPr algn="l">
              <a:spcAft>
                <a:spcPts val="25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Job </a:t>
            </a:r>
            <a:r>
              <a:rPr lang="en-US" sz="4000" dirty="0">
                <a:latin typeface="Arial"/>
              </a:rPr>
              <a:t>that counts word frequencies in a text</a:t>
            </a:r>
            <a:endParaRPr sz="4000" dirty="0"/>
          </a:p>
          <a:p>
            <a:pPr algn="l">
              <a:spcAft>
                <a:spcPts val="25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Typical </a:t>
            </a:r>
            <a:r>
              <a:rPr lang="en-US" sz="4000" dirty="0">
                <a:latin typeface="Arial"/>
              </a:rPr>
              <a:t>example for </a:t>
            </a:r>
            <a:r>
              <a:rPr lang="en-US" sz="4000" dirty="0" err="1">
                <a:latin typeface="Arial"/>
              </a:rPr>
              <a:t>MapReduce</a:t>
            </a:r>
            <a:r>
              <a:rPr lang="en-US" sz="4000" dirty="0">
                <a:latin typeface="Arial"/>
              </a:rPr>
              <a:t> programs</a:t>
            </a:r>
            <a:endParaRPr sz="4000" dirty="0"/>
          </a:p>
          <a:p>
            <a:pPr algn="l">
              <a:spcAft>
                <a:spcPts val="25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Synthetically </a:t>
            </a:r>
            <a:r>
              <a:rPr lang="en-US" sz="4000" dirty="0">
                <a:latin typeface="Arial"/>
              </a:rPr>
              <a:t>generated text data as input</a:t>
            </a:r>
            <a:endParaRPr sz="4000" dirty="0"/>
          </a:p>
          <a:p>
            <a:pPr algn="l">
              <a:spcAft>
                <a:spcPts val="25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Dictionary </a:t>
            </a:r>
            <a:r>
              <a:rPr lang="en-US" sz="4000" dirty="0">
                <a:latin typeface="Arial"/>
              </a:rPr>
              <a:t>with 100000 entries</a:t>
            </a:r>
            <a:endParaRPr sz="4000" dirty="0"/>
          </a:p>
          <a:p>
            <a:pPr algn="l">
              <a:buSzPct val="60000"/>
              <a:buFont typeface="Arial" pitchFamily="34" charset="0"/>
              <a:buChar char="•"/>
            </a:pP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Word Count</a:t>
            </a:r>
            <a:endParaRPr dirty="0"/>
          </a:p>
        </p:txBody>
      </p:sp>
      <p:pic>
        <p:nvPicPr>
          <p:cNvPr id="85" name="Picture 8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134" y="2595498"/>
            <a:ext cx="6606029" cy="4955042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421701" y="1769658"/>
            <a:ext cx="5712469" cy="67247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Substantial </a:t>
            </a:r>
            <a:r>
              <a:rPr lang="en-US" dirty="0">
                <a:latin typeface="Arial"/>
              </a:rPr>
              <a:t>amount of processing spent on tokenizing</a:t>
            </a: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endParaRPr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dirty="0" smtClean="0">
                <a:latin typeface="Arial"/>
              </a:rPr>
              <a:t> Use </a:t>
            </a:r>
            <a:r>
              <a:rPr lang="en-US" dirty="0">
                <a:latin typeface="Arial"/>
              </a:rPr>
              <a:t>of optimized sting </a:t>
            </a:r>
            <a:r>
              <a:rPr lang="en-US" dirty="0" err="1">
                <a:latin typeface="Arial"/>
              </a:rPr>
              <a:t>tokenizer</a:t>
            </a:r>
            <a:r>
              <a:rPr lang="en-US" dirty="0">
                <a:latin typeface="Arial"/>
              </a:rPr>
              <a:t> implementation rather than native JDK </a:t>
            </a:r>
            <a:r>
              <a:rPr lang="en-US" dirty="0" err="1">
                <a:latin typeface="Arial"/>
              </a:rPr>
              <a:t>StringTokenizer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Conclusions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50200" y="2388750"/>
            <a:ext cx="11703130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Comparable </a:t>
            </a:r>
            <a:r>
              <a:rPr lang="en-US" sz="4000" dirty="0">
                <a:latin typeface="Arial"/>
              </a:rPr>
              <a:t>or even better performance than other open-source systems (</a:t>
            </a:r>
            <a:r>
              <a:rPr lang="en-US" sz="4000" dirty="0" err="1">
                <a:latin typeface="Arial"/>
              </a:rPr>
              <a:t>Hadoop</a:t>
            </a:r>
            <a:r>
              <a:rPr lang="en-US" sz="4000" dirty="0">
                <a:latin typeface="Arial"/>
              </a:rPr>
              <a:t>, Hive, </a:t>
            </a:r>
            <a:r>
              <a:rPr lang="en-US" sz="4000" dirty="0" err="1">
                <a:latin typeface="Arial"/>
              </a:rPr>
              <a:t>Giraph</a:t>
            </a:r>
            <a:r>
              <a:rPr lang="en-US" sz="4000" dirty="0">
                <a:latin typeface="Arial"/>
              </a:rPr>
              <a:t>)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Gain </a:t>
            </a:r>
            <a:r>
              <a:rPr lang="en-US" sz="4000" dirty="0">
                <a:latin typeface="Arial"/>
              </a:rPr>
              <a:t>attributed to execution layer features and optimizer's ability to consider them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Opposed </a:t>
            </a:r>
            <a:r>
              <a:rPr lang="en-US" sz="4000" dirty="0">
                <a:latin typeface="Arial"/>
              </a:rPr>
              <a:t>to hard-coded decisions of other systems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0" y="444500"/>
            <a:ext cx="12169352" cy="1119932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Χαρακτηριστικά </a:t>
            </a:r>
            <a:r>
              <a:rPr lang="en-US" dirty="0">
                <a:solidFill>
                  <a:schemeClr val="tx1"/>
                </a:solidFill>
              </a:rPr>
              <a:t>Stratosphere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852464"/>
            <a:ext cx="11099800" cy="7704856"/>
          </a:xfrm>
        </p:spPr>
        <p:txBody>
          <a:bodyPr anchor="t"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l-GR" sz="2400" dirty="0" smtClean="0"/>
              <a:t>Χρήση δηλωτικής γλώσσας ψηλού επιπέδου </a:t>
            </a:r>
            <a:r>
              <a:rPr lang="en-US" sz="2400" dirty="0" smtClean="0"/>
              <a:t>-Meteor Script (</a:t>
            </a:r>
            <a:r>
              <a:rPr lang="el-GR" sz="2400" dirty="0" smtClean="0"/>
              <a:t>θεωρείται πιο αποδοτική</a:t>
            </a:r>
            <a:r>
              <a:rPr lang="en-US" sz="2400" dirty="0" smtClean="0"/>
              <a:t>)</a:t>
            </a: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l-GR" sz="2400" dirty="0" smtClean="0"/>
              <a:t>Μετατροπή δεδομένων σε βελτιστοποιημένη δυαδική μορφή.</a:t>
            </a:r>
          </a:p>
          <a:p>
            <a:pPr marL="742950" indent="-742950" algn="l">
              <a:buFont typeface="+mj-lt"/>
              <a:buAutoNum type="arabicPeriod"/>
            </a:pP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sz="2400" dirty="0" smtClean="0"/>
              <a:t>Primitives </a:t>
            </a:r>
            <a:r>
              <a:rPr lang="el-GR" sz="2400" dirty="0" smtClean="0"/>
              <a:t>με περισσότερη λειτουργικότητα έναντι του </a:t>
            </a:r>
            <a:r>
              <a:rPr lang="en-US" sz="2400" dirty="0" smtClean="0"/>
              <a:t>MapReduce</a:t>
            </a: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l-GR" sz="2400" dirty="0" smtClean="0"/>
              <a:t>Χειρισμός των </a:t>
            </a:r>
            <a:r>
              <a:rPr lang="en-US" sz="2400" dirty="0" smtClean="0"/>
              <a:t>UDFs (User defined functions) </a:t>
            </a:r>
            <a:r>
              <a:rPr lang="el-GR" sz="2400" dirty="0" smtClean="0"/>
              <a:t>σα </a:t>
            </a:r>
            <a:r>
              <a:rPr lang="en-US" sz="2400" dirty="0" smtClean="0"/>
              <a:t>first-class citizens </a:t>
            </a:r>
            <a:r>
              <a:rPr lang="el-GR" sz="2400" dirty="0" smtClean="0"/>
              <a:t>σε όλη τη στοίβα.</a:t>
            </a:r>
          </a:p>
          <a:p>
            <a:pPr marL="742950" indent="-742950" algn="l">
              <a:buFont typeface="+mj-lt"/>
              <a:buAutoNum type="arabicPeriod"/>
            </a:pPr>
            <a:endParaRPr lang="en-US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sz="2400" dirty="0" smtClean="0"/>
              <a:t>Query Optimizer: </a:t>
            </a:r>
            <a:r>
              <a:rPr lang="el-GR" sz="2400" dirty="0" smtClean="0"/>
              <a:t>Αυτόματη </a:t>
            </a:r>
            <a:r>
              <a:rPr lang="el-GR" sz="2400" dirty="0" err="1" smtClean="0"/>
              <a:t>παραλληλοποίηση</a:t>
            </a:r>
            <a:r>
              <a:rPr lang="el-GR" sz="2400" dirty="0" smtClean="0"/>
              <a:t> προγραμμάτων.</a:t>
            </a:r>
          </a:p>
          <a:p>
            <a:pPr marL="742950" indent="-742950" algn="l">
              <a:buFont typeface="+mj-lt"/>
              <a:buAutoNum type="arabicPeriod"/>
            </a:pP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l-GR" sz="2400" dirty="0" smtClean="0"/>
              <a:t>Υποστήριξη επαναληπτικών προγραμμάτων (πολλαπλά περάσματα από το σύνολο δεδομένων για να φτάσουμε σε απάντηση)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marL="742950" indent="-742950" algn="l">
              <a:buFont typeface="+mj-lt"/>
              <a:buAutoNum type="arabicPeriod"/>
            </a:pPr>
            <a:endParaRPr lang="en-US" sz="24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l-GR" sz="2400" dirty="0" smtClean="0"/>
              <a:t>Μηχανισμός εκτέλεσης: Αλγόριθμοι για επεξεργασία </a:t>
            </a:r>
            <a:r>
              <a:rPr lang="el-GR" sz="2400" dirty="0" err="1" smtClean="0"/>
              <a:t>επερωτημάτων</a:t>
            </a:r>
            <a:r>
              <a:rPr lang="el-GR" sz="2400" dirty="0" smtClean="0"/>
              <a:t> που κάνουν χρήση εξωτερικής μνήμης (μεγαλύτερο μέγεθος προγραμμάτων)</a:t>
            </a:r>
            <a:endParaRPr lang="en-US" sz="2400" dirty="0" smtClean="0"/>
          </a:p>
          <a:p>
            <a:pPr marL="742950" indent="-742950" algn="l">
              <a:buFont typeface="+mj-lt"/>
              <a:buAutoNum type="arabicPeriod"/>
            </a:pPr>
            <a:endParaRPr lang="en-US" sz="2800" dirty="0" smtClean="0"/>
          </a:p>
          <a:p>
            <a:pPr marL="742950" indent="-742950" algn="l">
              <a:buFont typeface="+mj-lt"/>
              <a:buAutoNum type="arabicPeriod"/>
            </a:pPr>
            <a:endParaRPr lang="el-GR" sz="2800" dirty="0" smtClean="0"/>
          </a:p>
          <a:p>
            <a:pPr marL="742950" indent="-742950" algn="l">
              <a:buFont typeface="+mj-lt"/>
              <a:buAutoNum type="arabicPeriod"/>
            </a:pPr>
            <a:endParaRPr lang="el-GR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534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Ongoing Work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650200" y="2282440"/>
            <a:ext cx="11972034" cy="6683826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Unifying </a:t>
            </a:r>
            <a:r>
              <a:rPr lang="en-US" sz="4000" dirty="0">
                <a:latin typeface="Arial"/>
              </a:rPr>
              <a:t>PACT and </a:t>
            </a:r>
            <a:r>
              <a:rPr lang="en-US" sz="4000" dirty="0" err="1">
                <a:latin typeface="Arial"/>
              </a:rPr>
              <a:t>Sopremo</a:t>
            </a:r>
            <a:r>
              <a:rPr lang="en-US" sz="4000" dirty="0">
                <a:latin typeface="Arial"/>
              </a:rPr>
              <a:t> layers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Optimizer </a:t>
            </a:r>
            <a:r>
              <a:rPr lang="en-US" sz="4000" dirty="0">
                <a:latin typeface="Arial"/>
              </a:rPr>
              <a:t>will be able to do re-ordering and physical optimization in one pass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Developping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a module that injects monitoring operators in plan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Increasing </a:t>
            </a:r>
            <a:r>
              <a:rPr lang="en-US" sz="4000" dirty="0" err="1">
                <a:latin typeface="Arial"/>
              </a:rPr>
              <a:t>Nephele's</a:t>
            </a:r>
            <a:r>
              <a:rPr lang="en-US" sz="4000" dirty="0">
                <a:latin typeface="Arial"/>
              </a:rPr>
              <a:t> efficiency and </a:t>
            </a:r>
            <a:r>
              <a:rPr lang="en-US" sz="4000" dirty="0" err="1">
                <a:latin typeface="Arial"/>
              </a:rPr>
              <a:t>scabability</a:t>
            </a:r>
            <a:r>
              <a:rPr lang="en-US" sz="4000" dirty="0">
                <a:latin typeface="Arial"/>
              </a:rPr>
              <a:t> 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Porting </a:t>
            </a:r>
            <a:r>
              <a:rPr lang="en-US" sz="4000" dirty="0">
                <a:latin typeface="Arial"/>
              </a:rPr>
              <a:t>additional languages on top of </a:t>
            </a:r>
            <a:r>
              <a:rPr lang="en-US" sz="4000" dirty="0" err="1">
                <a:latin typeface="Arial"/>
              </a:rPr>
              <a:t>Sopremo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ΕΡΩΤΗΣΕΙΣ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ila\AppData\Local\Microsoft\Windows\Temporary Internet Files\Content.IE5\K7JVDTHG\adamtglass-com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7637" y="4872037"/>
            <a:ext cx="9525" cy="9525"/>
          </a:xfrm>
          <a:prstGeom prst="rect">
            <a:avLst/>
          </a:prstGeom>
          <a:noFill/>
        </p:spPr>
      </p:pic>
      <p:pic>
        <p:nvPicPr>
          <p:cNvPr id="1027" name="Picture 3" descr="C:\Users\Pila\AppData\Local\Microsoft\Windows\Temporary Internet Files\Content.IE5\K7JVDTHG\adamtglass-com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7637" y="4872037"/>
            <a:ext cx="9525" cy="9525"/>
          </a:xfrm>
          <a:prstGeom prst="rect">
            <a:avLst/>
          </a:prstGeom>
          <a:noFill/>
        </p:spPr>
      </p:pic>
      <p:pic>
        <p:nvPicPr>
          <p:cNvPr id="3" name="Picture 2" descr="http://chrislema.com/wp-content/uploads/2011/08/question-e134731269798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2755" y="2140496"/>
            <a:ext cx="8430205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8288"/>
            <a:ext cx="11099800" cy="1119932"/>
          </a:xfrm>
        </p:spPr>
        <p:txBody>
          <a:bodyPr>
            <a:normAutofit/>
          </a:bodyPr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Αρχιτεκτονική Συστήματος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1708448"/>
            <a:ext cx="5472608" cy="5256584"/>
          </a:xfrm>
        </p:spPr>
        <p:txBody>
          <a:bodyPr anchor="t">
            <a:normAutofit/>
          </a:bodyPr>
          <a:lstStyle/>
          <a:p>
            <a:pPr algn="l"/>
            <a:r>
              <a:rPr lang="el-GR" sz="2800" dirty="0" smtClean="0"/>
              <a:t>3 Επίπεδα (</a:t>
            </a:r>
            <a:r>
              <a:rPr lang="en-US" sz="2800" dirty="0" smtClean="0"/>
              <a:t>Layers</a:t>
            </a:r>
            <a:r>
              <a:rPr lang="el-GR" sz="2800" dirty="0" smtClean="0"/>
              <a:t>)</a:t>
            </a:r>
            <a:endParaRPr lang="en-US" sz="2800" dirty="0" smtClean="0"/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400" dirty="0" smtClean="0"/>
              <a:t>Sopremo</a:t>
            </a:r>
            <a:endParaRPr lang="el-GR" sz="2400" dirty="0" smtClean="0"/>
          </a:p>
          <a:p>
            <a:pPr marL="342900" lvl="1" indent="-342900" algn="l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400" dirty="0" smtClean="0"/>
              <a:t>PACT</a:t>
            </a:r>
            <a:endParaRPr lang="el-GR" sz="2400" dirty="0" smtClean="0"/>
          </a:p>
          <a:p>
            <a:pPr marL="342900" lvl="1" indent="-342900" algn="l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400" dirty="0" smtClean="0"/>
              <a:t>Nephele</a:t>
            </a:r>
            <a:endParaRPr lang="el-GR" sz="2400" dirty="0" smtClean="0"/>
          </a:p>
          <a:p>
            <a:pPr lvl="1" algn="l"/>
            <a:endParaRPr lang="el-GR" sz="2400" dirty="0" smtClean="0"/>
          </a:p>
          <a:p>
            <a:pPr lvl="1" algn="l"/>
            <a:endParaRPr lang="en-US" sz="2400" dirty="0" smtClean="0"/>
          </a:p>
          <a:p>
            <a:pPr algn="l"/>
            <a:r>
              <a:rPr lang="el-GR" sz="2800" dirty="0" smtClean="0"/>
              <a:t>Κάθε επίπεδο</a:t>
            </a:r>
            <a:r>
              <a:rPr lang="en-US" sz="2800" dirty="0" smtClean="0"/>
              <a:t>:</a:t>
            </a:r>
            <a:r>
              <a:rPr lang="el-GR" sz="2800" dirty="0" smtClean="0"/>
              <a:t> </a:t>
            </a:r>
            <a:r>
              <a:rPr lang="el-GR" sz="2800" dirty="0"/>
              <a:t>Δ</a:t>
            </a:r>
            <a:r>
              <a:rPr lang="el-GR" sz="2800" dirty="0" smtClean="0"/>
              <a:t>ικό του προγραμματιστικό μοντέλο (</a:t>
            </a:r>
            <a:r>
              <a:rPr lang="en-US" sz="2800" dirty="0" smtClean="0"/>
              <a:t>API</a:t>
            </a:r>
            <a:r>
              <a:rPr lang="el-GR" sz="2800" dirty="0" smtClean="0"/>
              <a:t>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04" y="1492425"/>
            <a:ext cx="7200800" cy="5131934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09712" y="7120247"/>
            <a:ext cx="12313368" cy="236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l-GR" sz="2400" dirty="0" smtClean="0"/>
              <a:t>Λόγος διαχωρισμού σε επίπεδα και </a:t>
            </a:r>
            <a:r>
              <a:rPr lang="en-US" sz="2400" dirty="0" smtClean="0"/>
              <a:t>API</a:t>
            </a:r>
            <a:r>
              <a:rPr lang="el-GR" sz="2400" dirty="0" smtClean="0"/>
              <a:t>:</a:t>
            </a:r>
            <a:r>
              <a:rPr lang="en-US" sz="2400" dirty="0" smtClean="0"/>
              <a:t> </a:t>
            </a:r>
            <a:r>
              <a:rPr lang="el-GR" sz="2400" dirty="0" smtClean="0"/>
              <a:t>Βαθμός δηλωτικότητας (</a:t>
            </a:r>
            <a:r>
              <a:rPr lang="en-US" sz="2400" dirty="0" err="1" smtClean="0"/>
              <a:t>declarativity</a:t>
            </a:r>
            <a:r>
              <a:rPr lang="el-GR" sz="2400" dirty="0" smtClean="0"/>
              <a:t>)</a:t>
            </a:r>
            <a:endParaRPr lang="en-US" sz="2400" dirty="0" smtClean="0"/>
          </a:p>
          <a:p>
            <a:pPr lvl="1" algn="l"/>
            <a:r>
              <a:rPr lang="en-US" sz="2000" dirty="0" err="1" smtClean="0"/>
              <a:t>Sopremo</a:t>
            </a:r>
            <a:r>
              <a:rPr lang="el-GR" sz="2000" dirty="0" smtClean="0"/>
              <a:t>: υψηλότερος βαθμός δηλωτικότητας</a:t>
            </a:r>
          </a:p>
          <a:p>
            <a:pPr lvl="1" algn="l"/>
            <a:r>
              <a:rPr lang="en-US" sz="2000" dirty="0" smtClean="0"/>
              <a:t>PACT, </a:t>
            </a:r>
            <a:r>
              <a:rPr lang="en-US" sz="2000" dirty="0" err="1" smtClean="0"/>
              <a:t>Nephele</a:t>
            </a:r>
            <a:r>
              <a:rPr lang="en-US" sz="2000" dirty="0" smtClean="0"/>
              <a:t>: </a:t>
            </a:r>
            <a:r>
              <a:rPr lang="el-GR" sz="2000" dirty="0" smtClean="0"/>
              <a:t>χαμηλότερη δηλωτικότητα έναντι εκφραστικής προσέγγισης</a:t>
            </a:r>
          </a:p>
          <a:p>
            <a:pPr lvl="1" algn="l"/>
            <a:endParaRPr lang="en-US" sz="2400" dirty="0" smtClean="0"/>
          </a:p>
          <a:p>
            <a:pPr marL="0" indent="0" algn="l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531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47924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Sopremo :</a:t>
            </a:r>
            <a:r>
              <a:rPr lang="el-GR" sz="5400" dirty="0">
                <a:solidFill>
                  <a:schemeClr val="tx1"/>
                </a:solidFill>
              </a:rPr>
              <a:t> 1</a:t>
            </a:r>
            <a:r>
              <a:rPr lang="el-GR" sz="5400" baseline="30000" dirty="0">
                <a:solidFill>
                  <a:schemeClr val="tx1"/>
                </a:solidFill>
              </a:rPr>
              <a:t>ο</a:t>
            </a:r>
            <a:r>
              <a:rPr lang="el-GR" sz="5400" dirty="0">
                <a:solidFill>
                  <a:schemeClr val="tx1"/>
                </a:solidFill>
              </a:rPr>
              <a:t> επίπεδο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492424"/>
            <a:ext cx="11099800" cy="784887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sz="3600" dirty="0" smtClean="0"/>
              <a:t>Πρόγραμμα </a:t>
            </a:r>
            <a:r>
              <a:rPr lang="en-US" sz="3600" dirty="0" smtClean="0"/>
              <a:t>Sopremo </a:t>
            </a:r>
            <a:r>
              <a:rPr lang="el-GR" sz="3600" dirty="0" smtClean="0"/>
              <a:t>αποτελείται</a:t>
            </a:r>
            <a:endParaRPr lang="en-US" sz="3600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smtClean="0"/>
              <a:t>Λογικοί τελεστές</a:t>
            </a:r>
            <a:endParaRPr lang="en-US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smtClean="0"/>
              <a:t>Σύνδεση σαν κατευθυνόμενο </a:t>
            </a:r>
            <a:r>
              <a:rPr lang="el-GR" dirty="0" err="1" smtClean="0"/>
              <a:t>άκυκλο</a:t>
            </a:r>
            <a:r>
              <a:rPr lang="el-GR" dirty="0" smtClean="0"/>
              <a:t> γράφο (</a:t>
            </a:r>
            <a:r>
              <a:rPr lang="en-US" dirty="0" smtClean="0"/>
              <a:t>DAG</a:t>
            </a:r>
            <a:r>
              <a:rPr lang="el-GR" dirty="0" smtClean="0"/>
              <a:t>)</a:t>
            </a:r>
            <a:endParaRPr lang="en-US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smtClean="0"/>
              <a:t>Όμοιο με πλάνο εκτέλεσης σε </a:t>
            </a:r>
            <a:r>
              <a:rPr lang="en-US" dirty="0" smtClean="0"/>
              <a:t>RDBMSs</a:t>
            </a:r>
            <a:endParaRPr lang="el-GR" dirty="0" smtClean="0"/>
          </a:p>
          <a:p>
            <a:pPr marL="342900" lvl="1" indent="-342900" algn="l">
              <a:buFont typeface="Arial" pitchFamily="34" charset="0"/>
              <a:buChar char="•"/>
            </a:pPr>
            <a:endParaRPr lang="el-GR" dirty="0" smtClean="0"/>
          </a:p>
          <a:p>
            <a:pPr algn="l"/>
            <a:endParaRPr lang="en-US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 smtClean="0"/>
              <a:t>Meteor Script</a:t>
            </a:r>
            <a:endParaRPr lang="en-US" sz="3600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smtClean="0"/>
              <a:t>Γλώσσα επερωτήσεων</a:t>
            </a:r>
            <a:endParaRPr lang="en-US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smtClean="0"/>
              <a:t>Ομοιότητες με μοντέλο δεδομένων </a:t>
            </a:r>
            <a:r>
              <a:rPr lang="en-US" dirty="0" smtClean="0"/>
              <a:t>JSON</a:t>
            </a:r>
            <a:endParaRPr lang="en-US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dirty="0" err="1" smtClean="0"/>
              <a:t>Ημι</a:t>
            </a:r>
            <a:r>
              <a:rPr lang="el-GR" dirty="0" smtClean="0"/>
              <a:t>-δομημένα και μη-δομημένα δεδομένα </a:t>
            </a:r>
            <a:endParaRPr lang="el-GR" dirty="0"/>
          </a:p>
          <a:p>
            <a:pPr marL="342900" indent="-342900" algn="l">
              <a:buFont typeface="Arial" pitchFamily="34" charset="0"/>
              <a:buChar char="•"/>
            </a:pPr>
            <a:endParaRPr lang="el-G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l-G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sz="3600" dirty="0" smtClean="0"/>
              <a:t>Μετάφραση </a:t>
            </a:r>
            <a:r>
              <a:rPr lang="en-US" sz="3600" dirty="0" smtClean="0"/>
              <a:t>Meteor Script </a:t>
            </a:r>
            <a:r>
              <a:rPr lang="el-GR" sz="3600" dirty="0" smtClean="0"/>
              <a:t>σε πλάνο τελεστών</a:t>
            </a:r>
            <a:r>
              <a:rPr lang="en-US" sz="3600" dirty="0" smtClean="0"/>
              <a:t>: PACT program</a:t>
            </a:r>
            <a:endParaRPr lang="el-GR" sz="3600" dirty="0" smtClean="0"/>
          </a:p>
          <a:p>
            <a:pPr marL="457200" lvl="1" indent="-457200" algn="l">
              <a:buFont typeface="Arial" pitchFamily="34" charset="0"/>
              <a:buChar char="•"/>
            </a:pPr>
            <a:endParaRPr lang="el-GR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944" y="7109048"/>
            <a:ext cx="1008112" cy="20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0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238532" cy="903908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PACT: 2</a:t>
            </a:r>
            <a:r>
              <a:rPr lang="el-GR" sz="5400" baseline="30000" dirty="0" smtClean="0">
                <a:solidFill>
                  <a:schemeClr val="tx1"/>
                </a:solidFill>
              </a:rPr>
              <a:t>ο</a:t>
            </a:r>
            <a:r>
              <a:rPr lang="el-GR" sz="5400" dirty="0" smtClean="0">
                <a:solidFill>
                  <a:schemeClr val="tx1"/>
                </a:solidFill>
              </a:rPr>
              <a:t> </a:t>
            </a:r>
            <a:r>
              <a:rPr lang="el-GR" sz="5400" dirty="0">
                <a:solidFill>
                  <a:schemeClr val="tx1"/>
                </a:solidFill>
              </a:rPr>
              <a:t>επίπεδο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420416"/>
            <a:ext cx="11099800" cy="8064896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Είσοδος: Πλάνο τελεστών</a:t>
            </a:r>
            <a:r>
              <a:rPr lang="en-US" dirty="0" smtClean="0"/>
              <a:t> (PACT program</a:t>
            </a:r>
            <a:r>
              <a:rPr lang="el-GR" dirty="0" smtClean="0"/>
              <a:t> ή </a:t>
            </a:r>
            <a:r>
              <a:rPr lang="en-US" dirty="0" smtClean="0"/>
              <a:t>PACT)</a:t>
            </a:r>
            <a:r>
              <a:rPr lang="el-GR" dirty="0" smtClean="0"/>
              <a:t> από το επίπεδο </a:t>
            </a:r>
            <a:r>
              <a:rPr lang="en-US" dirty="0" err="1" smtClean="0"/>
              <a:t>Sopremo</a:t>
            </a:r>
            <a:r>
              <a:rPr lang="el-GR" dirty="0" smtClean="0"/>
              <a:t> (</a:t>
            </a:r>
            <a:r>
              <a:rPr lang="en-US" dirty="0" smtClean="0"/>
              <a:t>DAG</a:t>
            </a:r>
            <a:r>
              <a:rPr lang="el-GR" dirty="0" smtClean="0"/>
              <a:t>)</a:t>
            </a:r>
            <a:r>
              <a:rPr lang="en-US" dirty="0" smtClean="0"/>
              <a:t>.</a:t>
            </a:r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Χρήση </a:t>
            </a:r>
            <a:r>
              <a:rPr lang="en-US" sz="2200" dirty="0" smtClean="0"/>
              <a:t>Second-order </a:t>
            </a:r>
            <a:r>
              <a:rPr lang="en-US" sz="2200" dirty="0" smtClean="0"/>
              <a:t>functions </a:t>
            </a:r>
            <a:r>
              <a:rPr lang="el-GR" sz="2200" dirty="0" smtClean="0"/>
              <a:t>(Όμοιο με </a:t>
            </a:r>
            <a:r>
              <a:rPr lang="en-US" sz="2200" dirty="0" smtClean="0"/>
              <a:t>MapReduce</a:t>
            </a:r>
            <a:r>
              <a:rPr lang="el-GR" sz="2200" dirty="0" smtClean="0"/>
              <a:t>)</a:t>
            </a:r>
            <a:endParaRPr lang="en-US" sz="2200" dirty="0"/>
          </a:p>
          <a:p>
            <a:pPr marL="3188165" lvl="6" indent="-457200">
              <a:buFont typeface="Arial" pitchFamily="34" charset="0"/>
              <a:buChar char="•"/>
            </a:pPr>
            <a:r>
              <a:rPr lang="el-GR" sz="2200" dirty="0" smtClean="0"/>
              <a:t>Εγγυήσεις για τα </a:t>
            </a:r>
            <a:r>
              <a:rPr lang="el-GR" sz="2200" dirty="0" err="1" smtClean="0"/>
              <a:t>υποσυνόλα</a:t>
            </a:r>
            <a:r>
              <a:rPr lang="el-GR" sz="2200" dirty="0" smtClean="0"/>
              <a:t> δεδομένων που θα	ομαδοποιηθούν.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l-GR" sz="32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Χρήση </a:t>
            </a:r>
            <a:r>
              <a:rPr lang="en-US" dirty="0" smtClean="0"/>
              <a:t>First </a:t>
            </a:r>
            <a:r>
              <a:rPr lang="en-US" dirty="0" smtClean="0"/>
              <a:t>Order </a:t>
            </a:r>
            <a:r>
              <a:rPr lang="en-US" dirty="0" smtClean="0"/>
              <a:t>Function: </a:t>
            </a:r>
            <a:r>
              <a:rPr lang="el-GR" sz="2400" dirty="0" smtClean="0"/>
              <a:t>(Μπορεί να γραφτεί και σε </a:t>
            </a:r>
            <a:r>
              <a:rPr lang="en-US" sz="2400" dirty="0" smtClean="0"/>
              <a:t>Java</a:t>
            </a:r>
            <a:r>
              <a:rPr lang="el-GR" sz="2400" dirty="0" smtClean="0"/>
              <a:t>)</a:t>
            </a:r>
            <a:endParaRPr lang="en-US" sz="2400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Μεγαλύτερη ευελιξία από </a:t>
            </a:r>
            <a:r>
              <a:rPr lang="en-US" sz="2200" dirty="0" smtClean="0"/>
              <a:t>Sopremo</a:t>
            </a:r>
            <a:endParaRPr lang="en-US" sz="2200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Δεν περιορίζεται μόνο σε σύνολο </a:t>
            </a:r>
            <a:r>
              <a:rPr lang="el-GR" sz="2200" dirty="0" smtClean="0"/>
              <a:t>τελεστών</a:t>
            </a:r>
            <a:endParaRPr lang="en-US" sz="2200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Τρέχει πάνω στα ομαδοποιημένα υποσύνολα</a:t>
            </a:r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Δεν εξαρτάται από την παράλληλη εκτέλεση</a:t>
            </a:r>
            <a:endParaRPr lang="el-GR" sz="2200" dirty="0" smtClean="0"/>
          </a:p>
          <a:p>
            <a:pPr algn="l"/>
            <a:r>
              <a:rPr lang="el-GR" dirty="0"/>
              <a:t>	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Optimizer </a:t>
            </a:r>
            <a:endParaRPr lang="en-US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Υπολογισμός </a:t>
            </a:r>
            <a:r>
              <a:rPr lang="el-GR" sz="2200" dirty="0" smtClean="0"/>
              <a:t>πλάνων εκτέλεσης και εύρεση του βέλτιστου.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l-GR" sz="29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Έξοδος:</a:t>
            </a:r>
            <a:r>
              <a:rPr lang="en-US" dirty="0" smtClean="0"/>
              <a:t> </a:t>
            </a:r>
            <a:r>
              <a:rPr lang="el-GR" dirty="0" smtClean="0"/>
              <a:t>Πρόγραμμα παράλληλης ροής δεδομένων(</a:t>
            </a:r>
            <a:r>
              <a:rPr lang="en-US" dirty="0" smtClean="0"/>
              <a:t>Nephele Job Graph</a:t>
            </a:r>
            <a:r>
              <a:rPr lang="el-GR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64" y="1564432"/>
            <a:ext cx="1008112" cy="20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64" y="7685112"/>
            <a:ext cx="8286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17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4792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Nephele : 3</a:t>
            </a:r>
            <a:r>
              <a:rPr lang="el-GR" sz="5400" baseline="30000" dirty="0" smtClean="0">
                <a:solidFill>
                  <a:schemeClr val="tx1"/>
                </a:solidFill>
              </a:rPr>
              <a:t>ο</a:t>
            </a:r>
            <a:r>
              <a:rPr lang="el-GR" sz="5400" dirty="0" smtClean="0">
                <a:solidFill>
                  <a:schemeClr val="tx1"/>
                </a:solidFill>
              </a:rPr>
              <a:t> </a:t>
            </a:r>
            <a:r>
              <a:rPr lang="el-GR" sz="5400" dirty="0">
                <a:solidFill>
                  <a:schemeClr val="tx1"/>
                </a:solidFill>
              </a:rPr>
              <a:t>επίπεδο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80456"/>
            <a:ext cx="11099800" cy="7109544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Μηχανισμός για παράλληλη εκτέλεση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l-GR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l-G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Είσοδος: </a:t>
            </a:r>
            <a:r>
              <a:rPr lang="en-US" dirty="0" smtClean="0"/>
              <a:t>Nephele Job Graph</a:t>
            </a:r>
            <a:endParaRPr lang="en-US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Δυνατότητα ορισμού </a:t>
            </a:r>
            <a:r>
              <a:rPr lang="en-US" sz="2200" dirty="0" smtClean="0"/>
              <a:t>Job Graph</a:t>
            </a:r>
            <a:r>
              <a:rPr lang="el-GR" sz="2200" dirty="0" smtClean="0"/>
              <a:t> απ’ ευθείας</a:t>
            </a:r>
          </a:p>
          <a:p>
            <a:pPr marL="457200" lvl="1" indent="-457200" algn="l">
              <a:buFont typeface="Arial" pitchFamily="34" charset="0"/>
              <a:buChar char="•"/>
            </a:pPr>
            <a:endParaRPr lang="el-GR" sz="3200" dirty="0" smtClean="0"/>
          </a:p>
          <a:p>
            <a:pPr marL="457200" lvl="1" indent="-457200" algn="l">
              <a:buFont typeface="Arial" pitchFamily="34" charset="0"/>
              <a:buChar char="•"/>
            </a:pPr>
            <a:endParaRPr lang="el-GR" sz="32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l-GR" dirty="0" smtClean="0"/>
              <a:t>Εκτέλεση </a:t>
            </a:r>
            <a:r>
              <a:rPr lang="en-US" dirty="0" smtClean="0"/>
              <a:t>Job Graph </a:t>
            </a:r>
            <a:r>
              <a:rPr lang="el-GR" dirty="0" smtClean="0"/>
              <a:t>σε </a:t>
            </a:r>
            <a:r>
              <a:rPr lang="en-US" dirty="0" smtClean="0"/>
              <a:t>Worker </a:t>
            </a:r>
            <a:r>
              <a:rPr lang="el-GR" dirty="0" smtClean="0"/>
              <a:t>κόμβους</a:t>
            </a:r>
            <a:endParaRPr lang="en-US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Εκκίνηση/τερματισμός </a:t>
            </a:r>
            <a:r>
              <a:rPr lang="en-US" sz="2200" dirty="0" smtClean="0"/>
              <a:t>job</a:t>
            </a:r>
            <a:endParaRPr lang="en-US" sz="2200" dirty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Δέσμευση πόρων</a:t>
            </a:r>
            <a:endParaRPr lang="en-US" sz="2200" dirty="0" smtClean="0"/>
          </a:p>
          <a:p>
            <a:pPr marL="2798027" lvl="5" indent="-457200">
              <a:buFont typeface="Arial" pitchFamily="34" charset="0"/>
              <a:buChar char="•"/>
            </a:pPr>
            <a:r>
              <a:rPr lang="el-GR" sz="2200" dirty="0" smtClean="0"/>
              <a:t>Ανταλλαγή ροών δεδομένων μεταξύ </a:t>
            </a:r>
            <a:r>
              <a:rPr lang="en-US" sz="2200" dirty="0" smtClean="0"/>
              <a:t>jobs</a:t>
            </a:r>
            <a:endParaRPr lang="en-US" sz="2200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91" y="2140496"/>
            <a:ext cx="1364505" cy="250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82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50200" y="388767"/>
            <a:ext cx="11703130" cy="16284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700" dirty="0">
                <a:latin typeface="Arial"/>
              </a:rPr>
              <a:t>Stratosphere by Meteor examples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650199" y="2316742"/>
            <a:ext cx="12207964" cy="5656402"/>
          </a:xfrm>
          <a:prstGeom prst="rect">
            <a:avLst/>
          </a:prstGeom>
        </p:spPr>
        <p:txBody>
          <a:bodyPr lIns="0" tIns="0" rIns="0" bIns="0"/>
          <a:lstStyle/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Meteor </a:t>
            </a:r>
            <a:r>
              <a:rPr lang="en-US" sz="4000" dirty="0">
                <a:latin typeface="Arial"/>
              </a:rPr>
              <a:t>= Stratosphere's Query Language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Stratosphere </a:t>
            </a:r>
            <a:r>
              <a:rPr lang="en-US" sz="4000" dirty="0">
                <a:latin typeface="Arial"/>
              </a:rPr>
              <a:t>covers wide variety of cases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Meteor </a:t>
            </a:r>
            <a:r>
              <a:rPr lang="en-US" sz="4000" dirty="0">
                <a:latin typeface="Arial"/>
              </a:rPr>
              <a:t>based on JSON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Inspired </a:t>
            </a:r>
            <a:r>
              <a:rPr lang="en-US" sz="4000" dirty="0">
                <a:latin typeface="Arial"/>
              </a:rPr>
              <a:t>by </a:t>
            </a:r>
            <a:r>
              <a:rPr lang="en-US" sz="4000" dirty="0" err="1">
                <a:latin typeface="Arial"/>
              </a:rPr>
              <a:t>Jaql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Organizes </a:t>
            </a:r>
            <a:r>
              <a:rPr lang="en-US" sz="4000" dirty="0">
                <a:latin typeface="Arial"/>
              </a:rPr>
              <a:t>operators in packages, treats them as</a:t>
            </a:r>
            <a:endParaRPr sz="4000" dirty="0"/>
          </a:p>
          <a:p>
            <a:pPr algn="l">
              <a:spcAft>
                <a:spcPts val="2000"/>
              </a:spcAft>
              <a:buSzPct val="60000"/>
            </a:pPr>
            <a:r>
              <a:rPr lang="en-US" sz="4000" dirty="0" smtClean="0">
                <a:latin typeface="Arial"/>
              </a:rPr>
              <a:t>  first </a:t>
            </a:r>
            <a:r>
              <a:rPr lang="en-US" sz="4000" dirty="0">
                <a:latin typeface="Arial"/>
              </a:rPr>
              <a:t>class citizens</a:t>
            </a:r>
            <a:endParaRPr sz="4000" dirty="0"/>
          </a:p>
          <a:p>
            <a:pPr algn="l">
              <a:spcAft>
                <a:spcPts val="2000"/>
              </a:spcAft>
              <a:buSzPct val="60000"/>
              <a:buFont typeface="Arial" pitchFamily="34" charset="0"/>
              <a:buChar char="•"/>
            </a:pPr>
            <a:r>
              <a:rPr lang="en-US" sz="4000" dirty="0" smtClean="0">
                <a:latin typeface="Arial"/>
              </a:rPr>
              <a:t> Examples</a:t>
            </a:r>
            <a:r>
              <a:rPr lang="en-US" sz="4000" dirty="0">
                <a:latin typeface="Arial"/>
              </a:rPr>
              <a:t>: TPC-H data warehousing query,</a:t>
            </a:r>
            <a:endParaRPr sz="4000" dirty="0"/>
          </a:p>
          <a:p>
            <a:pPr algn="l">
              <a:spcAft>
                <a:spcPts val="2000"/>
              </a:spcAft>
              <a:buSzPct val="60000"/>
            </a:pPr>
            <a:r>
              <a:rPr lang="en-US" sz="4000" dirty="0" smtClean="0">
                <a:latin typeface="Arial"/>
              </a:rPr>
              <a:t>                   </a:t>
            </a:r>
            <a:r>
              <a:rPr lang="en-US" sz="4000" dirty="0">
                <a:latin typeface="Arial"/>
              </a:rPr>
              <a:t>Query with domain-specific operators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1083</TotalTime>
  <Words>2028</Words>
  <Application>Microsoft Office PowerPoint</Application>
  <PresentationFormat>Custom</PresentationFormat>
  <Paragraphs>331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The Stratosphere platform for big data analytics </vt:lpstr>
      <vt:lpstr>Εισαγωγή</vt:lpstr>
      <vt:lpstr>Χαρακτηριστικά Stratosphere</vt:lpstr>
      <vt:lpstr>Χαρακτηριστικά Stratosphere</vt:lpstr>
      <vt:lpstr>Αρχιτεκτονική Συστήματος</vt:lpstr>
      <vt:lpstr>Sopremo : 1ο επίπεδο </vt:lpstr>
      <vt:lpstr>PACT: 2ο επίπεδο </vt:lpstr>
      <vt:lpstr>Nephele : 3ο επίπεδο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Second-order functions (PACTs) που είναι υλοποιημένα στο Stratosphere </vt:lpstr>
      <vt:lpstr>Υλοποίηση UDF  για τον τελεστή “Duplicate Removal”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Nephele</vt:lpstr>
      <vt:lpstr>Nephele</vt:lpstr>
      <vt:lpstr>Nephele</vt:lpstr>
      <vt:lpstr>Nephele</vt:lpstr>
      <vt:lpstr>Nephele</vt:lpstr>
      <vt:lpstr>Nephele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ΕΡΩΤΗΣΕΙΣ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Stratosphere platform for big data analytics </dc:title>
  <cp:lastModifiedBy>Windows User</cp:lastModifiedBy>
  <cp:revision>135</cp:revision>
  <dcterms:modified xsi:type="dcterms:W3CDTF">2015-12-01T21:52:01Z</dcterms:modified>
</cp:coreProperties>
</file>