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5" r:id="rId11"/>
    <p:sldId id="286" r:id="rId12"/>
    <p:sldId id="287" r:id="rId13"/>
    <p:sldId id="288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5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98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6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740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64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91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18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28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10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7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2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87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1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2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71FB856-3B17-4305-9BCC-FD91AF99258C}" type="datetimeFigureOut">
              <a:rPr lang="en-GB" smtClean="0"/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795B9C-3556-4B1A-8C66-DA42F96D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86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Performance </a:t>
            </a:r>
            <a:r>
              <a:rPr lang="en-GB" b="1" dirty="0"/>
              <a:t>study of big data on small nodes.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5266883" cy="1947333"/>
          </a:xfrm>
        </p:spPr>
        <p:txBody>
          <a:bodyPr/>
          <a:lstStyle/>
          <a:p>
            <a:r>
              <a:rPr lang="el-GR" dirty="0" smtClean="0"/>
              <a:t>Ομάδα:</a:t>
            </a:r>
            <a:endParaRPr lang="en-GB" dirty="0" smtClean="0"/>
          </a:p>
          <a:p>
            <a:r>
              <a:rPr lang="el-GR" dirty="0" smtClean="0"/>
              <a:t>Παναγιώτης Μιχαηλίδης</a:t>
            </a:r>
          </a:p>
          <a:p>
            <a:r>
              <a:rPr lang="el-GR" dirty="0" smtClean="0"/>
              <a:t>Αντρέας Σόλου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375161" y="5791200"/>
            <a:ext cx="6165276" cy="7894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Instructor:</a:t>
            </a:r>
            <a:r>
              <a:rPr lang="en-GB" dirty="0"/>
              <a:t> </a:t>
            </a:r>
            <a:r>
              <a:rPr lang="en-GB" dirty="0" err="1"/>
              <a:t>Demetris</a:t>
            </a:r>
            <a:r>
              <a:rPr lang="en-GB" dirty="0"/>
              <a:t> </a:t>
            </a:r>
            <a:r>
              <a:rPr lang="en-GB" dirty="0" err="1"/>
              <a:t>Zeinalipour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0497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/>
              <a:t>Java </a:t>
            </a:r>
            <a:r>
              <a:rPr lang="en-GB" cap="none" dirty="0" smtClean="0"/>
              <a:t>Execution Benchmark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64700"/>
            <a:ext cx="8534400" cy="2477124"/>
          </a:xfrm>
        </p:spPr>
        <p:txBody>
          <a:bodyPr/>
          <a:lstStyle/>
          <a:p>
            <a:r>
              <a:rPr lang="en-GB" dirty="0"/>
              <a:t>ARM big</a:t>
            </a:r>
            <a:r>
              <a:rPr lang="el-GR" dirty="0"/>
              <a:t>.</a:t>
            </a:r>
            <a:r>
              <a:rPr lang="en-GB" dirty="0"/>
              <a:t>LITTLE</a:t>
            </a:r>
          </a:p>
          <a:p>
            <a:pPr lvl="1"/>
            <a:r>
              <a:rPr lang="en-GB" dirty="0" smtClean="0"/>
              <a:t>LITTLE cores have less than half the MIPS of big cores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ig cores achieve just 7% of the performance of Xeon cores</a:t>
            </a:r>
          </a:p>
          <a:p>
            <a:pPr lvl="2"/>
            <a:r>
              <a:rPr lang="en-GB" dirty="0" smtClean="0"/>
              <a:t>Using only a quarter of the energy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69" y="4841824"/>
            <a:ext cx="6140134" cy="5331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374983"/>
            <a:ext cx="9638890" cy="78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/>
              <a:t>Parallel Memory Bandwidth Benchmark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64699"/>
            <a:ext cx="6181283" cy="3615267"/>
          </a:xfrm>
        </p:spPr>
        <p:txBody>
          <a:bodyPr/>
          <a:lstStyle/>
          <a:p>
            <a:r>
              <a:rPr lang="en-GB" dirty="0" smtClean="0"/>
              <a:t>When data fits in cache</a:t>
            </a:r>
          </a:p>
          <a:p>
            <a:pPr lvl="1"/>
            <a:r>
              <a:rPr lang="en-GB" dirty="0" smtClean="0"/>
              <a:t>Xeon has 450GB/s bandwidth using 8 cores and 225GB/s using 4 cores</a:t>
            </a:r>
          </a:p>
          <a:p>
            <a:pPr lvl="1"/>
            <a:r>
              <a:rPr lang="en-GB" dirty="0" smtClean="0"/>
              <a:t>ARM big have 10 times less bandwidth</a:t>
            </a:r>
          </a:p>
          <a:p>
            <a:pPr lvl="1"/>
            <a:r>
              <a:rPr lang="en-GB" dirty="0" smtClean="0"/>
              <a:t>ARM LITTLE have 20 times less bandwidth</a:t>
            </a:r>
          </a:p>
          <a:p>
            <a:r>
              <a:rPr lang="en-GB" dirty="0" smtClean="0"/>
              <a:t>When main memory access is needed</a:t>
            </a:r>
          </a:p>
          <a:p>
            <a:pPr lvl="1"/>
            <a:r>
              <a:rPr lang="en-GB" dirty="0" smtClean="0"/>
              <a:t>ARM big have 2 times less bandwidth</a:t>
            </a:r>
          </a:p>
          <a:p>
            <a:pPr lvl="1"/>
            <a:r>
              <a:rPr lang="en-GB" dirty="0" smtClean="0"/>
              <a:t>ARM LITTLE </a:t>
            </a:r>
            <a:r>
              <a:rPr lang="en-GB" dirty="0"/>
              <a:t>have </a:t>
            </a:r>
            <a:r>
              <a:rPr lang="en-GB" dirty="0" smtClean="0"/>
              <a:t>4 </a:t>
            </a:r>
            <a:r>
              <a:rPr lang="en-GB" dirty="0"/>
              <a:t>times less </a:t>
            </a:r>
            <a:r>
              <a:rPr lang="en-GB" dirty="0" smtClean="0"/>
              <a:t>bandwidth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95" y="2081966"/>
            <a:ext cx="4689412" cy="38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149115"/>
          </a:xfrm>
        </p:spPr>
        <p:txBody>
          <a:bodyPr/>
          <a:lstStyle/>
          <a:p>
            <a:r>
              <a:rPr lang="en-GB" cap="none" dirty="0"/>
              <a:t>I/O </a:t>
            </a:r>
            <a:r>
              <a:rPr lang="en-GB" cap="none" dirty="0" smtClean="0"/>
              <a:t>Throughput </a:t>
            </a:r>
            <a:r>
              <a:rPr lang="en-GB" cap="none" dirty="0"/>
              <a:t>and L</a:t>
            </a:r>
            <a:r>
              <a:rPr lang="en-GB" cap="none" dirty="0" smtClean="0"/>
              <a:t>atencies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724015"/>
            <a:ext cx="8534400" cy="378400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On write instructions</a:t>
            </a:r>
          </a:p>
          <a:p>
            <a:pPr lvl="1"/>
            <a:r>
              <a:rPr lang="en-GB" dirty="0" smtClean="0"/>
              <a:t>ARM big cores have 4 times worse throughput than Xeon’s</a:t>
            </a:r>
          </a:p>
          <a:p>
            <a:pPr lvl="1"/>
            <a:r>
              <a:rPr lang="en-GB" dirty="0" smtClean="0"/>
              <a:t>ARM LITTLE cores have even less throughput</a:t>
            </a:r>
          </a:p>
          <a:p>
            <a:pPr lvl="2"/>
            <a:r>
              <a:rPr lang="en-GB" dirty="0" smtClean="0"/>
              <a:t>Disk driver and file system have important CPU usage</a:t>
            </a:r>
            <a:endParaRPr lang="en-GB" dirty="0"/>
          </a:p>
          <a:p>
            <a:r>
              <a:rPr lang="en-GB" dirty="0" smtClean="0"/>
              <a:t>On buffered read</a:t>
            </a:r>
          </a:p>
          <a:p>
            <a:pPr lvl="1"/>
            <a:r>
              <a:rPr lang="en-GB" dirty="0" smtClean="0"/>
              <a:t>Results are correlated with memory bandwidth values mentioned before</a:t>
            </a:r>
          </a:p>
          <a:p>
            <a:r>
              <a:rPr lang="en-GB" dirty="0" smtClean="0"/>
              <a:t>Write latency on </a:t>
            </a:r>
            <a:r>
              <a:rPr lang="en-GB" dirty="0" err="1" smtClean="0"/>
              <a:t>eMMC</a:t>
            </a:r>
            <a:r>
              <a:rPr lang="en-GB" dirty="0" smtClean="0"/>
              <a:t> memory is grater than traditional hard disks</a:t>
            </a:r>
          </a:p>
          <a:p>
            <a:pPr lvl="1"/>
            <a:r>
              <a:rPr lang="en-GB" dirty="0" smtClean="0"/>
              <a:t>Modern hard disks have caches and intelligent controllers</a:t>
            </a:r>
          </a:p>
          <a:p>
            <a:pPr lvl="1"/>
            <a:r>
              <a:rPr lang="en-GB" dirty="0" err="1" smtClean="0"/>
              <a:t>eMMC</a:t>
            </a:r>
            <a:r>
              <a:rPr lang="en-GB" dirty="0" smtClean="0"/>
              <a:t> uses NAND flash which has big write latency</a:t>
            </a:r>
          </a:p>
          <a:p>
            <a:pPr lvl="1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08" y="5339281"/>
            <a:ext cx="7675208" cy="102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305" y="4907870"/>
            <a:ext cx="4896511" cy="4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8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31334"/>
            <a:ext cx="9116736" cy="1353997"/>
          </a:xfrm>
        </p:spPr>
        <p:txBody>
          <a:bodyPr/>
          <a:lstStyle/>
          <a:p>
            <a:r>
              <a:rPr lang="en-GB" cap="none" dirty="0"/>
              <a:t>Networking </a:t>
            </a:r>
            <a:r>
              <a:rPr lang="en-GB" cap="none" dirty="0" smtClean="0"/>
              <a:t>Bandwidth </a:t>
            </a:r>
            <a:r>
              <a:rPr lang="en-GB" cap="none" dirty="0"/>
              <a:t>on TCP and UDP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787651"/>
            <a:ext cx="8534400" cy="337027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TCP</a:t>
            </a:r>
          </a:p>
          <a:p>
            <a:pPr lvl="1"/>
            <a:r>
              <a:rPr lang="en-GB" dirty="0" smtClean="0"/>
              <a:t>ARM big cores have 3 times less bandwidth than Xeon’s </a:t>
            </a:r>
          </a:p>
          <a:p>
            <a:pPr lvl="1"/>
            <a:r>
              <a:rPr lang="en-GB" dirty="0"/>
              <a:t>ARM </a:t>
            </a:r>
            <a:r>
              <a:rPr lang="en-GB" dirty="0" smtClean="0"/>
              <a:t>LITTLE </a:t>
            </a:r>
            <a:r>
              <a:rPr lang="en-GB" dirty="0"/>
              <a:t>cores have </a:t>
            </a:r>
            <a:r>
              <a:rPr lang="en-GB" dirty="0" smtClean="0"/>
              <a:t>4 </a:t>
            </a:r>
            <a:r>
              <a:rPr lang="en-GB" dirty="0"/>
              <a:t>times less bandwidth than Xeon’s </a:t>
            </a:r>
            <a:endParaRPr lang="en-GB" dirty="0" smtClean="0"/>
          </a:p>
          <a:p>
            <a:r>
              <a:rPr lang="en-GB" dirty="0" smtClean="0"/>
              <a:t>UDP</a:t>
            </a:r>
          </a:p>
          <a:p>
            <a:pPr lvl="1"/>
            <a:r>
              <a:rPr lang="en-GB" dirty="0"/>
              <a:t>ARM big cores have </a:t>
            </a:r>
            <a:r>
              <a:rPr lang="en-GB" dirty="0" smtClean="0"/>
              <a:t>2 </a:t>
            </a:r>
            <a:r>
              <a:rPr lang="en-GB" dirty="0"/>
              <a:t>times less bandwidth than Xeon’s </a:t>
            </a:r>
          </a:p>
          <a:p>
            <a:pPr lvl="1"/>
            <a:r>
              <a:rPr lang="en-GB" dirty="0"/>
              <a:t>ARM LITTLE cores have </a:t>
            </a:r>
            <a:r>
              <a:rPr lang="en-GB" dirty="0" smtClean="0"/>
              <a:t>3 </a:t>
            </a:r>
            <a:r>
              <a:rPr lang="en-GB" dirty="0"/>
              <a:t>times less bandwidth than Xeon’s </a:t>
            </a:r>
          </a:p>
          <a:p>
            <a:r>
              <a:rPr lang="en-GB" dirty="0" smtClean="0"/>
              <a:t>Justification</a:t>
            </a:r>
          </a:p>
          <a:p>
            <a:pPr lvl="1"/>
            <a:r>
              <a:rPr lang="en-GB" dirty="0" smtClean="0"/>
              <a:t>Ethernet adapter connected through USB 3.0 on </a:t>
            </a:r>
            <a:r>
              <a:rPr lang="en-GB" dirty="0" err="1" smtClean="0"/>
              <a:t>Ondroid</a:t>
            </a:r>
            <a:r>
              <a:rPr lang="en-GB" dirty="0" smtClean="0"/>
              <a:t> XU server system</a:t>
            </a:r>
          </a:p>
          <a:p>
            <a:pPr lvl="1"/>
            <a:r>
              <a:rPr lang="en-GB" dirty="0" smtClean="0"/>
              <a:t>Longer communication path shown by the grater ping latency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5157927"/>
            <a:ext cx="5220070" cy="4631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02" y="5623368"/>
            <a:ext cx="8177488" cy="6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/>
              <a:t>Complex Data Intensive Workloads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606" y="2162980"/>
            <a:ext cx="4660145" cy="3615267"/>
          </a:xfrm>
        </p:spPr>
        <p:txBody>
          <a:bodyPr/>
          <a:lstStyle/>
          <a:p>
            <a:pPr algn="just"/>
            <a:r>
              <a:rPr lang="en-GB" dirty="0" smtClean="0"/>
              <a:t>Big Data execution on small nodes in comparison with traditional server-class nodes</a:t>
            </a:r>
          </a:p>
          <a:p>
            <a:pPr algn="just"/>
            <a:r>
              <a:rPr lang="en-GB" dirty="0"/>
              <a:t>E</a:t>
            </a:r>
            <a:r>
              <a:rPr lang="en-GB" dirty="0" smtClean="0"/>
              <a:t>valuating the performance of HDFS, Hadoop MapReduce and query processing frameworks</a:t>
            </a:r>
            <a:endParaRPr lang="en-GB" dirty="0"/>
          </a:p>
        </p:txBody>
      </p:sp>
      <p:pic>
        <p:nvPicPr>
          <p:cNvPr id="6" name="Content Placeholder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68" y="2162980"/>
            <a:ext cx="4540706" cy="37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Hadoop </a:t>
            </a:r>
            <a:r>
              <a:rPr lang="en-GB" cap="none" dirty="0" err="1" smtClean="0"/>
              <a:t>TestDFSIO</a:t>
            </a:r>
            <a:r>
              <a:rPr lang="en-GB" cap="none" dirty="0" smtClean="0"/>
              <a:t> Benchmark (1)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2081967"/>
            <a:ext cx="11185233" cy="3898000"/>
          </a:xfrm>
        </p:spPr>
        <p:txBody>
          <a:bodyPr>
            <a:normAutofit/>
          </a:bodyPr>
          <a:lstStyle/>
          <a:p>
            <a:r>
              <a:rPr lang="en-GB" dirty="0" smtClean="0"/>
              <a:t>Throughput and Energy consumption of I/O instructions</a:t>
            </a:r>
          </a:p>
          <a:p>
            <a:r>
              <a:rPr lang="en-GB" dirty="0"/>
              <a:t>12GB input data on 1 and 6 </a:t>
            </a:r>
            <a:r>
              <a:rPr lang="en-GB" dirty="0" smtClean="0"/>
              <a:t>nodes</a:t>
            </a:r>
          </a:p>
          <a:p>
            <a:r>
              <a:rPr lang="en-GB" dirty="0" smtClean="0"/>
              <a:t>Writing on 6 nodes</a:t>
            </a:r>
          </a:p>
          <a:p>
            <a:pPr lvl="1"/>
            <a:r>
              <a:rPr lang="en-GB" dirty="0" smtClean="0"/>
              <a:t>Throughput drastically reduced especially on Xeon node</a:t>
            </a:r>
          </a:p>
          <a:p>
            <a:pPr lvl="2"/>
            <a:r>
              <a:rPr lang="en-GB" dirty="0" smtClean="0"/>
              <a:t>HDFS replication mechanism x3</a:t>
            </a:r>
          </a:p>
          <a:p>
            <a:pPr lvl="1"/>
            <a:r>
              <a:rPr lang="en-GB" dirty="0" smtClean="0"/>
              <a:t>Network and Storage operations lower the overall throughput also due to the replication</a:t>
            </a:r>
          </a:p>
          <a:p>
            <a:pPr lvl="1"/>
            <a:r>
              <a:rPr lang="en-GB" dirty="0" smtClean="0"/>
              <a:t>Leads to higher energy consumption</a:t>
            </a:r>
          </a:p>
          <a:p>
            <a:r>
              <a:rPr lang="en-GB" dirty="0" smtClean="0"/>
              <a:t>Reading degradation when using 6 nodes not as visible</a:t>
            </a:r>
          </a:p>
          <a:p>
            <a:pPr lvl="1"/>
            <a:r>
              <a:rPr lang="en-GB" dirty="0" smtClean="0"/>
              <a:t>Reading not affected by replication mechanism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Hadoop </a:t>
            </a:r>
            <a:r>
              <a:rPr lang="en-GB" cap="none" dirty="0" err="1" smtClean="0"/>
              <a:t>TestDFSIO</a:t>
            </a:r>
            <a:r>
              <a:rPr lang="en-GB" cap="none" dirty="0" smtClean="0"/>
              <a:t> Benchmark (2)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3391" y="2086557"/>
            <a:ext cx="7012729" cy="3898000"/>
          </a:xfrm>
        </p:spPr>
        <p:txBody>
          <a:bodyPr>
            <a:normAutofit/>
          </a:bodyPr>
          <a:lstStyle/>
          <a:p>
            <a:r>
              <a:rPr lang="en-GB" dirty="0" smtClean="0"/>
              <a:t>Writing on 6 nodes</a:t>
            </a:r>
          </a:p>
          <a:p>
            <a:pPr lvl="1"/>
            <a:r>
              <a:rPr lang="en-GB" dirty="0" smtClean="0"/>
              <a:t>Xeon’s throughput is 2 times grater than ARM</a:t>
            </a:r>
          </a:p>
          <a:p>
            <a:pPr lvl="2"/>
            <a:r>
              <a:rPr lang="en-GB" dirty="0" smtClean="0"/>
              <a:t>With 4 times more energy consumption</a:t>
            </a:r>
          </a:p>
          <a:p>
            <a:r>
              <a:rPr lang="en-GB" dirty="0" smtClean="0"/>
              <a:t>Reading using 6 nodes </a:t>
            </a:r>
          </a:p>
          <a:p>
            <a:pPr lvl="1"/>
            <a:r>
              <a:rPr lang="en-GB" dirty="0" smtClean="0"/>
              <a:t>Xeon’s throughput is 3 times better than ARM </a:t>
            </a:r>
            <a:r>
              <a:rPr lang="en-GB" dirty="0" err="1" smtClean="0"/>
              <a:t>big.LITTLE</a:t>
            </a:r>
            <a:endParaRPr lang="en-GB" dirty="0" smtClean="0"/>
          </a:p>
          <a:p>
            <a:pPr lvl="2"/>
            <a:r>
              <a:rPr lang="en-GB" dirty="0" smtClean="0"/>
              <a:t>With 5 timer more energy consumption</a:t>
            </a:r>
            <a:endParaRPr lang="en-GB" dirty="0"/>
          </a:p>
          <a:p>
            <a:r>
              <a:rPr lang="en-GB" dirty="0" smtClean="0"/>
              <a:t>ARM </a:t>
            </a:r>
            <a:r>
              <a:rPr lang="en-GB" dirty="0" err="1" smtClean="0"/>
              <a:t>big.LITTLE</a:t>
            </a:r>
            <a:r>
              <a:rPr lang="en-GB" dirty="0" smtClean="0"/>
              <a:t> </a:t>
            </a:r>
            <a:r>
              <a:rPr lang="en-GB" dirty="0" err="1" smtClean="0"/>
              <a:t>consums</a:t>
            </a:r>
            <a:r>
              <a:rPr lang="en-GB" dirty="0" smtClean="0"/>
              <a:t> less energy than Xeon but with 2-3 times lower throughput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20" y="1774016"/>
            <a:ext cx="4490610" cy="452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Hadoop (1)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081967"/>
            <a:ext cx="6817420" cy="3898000"/>
          </a:xfrm>
        </p:spPr>
        <p:txBody>
          <a:bodyPr>
            <a:normAutofit/>
          </a:bodyPr>
          <a:lstStyle/>
          <a:p>
            <a:r>
              <a:rPr lang="en-GB" dirty="0" smtClean="0"/>
              <a:t>Evaluating time performance and energy efficiency through the 5 workloads</a:t>
            </a:r>
          </a:p>
          <a:p>
            <a:r>
              <a:rPr lang="en-GB" dirty="0" smtClean="0"/>
              <a:t>We set number of slots to 4 matching the number of cores of each node</a:t>
            </a:r>
          </a:p>
          <a:p>
            <a:r>
              <a:rPr lang="en-GB" dirty="0" smtClean="0"/>
              <a:t>Error on </a:t>
            </a:r>
            <a:r>
              <a:rPr lang="en-GB" dirty="0" err="1" smtClean="0"/>
              <a:t>Kmeans</a:t>
            </a:r>
            <a:r>
              <a:rPr lang="en-GB" dirty="0" smtClean="0"/>
              <a:t> and </a:t>
            </a:r>
            <a:r>
              <a:rPr lang="en-GB" dirty="0" err="1" smtClean="0"/>
              <a:t>Terrasort</a:t>
            </a:r>
            <a:r>
              <a:rPr lang="en-GB" dirty="0" smtClean="0"/>
              <a:t> due to insufficient memory</a:t>
            </a:r>
          </a:p>
          <a:p>
            <a:pPr lvl="1"/>
            <a:r>
              <a:rPr lang="en-GB" dirty="0" err="1" smtClean="0"/>
              <a:t>Kmeans</a:t>
            </a:r>
            <a:r>
              <a:rPr lang="en-GB" dirty="0" smtClean="0"/>
              <a:t>: limit the </a:t>
            </a:r>
            <a:r>
              <a:rPr lang="en-GB" dirty="0" err="1" smtClean="0"/>
              <a:t>io.sort.mb</a:t>
            </a:r>
            <a:r>
              <a:rPr lang="en-GB" dirty="0" smtClean="0"/>
              <a:t> to 50MB</a:t>
            </a:r>
          </a:p>
          <a:p>
            <a:pPr lvl="1"/>
            <a:r>
              <a:rPr lang="en-GB" dirty="0" err="1" smtClean="0"/>
              <a:t>Terrasort</a:t>
            </a:r>
            <a:r>
              <a:rPr lang="en-GB" dirty="0" smtClean="0"/>
              <a:t>: limit the number of slots to 2</a:t>
            </a:r>
          </a:p>
        </p:txBody>
      </p:sp>
      <p:pic>
        <p:nvPicPr>
          <p:cNvPr id="6" name="Content Placeholder 5"/>
          <p:cNvPicPr>
            <a:picLocks/>
          </p:cNvPicPr>
          <p:nvPr/>
        </p:nvPicPr>
        <p:blipFill rotWithShape="1">
          <a:blip r:embed="rId2"/>
          <a:srcRect l="782" t="18886" r="1070" b="41629"/>
          <a:stretch/>
        </p:blipFill>
        <p:spPr>
          <a:xfrm>
            <a:off x="7084380" y="4136993"/>
            <a:ext cx="4456590" cy="1651247"/>
          </a:xfrm>
          <a:prstGeom prst="rect">
            <a:avLst/>
          </a:prstGeom>
        </p:spPr>
      </p:pic>
      <p:pic>
        <p:nvPicPr>
          <p:cNvPr id="7" name="Content Placeholder 5"/>
          <p:cNvPicPr>
            <a:picLocks/>
          </p:cNvPicPr>
          <p:nvPr/>
        </p:nvPicPr>
        <p:blipFill rotWithShape="1">
          <a:blip r:embed="rId2"/>
          <a:srcRect l="783" t="1494" r="875" b="90045"/>
          <a:stretch/>
        </p:blipFill>
        <p:spPr>
          <a:xfrm>
            <a:off x="7084380" y="3817396"/>
            <a:ext cx="4465468" cy="3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792527"/>
            <a:ext cx="6524457" cy="1507067"/>
          </a:xfrm>
        </p:spPr>
        <p:txBody>
          <a:bodyPr/>
          <a:lstStyle/>
          <a:p>
            <a:r>
              <a:rPr lang="en-GB" cap="none" dirty="0" smtClean="0"/>
              <a:t>Time Performance and Energy Consumption (2)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79216"/>
            <a:ext cx="5752100" cy="3071674"/>
          </a:xfrm>
        </p:spPr>
        <p:txBody>
          <a:bodyPr>
            <a:normAutofit/>
          </a:bodyPr>
          <a:lstStyle/>
          <a:p>
            <a:r>
              <a:rPr lang="en-GB" dirty="0" smtClean="0"/>
              <a:t>Pi</a:t>
            </a:r>
            <a:r>
              <a:rPr lang="en-GB" dirty="0"/>
              <a:t> </a:t>
            </a:r>
            <a:r>
              <a:rPr lang="en-GB" dirty="0" smtClean="0"/>
              <a:t>workload implemented on C++ benefits both nodes, especially ARM node</a:t>
            </a:r>
          </a:p>
          <a:p>
            <a:r>
              <a:rPr lang="en-GB" dirty="0" smtClean="0"/>
              <a:t>All workloads show a sublinear scaling as number of nodes increases</a:t>
            </a:r>
          </a:p>
          <a:p>
            <a:r>
              <a:rPr lang="en-GB" dirty="0" smtClean="0"/>
              <a:t>To achieve the execution time of one Xeon node, we need multiple ARM nodes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72" y="487744"/>
            <a:ext cx="4618792" cy="2836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972" y="3339289"/>
            <a:ext cx="4618792" cy="29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326324"/>
            <a:ext cx="8534400" cy="943183"/>
          </a:xfrm>
        </p:spPr>
        <p:txBody>
          <a:bodyPr/>
          <a:lstStyle/>
          <a:p>
            <a:r>
              <a:rPr lang="en-GB" cap="none" dirty="0" smtClean="0"/>
              <a:t>Workload Categorization (3)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1091953"/>
            <a:ext cx="6630989" cy="5388746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We categorize the workloads based on time, power and energy</a:t>
            </a:r>
          </a:p>
          <a:p>
            <a:r>
              <a:rPr lang="en-GB" dirty="0" smtClean="0"/>
              <a:t>Pi Java and </a:t>
            </a:r>
            <a:r>
              <a:rPr lang="en-GB" dirty="0" err="1" smtClean="0"/>
              <a:t>Kmeans</a:t>
            </a:r>
            <a:endParaRPr lang="en-GB" dirty="0"/>
          </a:p>
          <a:p>
            <a:pPr lvl="1"/>
            <a:r>
              <a:rPr lang="en-GB" dirty="0" smtClean="0"/>
              <a:t>Larger execution times on ARM compared to Xeon</a:t>
            </a:r>
          </a:p>
          <a:p>
            <a:pPr lvl="2"/>
            <a:r>
              <a:rPr lang="en-GB" dirty="0" smtClean="0"/>
              <a:t>Leading to higher energy usage due to high CPU usage</a:t>
            </a:r>
          </a:p>
          <a:p>
            <a:r>
              <a:rPr lang="en-GB" dirty="0" smtClean="0"/>
              <a:t>Pi C++ and Grep</a:t>
            </a:r>
          </a:p>
          <a:p>
            <a:pPr lvl="1"/>
            <a:r>
              <a:rPr lang="en-GB" dirty="0" smtClean="0"/>
              <a:t>Smaller execution time gap</a:t>
            </a:r>
          </a:p>
          <a:p>
            <a:pPr lvl="1"/>
            <a:r>
              <a:rPr lang="en-GB" dirty="0" smtClean="0"/>
              <a:t>Both are CPU-intensive and have high power usage</a:t>
            </a:r>
            <a:endParaRPr lang="en-GB" dirty="0"/>
          </a:p>
          <a:p>
            <a:pPr lvl="1"/>
            <a:r>
              <a:rPr lang="en-GB" dirty="0" smtClean="0"/>
              <a:t>ARM energy usage is significantly lower</a:t>
            </a:r>
          </a:p>
          <a:p>
            <a:r>
              <a:rPr lang="en-GB" dirty="0" err="1" smtClean="0"/>
              <a:t>Workcount</a:t>
            </a:r>
            <a:r>
              <a:rPr lang="en-GB" dirty="0" smtClean="0"/>
              <a:t> and </a:t>
            </a:r>
            <a:r>
              <a:rPr lang="en-GB" dirty="0" err="1" smtClean="0"/>
              <a:t>Terrasort</a:t>
            </a:r>
            <a:endParaRPr lang="en-GB" dirty="0" smtClean="0"/>
          </a:p>
          <a:p>
            <a:pPr lvl="1"/>
            <a:r>
              <a:rPr lang="en-GB" dirty="0" smtClean="0"/>
              <a:t>I/O intensive workloads</a:t>
            </a:r>
            <a:endParaRPr lang="en-GB" dirty="0"/>
          </a:p>
          <a:p>
            <a:pPr lvl="1"/>
            <a:r>
              <a:rPr lang="en-GB" dirty="0" smtClean="0"/>
              <a:t>Better execution times on Xeon</a:t>
            </a:r>
          </a:p>
          <a:p>
            <a:pPr lvl="2"/>
            <a:r>
              <a:rPr lang="en-GB" dirty="0" smtClean="0"/>
              <a:t>Higher memory and storage bandwidth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63613"/>
            <a:ext cx="4653117" cy="4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b="1" dirty="0" smtClean="0"/>
              <a:t>What is Big data?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64699"/>
            <a:ext cx="8534400" cy="3615267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 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a collection of data sets so large and complex that it becomes difficult to process using on-hand database management tools or traditional data processing applications</a:t>
            </a:r>
            <a:r>
              <a:rPr lang="en-GB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31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Hadoop Workloads Conclusion (4)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5217" y="1553593"/>
            <a:ext cx="11185233" cy="2041864"/>
          </a:xfrm>
        </p:spPr>
        <p:txBody>
          <a:bodyPr>
            <a:normAutofit/>
          </a:bodyPr>
          <a:lstStyle/>
          <a:p>
            <a:r>
              <a:rPr lang="en-GB" dirty="0" smtClean="0"/>
              <a:t>Performance per power (PPR) ratio shows the amount of useful work performed per unit of energy</a:t>
            </a:r>
          </a:p>
          <a:p>
            <a:r>
              <a:rPr lang="en-GB" dirty="0" smtClean="0"/>
              <a:t>Higher PPR indicates more energy efficient execution (green colour)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46227" y="3906174"/>
            <a:ext cx="11523215" cy="258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6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298622"/>
            <a:ext cx="8534400" cy="1016646"/>
          </a:xfrm>
        </p:spPr>
        <p:txBody>
          <a:bodyPr/>
          <a:lstStyle/>
          <a:p>
            <a:r>
              <a:rPr lang="en-GB" cap="none" dirty="0" smtClean="0"/>
              <a:t>Query Processing (1)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315268"/>
            <a:ext cx="11185233" cy="3233548"/>
          </a:xfrm>
        </p:spPr>
        <p:txBody>
          <a:bodyPr>
            <a:normAutofit/>
          </a:bodyPr>
          <a:lstStyle/>
          <a:p>
            <a:r>
              <a:rPr lang="en-GB" dirty="0" smtClean="0"/>
              <a:t>Evaluating the performance of OLTP and OLAP workloads using TPC-C and TPC-H benchmarks accordingly on MySQL</a:t>
            </a:r>
          </a:p>
          <a:p>
            <a:r>
              <a:rPr lang="en-GB" dirty="0" smtClean="0"/>
              <a:t>TPC-C: data intensive, random data access with read to write ratio 1.9:1</a:t>
            </a:r>
          </a:p>
          <a:p>
            <a:pPr lvl="1"/>
            <a:r>
              <a:rPr lang="en-GB" dirty="0" smtClean="0"/>
              <a:t>Xeon has 2 times higher throughput than </a:t>
            </a:r>
            <a:r>
              <a:rPr lang="en-GB" dirty="0" err="1" smtClean="0"/>
              <a:t>Odroid</a:t>
            </a:r>
            <a:r>
              <a:rPr lang="en-GB" dirty="0" smtClean="0"/>
              <a:t> XU</a:t>
            </a:r>
          </a:p>
          <a:p>
            <a:pPr lvl="1"/>
            <a:r>
              <a:rPr lang="en-GB" dirty="0" smtClean="0"/>
              <a:t>Similar Response Time (RT) between Xeon and ARM big/</a:t>
            </a:r>
            <a:r>
              <a:rPr lang="en-GB" dirty="0" err="1" smtClean="0"/>
              <a:t>big.LITTLE</a:t>
            </a:r>
            <a:endParaRPr lang="en-GB" dirty="0" smtClean="0"/>
          </a:p>
          <a:p>
            <a:pPr lvl="1"/>
            <a:r>
              <a:rPr lang="en-GB" dirty="0" smtClean="0"/>
              <a:t>RT on ARM LITTLE is 2 times worse</a:t>
            </a:r>
          </a:p>
          <a:p>
            <a:pPr lvl="1"/>
            <a:r>
              <a:rPr lang="en-GB" dirty="0" smtClean="0"/>
              <a:t>Xeon has 10 times higher average power consumption with only 2 times better throughput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33893"/>
          <a:stretch/>
        </p:blipFill>
        <p:spPr>
          <a:xfrm>
            <a:off x="6634111" y="4403927"/>
            <a:ext cx="4826956" cy="23230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9895"/>
          <a:stretch/>
        </p:blipFill>
        <p:spPr>
          <a:xfrm>
            <a:off x="741377" y="4924582"/>
            <a:ext cx="5848350" cy="12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541538"/>
            <a:ext cx="8534400" cy="812459"/>
          </a:xfrm>
        </p:spPr>
        <p:txBody>
          <a:bodyPr/>
          <a:lstStyle/>
          <a:p>
            <a:r>
              <a:rPr lang="en-GB" cap="none" dirty="0"/>
              <a:t>Query Processing </a:t>
            </a:r>
            <a:r>
              <a:rPr lang="en-GB" cap="none" dirty="0" smtClean="0"/>
              <a:t>(2)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1165018"/>
            <a:ext cx="11185233" cy="2846149"/>
          </a:xfrm>
        </p:spPr>
        <p:txBody>
          <a:bodyPr>
            <a:normAutofit/>
          </a:bodyPr>
          <a:lstStyle/>
          <a:p>
            <a:r>
              <a:rPr lang="en-GB" dirty="0" smtClean="0"/>
              <a:t>TPC-H: read-only queries and I/O bounded</a:t>
            </a:r>
          </a:p>
          <a:p>
            <a:r>
              <a:rPr lang="en-GB" dirty="0" smtClean="0"/>
              <a:t>We run 22 queries of different types</a:t>
            </a:r>
          </a:p>
          <a:p>
            <a:pPr lvl="1"/>
            <a:r>
              <a:rPr lang="en-GB" dirty="0" smtClean="0"/>
              <a:t>On scan queries and long-running queries Xeon performs 2-5 timer better than all ARM configurations</a:t>
            </a:r>
          </a:p>
          <a:p>
            <a:pPr lvl="2"/>
            <a:r>
              <a:rPr lang="en-GB" dirty="0" smtClean="0"/>
              <a:t>Because of the higher read throughput and larger memory used as file cache</a:t>
            </a:r>
          </a:p>
          <a:p>
            <a:pPr lvl="1"/>
            <a:r>
              <a:rPr lang="en-GB" dirty="0" smtClean="0"/>
              <a:t>On random access queries with small working set ARM performs 1.2-6.9 times better</a:t>
            </a:r>
          </a:p>
          <a:p>
            <a:pPr lvl="2"/>
            <a:r>
              <a:rPr lang="en-GB" dirty="0" smtClean="0"/>
              <a:t>Because of lower read latency of </a:t>
            </a:r>
            <a:r>
              <a:rPr lang="en-GB" dirty="0" err="1" smtClean="0"/>
              <a:t>Odroid</a:t>
            </a:r>
            <a:r>
              <a:rPr lang="en-GB" dirty="0" smtClean="0"/>
              <a:t> XU </a:t>
            </a:r>
            <a:r>
              <a:rPr lang="en-GB" dirty="0" err="1" smtClean="0"/>
              <a:t>eMMC</a:t>
            </a:r>
            <a:r>
              <a:rPr lang="en-GB" dirty="0" smtClean="0"/>
              <a:t> flash based storage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1" y="4011167"/>
            <a:ext cx="5584008" cy="2780898"/>
          </a:xfrm>
          <a:prstGeom prst="rect">
            <a:avLst/>
          </a:prstGeo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6383045" y="4011168"/>
            <a:ext cx="5344357" cy="278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Summary</a:t>
            </a:r>
          </a:p>
          <a:p>
            <a:pPr lvl="1"/>
            <a:r>
              <a:rPr lang="en-GB" dirty="0" smtClean="0"/>
              <a:t>Xeon is using 1.4-44 more energy</a:t>
            </a:r>
          </a:p>
          <a:p>
            <a:pPr lvl="1"/>
            <a:r>
              <a:rPr lang="en-GB" dirty="0" smtClean="0"/>
              <a:t>ARM is more energy efficient on executing queries</a:t>
            </a:r>
          </a:p>
        </p:txBody>
      </p:sp>
    </p:spTree>
    <p:extLst>
      <p:ext uri="{BB962C8B-B14F-4D97-AF65-F5344CB8AC3E}">
        <p14:creationId xmlns:p14="http://schemas.microsoft.com/office/powerpoint/2010/main" val="288232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Query Processing – Shark (1)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2081967"/>
            <a:ext cx="11185233" cy="3898000"/>
          </a:xfrm>
        </p:spPr>
        <p:txBody>
          <a:bodyPr>
            <a:normAutofit/>
          </a:bodyPr>
          <a:lstStyle/>
          <a:p>
            <a:r>
              <a:rPr lang="en-GB" dirty="0" smtClean="0"/>
              <a:t>Evaluating the performance of in-memory </a:t>
            </a:r>
            <a:r>
              <a:rPr lang="en-GB" dirty="0"/>
              <a:t>B</a:t>
            </a:r>
            <a:r>
              <a:rPr lang="en-GB" dirty="0" smtClean="0"/>
              <a:t>ig </a:t>
            </a:r>
            <a:r>
              <a:rPr lang="en-GB" dirty="0"/>
              <a:t>D</a:t>
            </a:r>
            <a:r>
              <a:rPr lang="en-GB" dirty="0" smtClean="0"/>
              <a:t>ata analytics</a:t>
            </a:r>
          </a:p>
          <a:p>
            <a:pPr lvl="1"/>
            <a:r>
              <a:rPr lang="en-GB" dirty="0" smtClean="0"/>
              <a:t>Scan and Join queries</a:t>
            </a:r>
          </a:p>
          <a:p>
            <a:r>
              <a:rPr lang="en-GB" dirty="0" smtClean="0"/>
              <a:t>On scan queries ARM big/</a:t>
            </a:r>
            <a:r>
              <a:rPr lang="en-GB" dirty="0" err="1" smtClean="0"/>
              <a:t>big.LITTLE</a:t>
            </a:r>
            <a:r>
              <a:rPr lang="en-GB" dirty="0" smtClean="0"/>
              <a:t> is 1.1-1.7 timer slower than Xeon and 3 times better in energy usage</a:t>
            </a:r>
          </a:p>
          <a:p>
            <a:pPr lvl="1"/>
            <a:r>
              <a:rPr lang="en-GB" dirty="0" smtClean="0"/>
              <a:t>ARM LITTLE are 2 times slower and 4 times better in energy usage</a:t>
            </a:r>
          </a:p>
          <a:p>
            <a:r>
              <a:rPr lang="en-GB" dirty="0" smtClean="0"/>
              <a:t>Join queries have 3 different </a:t>
            </a:r>
            <a:r>
              <a:rPr lang="en-GB" dirty="0" err="1" smtClean="0"/>
              <a:t>senarios</a:t>
            </a:r>
            <a:endParaRPr lang="en-GB" dirty="0" smtClean="0"/>
          </a:p>
          <a:p>
            <a:pPr lvl="1"/>
            <a:r>
              <a:rPr lang="en-GB" dirty="0" smtClean="0"/>
              <a:t>Both servers have enough cache memory</a:t>
            </a:r>
          </a:p>
          <a:p>
            <a:pPr lvl="1"/>
            <a:r>
              <a:rPr lang="en-GB" dirty="0" smtClean="0"/>
              <a:t>Xeon has enough cache memory</a:t>
            </a:r>
          </a:p>
          <a:p>
            <a:pPr lvl="1"/>
            <a:r>
              <a:rPr lang="en-GB" dirty="0" smtClean="0"/>
              <a:t>None has enough cache memory</a:t>
            </a:r>
          </a:p>
        </p:txBody>
      </p:sp>
    </p:spTree>
    <p:extLst>
      <p:ext uri="{BB962C8B-B14F-4D97-AF65-F5344CB8AC3E}">
        <p14:creationId xmlns:p14="http://schemas.microsoft.com/office/powerpoint/2010/main" val="22941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435006"/>
            <a:ext cx="8534400" cy="732560"/>
          </a:xfrm>
        </p:spPr>
        <p:txBody>
          <a:bodyPr/>
          <a:lstStyle/>
          <a:p>
            <a:r>
              <a:rPr lang="en-GB" cap="none" dirty="0"/>
              <a:t>Query Processing – Shark </a:t>
            </a:r>
            <a:r>
              <a:rPr lang="en-GB" cap="none" dirty="0" smtClean="0"/>
              <a:t>(2)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1167566"/>
            <a:ext cx="11185233" cy="389800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On first scenario</a:t>
            </a:r>
          </a:p>
          <a:p>
            <a:pPr lvl="1"/>
            <a:r>
              <a:rPr lang="en-GB" dirty="0" smtClean="0"/>
              <a:t>ARM big/</a:t>
            </a:r>
            <a:r>
              <a:rPr lang="en-GB" dirty="0" err="1" smtClean="0"/>
              <a:t>big.LITTLE</a:t>
            </a:r>
            <a:r>
              <a:rPr lang="en-GB" dirty="0" smtClean="0"/>
              <a:t> are 2-4 times slower than Xeon and 1-3.6 times more energy efficient</a:t>
            </a:r>
          </a:p>
          <a:p>
            <a:pPr lvl="1"/>
            <a:r>
              <a:rPr lang="en-GB" dirty="0" smtClean="0"/>
              <a:t>ARM LITTLE is 3-7 times slower and only 1.5-2.9 times better in energy usage</a:t>
            </a:r>
          </a:p>
          <a:p>
            <a:r>
              <a:rPr lang="en-GB" dirty="0" smtClean="0"/>
              <a:t>On third scenario</a:t>
            </a:r>
          </a:p>
          <a:p>
            <a:pPr lvl="1"/>
            <a:r>
              <a:rPr lang="en-GB" dirty="0" smtClean="0"/>
              <a:t>ARM big/</a:t>
            </a:r>
            <a:r>
              <a:rPr lang="en-GB" dirty="0" err="1" smtClean="0"/>
              <a:t>big.LITTLE</a:t>
            </a:r>
            <a:r>
              <a:rPr lang="en-GB" dirty="0" smtClean="0"/>
              <a:t> are 2.4 times slower and LITTLE are 4.2 times slower</a:t>
            </a:r>
            <a:endParaRPr lang="en-GB" dirty="0"/>
          </a:p>
          <a:p>
            <a:pPr lvl="1"/>
            <a:r>
              <a:rPr lang="en-GB" dirty="0" smtClean="0"/>
              <a:t>ARM has up to </a:t>
            </a:r>
            <a:r>
              <a:rPr lang="en-GB" dirty="0"/>
              <a:t>4</a:t>
            </a:r>
            <a:r>
              <a:rPr lang="en-GB" dirty="0" smtClean="0"/>
              <a:t> times better energy usage</a:t>
            </a:r>
          </a:p>
          <a:p>
            <a:pPr lvl="2"/>
            <a:r>
              <a:rPr lang="en-GB" dirty="0" smtClean="0"/>
              <a:t>Xeon has to read from storage thus doesn’t benefit from it’s high memory bandwidth</a:t>
            </a:r>
          </a:p>
          <a:p>
            <a:r>
              <a:rPr lang="en-GB" dirty="0" smtClean="0"/>
              <a:t>On Second scenario</a:t>
            </a:r>
          </a:p>
          <a:p>
            <a:pPr lvl="1"/>
            <a:r>
              <a:rPr lang="en-GB" dirty="0" smtClean="0"/>
              <a:t>Runtime gap increases leading to high energy usage on ARM</a:t>
            </a:r>
          </a:p>
          <a:p>
            <a:r>
              <a:rPr lang="en-GB" dirty="0" smtClean="0"/>
              <a:t>Summary</a:t>
            </a:r>
          </a:p>
          <a:p>
            <a:pPr lvl="1"/>
            <a:r>
              <a:rPr lang="en-GB" dirty="0" smtClean="0"/>
              <a:t>ARM has better energy efficiency on I/O bounded scan queries</a:t>
            </a:r>
          </a:p>
          <a:p>
            <a:pPr lvl="1"/>
            <a:r>
              <a:rPr lang="en-GB" dirty="0" smtClean="0"/>
              <a:t>For join queries because of larger memory and I/O bandwidth traditional servers are better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22" y="5065566"/>
            <a:ext cx="7207281" cy="172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6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52761"/>
            <a:ext cx="8534400" cy="1167566"/>
          </a:xfrm>
        </p:spPr>
        <p:txBody>
          <a:bodyPr/>
          <a:lstStyle/>
          <a:p>
            <a:r>
              <a:rPr lang="en-GB" cap="none" dirty="0" smtClean="0"/>
              <a:t>TCO Analysis (1)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620327"/>
            <a:ext cx="6551089" cy="4412202"/>
          </a:xfrm>
        </p:spPr>
        <p:txBody>
          <a:bodyPr>
            <a:normAutofit/>
          </a:bodyPr>
          <a:lstStyle/>
          <a:p>
            <a:r>
              <a:rPr lang="en-GB" dirty="0" smtClean="0"/>
              <a:t>Two cost models</a:t>
            </a:r>
          </a:p>
          <a:p>
            <a:pPr lvl="1"/>
            <a:r>
              <a:rPr lang="en-GB" dirty="0" smtClean="0"/>
              <a:t>Marginal Cost</a:t>
            </a:r>
          </a:p>
          <a:p>
            <a:pPr lvl="1"/>
            <a:r>
              <a:rPr lang="en-GB" dirty="0" smtClean="0"/>
              <a:t>Google’s TCO model</a:t>
            </a:r>
          </a:p>
          <a:p>
            <a:r>
              <a:rPr lang="en-GB" dirty="0" smtClean="0"/>
              <a:t>Lifespan of a server, 3 years</a:t>
            </a:r>
          </a:p>
          <a:p>
            <a:r>
              <a:rPr lang="en-GB" dirty="0" smtClean="0"/>
              <a:t>Cost is expressed in US Dollars</a:t>
            </a:r>
          </a:p>
          <a:p>
            <a:r>
              <a:rPr lang="en-GB" dirty="0" smtClean="0"/>
              <a:t>Lifespan of a datacentre, 12 years</a:t>
            </a:r>
          </a:p>
          <a:p>
            <a:r>
              <a:rPr lang="en-GB" dirty="0" smtClean="0"/>
              <a:t>Typical usage of a server has </a:t>
            </a:r>
          </a:p>
          <a:p>
            <a:pPr lvl="1"/>
            <a:r>
              <a:rPr lang="en-GB" dirty="0" smtClean="0"/>
              <a:t>Lower bound: 10% utilization</a:t>
            </a:r>
          </a:p>
          <a:p>
            <a:pPr lvl="1"/>
            <a:r>
              <a:rPr lang="en-GB" dirty="0" smtClean="0"/>
              <a:t>Upper bound: 75% utilization</a:t>
            </a:r>
          </a:p>
          <a:p>
            <a:r>
              <a:rPr lang="en-GB" dirty="0" smtClean="0"/>
              <a:t>Electricity price range: 0.024$/kWh - </a:t>
            </a:r>
            <a:r>
              <a:rPr lang="el-GR" dirty="0"/>
              <a:t>0.398$/</a:t>
            </a:r>
            <a:r>
              <a:rPr lang="en-GB" dirty="0"/>
              <a:t>kWh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66" y="1620327"/>
            <a:ext cx="5447622" cy="372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423980"/>
            <a:ext cx="8534400" cy="863284"/>
          </a:xfrm>
        </p:spPr>
        <p:txBody>
          <a:bodyPr/>
          <a:lstStyle/>
          <a:p>
            <a:r>
              <a:rPr lang="en-GB" cap="none" dirty="0" smtClean="0"/>
              <a:t>Marginal Cost (2)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1" y="1287264"/>
            <a:ext cx="11185233" cy="469270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Simple cost model: Equipment cost + Electricity cost</a:t>
            </a:r>
          </a:p>
          <a:p>
            <a:r>
              <a:rPr lang="en-GB" dirty="0" smtClean="0"/>
              <a:t>On Pi and </a:t>
            </a:r>
            <a:r>
              <a:rPr lang="en-GB" dirty="0" err="1" smtClean="0"/>
              <a:t>Terrasort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ARM uses 20% and 50% utilization to achieve Xeons lower bound performance with 4 times less cost</a:t>
            </a:r>
          </a:p>
          <a:p>
            <a:pPr lvl="1"/>
            <a:r>
              <a:rPr lang="en-GB" dirty="0" smtClean="0"/>
              <a:t>We need more than one ARM nodes to achieve Xeons upper bound performance </a:t>
            </a:r>
          </a:p>
          <a:p>
            <a:pPr lvl="2"/>
            <a:r>
              <a:rPr lang="en-GB" dirty="0" smtClean="0"/>
              <a:t>6 for </a:t>
            </a:r>
            <a:r>
              <a:rPr lang="en-GB" dirty="0" err="1" smtClean="0"/>
              <a:t>Terrasort</a:t>
            </a:r>
            <a:r>
              <a:rPr lang="en-GB" dirty="0" smtClean="0"/>
              <a:t> Workload with 86% utilization each</a:t>
            </a:r>
          </a:p>
          <a:p>
            <a:pPr lvl="2"/>
            <a:r>
              <a:rPr lang="en-GB" dirty="0" smtClean="0"/>
              <a:t>2 for Pi Workload with 82% utilization each</a:t>
            </a:r>
          </a:p>
          <a:p>
            <a:r>
              <a:rPr lang="en-GB" dirty="0" smtClean="0"/>
              <a:t>On I/O intensive jobs with high utilization</a:t>
            </a:r>
          </a:p>
          <a:p>
            <a:pPr lvl="1"/>
            <a:r>
              <a:rPr lang="en-GB" dirty="0" smtClean="0"/>
              <a:t>ARM costs 50% more since 6 ARM servers are needed to achieve the utilization of Xeon</a:t>
            </a:r>
          </a:p>
          <a:p>
            <a:r>
              <a:rPr lang="en-GB" dirty="0" smtClean="0"/>
              <a:t>On idle we can assume having zero energy consumption</a:t>
            </a:r>
          </a:p>
          <a:p>
            <a:pPr lvl="1"/>
            <a:r>
              <a:rPr lang="en-GB" dirty="0" smtClean="0"/>
              <a:t>Xeon uses 22% less energy</a:t>
            </a:r>
          </a:p>
          <a:p>
            <a:pPr lvl="1"/>
            <a:r>
              <a:rPr lang="en-GB" dirty="0" smtClean="0"/>
              <a:t>ARM uses just 6-10% less energy since it’s already energy efficient</a:t>
            </a:r>
          </a:p>
        </p:txBody>
      </p:sp>
    </p:spTree>
    <p:extLst>
      <p:ext uri="{BB962C8B-B14F-4D97-AF65-F5344CB8AC3E}">
        <p14:creationId xmlns:p14="http://schemas.microsoft.com/office/powerpoint/2010/main" val="187025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1" y="554702"/>
            <a:ext cx="8534400" cy="1105422"/>
          </a:xfrm>
        </p:spPr>
        <p:txBody>
          <a:bodyPr/>
          <a:lstStyle/>
          <a:p>
            <a:r>
              <a:rPr lang="en-GB" cap="none" dirty="0" smtClean="0"/>
              <a:t>Google’s TCO Model (3)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660124"/>
            <a:ext cx="10847882" cy="4944862"/>
          </a:xfrm>
        </p:spPr>
        <p:txBody>
          <a:bodyPr>
            <a:normAutofit/>
          </a:bodyPr>
          <a:lstStyle/>
          <a:p>
            <a:r>
              <a:rPr lang="en-GB" dirty="0" smtClean="0"/>
              <a:t>Also includes capital cost and operational expenses</a:t>
            </a:r>
            <a:endParaRPr lang="en-GB" dirty="0"/>
          </a:p>
          <a:p>
            <a:pPr lvl="1"/>
            <a:r>
              <a:rPr lang="en-GB" dirty="0" smtClean="0"/>
              <a:t>Capital cost is 15$/Watt as per datacentre’s power capacity</a:t>
            </a:r>
          </a:p>
          <a:p>
            <a:pPr lvl="1"/>
            <a:r>
              <a:rPr lang="en-GB" dirty="0" smtClean="0"/>
              <a:t>Operational cost is </a:t>
            </a:r>
            <a:r>
              <a:rPr lang="el-GR" dirty="0"/>
              <a:t>0.04$/</a:t>
            </a:r>
            <a:r>
              <a:rPr lang="en-GB" dirty="0" smtClean="0"/>
              <a:t>kW per month</a:t>
            </a:r>
          </a:p>
          <a:p>
            <a:r>
              <a:rPr lang="en-GB" dirty="0" smtClean="0"/>
              <a:t>Equipment cost includes maintenance cost of 5% for both type of servers</a:t>
            </a:r>
          </a:p>
          <a:p>
            <a:r>
              <a:rPr lang="en-GB" dirty="0" smtClean="0"/>
              <a:t>This model also includes the interest rate for a loan which is 8% per year</a:t>
            </a:r>
          </a:p>
          <a:p>
            <a:r>
              <a:rPr lang="en-GB" dirty="0" smtClean="0"/>
              <a:t>Electricity costs are calculated based on the average power consumption of the datacentre</a:t>
            </a:r>
          </a:p>
          <a:p>
            <a:r>
              <a:rPr lang="en-GB" dirty="0" smtClean="0"/>
              <a:t>Additional costs are expressed as PUE (Power Usage Effectiveness) per month</a:t>
            </a:r>
          </a:p>
          <a:p>
            <a:pPr lvl="1"/>
            <a:r>
              <a:rPr lang="en-GB" dirty="0" smtClean="0"/>
              <a:t>PUE for Xeon server: 1.1</a:t>
            </a:r>
          </a:p>
          <a:p>
            <a:pPr lvl="1"/>
            <a:r>
              <a:rPr lang="en-GB" dirty="0" smtClean="0"/>
              <a:t>PUE for ARM server: 1.5</a:t>
            </a:r>
          </a:p>
          <a:p>
            <a:r>
              <a:rPr lang="en-GB" dirty="0" smtClean="0"/>
              <a:t>All in all the 6 ARM servers implementation costs more than traditional Xeon server</a:t>
            </a:r>
          </a:p>
        </p:txBody>
      </p:sp>
    </p:spTree>
    <p:extLst>
      <p:ext uri="{BB962C8B-B14F-4D97-AF65-F5344CB8AC3E}">
        <p14:creationId xmlns:p14="http://schemas.microsoft.com/office/powerpoint/2010/main" val="151705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900"/>
            <a:ext cx="8534400" cy="854406"/>
          </a:xfrm>
        </p:spPr>
        <p:txBody>
          <a:bodyPr/>
          <a:lstStyle/>
          <a:p>
            <a:r>
              <a:rPr lang="en-GB" cap="none" dirty="0" smtClean="0"/>
              <a:t>Conclusion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107" y="1429306"/>
            <a:ext cx="11514337" cy="4550661"/>
          </a:xfrm>
        </p:spPr>
        <p:txBody>
          <a:bodyPr>
            <a:normAutofit/>
          </a:bodyPr>
          <a:lstStyle/>
          <a:p>
            <a:r>
              <a:rPr lang="en-GB" dirty="0" smtClean="0"/>
              <a:t>Lower power advantage of ARM nodes is cancelled from small memory size, low memory and I/O bandwidth, and software immaturity</a:t>
            </a:r>
          </a:p>
          <a:p>
            <a:r>
              <a:rPr lang="en-GB" dirty="0" smtClean="0"/>
              <a:t>On CPU-intensive workloads ARM is 10 times slower when using Pi MapReduce on Java</a:t>
            </a:r>
          </a:p>
          <a:p>
            <a:pPr lvl="1"/>
            <a:r>
              <a:rPr lang="en-GB" dirty="0" smtClean="0"/>
              <a:t>On C++ this time is improved by a factor of 5</a:t>
            </a:r>
          </a:p>
          <a:p>
            <a:pPr lvl="2"/>
            <a:r>
              <a:rPr lang="en-GB" dirty="0" smtClean="0"/>
              <a:t>Data analysis is 4 times cheaper</a:t>
            </a:r>
          </a:p>
          <a:p>
            <a:r>
              <a:rPr lang="en-GB" dirty="0" smtClean="0"/>
              <a:t>For I/O-intensive workloads, 6 ARMs are needed to achieve the performance of a Xeon</a:t>
            </a:r>
          </a:p>
          <a:p>
            <a:pPr lvl="1"/>
            <a:r>
              <a:rPr lang="en-GB" dirty="0" smtClean="0"/>
              <a:t>50% bigger TCO</a:t>
            </a:r>
          </a:p>
          <a:p>
            <a:r>
              <a:rPr lang="en-GB" dirty="0" smtClean="0"/>
              <a:t>For query processing ARMs are much more energy efficient with slightly lower throughput</a:t>
            </a:r>
          </a:p>
          <a:p>
            <a:r>
              <a:rPr lang="en-GB" dirty="0" smtClean="0"/>
              <a:t>For  small random database accesses, ARM are faster due to lower I/O latency</a:t>
            </a:r>
          </a:p>
          <a:p>
            <a:r>
              <a:rPr lang="en-GB" dirty="0" smtClean="0"/>
              <a:t>For sequential database scan, Xeon servers benefit more from bigger memory size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8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900"/>
            <a:ext cx="8534400" cy="854406"/>
          </a:xfrm>
        </p:spPr>
        <p:txBody>
          <a:bodyPr/>
          <a:lstStyle/>
          <a:p>
            <a:r>
              <a:rPr lang="en-GB" cap="none" dirty="0" smtClean="0"/>
              <a:t>Conclusion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107" y="1429306"/>
            <a:ext cx="11514337" cy="4550661"/>
          </a:xfrm>
        </p:spPr>
        <p:txBody>
          <a:bodyPr>
            <a:normAutofit/>
          </a:bodyPr>
          <a:lstStyle/>
          <a:p>
            <a:r>
              <a:rPr lang="en-GB" dirty="0" smtClean="0"/>
              <a:t>In the near future, if the memory of ARM is increased with maintaining their fast I/O and with maturity of software, they will become a serious contender for traditional Intel/AMD </a:t>
            </a:r>
            <a:r>
              <a:rPr lang="en-GB" smtClean="0"/>
              <a:t>server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1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dirty="0" smtClean="0"/>
              <a:t>Big data processing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081966"/>
            <a:ext cx="8534400" cy="3898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Traditional Processing Nodes</a:t>
            </a:r>
          </a:p>
          <a:p>
            <a:pPr lvl="1"/>
            <a:r>
              <a:rPr lang="en-GB" dirty="0" smtClean="0"/>
              <a:t>Large computing nodes </a:t>
            </a:r>
            <a:r>
              <a:rPr lang="el-GR" dirty="0" smtClean="0"/>
              <a:t>(</a:t>
            </a:r>
            <a:r>
              <a:rPr lang="en-GB" dirty="0"/>
              <a:t>Intel </a:t>
            </a:r>
            <a:r>
              <a:rPr lang="en-GB" dirty="0" smtClean="0"/>
              <a:t>Xeon</a:t>
            </a:r>
            <a:r>
              <a:rPr lang="el-GR" dirty="0" smtClean="0"/>
              <a:t>)</a:t>
            </a:r>
          </a:p>
          <a:p>
            <a:pPr lvl="1"/>
            <a:r>
              <a:rPr lang="en-GB" dirty="0" smtClean="0"/>
              <a:t>High energy consumption</a:t>
            </a:r>
            <a:r>
              <a:rPr lang="el-GR" dirty="0" smtClean="0"/>
              <a:t> </a:t>
            </a:r>
            <a:r>
              <a:rPr lang="en-GB" dirty="0" smtClean="0"/>
              <a:t>(~thousands </a:t>
            </a:r>
            <a:r>
              <a:rPr lang="en-GB" dirty="0"/>
              <a:t>of watts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Data Trends</a:t>
            </a:r>
          </a:p>
          <a:p>
            <a:pPr lvl="1"/>
            <a:r>
              <a:rPr lang="en-GB" dirty="0" smtClean="0"/>
              <a:t>Continuous increase in volume of Big Data for process </a:t>
            </a:r>
            <a:endParaRPr lang="el-GR" dirty="0" smtClean="0"/>
          </a:p>
          <a:p>
            <a:pPr lvl="1"/>
            <a:r>
              <a:rPr lang="en-GB" dirty="0" smtClean="0"/>
              <a:t>Increasing variety of data</a:t>
            </a:r>
            <a:endParaRPr lang="el-GR" dirty="0" smtClean="0"/>
          </a:p>
          <a:p>
            <a:r>
              <a:rPr lang="en-GB" dirty="0" smtClean="0"/>
              <a:t>Problems occurred</a:t>
            </a:r>
            <a:endParaRPr lang="el-GR" dirty="0" smtClean="0"/>
          </a:p>
          <a:p>
            <a:pPr lvl="1"/>
            <a:r>
              <a:rPr lang="en-GB" dirty="0" smtClean="0"/>
              <a:t>Energy utilization problem</a:t>
            </a:r>
            <a:endParaRPr lang="el-GR" dirty="0" smtClean="0"/>
          </a:p>
          <a:p>
            <a:pPr lvl="1"/>
            <a:r>
              <a:rPr lang="en-GB" dirty="0" smtClean="0"/>
              <a:t>Increase of cost to build and maintain a datacentre</a:t>
            </a:r>
            <a:endParaRPr lang="el-GR" dirty="0" smtClean="0"/>
          </a:p>
          <a:p>
            <a:pPr lvl="1"/>
            <a:r>
              <a:rPr lang="en-GB" dirty="0" smtClean="0"/>
              <a:t>Need for more man power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56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dirty="0" smtClean="0"/>
              <a:t>Case of study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64699"/>
            <a:ext cx="8534400" cy="3615267"/>
          </a:xfrm>
        </p:spPr>
        <p:txBody>
          <a:bodyPr/>
          <a:lstStyle/>
          <a:p>
            <a:r>
              <a:rPr lang="en-GB" dirty="0" smtClean="0"/>
              <a:t>Use of mobile nodes</a:t>
            </a:r>
            <a:endParaRPr lang="en-GB" dirty="0" smtClean="0"/>
          </a:p>
          <a:p>
            <a:pPr lvl="1"/>
            <a:r>
              <a:rPr lang="en-GB" dirty="0" smtClean="0"/>
              <a:t>Significantly improved in the last years</a:t>
            </a:r>
            <a:endParaRPr lang="el-GR" dirty="0" smtClean="0"/>
          </a:p>
          <a:p>
            <a:pPr lvl="1"/>
            <a:r>
              <a:rPr lang="en-GB" dirty="0" smtClean="0"/>
              <a:t>Energy efficient</a:t>
            </a:r>
            <a:endParaRPr lang="el-GR" dirty="0" smtClean="0"/>
          </a:p>
          <a:p>
            <a:pPr lvl="1"/>
            <a:r>
              <a:rPr lang="en-GB" dirty="0" smtClean="0"/>
              <a:t>Cheap</a:t>
            </a:r>
            <a:endParaRPr lang="el-GR" dirty="0" smtClean="0"/>
          </a:p>
          <a:p>
            <a:pPr lvl="1"/>
            <a:r>
              <a:rPr lang="en-GB" dirty="0" smtClean="0"/>
              <a:t>Small in size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28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dirty="0" smtClean="0"/>
              <a:t>Traditional node Vs Mobile Node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840094"/>
            <a:ext cx="5281873" cy="2657006"/>
          </a:xfrm>
        </p:spPr>
        <p:txBody>
          <a:bodyPr/>
          <a:lstStyle/>
          <a:p>
            <a:r>
              <a:rPr lang="en-GB" dirty="0" err="1" smtClean="0"/>
              <a:t>Supermicro</a:t>
            </a:r>
            <a:r>
              <a:rPr lang="en-GB" dirty="0" smtClean="0"/>
              <a:t> 813M 1U server system with:</a:t>
            </a:r>
          </a:p>
          <a:p>
            <a:pPr lvl="1"/>
            <a:r>
              <a:rPr lang="en-GB" dirty="0" smtClean="0"/>
              <a:t>Two Intel Xeon E5-2603 4 core CPUs</a:t>
            </a:r>
          </a:p>
          <a:p>
            <a:pPr lvl="1"/>
            <a:r>
              <a:rPr lang="en-GB" dirty="0" smtClean="0"/>
              <a:t>8GB DDR3 memory</a:t>
            </a:r>
          </a:p>
          <a:p>
            <a:pPr lvl="1"/>
            <a:r>
              <a:rPr lang="en-GB" dirty="0" smtClean="0"/>
              <a:t>1TB Hard Disk</a:t>
            </a:r>
          </a:p>
          <a:p>
            <a:pPr lvl="1"/>
            <a:r>
              <a:rPr lang="en-GB" dirty="0" smtClean="0"/>
              <a:t>1Gbit Ethernet Network Card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966085" y="1838427"/>
            <a:ext cx="5281873" cy="2817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Odroid</a:t>
            </a:r>
            <a:r>
              <a:rPr lang="en-GB" dirty="0" smtClean="0"/>
              <a:t> XU development board with:</a:t>
            </a:r>
          </a:p>
          <a:p>
            <a:pPr lvl="1"/>
            <a:r>
              <a:rPr lang="en-GB" dirty="0" smtClean="0"/>
              <a:t>Samsung </a:t>
            </a:r>
            <a:r>
              <a:rPr lang="en-GB" dirty="0" err="1" smtClean="0"/>
              <a:t>Exynos</a:t>
            </a:r>
            <a:r>
              <a:rPr lang="en-GB" dirty="0" smtClean="0"/>
              <a:t> 5410 </a:t>
            </a:r>
            <a:r>
              <a:rPr lang="en-GB" dirty="0" err="1" smtClean="0"/>
              <a:t>SoC</a:t>
            </a:r>
            <a:r>
              <a:rPr lang="en-GB" dirty="0" smtClean="0"/>
              <a:t> using ARM </a:t>
            </a:r>
            <a:r>
              <a:rPr lang="en-GB" dirty="0" err="1" smtClean="0"/>
              <a:t>big.LITTLE</a:t>
            </a:r>
            <a:r>
              <a:rPr lang="en-GB" dirty="0" smtClean="0"/>
              <a:t> architecture</a:t>
            </a:r>
          </a:p>
          <a:p>
            <a:pPr lvl="1"/>
            <a:r>
              <a:rPr lang="en-GB" dirty="0" smtClean="0"/>
              <a:t>8 cores</a:t>
            </a:r>
          </a:p>
          <a:p>
            <a:pPr lvl="1"/>
            <a:r>
              <a:rPr lang="en-GB" dirty="0"/>
              <a:t>2</a:t>
            </a:r>
            <a:r>
              <a:rPr lang="en-GB" dirty="0" smtClean="0"/>
              <a:t>GB low power DDR3 memory</a:t>
            </a:r>
          </a:p>
          <a:p>
            <a:pPr lvl="1"/>
            <a:r>
              <a:rPr lang="en-GB" dirty="0" smtClean="0"/>
              <a:t>64GB </a:t>
            </a:r>
            <a:r>
              <a:rPr lang="en-GB" dirty="0" err="1" smtClean="0"/>
              <a:t>eMMC</a:t>
            </a:r>
            <a:r>
              <a:rPr lang="en-GB" dirty="0" smtClean="0"/>
              <a:t> flash storage</a:t>
            </a:r>
          </a:p>
          <a:p>
            <a:pPr lvl="1"/>
            <a:r>
              <a:rPr lang="en-GB" dirty="0" smtClean="0"/>
              <a:t>100Mbit Ethernet Network Card</a:t>
            </a:r>
            <a:endParaRPr lang="en-GB" dirty="0"/>
          </a:p>
        </p:txBody>
      </p:sp>
      <p:pic>
        <p:nvPicPr>
          <p:cNvPr id="1026" name="Picture 2" descr="http://www.supermicro.es/html/img/productos/SuperServer/1U/SYS-6016TT-IBx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2" y="4497100"/>
            <a:ext cx="24860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n.odroid.com/homebackup/20130729142027001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76" y="4655468"/>
            <a:ext cx="1851962" cy="20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kingofservers.com/media/catalog/product/cache/1/image/9df78eab33525d08d6e5fb8d27136e95/6/6/660595-l2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907" y="4497100"/>
            <a:ext cx="1998249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738" y="4655467"/>
            <a:ext cx="2590321" cy="2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 smtClean="0"/>
              <a:t>ARM </a:t>
            </a:r>
            <a:r>
              <a:rPr lang="en-GB" cap="none" dirty="0" err="1" smtClean="0"/>
              <a:t>big.LITTLE</a:t>
            </a:r>
            <a:r>
              <a:rPr lang="en-GB" cap="none" dirty="0" smtClean="0"/>
              <a:t> on </a:t>
            </a:r>
            <a:r>
              <a:rPr lang="en-GB" cap="none" dirty="0" err="1" smtClean="0"/>
              <a:t>Odroid</a:t>
            </a:r>
            <a:r>
              <a:rPr lang="en-GB" cap="none" dirty="0" smtClean="0"/>
              <a:t> XU system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2364699"/>
            <a:ext cx="5926450" cy="3615267"/>
          </a:xfrm>
        </p:spPr>
        <p:txBody>
          <a:bodyPr/>
          <a:lstStyle/>
          <a:p>
            <a:r>
              <a:rPr lang="en-GB" dirty="0" smtClean="0"/>
              <a:t>Mobile CPU is consisted of:</a:t>
            </a:r>
            <a:endParaRPr lang="el-GR" dirty="0" smtClean="0"/>
          </a:p>
          <a:p>
            <a:pPr lvl="1"/>
            <a:r>
              <a:rPr lang="el-GR" dirty="0" smtClean="0"/>
              <a:t>4 </a:t>
            </a:r>
            <a:r>
              <a:rPr lang="en-GB" dirty="0" smtClean="0"/>
              <a:t>ARM Cortex-A7 LITTLE cores (250-600MHz)</a:t>
            </a:r>
          </a:p>
          <a:p>
            <a:pPr lvl="1"/>
            <a:r>
              <a:rPr lang="el-GR" dirty="0"/>
              <a:t>4 </a:t>
            </a:r>
            <a:r>
              <a:rPr lang="en-GB" dirty="0"/>
              <a:t>ARM </a:t>
            </a:r>
            <a:r>
              <a:rPr lang="en-GB" dirty="0" smtClean="0"/>
              <a:t>Cortex-A15 big </a:t>
            </a:r>
            <a:r>
              <a:rPr lang="en-GB" dirty="0"/>
              <a:t>cores </a:t>
            </a:r>
            <a:r>
              <a:rPr lang="en-GB" dirty="0" smtClean="0"/>
              <a:t>(600-1600MHz)</a:t>
            </a:r>
          </a:p>
          <a:p>
            <a:r>
              <a:rPr lang="en-GB" dirty="0" smtClean="0"/>
              <a:t>Only one cluster is used each time</a:t>
            </a:r>
            <a:endParaRPr lang="el-GR" dirty="0"/>
          </a:p>
          <a:p>
            <a:r>
              <a:rPr lang="en-GB" dirty="0" smtClean="0"/>
              <a:t>To improve network speed we use a</a:t>
            </a:r>
            <a:r>
              <a:rPr lang="el-GR" dirty="0" smtClean="0"/>
              <a:t> </a:t>
            </a:r>
            <a:r>
              <a:rPr lang="en-GB" dirty="0"/>
              <a:t>USB</a:t>
            </a:r>
            <a:r>
              <a:rPr lang="el-GR" dirty="0"/>
              <a:t> </a:t>
            </a:r>
            <a:r>
              <a:rPr lang="el-GR" dirty="0" smtClean="0"/>
              <a:t>3.0 </a:t>
            </a:r>
            <a:r>
              <a:rPr lang="en-GB" dirty="0"/>
              <a:t>Gigabit Ethernet </a:t>
            </a:r>
            <a:r>
              <a:rPr lang="en-GB" dirty="0" smtClean="0"/>
              <a:t>adapter</a:t>
            </a:r>
            <a:endParaRPr lang="el-GR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40" y="2544025"/>
            <a:ext cx="5208343" cy="3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5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193941"/>
          </a:xfrm>
        </p:spPr>
        <p:txBody>
          <a:bodyPr/>
          <a:lstStyle/>
          <a:p>
            <a:r>
              <a:rPr lang="en-GB" dirty="0" smtClean="0"/>
              <a:t>Benchmarks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484027"/>
            <a:ext cx="5796487" cy="4961746"/>
          </a:xfrm>
        </p:spPr>
        <p:txBody>
          <a:bodyPr>
            <a:normAutofit/>
          </a:bodyPr>
          <a:lstStyle/>
          <a:p>
            <a:r>
              <a:rPr lang="en-GB" dirty="0" smtClean="0"/>
              <a:t>Performance of CPU </a:t>
            </a:r>
            <a:r>
              <a:rPr lang="en-GB" dirty="0" smtClean="0"/>
              <a:t>MIPS</a:t>
            </a:r>
            <a:endParaRPr lang="el-GR" dirty="0" smtClean="0"/>
          </a:p>
          <a:p>
            <a:pPr lvl="1"/>
            <a:r>
              <a:rPr lang="en-GB" dirty="0"/>
              <a:t>Dhrystone </a:t>
            </a:r>
            <a:r>
              <a:rPr lang="en-GB" dirty="0" smtClean="0"/>
              <a:t>benchmark</a:t>
            </a:r>
            <a:endParaRPr lang="el-GR" dirty="0" smtClean="0"/>
          </a:p>
          <a:p>
            <a:pPr lvl="1"/>
            <a:r>
              <a:rPr lang="en-GB" dirty="0"/>
              <a:t>Core</a:t>
            </a:r>
            <a:r>
              <a:rPr lang="el-GR" dirty="0"/>
              <a:t>-</a:t>
            </a:r>
            <a:r>
              <a:rPr lang="en-GB" dirty="0"/>
              <a:t>Mark CPU </a:t>
            </a:r>
            <a:r>
              <a:rPr lang="en-GB" dirty="0" smtClean="0"/>
              <a:t>benchmark</a:t>
            </a:r>
          </a:p>
          <a:p>
            <a:pPr lvl="1"/>
            <a:r>
              <a:rPr lang="en-GB" dirty="0" smtClean="0"/>
              <a:t>Custom Java execution benchmark</a:t>
            </a:r>
            <a:endParaRPr lang="el-GR" dirty="0" smtClean="0"/>
          </a:p>
          <a:p>
            <a:r>
              <a:rPr lang="en-GB" dirty="0"/>
              <a:t>M</a:t>
            </a:r>
            <a:r>
              <a:rPr lang="en-GB" dirty="0" smtClean="0"/>
              <a:t>emory </a:t>
            </a:r>
            <a:r>
              <a:rPr lang="en-GB" dirty="0"/>
              <a:t>bandwidth </a:t>
            </a:r>
            <a:endParaRPr lang="el-GR" dirty="0" smtClean="0"/>
          </a:p>
          <a:p>
            <a:pPr lvl="1"/>
            <a:r>
              <a:rPr lang="en-GB" dirty="0"/>
              <a:t>Parallel Memory Bandwidth </a:t>
            </a:r>
            <a:r>
              <a:rPr lang="en-GB" dirty="0" smtClean="0"/>
              <a:t>Benchmark</a:t>
            </a:r>
          </a:p>
          <a:p>
            <a:r>
              <a:rPr lang="en-GB" dirty="0"/>
              <a:t>I</a:t>
            </a:r>
            <a:r>
              <a:rPr lang="el-GR" dirty="0"/>
              <a:t>/</a:t>
            </a:r>
            <a:r>
              <a:rPr lang="en-GB" dirty="0"/>
              <a:t>O </a:t>
            </a:r>
            <a:r>
              <a:rPr lang="en-GB" dirty="0" smtClean="0"/>
              <a:t>throughput and latencies </a:t>
            </a:r>
          </a:p>
          <a:p>
            <a:pPr lvl="1"/>
            <a:r>
              <a:rPr lang="en-GB" dirty="0"/>
              <a:t>dd</a:t>
            </a:r>
            <a:r>
              <a:rPr lang="el-GR" dirty="0"/>
              <a:t> 8.20 </a:t>
            </a:r>
            <a:endParaRPr lang="en-GB" dirty="0" smtClean="0"/>
          </a:p>
          <a:p>
            <a:pPr lvl="1"/>
            <a:r>
              <a:rPr lang="en-GB" dirty="0" smtClean="0"/>
              <a:t>ioping</a:t>
            </a:r>
            <a:r>
              <a:rPr lang="el-GR" dirty="0" smtClean="0"/>
              <a:t> 0.7</a:t>
            </a:r>
            <a:endParaRPr lang="en-GB" dirty="0" smtClean="0"/>
          </a:p>
          <a:p>
            <a:r>
              <a:rPr lang="en-GB" dirty="0"/>
              <a:t>N</a:t>
            </a:r>
            <a:r>
              <a:rPr lang="en-GB" dirty="0" smtClean="0"/>
              <a:t>etworking </a:t>
            </a:r>
            <a:r>
              <a:rPr lang="en-GB" dirty="0"/>
              <a:t>bandwidth </a:t>
            </a:r>
            <a:r>
              <a:rPr lang="en-GB" dirty="0" smtClean="0"/>
              <a:t>on TCP and UDP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390" y="1546167"/>
            <a:ext cx="4984303" cy="48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1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574899"/>
            <a:ext cx="8534400" cy="1507067"/>
          </a:xfrm>
        </p:spPr>
        <p:txBody>
          <a:bodyPr/>
          <a:lstStyle/>
          <a:p>
            <a:r>
              <a:rPr lang="en-GB" cap="none" dirty="0"/>
              <a:t>Dhrystone </a:t>
            </a:r>
            <a:r>
              <a:rPr lang="en-GB" cap="none" dirty="0" smtClean="0"/>
              <a:t>Benchmark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617271"/>
            <a:ext cx="8534400" cy="3615267"/>
          </a:xfrm>
        </p:spPr>
        <p:txBody>
          <a:bodyPr/>
          <a:lstStyle/>
          <a:p>
            <a:r>
              <a:rPr lang="en-GB" dirty="0"/>
              <a:t>ARM big</a:t>
            </a:r>
            <a:r>
              <a:rPr lang="el-GR" dirty="0"/>
              <a:t>.</a:t>
            </a:r>
            <a:r>
              <a:rPr lang="en-GB" dirty="0" smtClean="0"/>
              <a:t>LITTLE</a:t>
            </a:r>
          </a:p>
          <a:p>
            <a:pPr lvl="1"/>
            <a:r>
              <a:rPr lang="en-GB" dirty="0" smtClean="0"/>
              <a:t>LITTLE cores have 21% better performance than big ones as per MHz</a:t>
            </a:r>
          </a:p>
          <a:p>
            <a:pPr lvl="1"/>
            <a:r>
              <a:rPr lang="en-GB" dirty="0" smtClean="0"/>
              <a:t>ARM claims that LITTLE cores should have less Dhrystone MIPS per MHz that big ones</a:t>
            </a:r>
            <a:endParaRPr lang="en-GB" dirty="0"/>
          </a:p>
          <a:p>
            <a:pPr lvl="1"/>
            <a:r>
              <a:rPr lang="en-GB" dirty="0" smtClean="0"/>
              <a:t>Reason:</a:t>
            </a:r>
          </a:p>
          <a:p>
            <a:pPr lvl="2"/>
            <a:r>
              <a:rPr lang="en-GB" dirty="0" smtClean="0"/>
              <a:t>Different compilers (</a:t>
            </a:r>
            <a:r>
              <a:rPr lang="en-GB" dirty="0" err="1" smtClean="0"/>
              <a:t>gcc</a:t>
            </a:r>
            <a:r>
              <a:rPr lang="en-GB" dirty="0" smtClean="0"/>
              <a:t> vs </a:t>
            </a:r>
            <a:r>
              <a:rPr lang="en-GB" dirty="0" err="1" smtClean="0"/>
              <a:t>armcc</a:t>
            </a:r>
            <a:r>
              <a:rPr lang="en-GB" dirty="0" smtClean="0"/>
              <a:t>) generating the machine code differently </a:t>
            </a:r>
          </a:p>
          <a:p>
            <a:r>
              <a:rPr lang="en-GB" dirty="0" smtClean="0"/>
              <a:t>Xeon node</a:t>
            </a:r>
          </a:p>
          <a:p>
            <a:pPr lvl="1"/>
            <a:r>
              <a:rPr lang="en-GB" dirty="0" smtClean="0"/>
              <a:t>Almost twice the performance of ARM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5900641"/>
            <a:ext cx="9224618" cy="748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23" y="5219957"/>
            <a:ext cx="5883897" cy="7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484473"/>
            <a:ext cx="8534400" cy="1132798"/>
          </a:xfrm>
        </p:spPr>
        <p:txBody>
          <a:bodyPr/>
          <a:lstStyle/>
          <a:p>
            <a:r>
              <a:rPr lang="en-GB" cap="none" dirty="0" err="1" smtClean="0"/>
              <a:t>CoreMark</a:t>
            </a:r>
            <a:r>
              <a:rPr lang="en-GB" cap="none" dirty="0" smtClean="0"/>
              <a:t> </a:t>
            </a:r>
            <a:r>
              <a:rPr lang="en-GB" cap="none" dirty="0"/>
              <a:t>B</a:t>
            </a:r>
            <a:r>
              <a:rPr lang="en-GB" cap="none" dirty="0" smtClean="0"/>
              <a:t>enchmark</a:t>
            </a:r>
            <a:endParaRPr lang="en-GB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4212" y="1477780"/>
            <a:ext cx="8534400" cy="3388748"/>
          </a:xfrm>
        </p:spPr>
        <p:txBody>
          <a:bodyPr>
            <a:normAutofit/>
          </a:bodyPr>
          <a:lstStyle/>
          <a:p>
            <a:r>
              <a:rPr lang="en-GB" dirty="0" smtClean="0"/>
              <a:t>To confirm Dhrystone’s </a:t>
            </a:r>
            <a:r>
              <a:rPr lang="en-GB" dirty="0"/>
              <a:t>r</a:t>
            </a:r>
            <a:r>
              <a:rPr lang="en-GB" dirty="0" smtClean="0"/>
              <a:t>esults</a:t>
            </a:r>
          </a:p>
          <a:p>
            <a:r>
              <a:rPr lang="en-GB" dirty="0" smtClean="0"/>
              <a:t>LITTLE cores have better performance than big ones as per MHz</a:t>
            </a:r>
          </a:p>
          <a:p>
            <a:pPr lvl="1"/>
            <a:r>
              <a:rPr lang="en-GB" dirty="0" smtClean="0"/>
              <a:t>Big cores score 3.52 instead of the expected 4.68</a:t>
            </a:r>
          </a:p>
          <a:p>
            <a:pPr lvl="1"/>
            <a:r>
              <a:rPr lang="en-GB" dirty="0" smtClean="0"/>
              <a:t>Different compiler</a:t>
            </a:r>
          </a:p>
          <a:p>
            <a:r>
              <a:rPr lang="en-GB" dirty="0" smtClean="0"/>
              <a:t>Xeon node</a:t>
            </a:r>
          </a:p>
          <a:p>
            <a:pPr lvl="1"/>
            <a:r>
              <a:rPr lang="en-GB" dirty="0" smtClean="0"/>
              <a:t>Almost twice the performance of big ARM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01" y="4866528"/>
            <a:ext cx="6051355" cy="533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5384697"/>
            <a:ext cx="9535744" cy="7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511</TotalTime>
  <Words>1754</Words>
  <Application>Microsoft Office PowerPoint</Application>
  <PresentationFormat>Widescreen</PresentationFormat>
  <Paragraphs>233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Century Gothic</vt:lpstr>
      <vt:lpstr>Tahoma</vt:lpstr>
      <vt:lpstr>Wingdings 3</vt:lpstr>
      <vt:lpstr>Slice</vt:lpstr>
      <vt:lpstr>Performance study of big data on small nodes.</vt:lpstr>
      <vt:lpstr>What is Big data?</vt:lpstr>
      <vt:lpstr>Big data processing</vt:lpstr>
      <vt:lpstr>Case of study</vt:lpstr>
      <vt:lpstr>Traditional node Vs Mobile Node</vt:lpstr>
      <vt:lpstr>ARM big.LITTLE on Odroid XU system</vt:lpstr>
      <vt:lpstr>Benchmarks</vt:lpstr>
      <vt:lpstr>Dhrystone Benchmark</vt:lpstr>
      <vt:lpstr>CoreMark Benchmark</vt:lpstr>
      <vt:lpstr>Java Execution Benchmark</vt:lpstr>
      <vt:lpstr>Parallel Memory Bandwidth Benchmark</vt:lpstr>
      <vt:lpstr>I/O Throughput and Latencies</vt:lpstr>
      <vt:lpstr>Networking Bandwidth on TCP and UDP</vt:lpstr>
      <vt:lpstr>Complex Data Intensive Workloads</vt:lpstr>
      <vt:lpstr>Hadoop TestDFSIO Benchmark (1)</vt:lpstr>
      <vt:lpstr>Hadoop TestDFSIO Benchmark (2)</vt:lpstr>
      <vt:lpstr>Hadoop (1)</vt:lpstr>
      <vt:lpstr>Time Performance and Energy Consumption (2)</vt:lpstr>
      <vt:lpstr>Workload Categorization (3)</vt:lpstr>
      <vt:lpstr>Hadoop Workloads Conclusion (4)</vt:lpstr>
      <vt:lpstr>Query Processing (1)</vt:lpstr>
      <vt:lpstr>Query Processing (2)</vt:lpstr>
      <vt:lpstr>Query Processing – Shark (1)</vt:lpstr>
      <vt:lpstr>Query Processing – Shark (2)</vt:lpstr>
      <vt:lpstr>TCO Analysis (1)</vt:lpstr>
      <vt:lpstr>Marginal Cost (2)</vt:lpstr>
      <vt:lpstr>Google’s TCO Model (3)</vt:lpstr>
      <vt:lpstr>Conclusion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study of big data on small nodes.</dc:title>
  <dc:creator>andreas solou</dc:creator>
  <cp:lastModifiedBy>andreas solou</cp:lastModifiedBy>
  <cp:revision>72</cp:revision>
  <dcterms:created xsi:type="dcterms:W3CDTF">2015-11-20T13:26:55Z</dcterms:created>
  <dcterms:modified xsi:type="dcterms:W3CDTF">2015-12-01T16:14:16Z</dcterms:modified>
</cp:coreProperties>
</file>