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Override5.xml" ContentType="application/vnd.openxmlformats-officedocument.themeOverr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heme/themeOverride2.xml" ContentType="application/vnd.openxmlformats-officedocument.themeOverr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heme/themeOverride7.xml" ContentType="application/vnd.openxmlformats-officedocument.themeOverride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Override3.xml" ContentType="application/vnd.openxmlformats-officedocument.themeOverr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theme/themeOverride8.xml" ContentType="application/vnd.openxmlformats-officedocument.themeOverride+xml"/>
  <Override PartName="/ppt/diagrams/quickStyle5.xml" ContentType="application/vnd.openxmlformats-officedocument.drawingml.diagramStyl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theme/themeOverride4.xml" ContentType="application/vnd.openxmlformats-officedocument.themeOverr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1" r:id="rId3"/>
    <p:sldId id="257" r:id="rId4"/>
    <p:sldId id="270" r:id="rId5"/>
    <p:sldId id="258" r:id="rId6"/>
    <p:sldId id="259" r:id="rId7"/>
    <p:sldId id="260" r:id="rId8"/>
    <p:sldId id="296" r:id="rId9"/>
    <p:sldId id="261" r:id="rId10"/>
    <p:sldId id="273" r:id="rId11"/>
    <p:sldId id="262" r:id="rId12"/>
    <p:sldId id="275" r:id="rId13"/>
    <p:sldId id="276" r:id="rId14"/>
    <p:sldId id="277" r:id="rId15"/>
    <p:sldId id="278" r:id="rId16"/>
    <p:sldId id="279" r:id="rId17"/>
    <p:sldId id="274" r:id="rId18"/>
    <p:sldId id="280" r:id="rId19"/>
    <p:sldId id="265" r:id="rId20"/>
    <p:sldId id="263" r:id="rId21"/>
    <p:sldId id="298" r:id="rId22"/>
    <p:sldId id="283" r:id="rId23"/>
    <p:sldId id="285" r:id="rId24"/>
    <p:sldId id="299" r:id="rId25"/>
    <p:sldId id="282" r:id="rId26"/>
    <p:sldId id="287" r:id="rId27"/>
    <p:sldId id="297" r:id="rId28"/>
    <p:sldId id="290" r:id="rId29"/>
    <p:sldId id="291" r:id="rId30"/>
    <p:sldId id="292" r:id="rId31"/>
    <p:sldId id="294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3" autoAdjust="0"/>
    <p:restoredTop sz="83842" autoAdjust="0"/>
  </p:normalViewPr>
  <p:slideViewPr>
    <p:cSldViewPr snapToObjects="1">
      <p:cViewPr varScale="1">
        <p:scale>
          <a:sx n="61" d="100"/>
          <a:sy n="61" d="100"/>
        </p:scale>
        <p:origin x="-306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196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1E337-08DD-4097-B9A8-A76D813DA76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6E0D7-BC33-4385-8B39-B7608B2494D9}">
      <dgm:prSet phldrT="[Κείμενο]"/>
      <dgm:spPr/>
      <dgm:t>
        <a:bodyPr/>
        <a:lstStyle/>
        <a:p>
          <a:r>
            <a:rPr lang="en-US" b="1" dirty="0" smtClean="0"/>
            <a:t>Prepaid Customers</a:t>
          </a:r>
        </a:p>
        <a:p>
          <a:r>
            <a:rPr lang="el-GR" dirty="0" smtClean="0"/>
            <a:t>Χωρίς καμιά δέσμευση με την εταιρεία τηλεπικοινωνιών</a:t>
          </a:r>
          <a:endParaRPr lang="en-US" dirty="0"/>
        </a:p>
      </dgm:t>
    </dgm:pt>
    <dgm:pt modelId="{50E67212-2E39-4E24-95E8-6479686A0DEB}" type="parTrans" cxnId="{8FEC1C29-09A9-48F6-9131-D8BE2B649E8B}">
      <dgm:prSet/>
      <dgm:spPr/>
      <dgm:t>
        <a:bodyPr/>
        <a:lstStyle/>
        <a:p>
          <a:endParaRPr lang="en-US"/>
        </a:p>
      </dgm:t>
    </dgm:pt>
    <dgm:pt modelId="{B652941D-DEDB-4E20-BE1E-AA89631BC328}" type="sibTrans" cxnId="{8FEC1C29-09A9-48F6-9131-D8BE2B649E8B}">
      <dgm:prSet/>
      <dgm:spPr/>
      <dgm:t>
        <a:bodyPr/>
        <a:lstStyle/>
        <a:p>
          <a:endParaRPr lang="en-US"/>
        </a:p>
      </dgm:t>
    </dgm:pt>
    <dgm:pt modelId="{405DC707-5351-4EF3-B11C-6DF169508E11}">
      <dgm:prSet phldrT="[Κείμενο]"/>
      <dgm:spPr/>
      <dgm:t>
        <a:bodyPr/>
        <a:lstStyle/>
        <a:p>
          <a:r>
            <a:rPr lang="en-US" b="1" dirty="0" smtClean="0"/>
            <a:t>Postpaid Customers</a:t>
          </a:r>
        </a:p>
        <a:p>
          <a:r>
            <a:rPr lang="el-GR" dirty="0" smtClean="0"/>
            <a:t>Σύναψη συμφωνίας με εταιρεία τηλεπικοινωνιών</a:t>
          </a:r>
          <a:endParaRPr lang="en-US" dirty="0"/>
        </a:p>
      </dgm:t>
    </dgm:pt>
    <dgm:pt modelId="{3F816198-C218-4DC2-92BD-D68580AF883D}" type="parTrans" cxnId="{B018FE26-2283-4D25-9043-FFFA8B629700}">
      <dgm:prSet/>
      <dgm:spPr/>
      <dgm:t>
        <a:bodyPr/>
        <a:lstStyle/>
        <a:p>
          <a:endParaRPr lang="en-US"/>
        </a:p>
      </dgm:t>
    </dgm:pt>
    <dgm:pt modelId="{0065049F-7148-4B91-9DE7-3C8B59389B3A}" type="sibTrans" cxnId="{B018FE26-2283-4D25-9043-FFFA8B629700}">
      <dgm:prSet/>
      <dgm:spPr/>
      <dgm:t>
        <a:bodyPr/>
        <a:lstStyle/>
        <a:p>
          <a:endParaRPr lang="en-US"/>
        </a:p>
      </dgm:t>
    </dgm:pt>
    <dgm:pt modelId="{660D8FB7-6EBF-4C07-902B-2EADB9F7E106}" type="pres">
      <dgm:prSet presAssocID="{7D81E337-08DD-4097-B9A8-A76D813DA76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6BFE68-E0A2-44A3-A2FE-C6451A9BCA09}" type="pres">
      <dgm:prSet presAssocID="{7D81E337-08DD-4097-B9A8-A76D813DA769}" presName="ribbon" presStyleLbl="node1" presStyleIdx="0" presStyleCnt="1"/>
      <dgm:spPr/>
    </dgm:pt>
    <dgm:pt modelId="{618D967D-537C-4B7A-B9B5-7E80D35E3938}" type="pres">
      <dgm:prSet presAssocID="{7D81E337-08DD-4097-B9A8-A76D813DA76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E317A-F6E2-4709-B760-375B85B43A4D}" type="pres">
      <dgm:prSet presAssocID="{7D81E337-08DD-4097-B9A8-A76D813DA76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FAD11-EF6C-44EA-88BA-A31D0663EE7E}" type="presOf" srcId="{405DC707-5351-4EF3-B11C-6DF169508E11}" destId="{FD0E317A-F6E2-4709-B760-375B85B43A4D}" srcOrd="0" destOrd="0" presId="urn:microsoft.com/office/officeart/2005/8/layout/arrow6"/>
    <dgm:cxn modelId="{22B95110-B6E0-44DA-B86F-08DEBA484F59}" type="presOf" srcId="{D4C6E0D7-BC33-4385-8B39-B7608B2494D9}" destId="{618D967D-537C-4B7A-B9B5-7E80D35E3938}" srcOrd="0" destOrd="0" presId="urn:microsoft.com/office/officeart/2005/8/layout/arrow6"/>
    <dgm:cxn modelId="{510DAAA0-0079-4A54-9A80-04EDAE4D730B}" type="presOf" srcId="{7D81E337-08DD-4097-B9A8-A76D813DA769}" destId="{660D8FB7-6EBF-4C07-902B-2EADB9F7E106}" srcOrd="0" destOrd="0" presId="urn:microsoft.com/office/officeart/2005/8/layout/arrow6"/>
    <dgm:cxn modelId="{B018FE26-2283-4D25-9043-FFFA8B629700}" srcId="{7D81E337-08DD-4097-B9A8-A76D813DA769}" destId="{405DC707-5351-4EF3-B11C-6DF169508E11}" srcOrd="1" destOrd="0" parTransId="{3F816198-C218-4DC2-92BD-D68580AF883D}" sibTransId="{0065049F-7148-4B91-9DE7-3C8B59389B3A}"/>
    <dgm:cxn modelId="{8FEC1C29-09A9-48F6-9131-D8BE2B649E8B}" srcId="{7D81E337-08DD-4097-B9A8-A76D813DA769}" destId="{D4C6E0D7-BC33-4385-8B39-B7608B2494D9}" srcOrd="0" destOrd="0" parTransId="{50E67212-2E39-4E24-95E8-6479686A0DEB}" sibTransId="{B652941D-DEDB-4E20-BE1E-AA89631BC328}"/>
    <dgm:cxn modelId="{774C7EF6-14B7-46AE-8300-9E1B101868EE}" type="presParOf" srcId="{660D8FB7-6EBF-4C07-902B-2EADB9F7E106}" destId="{D46BFE68-E0A2-44A3-A2FE-C6451A9BCA09}" srcOrd="0" destOrd="0" presId="urn:microsoft.com/office/officeart/2005/8/layout/arrow6"/>
    <dgm:cxn modelId="{AB4DE6E4-5A27-42DA-B1FA-AAC0BF769CF0}" type="presParOf" srcId="{660D8FB7-6EBF-4C07-902B-2EADB9F7E106}" destId="{618D967D-537C-4B7A-B9B5-7E80D35E3938}" srcOrd="1" destOrd="0" presId="urn:microsoft.com/office/officeart/2005/8/layout/arrow6"/>
    <dgm:cxn modelId="{C311550F-3417-4B5C-88C6-77D4C3BE0318}" type="presParOf" srcId="{660D8FB7-6EBF-4C07-902B-2EADB9F7E106}" destId="{FD0E317A-F6E2-4709-B760-375B85B43A4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/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/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C41315-2D46-4B78-86BB-6F1E46F7F7FB}" type="presOf" srcId="{A84A832C-F18B-4D6E-9717-6AD04CF69B6D}" destId="{729EA65C-EFA1-4E97-BED4-5326DD96C8DE}" srcOrd="1" destOrd="0" presId="urn:microsoft.com/office/officeart/2005/8/layout/chart3"/>
    <dgm:cxn modelId="{89472C3F-6A98-4DCE-967C-E6FE5CCDA3D3}" type="presOf" srcId="{7080E0DA-8AF5-40DB-BF0E-8E57DC249A11}" destId="{B0E5B1C9-EACD-4980-B10F-1F44FA6459DA}" srcOrd="1" destOrd="0" presId="urn:microsoft.com/office/officeart/2005/8/layout/chart3"/>
    <dgm:cxn modelId="{E454C252-89A0-4DA2-9BAE-FBE5869C3D1D}" type="presOf" srcId="{0CDAAED6-9C05-4C46-A8C2-63CA202F92E7}" destId="{2C6126B3-D448-46E6-8AFC-F86804D81CA8}" srcOrd="1" destOrd="0" presId="urn:microsoft.com/office/officeart/2005/8/layout/chart3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3D9B43F6-2648-491B-B96C-CDF7FD39F3E2}" type="presOf" srcId="{7080E0DA-8AF5-40DB-BF0E-8E57DC249A11}" destId="{416652F7-B650-4D2B-8DBD-995A8F6C34BE}" srcOrd="0" destOrd="0" presId="urn:microsoft.com/office/officeart/2005/8/layout/chart3"/>
    <dgm:cxn modelId="{BD4E0A46-1135-4EBF-AC89-4F34093586C3}" type="presOf" srcId="{A84A832C-F18B-4D6E-9717-6AD04CF69B6D}" destId="{EFE86A58-30DB-4D2B-A4DE-22FEC138E974}" srcOrd="0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91F9B411-1F43-446C-813B-DE090D28E49B}" type="presOf" srcId="{CE15C082-B10D-4E78-AD6E-D1A4656D3EB2}" destId="{38FEF3F5-6B13-4000-A521-139676C105CE}" srcOrd="0" destOrd="0" presId="urn:microsoft.com/office/officeart/2005/8/layout/chart3"/>
    <dgm:cxn modelId="{A3C41E16-43B1-4991-8A91-4DB23A3AB909}" type="presOf" srcId="{0CDAAED6-9C05-4C46-A8C2-63CA202F92E7}" destId="{60DC362D-6595-4E75-A6EA-9E5759DC3BFF}" srcOrd="0" destOrd="0" presId="urn:microsoft.com/office/officeart/2005/8/layout/chart3"/>
    <dgm:cxn modelId="{A0585F15-EC12-41A1-A0B1-B09B4389AC57}" type="presParOf" srcId="{38FEF3F5-6B13-4000-A521-139676C105CE}" destId="{416652F7-B650-4D2B-8DBD-995A8F6C34BE}" srcOrd="0" destOrd="0" presId="urn:microsoft.com/office/officeart/2005/8/layout/chart3"/>
    <dgm:cxn modelId="{1C227CDE-7478-4426-99B9-CB4789A0428A}" type="presParOf" srcId="{38FEF3F5-6B13-4000-A521-139676C105CE}" destId="{B0E5B1C9-EACD-4980-B10F-1F44FA6459DA}" srcOrd="1" destOrd="0" presId="urn:microsoft.com/office/officeart/2005/8/layout/chart3"/>
    <dgm:cxn modelId="{EC56889E-9BB7-446D-B9E5-4B348512ED5A}" type="presParOf" srcId="{38FEF3F5-6B13-4000-A521-139676C105CE}" destId="{60DC362D-6595-4E75-A6EA-9E5759DC3BFF}" srcOrd="2" destOrd="0" presId="urn:microsoft.com/office/officeart/2005/8/layout/chart3"/>
    <dgm:cxn modelId="{7FC73603-8D8E-4B7C-806F-E7369203AE6D}" type="presParOf" srcId="{38FEF3F5-6B13-4000-A521-139676C105CE}" destId="{2C6126B3-D448-46E6-8AFC-F86804D81CA8}" srcOrd="3" destOrd="0" presId="urn:microsoft.com/office/officeart/2005/8/layout/chart3"/>
    <dgm:cxn modelId="{7036DFF2-72E0-4B2C-AD06-0F58F094A8FB}" type="presParOf" srcId="{38FEF3F5-6B13-4000-A521-139676C105CE}" destId="{EFE86A58-30DB-4D2B-A4DE-22FEC138E974}" srcOrd="4" destOrd="0" presId="urn:microsoft.com/office/officeart/2005/8/layout/chart3"/>
    <dgm:cxn modelId="{A224B25C-746B-43CB-915F-BB9AF0FDB3E2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E3CDCC-50B9-4264-A764-CB1DE24BADB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9A3B9-00E4-421D-90CC-0477B8CEE137}">
      <dgm:prSet phldrT="[Κείμενο]"/>
      <dgm:spPr/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38B762CE-0083-4C87-9C4E-BFD1C51BD90A}" type="parTrans" cxnId="{AA52EFB8-2C97-4A54-B57E-AB2B56AE7A4A}">
      <dgm:prSet/>
      <dgm:spPr/>
      <dgm:t>
        <a:bodyPr/>
        <a:lstStyle/>
        <a:p>
          <a:endParaRPr lang="en-US"/>
        </a:p>
      </dgm:t>
    </dgm:pt>
    <dgm:pt modelId="{CCB03639-AB38-45D7-86DC-9C94150B5503}" type="sibTrans" cxnId="{AA52EFB8-2C97-4A54-B57E-AB2B56AE7A4A}">
      <dgm:prSet/>
      <dgm:spPr/>
      <dgm:t>
        <a:bodyPr/>
        <a:lstStyle/>
        <a:p>
          <a:endParaRPr lang="en-US"/>
        </a:p>
      </dgm:t>
    </dgm:pt>
    <dgm:pt modelId="{6DF655E5-FF5A-4C0F-8821-1D0B0BE2D91F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Graph-based features</a:t>
          </a:r>
          <a:endParaRPr lang="en-US" b="1" dirty="0"/>
        </a:p>
      </dgm:t>
    </dgm:pt>
    <dgm:pt modelId="{CF85091F-16C3-4B10-B34A-D7AE744D8966}" type="parTrans" cxnId="{863352D9-7ED5-45B2-B720-12EEE8549BEA}">
      <dgm:prSet/>
      <dgm:spPr/>
      <dgm:t>
        <a:bodyPr/>
        <a:lstStyle/>
        <a:p>
          <a:endParaRPr lang="en-US"/>
        </a:p>
      </dgm:t>
    </dgm:pt>
    <dgm:pt modelId="{C3DC8963-7A11-4C49-B711-516121FD980C}" type="sibTrans" cxnId="{863352D9-7ED5-45B2-B720-12EEE8549BEA}">
      <dgm:prSet/>
      <dgm:spPr/>
      <dgm:t>
        <a:bodyPr/>
        <a:lstStyle/>
        <a:p>
          <a:endParaRPr lang="en-US"/>
        </a:p>
      </dgm:t>
    </dgm:pt>
    <dgm:pt modelId="{C5D68361-9F6F-4262-8EB2-03BE6D93BCF1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Topic features</a:t>
          </a:r>
          <a:endParaRPr lang="en-US" b="1" dirty="0"/>
        </a:p>
      </dgm:t>
    </dgm:pt>
    <dgm:pt modelId="{B349DA80-9FD0-4E19-882C-557367F87C88}" type="parTrans" cxnId="{F3B10349-1850-4DF7-BB2F-1D4436DB8334}">
      <dgm:prSet/>
      <dgm:spPr/>
      <dgm:t>
        <a:bodyPr/>
        <a:lstStyle/>
        <a:p>
          <a:endParaRPr lang="en-US"/>
        </a:p>
      </dgm:t>
    </dgm:pt>
    <dgm:pt modelId="{F4CE13C6-D21A-4844-B1CA-06D912CF8840}" type="sibTrans" cxnId="{F3B10349-1850-4DF7-BB2F-1D4436DB8334}">
      <dgm:prSet/>
      <dgm:spPr/>
      <dgm:t>
        <a:bodyPr/>
        <a:lstStyle/>
        <a:p>
          <a:endParaRPr lang="en-US"/>
        </a:p>
      </dgm:t>
    </dgm:pt>
    <dgm:pt modelId="{F3CBB19A-23CF-4376-9FDF-1426C24F9EED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Second-Order features</a:t>
          </a:r>
          <a:endParaRPr lang="en-US" b="1" dirty="0"/>
        </a:p>
      </dgm:t>
    </dgm:pt>
    <dgm:pt modelId="{419423F6-0ED5-4CDE-A23A-76420B26056D}" type="parTrans" cxnId="{192E8425-FFB5-4310-80CA-38CBC472BE96}">
      <dgm:prSet/>
      <dgm:spPr/>
      <dgm:t>
        <a:bodyPr/>
        <a:lstStyle/>
        <a:p>
          <a:endParaRPr lang="en-US"/>
        </a:p>
      </dgm:t>
    </dgm:pt>
    <dgm:pt modelId="{0027CD66-D774-44F1-B27C-675255396AC7}" type="sibTrans" cxnId="{192E8425-FFB5-4310-80CA-38CBC472BE96}">
      <dgm:prSet/>
      <dgm:spPr/>
      <dgm:t>
        <a:bodyPr/>
        <a:lstStyle/>
        <a:p>
          <a:endParaRPr lang="en-US"/>
        </a:p>
      </dgm:t>
    </dgm:pt>
    <dgm:pt modelId="{D2919CAB-D826-4DF7-BAB1-2C78805B935A}" type="pres">
      <dgm:prSet presAssocID="{DFE3CDCC-50B9-4264-A764-CB1DE24BADB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7A888-6F31-4569-BCFE-10B7457D9936}" type="pres">
      <dgm:prSet presAssocID="{6E09A3B9-00E4-421D-90CC-0477B8CEE137}" presName="centerShape" presStyleLbl="node0" presStyleIdx="0" presStyleCnt="1" custScaleX="103649" custScaleY="76968"/>
      <dgm:spPr/>
      <dgm:t>
        <a:bodyPr/>
        <a:lstStyle/>
        <a:p>
          <a:endParaRPr lang="en-US"/>
        </a:p>
      </dgm:t>
    </dgm:pt>
    <dgm:pt modelId="{0BB79742-0E12-4B31-A9C9-8BB583C01A89}" type="pres">
      <dgm:prSet presAssocID="{CF85091F-16C3-4B10-B34A-D7AE744D896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2151A78-AA88-43F2-919C-CB5531488096}" type="pres">
      <dgm:prSet presAssocID="{6DF655E5-FF5A-4C0F-8821-1D0B0BE2D91F}" presName="node" presStyleLbl="node1" presStyleIdx="0" presStyleCnt="3" custScaleX="90805" custScaleY="79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04AFF-9F81-4B02-A126-4F64CE62FE04}" type="pres">
      <dgm:prSet presAssocID="{B349DA80-9FD0-4E19-882C-557367F87C8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9213003-80C3-4FD9-8AFF-A607C4A7F877}" type="pres">
      <dgm:prSet presAssocID="{C5D68361-9F6F-4262-8EB2-03BE6D93BCF1}" presName="node" presStyleLbl="node1" presStyleIdx="1" presStyleCnt="3" custScaleX="90738" custScaleY="71134" custRadScaleRad="89392" custRadScaleInc="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0A3A1-D414-4231-B99F-0C14DD6248B5}" type="pres">
      <dgm:prSet presAssocID="{419423F6-0ED5-4CDE-A23A-76420B26056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41FEFAA-43AD-4159-9177-406A2F3598F1}" type="pres">
      <dgm:prSet presAssocID="{F3CBB19A-23CF-4376-9FDF-1426C24F9EED}" presName="node" presStyleLbl="node1" presStyleIdx="2" presStyleCnt="3" custScaleX="87773" custScaleY="74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B10349-1850-4DF7-BB2F-1D4436DB8334}" srcId="{6E09A3B9-00E4-421D-90CC-0477B8CEE137}" destId="{C5D68361-9F6F-4262-8EB2-03BE6D93BCF1}" srcOrd="1" destOrd="0" parTransId="{B349DA80-9FD0-4E19-882C-557367F87C88}" sibTransId="{F4CE13C6-D21A-4844-B1CA-06D912CF8840}"/>
    <dgm:cxn modelId="{06F91BBC-062C-456C-975C-839FDA0A9956}" type="presOf" srcId="{6E09A3B9-00E4-421D-90CC-0477B8CEE137}" destId="{E837A888-6F31-4569-BCFE-10B7457D9936}" srcOrd="0" destOrd="0" presId="urn:microsoft.com/office/officeart/2005/8/layout/radial4"/>
    <dgm:cxn modelId="{192E8425-FFB5-4310-80CA-38CBC472BE96}" srcId="{6E09A3B9-00E4-421D-90CC-0477B8CEE137}" destId="{F3CBB19A-23CF-4376-9FDF-1426C24F9EED}" srcOrd="2" destOrd="0" parTransId="{419423F6-0ED5-4CDE-A23A-76420B26056D}" sibTransId="{0027CD66-D774-44F1-B27C-675255396AC7}"/>
    <dgm:cxn modelId="{59656FB2-7B9C-4D2F-AC67-DE1CD6452689}" type="presOf" srcId="{CF85091F-16C3-4B10-B34A-D7AE744D8966}" destId="{0BB79742-0E12-4B31-A9C9-8BB583C01A89}" srcOrd="0" destOrd="0" presId="urn:microsoft.com/office/officeart/2005/8/layout/radial4"/>
    <dgm:cxn modelId="{834F8C91-5CC1-4273-BD38-A501F1543D12}" type="presOf" srcId="{B349DA80-9FD0-4E19-882C-557367F87C88}" destId="{D1704AFF-9F81-4B02-A126-4F64CE62FE04}" srcOrd="0" destOrd="0" presId="urn:microsoft.com/office/officeart/2005/8/layout/radial4"/>
    <dgm:cxn modelId="{10E7D535-DD41-4FF3-9279-4BFE34FF91FB}" type="presOf" srcId="{419423F6-0ED5-4CDE-A23A-76420B26056D}" destId="{F570A3A1-D414-4231-B99F-0C14DD6248B5}" srcOrd="0" destOrd="0" presId="urn:microsoft.com/office/officeart/2005/8/layout/radial4"/>
    <dgm:cxn modelId="{D6E44AD4-BE03-4361-ACBB-B5C16FF7B284}" type="presOf" srcId="{C5D68361-9F6F-4262-8EB2-03BE6D93BCF1}" destId="{09213003-80C3-4FD9-8AFF-A607C4A7F877}" srcOrd="0" destOrd="0" presId="urn:microsoft.com/office/officeart/2005/8/layout/radial4"/>
    <dgm:cxn modelId="{863352D9-7ED5-45B2-B720-12EEE8549BEA}" srcId="{6E09A3B9-00E4-421D-90CC-0477B8CEE137}" destId="{6DF655E5-FF5A-4C0F-8821-1D0B0BE2D91F}" srcOrd="0" destOrd="0" parTransId="{CF85091F-16C3-4B10-B34A-D7AE744D8966}" sibTransId="{C3DC8963-7A11-4C49-B711-516121FD980C}"/>
    <dgm:cxn modelId="{89FE4F32-3F2D-4D44-A20D-5EECABB1EB1E}" type="presOf" srcId="{DFE3CDCC-50B9-4264-A764-CB1DE24BADB1}" destId="{D2919CAB-D826-4DF7-BAB1-2C78805B935A}" srcOrd="0" destOrd="0" presId="urn:microsoft.com/office/officeart/2005/8/layout/radial4"/>
    <dgm:cxn modelId="{3359DAC6-F244-412A-A03A-297CE38456B6}" type="presOf" srcId="{6DF655E5-FF5A-4C0F-8821-1D0B0BE2D91F}" destId="{52151A78-AA88-43F2-919C-CB5531488096}" srcOrd="0" destOrd="0" presId="urn:microsoft.com/office/officeart/2005/8/layout/radial4"/>
    <dgm:cxn modelId="{AA52EFB8-2C97-4A54-B57E-AB2B56AE7A4A}" srcId="{DFE3CDCC-50B9-4264-A764-CB1DE24BADB1}" destId="{6E09A3B9-00E4-421D-90CC-0477B8CEE137}" srcOrd="0" destOrd="0" parTransId="{38B762CE-0083-4C87-9C4E-BFD1C51BD90A}" sibTransId="{CCB03639-AB38-45D7-86DC-9C94150B5503}"/>
    <dgm:cxn modelId="{E55065AF-5DEA-421C-A9A7-55CCEB3EE858}" type="presOf" srcId="{F3CBB19A-23CF-4376-9FDF-1426C24F9EED}" destId="{841FEFAA-43AD-4159-9177-406A2F3598F1}" srcOrd="0" destOrd="0" presId="urn:microsoft.com/office/officeart/2005/8/layout/radial4"/>
    <dgm:cxn modelId="{CE9A9E7A-AE45-487A-8A02-892C3B81DFEF}" type="presParOf" srcId="{D2919CAB-D826-4DF7-BAB1-2C78805B935A}" destId="{E837A888-6F31-4569-BCFE-10B7457D9936}" srcOrd="0" destOrd="0" presId="urn:microsoft.com/office/officeart/2005/8/layout/radial4"/>
    <dgm:cxn modelId="{293BCCA4-C3AB-4D4A-9127-16C4552BAA6E}" type="presParOf" srcId="{D2919CAB-D826-4DF7-BAB1-2C78805B935A}" destId="{0BB79742-0E12-4B31-A9C9-8BB583C01A89}" srcOrd="1" destOrd="0" presId="urn:microsoft.com/office/officeart/2005/8/layout/radial4"/>
    <dgm:cxn modelId="{740E8A58-CF0B-48EA-800F-1321524E9D0C}" type="presParOf" srcId="{D2919CAB-D826-4DF7-BAB1-2C78805B935A}" destId="{52151A78-AA88-43F2-919C-CB5531488096}" srcOrd="2" destOrd="0" presId="urn:microsoft.com/office/officeart/2005/8/layout/radial4"/>
    <dgm:cxn modelId="{ED946CA7-1469-4503-81EC-6BCC340F34D4}" type="presParOf" srcId="{D2919CAB-D826-4DF7-BAB1-2C78805B935A}" destId="{D1704AFF-9F81-4B02-A126-4F64CE62FE04}" srcOrd="3" destOrd="0" presId="urn:microsoft.com/office/officeart/2005/8/layout/radial4"/>
    <dgm:cxn modelId="{A366B58A-DFED-4907-8044-F856632220D1}" type="presParOf" srcId="{D2919CAB-D826-4DF7-BAB1-2C78805B935A}" destId="{09213003-80C3-4FD9-8AFF-A607C4A7F877}" srcOrd="4" destOrd="0" presId="urn:microsoft.com/office/officeart/2005/8/layout/radial4"/>
    <dgm:cxn modelId="{5D4393CA-11F9-4FE7-A358-41F44F423806}" type="presParOf" srcId="{D2919CAB-D826-4DF7-BAB1-2C78805B935A}" destId="{F570A3A1-D414-4231-B99F-0C14DD6248B5}" srcOrd="5" destOrd="0" presId="urn:microsoft.com/office/officeart/2005/8/layout/radial4"/>
    <dgm:cxn modelId="{218FFD7C-AAEF-4028-ACC6-EC5D57D80951}" type="presParOf" srcId="{D2919CAB-D826-4DF7-BAB1-2C78805B935A}" destId="{841FEFAA-43AD-4159-9177-406A2F3598F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/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7FC83-0A28-41CA-9F50-B8A3EE53150E}" type="presOf" srcId="{A84A832C-F18B-4D6E-9717-6AD04CF69B6D}" destId="{729EA65C-EFA1-4E97-BED4-5326DD96C8DE}" srcOrd="1" destOrd="0" presId="urn:microsoft.com/office/officeart/2005/8/layout/chart3"/>
    <dgm:cxn modelId="{23308053-8CBE-4852-AEA1-AD8FE95C86D6}" type="presOf" srcId="{CE15C082-B10D-4E78-AD6E-D1A4656D3EB2}" destId="{38FEF3F5-6B13-4000-A521-139676C105CE}" srcOrd="0" destOrd="0" presId="urn:microsoft.com/office/officeart/2005/8/layout/chart3"/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A6811004-EF48-4B3F-9C3E-94E7FDE6A7E7}" type="presOf" srcId="{0CDAAED6-9C05-4C46-A8C2-63CA202F92E7}" destId="{60DC362D-6595-4E75-A6EA-9E5759DC3BFF}" srcOrd="0" destOrd="0" presId="urn:microsoft.com/office/officeart/2005/8/layout/chart3"/>
    <dgm:cxn modelId="{349A5B95-3ED6-42FA-99D3-5F5FF9CB4CE2}" type="presOf" srcId="{0CDAAED6-9C05-4C46-A8C2-63CA202F92E7}" destId="{2C6126B3-D448-46E6-8AFC-F86804D81CA8}" srcOrd="1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C6EC4785-C74D-49AE-BD1B-3A9096CBAF11}" type="presOf" srcId="{7080E0DA-8AF5-40DB-BF0E-8E57DC249A11}" destId="{416652F7-B650-4D2B-8DBD-995A8F6C34BE}" srcOrd="0" destOrd="0" presId="urn:microsoft.com/office/officeart/2005/8/layout/chart3"/>
    <dgm:cxn modelId="{19A289BF-65F4-44BD-A51D-972B37EE6261}" type="presOf" srcId="{7080E0DA-8AF5-40DB-BF0E-8E57DC249A11}" destId="{B0E5B1C9-EACD-4980-B10F-1F44FA6459DA}" srcOrd="1" destOrd="0" presId="urn:microsoft.com/office/officeart/2005/8/layout/chart3"/>
    <dgm:cxn modelId="{666EEB68-9BBD-43D2-B669-5CE39DA448F6}" type="presOf" srcId="{A84A832C-F18B-4D6E-9717-6AD04CF69B6D}" destId="{EFE86A58-30DB-4D2B-A4DE-22FEC138E974}" srcOrd="0" destOrd="0" presId="urn:microsoft.com/office/officeart/2005/8/layout/chart3"/>
    <dgm:cxn modelId="{D4D75E70-AEAD-4BC2-BC93-0D28A02CD8BF}" type="presParOf" srcId="{38FEF3F5-6B13-4000-A521-139676C105CE}" destId="{416652F7-B650-4D2B-8DBD-995A8F6C34BE}" srcOrd="0" destOrd="0" presId="urn:microsoft.com/office/officeart/2005/8/layout/chart3"/>
    <dgm:cxn modelId="{00A81A67-8665-4A49-BB62-3963CBCEDE49}" type="presParOf" srcId="{38FEF3F5-6B13-4000-A521-139676C105CE}" destId="{B0E5B1C9-EACD-4980-B10F-1F44FA6459DA}" srcOrd="1" destOrd="0" presId="urn:microsoft.com/office/officeart/2005/8/layout/chart3"/>
    <dgm:cxn modelId="{41ED7195-0AE4-4EDD-915C-AE0F32775DDF}" type="presParOf" srcId="{38FEF3F5-6B13-4000-A521-139676C105CE}" destId="{60DC362D-6595-4E75-A6EA-9E5759DC3BFF}" srcOrd="2" destOrd="0" presId="urn:microsoft.com/office/officeart/2005/8/layout/chart3"/>
    <dgm:cxn modelId="{52723C74-08A2-439F-89BA-B9C7928B2F18}" type="presParOf" srcId="{38FEF3F5-6B13-4000-A521-139676C105CE}" destId="{2C6126B3-D448-46E6-8AFC-F86804D81CA8}" srcOrd="3" destOrd="0" presId="urn:microsoft.com/office/officeart/2005/8/layout/chart3"/>
    <dgm:cxn modelId="{37E70B3D-3736-4112-B43A-455CFB76CA00}" type="presParOf" srcId="{38FEF3F5-6B13-4000-A521-139676C105CE}" destId="{EFE86A58-30DB-4D2B-A4DE-22FEC138E974}" srcOrd="4" destOrd="0" presId="urn:microsoft.com/office/officeart/2005/8/layout/chart3"/>
    <dgm:cxn modelId="{5E629BE6-B65E-48E6-99A9-2DD44BF45DB3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94F12-8A37-4376-915B-727B1EDB81F7}" type="presOf" srcId="{7080E0DA-8AF5-40DB-BF0E-8E57DC249A11}" destId="{B0E5B1C9-EACD-4980-B10F-1F44FA6459DA}" srcOrd="1" destOrd="0" presId="urn:microsoft.com/office/officeart/2005/8/layout/chart3"/>
    <dgm:cxn modelId="{7CF8C207-6D3A-408F-B8C7-1450F722702F}" type="presOf" srcId="{A84A832C-F18B-4D6E-9717-6AD04CF69B6D}" destId="{729EA65C-EFA1-4E97-BED4-5326DD96C8DE}" srcOrd="1" destOrd="0" presId="urn:microsoft.com/office/officeart/2005/8/layout/chart3"/>
    <dgm:cxn modelId="{11BDA4A1-0F20-4D7E-BA97-B24204EE0916}" type="presOf" srcId="{CE15C082-B10D-4E78-AD6E-D1A4656D3EB2}" destId="{38FEF3F5-6B13-4000-A521-139676C105CE}" srcOrd="0" destOrd="0" presId="urn:microsoft.com/office/officeart/2005/8/layout/chart3"/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EF48B5D3-BDD3-4F95-9FBE-5F78504F39D5}" type="presOf" srcId="{A84A832C-F18B-4D6E-9717-6AD04CF69B6D}" destId="{EFE86A58-30DB-4D2B-A4DE-22FEC138E974}" srcOrd="0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BA690B15-642B-490A-AD2E-D9342CA13BD7}" type="presOf" srcId="{0CDAAED6-9C05-4C46-A8C2-63CA202F92E7}" destId="{2C6126B3-D448-46E6-8AFC-F86804D81CA8}" srcOrd="1" destOrd="0" presId="urn:microsoft.com/office/officeart/2005/8/layout/chart3"/>
    <dgm:cxn modelId="{79A4826E-D83D-443E-8E69-2CFD34A972FC}" type="presOf" srcId="{7080E0DA-8AF5-40DB-BF0E-8E57DC249A11}" destId="{416652F7-B650-4D2B-8DBD-995A8F6C34BE}" srcOrd="0" destOrd="0" presId="urn:microsoft.com/office/officeart/2005/8/layout/chart3"/>
    <dgm:cxn modelId="{D9809DF5-6CCF-4BA2-9F50-E782402FBDC0}" type="presOf" srcId="{0CDAAED6-9C05-4C46-A8C2-63CA202F92E7}" destId="{60DC362D-6595-4E75-A6EA-9E5759DC3BFF}" srcOrd="0" destOrd="0" presId="urn:microsoft.com/office/officeart/2005/8/layout/chart3"/>
    <dgm:cxn modelId="{A19CD339-531B-416A-BB05-424746246A9A}" type="presParOf" srcId="{38FEF3F5-6B13-4000-A521-139676C105CE}" destId="{416652F7-B650-4D2B-8DBD-995A8F6C34BE}" srcOrd="0" destOrd="0" presId="urn:microsoft.com/office/officeart/2005/8/layout/chart3"/>
    <dgm:cxn modelId="{A0639DDD-2C29-4747-8DAB-B0C0A24855BD}" type="presParOf" srcId="{38FEF3F5-6B13-4000-A521-139676C105CE}" destId="{B0E5B1C9-EACD-4980-B10F-1F44FA6459DA}" srcOrd="1" destOrd="0" presId="urn:microsoft.com/office/officeart/2005/8/layout/chart3"/>
    <dgm:cxn modelId="{B115351B-7092-4CE2-A26C-0A127D4595F6}" type="presParOf" srcId="{38FEF3F5-6B13-4000-A521-139676C105CE}" destId="{60DC362D-6595-4E75-A6EA-9E5759DC3BFF}" srcOrd="2" destOrd="0" presId="urn:microsoft.com/office/officeart/2005/8/layout/chart3"/>
    <dgm:cxn modelId="{A176B436-E408-4D52-A61E-D17D45AB104E}" type="presParOf" srcId="{38FEF3F5-6B13-4000-A521-139676C105CE}" destId="{2C6126B3-D448-46E6-8AFC-F86804D81CA8}" srcOrd="3" destOrd="0" presId="urn:microsoft.com/office/officeart/2005/8/layout/chart3"/>
    <dgm:cxn modelId="{B4669C38-AECB-400D-A499-AF992FC337F8}" type="presParOf" srcId="{38FEF3F5-6B13-4000-A521-139676C105CE}" destId="{EFE86A58-30DB-4D2B-A4DE-22FEC138E974}" srcOrd="4" destOrd="0" presId="urn:microsoft.com/office/officeart/2005/8/layout/chart3"/>
    <dgm:cxn modelId="{12982272-5753-41AB-947E-FD4CF5D7D17C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C2D42C-F58E-435A-B3C5-483E110C44F7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35CEC-231B-4F12-B2D5-74DFD976A427}">
      <dgm:prSet phldrT="[Κείμενο]"/>
      <dgm:spPr/>
      <dgm:t>
        <a:bodyPr/>
        <a:lstStyle/>
        <a:p>
          <a:r>
            <a:rPr lang="el-GR" b="1" dirty="0" smtClean="0"/>
            <a:t>Δύσκολη επεξεργασία</a:t>
          </a:r>
          <a:endParaRPr lang="en-US" b="1" dirty="0"/>
        </a:p>
      </dgm:t>
    </dgm:pt>
    <dgm:pt modelId="{00B8BEFE-72BA-485D-8D23-01B0B1AC876E}" type="parTrans" cxnId="{77F28E62-0927-4F2F-85AD-FE4133543184}">
      <dgm:prSet/>
      <dgm:spPr/>
      <dgm:t>
        <a:bodyPr/>
        <a:lstStyle/>
        <a:p>
          <a:endParaRPr lang="en-US"/>
        </a:p>
      </dgm:t>
    </dgm:pt>
    <dgm:pt modelId="{BC928206-681B-463A-B9AB-5ABFED904A25}" type="sibTrans" cxnId="{77F28E62-0927-4F2F-85AD-FE4133543184}">
      <dgm:prSet/>
      <dgm:spPr/>
      <dgm:t>
        <a:bodyPr/>
        <a:lstStyle/>
        <a:p>
          <a:endParaRPr lang="en-US"/>
        </a:p>
      </dgm:t>
    </dgm:pt>
    <dgm:pt modelId="{EDF9DE4B-9B2E-4BEB-9B83-478CCA2AA7D6}">
      <dgm:prSet phldrT="[Κείμενο]"/>
      <dgm:spPr/>
      <dgm:t>
        <a:bodyPr/>
        <a:lstStyle/>
        <a:p>
          <a:r>
            <a:rPr lang="el-GR" b="1" dirty="0" smtClean="0"/>
            <a:t>Δύσκολη συλλογή</a:t>
          </a:r>
          <a:endParaRPr lang="en-US" b="1" dirty="0"/>
        </a:p>
      </dgm:t>
    </dgm:pt>
    <dgm:pt modelId="{B9E919A9-D527-405F-9B26-E90789446E82}" type="parTrans" cxnId="{B3F13762-53B2-4673-9EEC-3046EC0E1F97}">
      <dgm:prSet/>
      <dgm:spPr/>
      <dgm:t>
        <a:bodyPr/>
        <a:lstStyle/>
        <a:p>
          <a:endParaRPr lang="en-US"/>
        </a:p>
      </dgm:t>
    </dgm:pt>
    <dgm:pt modelId="{3AA1CFE8-CE15-4049-8BAC-893F6D6459D2}" type="sibTrans" cxnId="{B3F13762-53B2-4673-9EEC-3046EC0E1F97}">
      <dgm:prSet/>
      <dgm:spPr/>
      <dgm:t>
        <a:bodyPr/>
        <a:lstStyle/>
        <a:p>
          <a:endParaRPr lang="en-US"/>
        </a:p>
      </dgm:t>
    </dgm:pt>
    <dgm:pt modelId="{0333EAED-47F8-40E1-BC91-C66C9B5330F8}">
      <dgm:prSet phldrT="[Κείμενο]"/>
      <dgm:spPr/>
      <dgm:t>
        <a:bodyPr/>
        <a:lstStyle/>
        <a:p>
          <a:r>
            <a:rPr lang="el-GR" dirty="0" smtClean="0"/>
            <a:t>Θετικά</a:t>
          </a:r>
          <a:endParaRPr lang="en-US" dirty="0"/>
        </a:p>
      </dgm:t>
    </dgm:pt>
    <dgm:pt modelId="{8AAE85B3-B622-41F2-9A70-D39983667B2D}" type="parTrans" cxnId="{79F274E4-83D1-4C1F-A61A-5DB5E324076F}">
      <dgm:prSet/>
      <dgm:spPr/>
      <dgm:t>
        <a:bodyPr/>
        <a:lstStyle/>
        <a:p>
          <a:endParaRPr lang="en-US"/>
        </a:p>
      </dgm:t>
    </dgm:pt>
    <dgm:pt modelId="{B02AD71D-FCDA-4115-A989-78C60B29DB16}" type="sibTrans" cxnId="{79F274E4-83D1-4C1F-A61A-5DB5E324076F}">
      <dgm:prSet/>
      <dgm:spPr/>
      <dgm:t>
        <a:bodyPr/>
        <a:lstStyle/>
        <a:p>
          <a:endParaRPr lang="en-US"/>
        </a:p>
      </dgm:t>
    </dgm:pt>
    <dgm:pt modelId="{4CDA697D-492B-493A-96C9-79A3F0BA81F8}">
      <dgm:prSet phldrT="[Κείμενο]"/>
      <dgm:spPr/>
      <dgm:t>
        <a:bodyPr/>
        <a:lstStyle/>
        <a:p>
          <a:r>
            <a:rPr lang="el-GR" b="1" dirty="0" smtClean="0"/>
            <a:t>Τα</a:t>
          </a:r>
          <a:r>
            <a:rPr lang="el-GR" b="1" baseline="0" dirty="0" smtClean="0"/>
            <a:t> χαρακτηριστικά είναι το κλειδί της καλύτερης πρόβλεψης</a:t>
          </a:r>
          <a:endParaRPr lang="en-US" b="1" dirty="0"/>
        </a:p>
      </dgm:t>
    </dgm:pt>
    <dgm:pt modelId="{3FBECBA9-D3E0-4A8E-A935-662C52788742}" type="parTrans" cxnId="{29DC086B-3681-4DE7-8082-AD483A1DE8EF}">
      <dgm:prSet/>
      <dgm:spPr/>
      <dgm:t>
        <a:bodyPr/>
        <a:lstStyle/>
        <a:p>
          <a:endParaRPr lang="en-US"/>
        </a:p>
      </dgm:t>
    </dgm:pt>
    <dgm:pt modelId="{449864E5-CDAE-484F-86B6-CB93B7D12FA9}" type="sibTrans" cxnId="{29DC086B-3681-4DE7-8082-AD483A1DE8EF}">
      <dgm:prSet/>
      <dgm:spPr/>
      <dgm:t>
        <a:bodyPr/>
        <a:lstStyle/>
        <a:p>
          <a:endParaRPr lang="en-US"/>
        </a:p>
      </dgm:t>
    </dgm:pt>
    <dgm:pt modelId="{ADEE3717-FD95-4F4B-8450-A047F42CD7E4}">
      <dgm:prSet phldrT="[Κείμενο]"/>
      <dgm:spPr/>
      <dgm:t>
        <a:bodyPr/>
        <a:lstStyle/>
        <a:p>
          <a:r>
            <a:rPr lang="el-GR" b="1" dirty="0" smtClean="0"/>
            <a:t>Παρέχουν ποικίλα χαρακτηριστικά</a:t>
          </a:r>
          <a:endParaRPr lang="en-US" b="1" dirty="0"/>
        </a:p>
      </dgm:t>
    </dgm:pt>
    <dgm:pt modelId="{AEE183FF-F05C-4B1D-AAF7-B291BE1A893A}" type="parTrans" cxnId="{F64CC934-63E3-408C-A2E1-D6158E1EE0A0}">
      <dgm:prSet/>
      <dgm:spPr/>
      <dgm:t>
        <a:bodyPr/>
        <a:lstStyle/>
        <a:p>
          <a:endParaRPr lang="en-US"/>
        </a:p>
      </dgm:t>
    </dgm:pt>
    <dgm:pt modelId="{89F06126-EDA7-47C0-8FF9-611290915A6C}" type="sibTrans" cxnId="{F64CC934-63E3-408C-A2E1-D6158E1EE0A0}">
      <dgm:prSet/>
      <dgm:spPr/>
      <dgm:t>
        <a:bodyPr/>
        <a:lstStyle/>
        <a:p>
          <a:endParaRPr lang="en-US"/>
        </a:p>
      </dgm:t>
    </dgm:pt>
    <dgm:pt modelId="{FC58976A-E2A5-4666-A80A-CA68475EFCA7}">
      <dgm:prSet phldrT="[Κείμενο]"/>
      <dgm:spPr/>
      <dgm:t>
        <a:bodyPr/>
        <a:lstStyle/>
        <a:p>
          <a:r>
            <a:rPr lang="el-GR" b="1" dirty="0" smtClean="0"/>
            <a:t>Παρέχουν πολύτιμα χαρακτηριστικά</a:t>
          </a:r>
          <a:endParaRPr lang="en-US" b="1" dirty="0"/>
        </a:p>
      </dgm:t>
    </dgm:pt>
    <dgm:pt modelId="{B6E7DB14-49A6-4EFF-9728-7B71709B3985}" type="parTrans" cxnId="{9E61CF3E-5CC9-4965-AA3A-70C9DDBFCD2A}">
      <dgm:prSet/>
      <dgm:spPr/>
      <dgm:t>
        <a:bodyPr/>
        <a:lstStyle/>
        <a:p>
          <a:endParaRPr lang="en-US"/>
        </a:p>
      </dgm:t>
    </dgm:pt>
    <dgm:pt modelId="{80C709C0-947B-4ED6-A40C-88E5FFC9A068}" type="sibTrans" cxnId="{9E61CF3E-5CC9-4965-AA3A-70C9DDBFCD2A}">
      <dgm:prSet/>
      <dgm:spPr/>
      <dgm:t>
        <a:bodyPr/>
        <a:lstStyle/>
        <a:p>
          <a:endParaRPr lang="en-US"/>
        </a:p>
      </dgm:t>
    </dgm:pt>
    <dgm:pt modelId="{BE091681-63D9-4404-96AB-8FE9B43F3C77}">
      <dgm:prSet phldrT="[Κείμενο]"/>
      <dgm:spPr/>
      <dgm:t>
        <a:bodyPr/>
        <a:lstStyle/>
        <a:p>
          <a:r>
            <a:rPr lang="el-GR" dirty="0" smtClean="0"/>
            <a:t>Αρνητικά</a:t>
          </a:r>
          <a:endParaRPr lang="en-US" dirty="0"/>
        </a:p>
      </dgm:t>
    </dgm:pt>
    <dgm:pt modelId="{F59FCD6D-0751-4500-8762-31FFE9DB8DDB}" type="sibTrans" cxnId="{ED631785-2B83-46C2-BCB5-AE41FFAC385F}">
      <dgm:prSet/>
      <dgm:spPr/>
      <dgm:t>
        <a:bodyPr/>
        <a:lstStyle/>
        <a:p>
          <a:endParaRPr lang="en-US"/>
        </a:p>
      </dgm:t>
    </dgm:pt>
    <dgm:pt modelId="{712CB848-B5E6-4612-9DA2-09345DA4A430}" type="parTrans" cxnId="{ED631785-2B83-46C2-BCB5-AE41FFAC385F}">
      <dgm:prSet/>
      <dgm:spPr/>
      <dgm:t>
        <a:bodyPr/>
        <a:lstStyle/>
        <a:p>
          <a:endParaRPr lang="en-US"/>
        </a:p>
      </dgm:t>
    </dgm:pt>
    <dgm:pt modelId="{CCE14BD1-1FA0-4818-A432-CF05855A0670}" type="pres">
      <dgm:prSet presAssocID="{06C2D42C-F58E-435A-B3C5-483E110C44F7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1A2EB5-E111-41CB-A838-F013133431A9}" type="pres">
      <dgm:prSet presAssocID="{06C2D42C-F58E-435A-B3C5-483E110C44F7}" presName="dummyMaxCanvas" presStyleCnt="0"/>
      <dgm:spPr/>
    </dgm:pt>
    <dgm:pt modelId="{35A9D3B6-4BE8-4A0A-95A5-D3F29B210250}" type="pres">
      <dgm:prSet presAssocID="{06C2D42C-F58E-435A-B3C5-483E110C44F7}" presName="parentComposite" presStyleCnt="0"/>
      <dgm:spPr/>
    </dgm:pt>
    <dgm:pt modelId="{871C5F4C-B7D2-4B20-9B97-3EF9202556EF}" type="pres">
      <dgm:prSet presAssocID="{06C2D42C-F58E-435A-B3C5-483E110C44F7}" presName="parent1" presStyleLbl="alignAccFollowNode1" presStyleIdx="0" presStyleCnt="4" custLinFactNeighborX="-88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2F8AA6A-2961-40B4-9085-45D3A6FDE4F3}" type="pres">
      <dgm:prSet presAssocID="{06C2D42C-F58E-435A-B3C5-483E110C44F7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B463A1D1-FDE9-48A6-8F6A-96506B17A669}" type="pres">
      <dgm:prSet presAssocID="{06C2D42C-F58E-435A-B3C5-483E110C44F7}" presName="childrenComposite" presStyleCnt="0"/>
      <dgm:spPr/>
    </dgm:pt>
    <dgm:pt modelId="{0D19C5AF-A7F1-4A2C-AC7A-24F984170C6A}" type="pres">
      <dgm:prSet presAssocID="{06C2D42C-F58E-435A-B3C5-483E110C44F7}" presName="dummyMaxCanvas_ChildArea" presStyleCnt="0"/>
      <dgm:spPr/>
    </dgm:pt>
    <dgm:pt modelId="{9E71B51F-219F-4444-8C91-859CFF593CAD}" type="pres">
      <dgm:prSet presAssocID="{06C2D42C-F58E-435A-B3C5-483E110C44F7}" presName="fulcrum" presStyleLbl="alignAccFollowNode1" presStyleIdx="2" presStyleCnt="4"/>
      <dgm:spPr/>
    </dgm:pt>
    <dgm:pt modelId="{1965A844-E118-4CFE-8C03-36107DFAF9FA}" type="pres">
      <dgm:prSet presAssocID="{06C2D42C-F58E-435A-B3C5-483E110C44F7}" presName="balance_23" presStyleLbl="alignAccFollowNode1" presStyleIdx="3" presStyleCnt="4">
        <dgm:presLayoutVars>
          <dgm:bulletEnabled val="1"/>
        </dgm:presLayoutVars>
      </dgm:prSet>
      <dgm:spPr/>
    </dgm:pt>
    <dgm:pt modelId="{3065FC2E-E381-4EDD-9069-1B9151B7A246}" type="pres">
      <dgm:prSet presAssocID="{06C2D42C-F58E-435A-B3C5-483E110C44F7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00BA0-648D-491B-96D1-75E3AF89929C}" type="pres">
      <dgm:prSet presAssocID="{06C2D42C-F58E-435A-B3C5-483E110C44F7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B67DE-A02F-4B03-BDFA-8FDFE288CECC}" type="pres">
      <dgm:prSet presAssocID="{06C2D42C-F58E-435A-B3C5-483E110C44F7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462BC-E070-490C-B59B-08E8F80F3CE5}" type="pres">
      <dgm:prSet presAssocID="{06C2D42C-F58E-435A-B3C5-483E110C44F7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0CAD-A07C-4D7A-96B7-A7AC7B462E50}" type="pres">
      <dgm:prSet presAssocID="{06C2D42C-F58E-435A-B3C5-483E110C44F7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F6E2C-61FB-4135-A5F5-58F15A3EF8B8}" type="presOf" srcId="{C7835CEC-231B-4F12-B2D5-74DFD976A427}" destId="{691462BC-E070-490C-B59B-08E8F80F3CE5}" srcOrd="0" destOrd="0" presId="urn:microsoft.com/office/officeart/2005/8/layout/balance1"/>
    <dgm:cxn modelId="{29DC086B-3681-4DE7-8082-AD483A1DE8EF}" srcId="{0333EAED-47F8-40E1-BC91-C66C9B5330F8}" destId="{4CDA697D-492B-493A-96C9-79A3F0BA81F8}" srcOrd="0" destOrd="0" parTransId="{3FBECBA9-D3E0-4A8E-A935-662C52788742}" sibTransId="{449864E5-CDAE-484F-86B6-CB93B7D12FA9}"/>
    <dgm:cxn modelId="{95E7AB25-828F-4433-B7F9-A9D52D770A45}" type="presOf" srcId="{ADEE3717-FD95-4F4B-8450-A047F42CD7E4}" destId="{82400BA0-648D-491B-96D1-75E3AF89929C}" srcOrd="0" destOrd="0" presId="urn:microsoft.com/office/officeart/2005/8/layout/balance1"/>
    <dgm:cxn modelId="{99C8E0D0-B0FE-4826-A5F6-057CB38D329A}" type="presOf" srcId="{FC58976A-E2A5-4666-A80A-CA68475EFCA7}" destId="{613B67DE-A02F-4B03-BDFA-8FDFE288CECC}" srcOrd="0" destOrd="0" presId="urn:microsoft.com/office/officeart/2005/8/layout/balance1"/>
    <dgm:cxn modelId="{9E61CF3E-5CC9-4965-AA3A-70C9DDBFCD2A}" srcId="{0333EAED-47F8-40E1-BC91-C66C9B5330F8}" destId="{FC58976A-E2A5-4666-A80A-CA68475EFCA7}" srcOrd="2" destOrd="0" parTransId="{B6E7DB14-49A6-4EFF-9728-7B71709B3985}" sibTransId="{80C709C0-947B-4ED6-A40C-88E5FFC9A068}"/>
    <dgm:cxn modelId="{79F274E4-83D1-4C1F-A61A-5DB5E324076F}" srcId="{06C2D42C-F58E-435A-B3C5-483E110C44F7}" destId="{0333EAED-47F8-40E1-BC91-C66C9B5330F8}" srcOrd="1" destOrd="0" parTransId="{8AAE85B3-B622-41F2-9A70-D39983667B2D}" sibTransId="{B02AD71D-FCDA-4115-A989-78C60B29DB16}"/>
    <dgm:cxn modelId="{B3F13762-53B2-4673-9EEC-3046EC0E1F97}" srcId="{BE091681-63D9-4404-96AB-8FE9B43F3C77}" destId="{EDF9DE4B-9B2E-4BEB-9B83-478CCA2AA7D6}" srcOrd="1" destOrd="0" parTransId="{B9E919A9-D527-405F-9B26-E90789446E82}" sibTransId="{3AA1CFE8-CE15-4049-8BAC-893F6D6459D2}"/>
    <dgm:cxn modelId="{18F85871-F69B-42DD-BB05-649A91810A66}" type="presOf" srcId="{BE091681-63D9-4404-96AB-8FE9B43F3C77}" destId="{871C5F4C-B7D2-4B20-9B97-3EF9202556EF}" srcOrd="0" destOrd="0" presId="urn:microsoft.com/office/officeart/2005/8/layout/balance1"/>
    <dgm:cxn modelId="{9026B01D-5717-4B82-B08B-4E6FF25298AE}" type="presOf" srcId="{06C2D42C-F58E-435A-B3C5-483E110C44F7}" destId="{CCE14BD1-1FA0-4818-A432-CF05855A0670}" srcOrd="0" destOrd="0" presId="urn:microsoft.com/office/officeart/2005/8/layout/balance1"/>
    <dgm:cxn modelId="{643A8143-8F3E-4622-A151-9FB466ED9867}" type="presOf" srcId="{4CDA697D-492B-493A-96C9-79A3F0BA81F8}" destId="{3065FC2E-E381-4EDD-9069-1B9151B7A246}" srcOrd="0" destOrd="0" presId="urn:microsoft.com/office/officeart/2005/8/layout/balance1"/>
    <dgm:cxn modelId="{F64CC934-63E3-408C-A2E1-D6158E1EE0A0}" srcId="{0333EAED-47F8-40E1-BC91-C66C9B5330F8}" destId="{ADEE3717-FD95-4F4B-8450-A047F42CD7E4}" srcOrd="1" destOrd="0" parTransId="{AEE183FF-F05C-4B1D-AAF7-B291BE1A893A}" sibTransId="{89F06126-EDA7-47C0-8FF9-611290915A6C}"/>
    <dgm:cxn modelId="{77F28E62-0927-4F2F-85AD-FE4133543184}" srcId="{BE091681-63D9-4404-96AB-8FE9B43F3C77}" destId="{C7835CEC-231B-4F12-B2D5-74DFD976A427}" srcOrd="0" destOrd="0" parTransId="{00B8BEFE-72BA-485D-8D23-01B0B1AC876E}" sibTransId="{BC928206-681B-463A-B9AB-5ABFED904A25}"/>
    <dgm:cxn modelId="{ED631785-2B83-46C2-BCB5-AE41FFAC385F}" srcId="{06C2D42C-F58E-435A-B3C5-483E110C44F7}" destId="{BE091681-63D9-4404-96AB-8FE9B43F3C77}" srcOrd="0" destOrd="0" parTransId="{712CB848-B5E6-4612-9DA2-09345DA4A430}" sibTransId="{F59FCD6D-0751-4500-8762-31FFE9DB8DDB}"/>
    <dgm:cxn modelId="{2B24E60A-3C17-4A41-8812-4446C11EEF0C}" type="presOf" srcId="{EDF9DE4B-9B2E-4BEB-9B83-478CCA2AA7D6}" destId="{B7210CAD-A07C-4D7A-96B7-A7AC7B462E50}" srcOrd="0" destOrd="0" presId="urn:microsoft.com/office/officeart/2005/8/layout/balance1"/>
    <dgm:cxn modelId="{00C68140-441F-480C-A99A-4F22AD979BD2}" type="presOf" srcId="{0333EAED-47F8-40E1-BC91-C66C9B5330F8}" destId="{42F8AA6A-2961-40B4-9085-45D3A6FDE4F3}" srcOrd="0" destOrd="0" presId="urn:microsoft.com/office/officeart/2005/8/layout/balance1"/>
    <dgm:cxn modelId="{BA0D90B4-2CD2-4124-81FA-C34D6765E3D2}" type="presParOf" srcId="{CCE14BD1-1FA0-4818-A432-CF05855A0670}" destId="{A61A2EB5-E111-41CB-A838-F013133431A9}" srcOrd="0" destOrd="0" presId="urn:microsoft.com/office/officeart/2005/8/layout/balance1"/>
    <dgm:cxn modelId="{94B05D2D-68FA-4954-AAA8-4B436D5F984F}" type="presParOf" srcId="{CCE14BD1-1FA0-4818-A432-CF05855A0670}" destId="{35A9D3B6-4BE8-4A0A-95A5-D3F29B210250}" srcOrd="1" destOrd="0" presId="urn:microsoft.com/office/officeart/2005/8/layout/balance1"/>
    <dgm:cxn modelId="{5A389617-7852-4CC5-8206-68D715E62145}" type="presParOf" srcId="{35A9D3B6-4BE8-4A0A-95A5-D3F29B210250}" destId="{871C5F4C-B7D2-4B20-9B97-3EF9202556EF}" srcOrd="0" destOrd="0" presId="urn:microsoft.com/office/officeart/2005/8/layout/balance1"/>
    <dgm:cxn modelId="{8342C356-7BC6-42F8-8AB9-97BC4894F178}" type="presParOf" srcId="{35A9D3B6-4BE8-4A0A-95A5-D3F29B210250}" destId="{42F8AA6A-2961-40B4-9085-45D3A6FDE4F3}" srcOrd="1" destOrd="0" presId="urn:microsoft.com/office/officeart/2005/8/layout/balance1"/>
    <dgm:cxn modelId="{247CD768-C3C7-439A-839B-E153C8BDADC4}" type="presParOf" srcId="{CCE14BD1-1FA0-4818-A432-CF05855A0670}" destId="{B463A1D1-FDE9-48A6-8F6A-96506B17A669}" srcOrd="2" destOrd="0" presId="urn:microsoft.com/office/officeart/2005/8/layout/balance1"/>
    <dgm:cxn modelId="{53FAB135-4052-4ED5-89B8-7C13608B5446}" type="presParOf" srcId="{B463A1D1-FDE9-48A6-8F6A-96506B17A669}" destId="{0D19C5AF-A7F1-4A2C-AC7A-24F984170C6A}" srcOrd="0" destOrd="0" presId="urn:microsoft.com/office/officeart/2005/8/layout/balance1"/>
    <dgm:cxn modelId="{D0C32F38-BEA7-4C31-896E-8133A70B7623}" type="presParOf" srcId="{B463A1D1-FDE9-48A6-8F6A-96506B17A669}" destId="{9E71B51F-219F-4444-8C91-859CFF593CAD}" srcOrd="1" destOrd="0" presId="urn:microsoft.com/office/officeart/2005/8/layout/balance1"/>
    <dgm:cxn modelId="{9CD23C0E-383C-4AAF-87CC-F3B30BB22835}" type="presParOf" srcId="{B463A1D1-FDE9-48A6-8F6A-96506B17A669}" destId="{1965A844-E118-4CFE-8C03-36107DFAF9FA}" srcOrd="2" destOrd="0" presId="urn:microsoft.com/office/officeart/2005/8/layout/balance1"/>
    <dgm:cxn modelId="{7D21AD07-6918-401A-BAD2-9BD5F36A139B}" type="presParOf" srcId="{B463A1D1-FDE9-48A6-8F6A-96506B17A669}" destId="{3065FC2E-E381-4EDD-9069-1B9151B7A246}" srcOrd="3" destOrd="0" presId="urn:microsoft.com/office/officeart/2005/8/layout/balance1"/>
    <dgm:cxn modelId="{F1563BAF-DE10-411F-B22F-9991D5F44D25}" type="presParOf" srcId="{B463A1D1-FDE9-48A6-8F6A-96506B17A669}" destId="{82400BA0-648D-491B-96D1-75E3AF89929C}" srcOrd="4" destOrd="0" presId="urn:microsoft.com/office/officeart/2005/8/layout/balance1"/>
    <dgm:cxn modelId="{89C943A1-B8D0-4449-9A5E-901D9F204D96}" type="presParOf" srcId="{B463A1D1-FDE9-48A6-8F6A-96506B17A669}" destId="{613B67DE-A02F-4B03-BDFA-8FDFE288CECC}" srcOrd="5" destOrd="0" presId="urn:microsoft.com/office/officeart/2005/8/layout/balance1"/>
    <dgm:cxn modelId="{F61AA6E0-D798-4066-AEFC-4F6DD2CE5550}" type="presParOf" srcId="{B463A1D1-FDE9-48A6-8F6A-96506B17A669}" destId="{691462BC-E070-490C-B59B-08E8F80F3CE5}" srcOrd="6" destOrd="0" presId="urn:microsoft.com/office/officeart/2005/8/layout/balance1"/>
    <dgm:cxn modelId="{63CF3B99-DA4B-4CF6-99B2-6521F5B442E7}" type="presParOf" srcId="{B463A1D1-FDE9-48A6-8F6A-96506B17A669}" destId="{B7210CAD-A07C-4D7A-96B7-A7AC7B462E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EBCD-A036-40D6-ACBC-4FD7B0A77D9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4FD41C-F030-4144-BE30-D985EBFA8579}">
      <dgm:prSet phldrT="[Text]" custT="1"/>
      <dgm:spPr/>
      <dgm:t>
        <a:bodyPr/>
        <a:lstStyle/>
        <a:p>
          <a:r>
            <a:rPr lang="el-GR" sz="1500" b="1" dirty="0" smtClean="0"/>
            <a:t>Χαρακτηριστικά</a:t>
          </a:r>
        </a:p>
        <a:p>
          <a:r>
            <a:rPr lang="en-US" sz="1500" b="1" dirty="0" smtClean="0"/>
            <a:t>Telco Big Data</a:t>
          </a:r>
          <a:endParaRPr lang="en-GB" sz="1500" b="1" dirty="0"/>
        </a:p>
      </dgm:t>
    </dgm:pt>
    <dgm:pt modelId="{91C56D72-B9EB-402C-9022-87A301934972}" type="parTrans" cxnId="{1EF244BC-9D0B-461E-8E75-1C6041CF44DC}">
      <dgm:prSet/>
      <dgm:spPr/>
      <dgm:t>
        <a:bodyPr/>
        <a:lstStyle/>
        <a:p>
          <a:endParaRPr lang="en-GB"/>
        </a:p>
      </dgm:t>
    </dgm:pt>
    <dgm:pt modelId="{17AB5CBE-8BE0-402E-A207-72E72DBC6695}" type="sibTrans" cxnId="{1EF244BC-9D0B-461E-8E75-1C6041CF44DC}">
      <dgm:prSet/>
      <dgm:spPr/>
      <dgm:t>
        <a:bodyPr/>
        <a:lstStyle/>
        <a:p>
          <a:endParaRPr lang="en-GB"/>
        </a:p>
      </dgm:t>
    </dgm:pt>
    <dgm:pt modelId="{8F661DB3-9A52-43F9-BE65-23F84ABBE4BE}">
      <dgm:prSet phldrT="[Text]" custT="1"/>
      <dgm:spPr/>
      <dgm:t>
        <a:bodyPr/>
        <a:lstStyle/>
        <a:p>
          <a:r>
            <a:rPr lang="en-US" sz="2300" b="1" dirty="0" smtClean="0"/>
            <a:t>Volume</a:t>
          </a:r>
          <a:endParaRPr lang="en-GB" sz="2300" b="1" dirty="0"/>
        </a:p>
      </dgm:t>
    </dgm:pt>
    <dgm:pt modelId="{8059303B-DB4F-4406-846F-6BD40F1E5F81}" type="parTrans" cxnId="{F8F05656-9A42-4388-ABB3-FE7FF578DA70}">
      <dgm:prSet/>
      <dgm:spPr/>
      <dgm:t>
        <a:bodyPr/>
        <a:lstStyle/>
        <a:p>
          <a:endParaRPr lang="en-GB"/>
        </a:p>
      </dgm:t>
    </dgm:pt>
    <dgm:pt modelId="{CB95EFA7-7D9E-4BBD-8914-FE904E6077E4}" type="sibTrans" cxnId="{F8F05656-9A42-4388-ABB3-FE7FF578DA70}">
      <dgm:prSet/>
      <dgm:spPr/>
      <dgm:t>
        <a:bodyPr/>
        <a:lstStyle/>
        <a:p>
          <a:endParaRPr lang="en-GB"/>
        </a:p>
      </dgm:t>
    </dgm:pt>
    <dgm:pt modelId="{01FEED22-387C-46AE-88CB-D4364B529944}">
      <dgm:prSet phldrT="[Text]" custT="1"/>
      <dgm:spPr/>
      <dgm:t>
        <a:bodyPr/>
        <a:lstStyle/>
        <a:p>
          <a:r>
            <a:rPr lang="en-US" sz="2400" b="1" dirty="0" smtClean="0"/>
            <a:t>Variety</a:t>
          </a:r>
          <a:endParaRPr lang="en-GB" sz="2400" b="1" dirty="0"/>
        </a:p>
      </dgm:t>
    </dgm:pt>
    <dgm:pt modelId="{55D43031-57EC-4EA4-A09F-0B8BE573DA78}" type="parTrans" cxnId="{3049FFDA-364A-4107-A96A-D9BA8B40CBA8}">
      <dgm:prSet/>
      <dgm:spPr/>
      <dgm:t>
        <a:bodyPr/>
        <a:lstStyle/>
        <a:p>
          <a:endParaRPr lang="en-GB"/>
        </a:p>
      </dgm:t>
    </dgm:pt>
    <dgm:pt modelId="{8450743E-1DAF-4A9D-A9B8-10780D16E9EC}" type="sibTrans" cxnId="{3049FFDA-364A-4107-A96A-D9BA8B40CBA8}">
      <dgm:prSet/>
      <dgm:spPr/>
      <dgm:t>
        <a:bodyPr/>
        <a:lstStyle/>
        <a:p>
          <a:endParaRPr lang="en-GB"/>
        </a:p>
      </dgm:t>
    </dgm:pt>
    <dgm:pt modelId="{F03CF0D5-9A3A-489C-A199-4356CAD2F1E0}">
      <dgm:prSet phldrT="[Text]" custT="1"/>
      <dgm:spPr/>
      <dgm:t>
        <a:bodyPr/>
        <a:lstStyle/>
        <a:p>
          <a:r>
            <a:rPr lang="en-US" sz="2100" b="1" dirty="0" smtClean="0"/>
            <a:t>Velocity</a:t>
          </a:r>
          <a:endParaRPr lang="en-GB" sz="2100" b="1" dirty="0"/>
        </a:p>
      </dgm:t>
    </dgm:pt>
    <dgm:pt modelId="{486DC8FB-FDE0-41D1-914D-4EDFB30B0760}" type="parTrans" cxnId="{D3B8E7E8-E955-457E-A019-0185F342625B}">
      <dgm:prSet/>
      <dgm:spPr/>
      <dgm:t>
        <a:bodyPr/>
        <a:lstStyle/>
        <a:p>
          <a:endParaRPr lang="en-GB"/>
        </a:p>
      </dgm:t>
    </dgm:pt>
    <dgm:pt modelId="{592D26E6-A6A8-496D-95D6-EB418BA18CE8}" type="sibTrans" cxnId="{D3B8E7E8-E955-457E-A019-0185F342625B}">
      <dgm:prSet/>
      <dgm:spPr/>
      <dgm:t>
        <a:bodyPr/>
        <a:lstStyle/>
        <a:p>
          <a:endParaRPr lang="en-GB"/>
        </a:p>
      </dgm:t>
    </dgm:pt>
    <dgm:pt modelId="{57ADA5D4-4A69-48CF-9A79-1EC2EA740AC4}">
      <dgm:prSet phldrT="[Text]"/>
      <dgm:spPr/>
      <dgm:t>
        <a:bodyPr/>
        <a:lstStyle/>
        <a:p>
          <a:r>
            <a:rPr lang="en-US" b="1" dirty="0" smtClean="0"/>
            <a:t>Veracity</a:t>
          </a:r>
          <a:endParaRPr lang="en-GB" b="1" dirty="0"/>
        </a:p>
      </dgm:t>
    </dgm:pt>
    <dgm:pt modelId="{D8E9DEA8-58E1-4567-972F-DBF3FD8184E5}" type="parTrans" cxnId="{F16CAA76-1198-4B6A-8C88-F135026E746F}">
      <dgm:prSet/>
      <dgm:spPr/>
      <dgm:t>
        <a:bodyPr/>
        <a:lstStyle/>
        <a:p>
          <a:endParaRPr lang="en-GB"/>
        </a:p>
      </dgm:t>
    </dgm:pt>
    <dgm:pt modelId="{85082CD6-34FB-4CCF-A764-E2F4D0A0020F}" type="sibTrans" cxnId="{F16CAA76-1198-4B6A-8C88-F135026E746F}">
      <dgm:prSet/>
      <dgm:spPr/>
      <dgm:t>
        <a:bodyPr/>
        <a:lstStyle/>
        <a:p>
          <a:endParaRPr lang="en-GB"/>
        </a:p>
      </dgm:t>
    </dgm:pt>
    <dgm:pt modelId="{072A1667-DD05-4B51-A0A8-96111CB9147D}">
      <dgm:prSet phldrT="[Text]" custT="1"/>
      <dgm:spPr/>
      <dgm:t>
        <a:bodyPr/>
        <a:lstStyle/>
        <a:p>
          <a:r>
            <a:rPr lang="en-US" sz="2400" b="1" dirty="0" smtClean="0"/>
            <a:t>Value</a:t>
          </a:r>
          <a:endParaRPr lang="en-GB" sz="2400" b="1" dirty="0"/>
        </a:p>
      </dgm:t>
    </dgm:pt>
    <dgm:pt modelId="{95A0DD57-1000-4DA7-A3D9-DD29790DC27F}" type="parTrans" cxnId="{F0B09377-EFB9-4814-9C28-5509E99FB743}">
      <dgm:prSet/>
      <dgm:spPr/>
      <dgm:t>
        <a:bodyPr/>
        <a:lstStyle/>
        <a:p>
          <a:endParaRPr lang="en-GB"/>
        </a:p>
      </dgm:t>
    </dgm:pt>
    <dgm:pt modelId="{69EABB65-2D1B-48F7-8F15-E50161C0026A}" type="sibTrans" cxnId="{F0B09377-EFB9-4814-9C28-5509E99FB743}">
      <dgm:prSet/>
      <dgm:spPr/>
      <dgm:t>
        <a:bodyPr/>
        <a:lstStyle/>
        <a:p>
          <a:endParaRPr lang="en-GB"/>
        </a:p>
      </dgm:t>
    </dgm:pt>
    <dgm:pt modelId="{3C7AE15C-1258-4B35-B576-30BB95762E20}" type="pres">
      <dgm:prSet presAssocID="{4FA7EBCD-A036-40D6-ACBC-4FD7B0A77D9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EF442-29A0-4785-BD1E-001AF3DC2E2F}" type="pres">
      <dgm:prSet presAssocID="{C04FD41C-F030-4144-BE30-D985EBFA8579}" presName="centerShape" presStyleLbl="node0" presStyleIdx="0" presStyleCnt="1" custScaleX="137730" custScaleY="128890"/>
      <dgm:spPr/>
      <dgm:t>
        <a:bodyPr/>
        <a:lstStyle/>
        <a:p>
          <a:endParaRPr lang="en-GB"/>
        </a:p>
      </dgm:t>
    </dgm:pt>
    <dgm:pt modelId="{C9B69833-1340-48EF-98B9-F76028FC0CB7}" type="pres">
      <dgm:prSet presAssocID="{8059303B-DB4F-4406-846F-6BD40F1E5F81}" presName="Name9" presStyleLbl="parChTrans1D2" presStyleIdx="0" presStyleCnt="5"/>
      <dgm:spPr/>
      <dgm:t>
        <a:bodyPr/>
        <a:lstStyle/>
        <a:p>
          <a:endParaRPr lang="en-US"/>
        </a:p>
      </dgm:t>
    </dgm:pt>
    <dgm:pt modelId="{B0F8E42E-8C2A-4865-9452-E26DA6DC8C58}" type="pres">
      <dgm:prSet presAssocID="{8059303B-DB4F-4406-846F-6BD40F1E5F81}" presName="connTx" presStyleLbl="parChTrans1D2" presStyleIdx="0" presStyleCnt="5"/>
      <dgm:spPr/>
      <dgm:t>
        <a:bodyPr/>
        <a:lstStyle/>
        <a:p>
          <a:endParaRPr lang="en-US"/>
        </a:p>
      </dgm:t>
    </dgm:pt>
    <dgm:pt modelId="{05B1450A-AF8F-4B23-B040-7BEA437DF4F4}" type="pres">
      <dgm:prSet presAssocID="{8F661DB3-9A52-43F9-BE65-23F84ABBE4BE}" presName="node" presStyleLbl="node1" presStyleIdx="0" presStyleCnt="5" custScaleX="115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8A087-8122-4ED7-9AFD-B84AE202643A}" type="pres">
      <dgm:prSet presAssocID="{55D43031-57EC-4EA4-A09F-0B8BE573DA78}" presName="Name9" presStyleLbl="parChTrans1D2" presStyleIdx="1" presStyleCnt="5"/>
      <dgm:spPr/>
      <dgm:t>
        <a:bodyPr/>
        <a:lstStyle/>
        <a:p>
          <a:endParaRPr lang="en-US"/>
        </a:p>
      </dgm:t>
    </dgm:pt>
    <dgm:pt modelId="{95FB245E-AF15-46E7-8838-11B5971805E1}" type="pres">
      <dgm:prSet presAssocID="{55D43031-57EC-4EA4-A09F-0B8BE573DA78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E219AAF-9D92-4042-8695-0E4B751208DA}" type="pres">
      <dgm:prSet presAssocID="{01FEED22-387C-46AE-88CB-D4364B5299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8251A1-6298-48F1-A37B-3C2D2F03F929}" type="pres">
      <dgm:prSet presAssocID="{486DC8FB-FDE0-41D1-914D-4EDFB30B0760}" presName="Name9" presStyleLbl="parChTrans1D2" presStyleIdx="2" presStyleCnt="5"/>
      <dgm:spPr/>
      <dgm:t>
        <a:bodyPr/>
        <a:lstStyle/>
        <a:p>
          <a:endParaRPr lang="en-US"/>
        </a:p>
      </dgm:t>
    </dgm:pt>
    <dgm:pt modelId="{3053031A-2DF2-41D5-B15C-03DB30218C5C}" type="pres">
      <dgm:prSet presAssocID="{486DC8FB-FDE0-41D1-914D-4EDFB30B0760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09F5798-AB31-4889-80DA-CF02E9CD1B95}" type="pres">
      <dgm:prSet presAssocID="{F03CF0D5-9A3A-489C-A199-4356CAD2F1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2C612-7F39-489F-8B34-F7BEF4A1DCC1}" type="pres">
      <dgm:prSet presAssocID="{D8E9DEA8-58E1-4567-972F-DBF3FD8184E5}" presName="Name9" presStyleLbl="parChTrans1D2" presStyleIdx="3" presStyleCnt="5"/>
      <dgm:spPr/>
      <dgm:t>
        <a:bodyPr/>
        <a:lstStyle/>
        <a:p>
          <a:endParaRPr lang="en-US"/>
        </a:p>
      </dgm:t>
    </dgm:pt>
    <dgm:pt modelId="{02CD4175-82BD-4DEB-8525-144EE25B2316}" type="pres">
      <dgm:prSet presAssocID="{D8E9DEA8-58E1-4567-972F-DBF3FD8184E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D829408C-BDAC-4A14-AC0C-3F4E09AE3D55}" type="pres">
      <dgm:prSet presAssocID="{57ADA5D4-4A69-48CF-9A79-1EC2EA740A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5055A-653A-434A-9AB6-814C2F7B5A45}" type="pres">
      <dgm:prSet presAssocID="{95A0DD57-1000-4DA7-A3D9-DD29790DC27F}" presName="Name9" presStyleLbl="parChTrans1D2" presStyleIdx="4" presStyleCnt="5"/>
      <dgm:spPr/>
      <dgm:t>
        <a:bodyPr/>
        <a:lstStyle/>
        <a:p>
          <a:endParaRPr lang="en-US"/>
        </a:p>
      </dgm:t>
    </dgm:pt>
    <dgm:pt modelId="{58ACC0E8-DE4C-4CFA-BCE3-E9FF4C85131C}" type="pres">
      <dgm:prSet presAssocID="{95A0DD57-1000-4DA7-A3D9-DD29790DC27F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9D31076-24E5-4643-B41E-4E126CDF16D3}" type="pres">
      <dgm:prSet presAssocID="{072A1667-DD05-4B51-A0A8-96111CB9147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C6510-559C-44F5-ABF0-4E8D2F567A24}" type="presOf" srcId="{D8E9DEA8-58E1-4567-972F-DBF3FD8184E5}" destId="{A172C612-7F39-489F-8B34-F7BEF4A1DCC1}" srcOrd="0" destOrd="0" presId="urn:microsoft.com/office/officeart/2005/8/layout/radial1"/>
    <dgm:cxn modelId="{572A0BA2-ABF0-474B-873A-A15539EE8BB6}" type="presOf" srcId="{8F661DB3-9A52-43F9-BE65-23F84ABBE4BE}" destId="{05B1450A-AF8F-4B23-B040-7BEA437DF4F4}" srcOrd="0" destOrd="0" presId="urn:microsoft.com/office/officeart/2005/8/layout/radial1"/>
    <dgm:cxn modelId="{1EA2B272-6BDB-4E87-B239-0B310D0397A4}" type="presOf" srcId="{072A1667-DD05-4B51-A0A8-96111CB9147D}" destId="{79D31076-24E5-4643-B41E-4E126CDF16D3}" srcOrd="0" destOrd="0" presId="urn:microsoft.com/office/officeart/2005/8/layout/radial1"/>
    <dgm:cxn modelId="{D3B8E7E8-E955-457E-A019-0185F342625B}" srcId="{C04FD41C-F030-4144-BE30-D985EBFA8579}" destId="{F03CF0D5-9A3A-489C-A199-4356CAD2F1E0}" srcOrd="2" destOrd="0" parTransId="{486DC8FB-FDE0-41D1-914D-4EDFB30B0760}" sibTransId="{592D26E6-A6A8-496D-95D6-EB418BA18CE8}"/>
    <dgm:cxn modelId="{1EF244BC-9D0B-461E-8E75-1C6041CF44DC}" srcId="{4FA7EBCD-A036-40D6-ACBC-4FD7B0A77D9E}" destId="{C04FD41C-F030-4144-BE30-D985EBFA8579}" srcOrd="0" destOrd="0" parTransId="{91C56D72-B9EB-402C-9022-87A301934972}" sibTransId="{17AB5CBE-8BE0-402E-A207-72E72DBC6695}"/>
    <dgm:cxn modelId="{F8F05656-9A42-4388-ABB3-FE7FF578DA70}" srcId="{C04FD41C-F030-4144-BE30-D985EBFA8579}" destId="{8F661DB3-9A52-43F9-BE65-23F84ABBE4BE}" srcOrd="0" destOrd="0" parTransId="{8059303B-DB4F-4406-846F-6BD40F1E5F81}" sibTransId="{CB95EFA7-7D9E-4BBD-8914-FE904E6077E4}"/>
    <dgm:cxn modelId="{D7223A86-17B7-483C-8832-3A81AA9AF4C2}" type="presOf" srcId="{486DC8FB-FDE0-41D1-914D-4EDFB30B0760}" destId="{738251A1-6298-48F1-A37B-3C2D2F03F929}" srcOrd="0" destOrd="0" presId="urn:microsoft.com/office/officeart/2005/8/layout/radial1"/>
    <dgm:cxn modelId="{DE15B867-742D-4480-B7CD-E4969882D223}" type="presOf" srcId="{95A0DD57-1000-4DA7-A3D9-DD29790DC27F}" destId="{9395055A-653A-434A-9AB6-814C2F7B5A45}" srcOrd="0" destOrd="0" presId="urn:microsoft.com/office/officeart/2005/8/layout/radial1"/>
    <dgm:cxn modelId="{3049FFDA-364A-4107-A96A-D9BA8B40CBA8}" srcId="{C04FD41C-F030-4144-BE30-D985EBFA8579}" destId="{01FEED22-387C-46AE-88CB-D4364B529944}" srcOrd="1" destOrd="0" parTransId="{55D43031-57EC-4EA4-A09F-0B8BE573DA78}" sibTransId="{8450743E-1DAF-4A9D-A9B8-10780D16E9EC}"/>
    <dgm:cxn modelId="{9B415CF1-54C8-409E-8A29-69E424F09E80}" type="presOf" srcId="{8059303B-DB4F-4406-846F-6BD40F1E5F81}" destId="{C9B69833-1340-48EF-98B9-F76028FC0CB7}" srcOrd="0" destOrd="0" presId="urn:microsoft.com/office/officeart/2005/8/layout/radial1"/>
    <dgm:cxn modelId="{013750B3-FE3A-4A5A-B822-E9E7558A5C4A}" type="presOf" srcId="{57ADA5D4-4A69-48CF-9A79-1EC2EA740AC4}" destId="{D829408C-BDAC-4A14-AC0C-3F4E09AE3D55}" srcOrd="0" destOrd="0" presId="urn:microsoft.com/office/officeart/2005/8/layout/radial1"/>
    <dgm:cxn modelId="{84D818DB-69D3-4BF2-879C-98E5C965C246}" type="presOf" srcId="{55D43031-57EC-4EA4-A09F-0B8BE573DA78}" destId="{DBC8A087-8122-4ED7-9AFD-B84AE202643A}" srcOrd="0" destOrd="0" presId="urn:microsoft.com/office/officeart/2005/8/layout/radial1"/>
    <dgm:cxn modelId="{F037C211-FAD6-49A2-8A9A-0D8200F42A28}" type="presOf" srcId="{01FEED22-387C-46AE-88CB-D4364B529944}" destId="{3E219AAF-9D92-4042-8695-0E4B751208DA}" srcOrd="0" destOrd="0" presId="urn:microsoft.com/office/officeart/2005/8/layout/radial1"/>
    <dgm:cxn modelId="{6AF27070-6563-47CA-85E1-C09B90CE519A}" type="presOf" srcId="{486DC8FB-FDE0-41D1-914D-4EDFB30B0760}" destId="{3053031A-2DF2-41D5-B15C-03DB30218C5C}" srcOrd="1" destOrd="0" presId="urn:microsoft.com/office/officeart/2005/8/layout/radial1"/>
    <dgm:cxn modelId="{F0B09377-EFB9-4814-9C28-5509E99FB743}" srcId="{C04FD41C-F030-4144-BE30-D985EBFA8579}" destId="{072A1667-DD05-4B51-A0A8-96111CB9147D}" srcOrd="4" destOrd="0" parTransId="{95A0DD57-1000-4DA7-A3D9-DD29790DC27F}" sibTransId="{69EABB65-2D1B-48F7-8F15-E50161C0026A}"/>
    <dgm:cxn modelId="{F16CAA76-1198-4B6A-8C88-F135026E746F}" srcId="{C04FD41C-F030-4144-BE30-D985EBFA8579}" destId="{57ADA5D4-4A69-48CF-9A79-1EC2EA740AC4}" srcOrd="3" destOrd="0" parTransId="{D8E9DEA8-58E1-4567-972F-DBF3FD8184E5}" sibTransId="{85082CD6-34FB-4CCF-A764-E2F4D0A0020F}"/>
    <dgm:cxn modelId="{3519C2C8-CBF3-40CE-886C-D1DA2C138D42}" type="presOf" srcId="{F03CF0D5-9A3A-489C-A199-4356CAD2F1E0}" destId="{109F5798-AB31-4889-80DA-CF02E9CD1B95}" srcOrd="0" destOrd="0" presId="urn:microsoft.com/office/officeart/2005/8/layout/radial1"/>
    <dgm:cxn modelId="{F7B9BE4F-5BF5-4742-A456-871C01B8FBF7}" type="presOf" srcId="{C04FD41C-F030-4144-BE30-D985EBFA8579}" destId="{049EF442-29A0-4785-BD1E-001AF3DC2E2F}" srcOrd="0" destOrd="0" presId="urn:microsoft.com/office/officeart/2005/8/layout/radial1"/>
    <dgm:cxn modelId="{0E051F6E-6224-44E6-A6F8-3A3273316002}" type="presOf" srcId="{4FA7EBCD-A036-40D6-ACBC-4FD7B0A77D9E}" destId="{3C7AE15C-1258-4B35-B576-30BB95762E20}" srcOrd="0" destOrd="0" presId="urn:microsoft.com/office/officeart/2005/8/layout/radial1"/>
    <dgm:cxn modelId="{8B371C46-E740-4B2E-839D-17F1E9BE4F96}" type="presOf" srcId="{D8E9DEA8-58E1-4567-972F-DBF3FD8184E5}" destId="{02CD4175-82BD-4DEB-8525-144EE25B2316}" srcOrd="1" destOrd="0" presId="urn:microsoft.com/office/officeart/2005/8/layout/radial1"/>
    <dgm:cxn modelId="{625FFF20-2C15-4A29-A2E2-472F1FB5036A}" type="presOf" srcId="{55D43031-57EC-4EA4-A09F-0B8BE573DA78}" destId="{95FB245E-AF15-46E7-8838-11B5971805E1}" srcOrd="1" destOrd="0" presId="urn:microsoft.com/office/officeart/2005/8/layout/radial1"/>
    <dgm:cxn modelId="{9725B3FB-2955-4C3A-B31B-356FC6891BDC}" type="presOf" srcId="{95A0DD57-1000-4DA7-A3D9-DD29790DC27F}" destId="{58ACC0E8-DE4C-4CFA-BCE3-E9FF4C85131C}" srcOrd="1" destOrd="0" presId="urn:microsoft.com/office/officeart/2005/8/layout/radial1"/>
    <dgm:cxn modelId="{F06DE876-DC5C-4597-BF9E-9CB87E208B9B}" type="presOf" srcId="{8059303B-DB4F-4406-846F-6BD40F1E5F81}" destId="{B0F8E42E-8C2A-4865-9452-E26DA6DC8C58}" srcOrd="1" destOrd="0" presId="urn:microsoft.com/office/officeart/2005/8/layout/radial1"/>
    <dgm:cxn modelId="{72F00624-2E0D-43E5-804B-B9A40E11CE42}" type="presParOf" srcId="{3C7AE15C-1258-4B35-B576-30BB95762E20}" destId="{049EF442-29A0-4785-BD1E-001AF3DC2E2F}" srcOrd="0" destOrd="0" presId="urn:microsoft.com/office/officeart/2005/8/layout/radial1"/>
    <dgm:cxn modelId="{D0081CCC-D527-4867-B43E-FD0B0538AE3E}" type="presParOf" srcId="{3C7AE15C-1258-4B35-B576-30BB95762E20}" destId="{C9B69833-1340-48EF-98B9-F76028FC0CB7}" srcOrd="1" destOrd="0" presId="urn:microsoft.com/office/officeart/2005/8/layout/radial1"/>
    <dgm:cxn modelId="{F16907C1-90C6-411F-97C5-BFC06857A2F0}" type="presParOf" srcId="{C9B69833-1340-48EF-98B9-F76028FC0CB7}" destId="{B0F8E42E-8C2A-4865-9452-E26DA6DC8C58}" srcOrd="0" destOrd="0" presId="urn:microsoft.com/office/officeart/2005/8/layout/radial1"/>
    <dgm:cxn modelId="{47BAF3BF-A37B-446F-83D2-77681F9514D9}" type="presParOf" srcId="{3C7AE15C-1258-4B35-B576-30BB95762E20}" destId="{05B1450A-AF8F-4B23-B040-7BEA437DF4F4}" srcOrd="2" destOrd="0" presId="urn:microsoft.com/office/officeart/2005/8/layout/radial1"/>
    <dgm:cxn modelId="{9BFD055C-D472-4C07-A372-9B690FEB5A33}" type="presParOf" srcId="{3C7AE15C-1258-4B35-B576-30BB95762E20}" destId="{DBC8A087-8122-4ED7-9AFD-B84AE202643A}" srcOrd="3" destOrd="0" presId="urn:microsoft.com/office/officeart/2005/8/layout/radial1"/>
    <dgm:cxn modelId="{0C81A3C1-AE8E-40BC-9EBA-191269E2309C}" type="presParOf" srcId="{DBC8A087-8122-4ED7-9AFD-B84AE202643A}" destId="{95FB245E-AF15-46E7-8838-11B5971805E1}" srcOrd="0" destOrd="0" presId="urn:microsoft.com/office/officeart/2005/8/layout/radial1"/>
    <dgm:cxn modelId="{9CEBA32D-8157-402F-A582-83F9DCF3A902}" type="presParOf" srcId="{3C7AE15C-1258-4B35-B576-30BB95762E20}" destId="{3E219AAF-9D92-4042-8695-0E4B751208DA}" srcOrd="4" destOrd="0" presId="urn:microsoft.com/office/officeart/2005/8/layout/radial1"/>
    <dgm:cxn modelId="{1A7E2D18-2AC5-4C55-BF31-DA1C8C322CE1}" type="presParOf" srcId="{3C7AE15C-1258-4B35-B576-30BB95762E20}" destId="{738251A1-6298-48F1-A37B-3C2D2F03F929}" srcOrd="5" destOrd="0" presId="urn:microsoft.com/office/officeart/2005/8/layout/radial1"/>
    <dgm:cxn modelId="{35FA7879-B0AD-4F67-89A4-476E186373C6}" type="presParOf" srcId="{738251A1-6298-48F1-A37B-3C2D2F03F929}" destId="{3053031A-2DF2-41D5-B15C-03DB30218C5C}" srcOrd="0" destOrd="0" presId="urn:microsoft.com/office/officeart/2005/8/layout/radial1"/>
    <dgm:cxn modelId="{054B0637-5C89-4D0C-97D4-2C979C63ED7B}" type="presParOf" srcId="{3C7AE15C-1258-4B35-B576-30BB95762E20}" destId="{109F5798-AB31-4889-80DA-CF02E9CD1B95}" srcOrd="6" destOrd="0" presId="urn:microsoft.com/office/officeart/2005/8/layout/radial1"/>
    <dgm:cxn modelId="{CD45D26C-5EFC-4ED0-87DC-78C7C1A55EBE}" type="presParOf" srcId="{3C7AE15C-1258-4B35-B576-30BB95762E20}" destId="{A172C612-7F39-489F-8B34-F7BEF4A1DCC1}" srcOrd="7" destOrd="0" presId="urn:microsoft.com/office/officeart/2005/8/layout/radial1"/>
    <dgm:cxn modelId="{91B5D970-8A04-4DFF-BED1-615FADC2FF1E}" type="presParOf" srcId="{A172C612-7F39-489F-8B34-F7BEF4A1DCC1}" destId="{02CD4175-82BD-4DEB-8525-144EE25B2316}" srcOrd="0" destOrd="0" presId="urn:microsoft.com/office/officeart/2005/8/layout/radial1"/>
    <dgm:cxn modelId="{595AA635-9C62-44F0-A598-B2B698F2FDA3}" type="presParOf" srcId="{3C7AE15C-1258-4B35-B576-30BB95762E20}" destId="{D829408C-BDAC-4A14-AC0C-3F4E09AE3D55}" srcOrd="8" destOrd="0" presId="urn:microsoft.com/office/officeart/2005/8/layout/radial1"/>
    <dgm:cxn modelId="{32947ED0-EC5A-47EB-A8A6-2E8A061FC33D}" type="presParOf" srcId="{3C7AE15C-1258-4B35-B576-30BB95762E20}" destId="{9395055A-653A-434A-9AB6-814C2F7B5A45}" srcOrd="9" destOrd="0" presId="urn:microsoft.com/office/officeart/2005/8/layout/radial1"/>
    <dgm:cxn modelId="{E6C1C2AB-115C-442E-8F32-E2CBBA28A850}" type="presParOf" srcId="{9395055A-653A-434A-9AB6-814C2F7B5A45}" destId="{58ACC0E8-DE4C-4CFA-BCE3-E9FF4C85131C}" srcOrd="0" destOrd="0" presId="urn:microsoft.com/office/officeart/2005/8/layout/radial1"/>
    <dgm:cxn modelId="{531D3527-DBE2-497E-A5B3-EDC60DFFE362}" type="presParOf" srcId="{3C7AE15C-1258-4B35-B576-30BB95762E20}" destId="{79D31076-24E5-4643-B41E-4E126CDF16D3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EBE53A-4531-4598-8C50-6D3BE5FD2D1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06CB23-A9AB-4145-8C38-86403D43A70F}">
      <dgm:prSet phldrT="[Κείμενο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2414383F-32D8-4AEE-BE97-1CD8094C1FAD}" type="parTrans" cxnId="{CB629510-1C25-48A9-B1FF-67F2F1606EAF}">
      <dgm:prSet/>
      <dgm:spPr/>
      <dgm:t>
        <a:bodyPr/>
        <a:lstStyle/>
        <a:p>
          <a:endParaRPr lang="en-US"/>
        </a:p>
      </dgm:t>
    </dgm:pt>
    <dgm:pt modelId="{65A0BABC-39AC-44C6-8C63-E05D2A7FA78A}" type="sibTrans" cxnId="{CB629510-1C25-48A9-B1FF-67F2F1606EAF}">
      <dgm:prSet/>
      <dgm:spPr/>
      <dgm:t>
        <a:bodyPr/>
        <a:lstStyle/>
        <a:p>
          <a:endParaRPr lang="en-US"/>
        </a:p>
      </dgm:t>
    </dgm:pt>
    <dgm:pt modelId="{6EE8D200-53D2-499F-B679-4A7B82888E24}">
      <dgm:prSet phldrT="[Κείμενο]"/>
      <dgm:spPr/>
      <dgm:t>
        <a:bodyPr/>
        <a:lstStyle/>
        <a:p>
          <a:r>
            <a:rPr lang="en-US" dirty="0" smtClean="0"/>
            <a:t>Baseline features</a:t>
          </a:r>
          <a:endParaRPr lang="en-US" dirty="0"/>
        </a:p>
      </dgm:t>
    </dgm:pt>
    <dgm:pt modelId="{D52115CC-7C01-462E-BDC3-615591D90157}" type="parTrans" cxnId="{F77DEA29-EA35-4243-9DAB-2D752D86BA8A}">
      <dgm:prSet/>
      <dgm:spPr/>
      <dgm:t>
        <a:bodyPr/>
        <a:lstStyle/>
        <a:p>
          <a:endParaRPr lang="en-US"/>
        </a:p>
      </dgm:t>
    </dgm:pt>
    <dgm:pt modelId="{5FDE70FE-9BC9-4C0E-83E0-E3EE8868DCC2}" type="sibTrans" cxnId="{F77DEA29-EA35-4243-9DAB-2D752D86BA8A}">
      <dgm:prSet/>
      <dgm:spPr/>
      <dgm:t>
        <a:bodyPr/>
        <a:lstStyle/>
        <a:p>
          <a:endParaRPr lang="en-US"/>
        </a:p>
      </dgm:t>
    </dgm:pt>
    <dgm:pt modelId="{F6B33097-6C7E-4AC5-A061-4351CCE04ECA}">
      <dgm:prSet phldrT="[Κείμενο]"/>
      <dgm:spPr/>
      <dgm:t>
        <a:bodyPr/>
        <a:lstStyle/>
        <a:p>
          <a:r>
            <a:rPr lang="en-US" dirty="0" smtClean="0"/>
            <a:t>CS features</a:t>
          </a:r>
          <a:endParaRPr lang="en-US" dirty="0"/>
        </a:p>
      </dgm:t>
    </dgm:pt>
    <dgm:pt modelId="{5C91636D-3B93-44E0-BE84-221A37FF2F72}" type="parTrans" cxnId="{110268F1-7C2F-4FF2-A39E-F828DF3B50D4}">
      <dgm:prSet/>
      <dgm:spPr/>
      <dgm:t>
        <a:bodyPr/>
        <a:lstStyle/>
        <a:p>
          <a:endParaRPr lang="en-US"/>
        </a:p>
      </dgm:t>
    </dgm:pt>
    <dgm:pt modelId="{D7B280B0-9995-45A7-9CEF-3396D60B9B6F}" type="sibTrans" cxnId="{110268F1-7C2F-4FF2-A39E-F828DF3B50D4}">
      <dgm:prSet/>
      <dgm:spPr/>
      <dgm:t>
        <a:bodyPr/>
        <a:lstStyle/>
        <a:p>
          <a:endParaRPr lang="en-US"/>
        </a:p>
      </dgm:t>
    </dgm:pt>
    <dgm:pt modelId="{22A3D90D-0095-4912-ABB9-DB3EB595E686}">
      <dgm:prSet phldrT="[Κείμενο]"/>
      <dgm:spPr/>
      <dgm:t>
        <a:bodyPr/>
        <a:lstStyle/>
        <a:p>
          <a:r>
            <a:rPr lang="en-US" dirty="0" smtClean="0"/>
            <a:t>PS features</a:t>
          </a:r>
          <a:endParaRPr lang="en-US" dirty="0"/>
        </a:p>
      </dgm:t>
    </dgm:pt>
    <dgm:pt modelId="{DDF8CE64-8842-495D-BACD-A07315E28C79}" type="parTrans" cxnId="{204A1DA6-56CA-47C2-841C-A3B994A50064}">
      <dgm:prSet/>
      <dgm:spPr/>
      <dgm:t>
        <a:bodyPr/>
        <a:lstStyle/>
        <a:p>
          <a:endParaRPr lang="en-US"/>
        </a:p>
      </dgm:t>
    </dgm:pt>
    <dgm:pt modelId="{2DF3B991-56DA-4ED2-8FE9-DB9CE757A1FB}" type="sibTrans" cxnId="{204A1DA6-56CA-47C2-841C-A3B994A50064}">
      <dgm:prSet/>
      <dgm:spPr/>
      <dgm:t>
        <a:bodyPr/>
        <a:lstStyle/>
        <a:p>
          <a:endParaRPr lang="en-US"/>
        </a:p>
      </dgm:t>
    </dgm:pt>
    <dgm:pt modelId="{F05BAC99-8AEA-4752-A246-A5E2BA666817}" type="pres">
      <dgm:prSet presAssocID="{82EBE53A-4531-4598-8C50-6D3BE5FD2D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F71EAF-7248-4954-A8BC-115E2C6D3444}" type="pres">
      <dgm:prSet presAssocID="{EC06CB23-A9AB-4145-8C38-86403D43A70F}" presName="centerShape" presStyleLbl="node0" presStyleIdx="0" presStyleCnt="1"/>
      <dgm:spPr/>
      <dgm:t>
        <a:bodyPr/>
        <a:lstStyle/>
        <a:p>
          <a:endParaRPr lang="en-US"/>
        </a:p>
      </dgm:t>
    </dgm:pt>
    <dgm:pt modelId="{8AC12D84-797E-490E-8ADF-529E29273432}" type="pres">
      <dgm:prSet presAssocID="{D52115CC-7C01-462E-BDC3-615591D9015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1DE47FCE-1EE8-4666-9A08-538E08562CE4}" type="pres">
      <dgm:prSet presAssocID="{6EE8D200-53D2-499F-B679-4A7B82888E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7895A-27C6-4F53-BCEF-F4EBA15BD039}" type="pres">
      <dgm:prSet presAssocID="{5C91636D-3B93-44E0-BE84-221A37FF2F72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44946C1-7D77-49B4-9A73-6CFD7019F399}" type="pres">
      <dgm:prSet presAssocID="{F6B33097-6C7E-4AC5-A061-4351CCE04E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B64FC-B85B-4D65-9FE6-303502E47823}" type="pres">
      <dgm:prSet presAssocID="{DDF8CE64-8842-495D-BACD-A07315E28C79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3F2617F-7690-4C4C-BA2F-1C9A392DDE80}" type="pres">
      <dgm:prSet presAssocID="{22A3D90D-0095-4912-ABB9-DB3EB595E6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BD88E-B98E-48AE-A99D-88FF0A3FA841}" type="presOf" srcId="{DDF8CE64-8842-495D-BACD-A07315E28C79}" destId="{659B64FC-B85B-4D65-9FE6-303502E47823}" srcOrd="0" destOrd="0" presId="urn:microsoft.com/office/officeart/2005/8/layout/radial4"/>
    <dgm:cxn modelId="{F77DEA29-EA35-4243-9DAB-2D752D86BA8A}" srcId="{EC06CB23-A9AB-4145-8C38-86403D43A70F}" destId="{6EE8D200-53D2-499F-B679-4A7B82888E24}" srcOrd="0" destOrd="0" parTransId="{D52115CC-7C01-462E-BDC3-615591D90157}" sibTransId="{5FDE70FE-9BC9-4C0E-83E0-E3EE8868DCC2}"/>
    <dgm:cxn modelId="{BF4E346C-FC5A-4922-913C-686137A0A16C}" type="presOf" srcId="{EC06CB23-A9AB-4145-8C38-86403D43A70F}" destId="{4DF71EAF-7248-4954-A8BC-115E2C6D3444}" srcOrd="0" destOrd="0" presId="urn:microsoft.com/office/officeart/2005/8/layout/radial4"/>
    <dgm:cxn modelId="{59159E8D-717B-409C-86BD-DDC1FC7C0F47}" type="presOf" srcId="{6EE8D200-53D2-499F-B679-4A7B82888E24}" destId="{1DE47FCE-1EE8-4666-9A08-538E08562CE4}" srcOrd="0" destOrd="0" presId="urn:microsoft.com/office/officeart/2005/8/layout/radial4"/>
    <dgm:cxn modelId="{75026A68-A428-4286-880C-7CA6BF8C3F63}" type="presOf" srcId="{82EBE53A-4531-4598-8C50-6D3BE5FD2D1F}" destId="{F05BAC99-8AEA-4752-A246-A5E2BA666817}" srcOrd="0" destOrd="0" presId="urn:microsoft.com/office/officeart/2005/8/layout/radial4"/>
    <dgm:cxn modelId="{204A1DA6-56CA-47C2-841C-A3B994A50064}" srcId="{EC06CB23-A9AB-4145-8C38-86403D43A70F}" destId="{22A3D90D-0095-4912-ABB9-DB3EB595E686}" srcOrd="2" destOrd="0" parTransId="{DDF8CE64-8842-495D-BACD-A07315E28C79}" sibTransId="{2DF3B991-56DA-4ED2-8FE9-DB9CE757A1FB}"/>
    <dgm:cxn modelId="{C73E65C5-3A11-4376-A7E8-08C3FB6B94B4}" type="presOf" srcId="{5C91636D-3B93-44E0-BE84-221A37FF2F72}" destId="{1DC7895A-27C6-4F53-BCEF-F4EBA15BD039}" srcOrd="0" destOrd="0" presId="urn:microsoft.com/office/officeart/2005/8/layout/radial4"/>
    <dgm:cxn modelId="{D0FF9619-7244-4F26-BB41-34A9F13FCDC5}" type="presOf" srcId="{F6B33097-6C7E-4AC5-A061-4351CCE04ECA}" destId="{B44946C1-7D77-49B4-9A73-6CFD7019F399}" srcOrd="0" destOrd="0" presId="urn:microsoft.com/office/officeart/2005/8/layout/radial4"/>
    <dgm:cxn modelId="{E30F47A3-EBED-4D70-946B-7E8C7277A8FF}" type="presOf" srcId="{D52115CC-7C01-462E-BDC3-615591D90157}" destId="{8AC12D84-797E-490E-8ADF-529E29273432}" srcOrd="0" destOrd="0" presId="urn:microsoft.com/office/officeart/2005/8/layout/radial4"/>
    <dgm:cxn modelId="{CB629510-1C25-48A9-B1FF-67F2F1606EAF}" srcId="{82EBE53A-4531-4598-8C50-6D3BE5FD2D1F}" destId="{EC06CB23-A9AB-4145-8C38-86403D43A70F}" srcOrd="0" destOrd="0" parTransId="{2414383F-32D8-4AEE-BE97-1CD8094C1FAD}" sibTransId="{65A0BABC-39AC-44C6-8C63-E05D2A7FA78A}"/>
    <dgm:cxn modelId="{110268F1-7C2F-4FF2-A39E-F828DF3B50D4}" srcId="{EC06CB23-A9AB-4145-8C38-86403D43A70F}" destId="{F6B33097-6C7E-4AC5-A061-4351CCE04ECA}" srcOrd="1" destOrd="0" parTransId="{5C91636D-3B93-44E0-BE84-221A37FF2F72}" sibTransId="{D7B280B0-9995-45A7-9CEF-3396D60B9B6F}"/>
    <dgm:cxn modelId="{1BDFF404-DAC5-4A38-B814-0590A27F9D57}" type="presOf" srcId="{22A3D90D-0095-4912-ABB9-DB3EB595E686}" destId="{23F2617F-7690-4C4C-BA2F-1C9A392DDE80}" srcOrd="0" destOrd="0" presId="urn:microsoft.com/office/officeart/2005/8/layout/radial4"/>
    <dgm:cxn modelId="{220100FD-089A-4FA0-987B-35DBBF3ECF69}" type="presParOf" srcId="{F05BAC99-8AEA-4752-A246-A5E2BA666817}" destId="{4DF71EAF-7248-4954-A8BC-115E2C6D3444}" srcOrd="0" destOrd="0" presId="urn:microsoft.com/office/officeart/2005/8/layout/radial4"/>
    <dgm:cxn modelId="{39E56AA4-271D-4B37-9AF1-D1C7A2ED3F2C}" type="presParOf" srcId="{F05BAC99-8AEA-4752-A246-A5E2BA666817}" destId="{8AC12D84-797E-490E-8ADF-529E29273432}" srcOrd="1" destOrd="0" presId="urn:microsoft.com/office/officeart/2005/8/layout/radial4"/>
    <dgm:cxn modelId="{BB6ADE5D-4EB9-40EE-8581-E1DF6A64E1F1}" type="presParOf" srcId="{F05BAC99-8AEA-4752-A246-A5E2BA666817}" destId="{1DE47FCE-1EE8-4666-9A08-538E08562CE4}" srcOrd="2" destOrd="0" presId="urn:microsoft.com/office/officeart/2005/8/layout/radial4"/>
    <dgm:cxn modelId="{2DFBABD1-CEF5-4400-92A1-CA3FB335A5B8}" type="presParOf" srcId="{F05BAC99-8AEA-4752-A246-A5E2BA666817}" destId="{1DC7895A-27C6-4F53-BCEF-F4EBA15BD039}" srcOrd="3" destOrd="0" presId="urn:microsoft.com/office/officeart/2005/8/layout/radial4"/>
    <dgm:cxn modelId="{3BAF040F-D0D7-4C03-A374-7F26F572F35A}" type="presParOf" srcId="{F05BAC99-8AEA-4752-A246-A5E2BA666817}" destId="{B44946C1-7D77-49B4-9A73-6CFD7019F399}" srcOrd="4" destOrd="0" presId="urn:microsoft.com/office/officeart/2005/8/layout/radial4"/>
    <dgm:cxn modelId="{934B5056-1EC6-46D1-95FE-ACD6535249C0}" type="presParOf" srcId="{F05BAC99-8AEA-4752-A246-A5E2BA666817}" destId="{659B64FC-B85B-4D65-9FE6-303502E47823}" srcOrd="5" destOrd="0" presId="urn:microsoft.com/office/officeart/2005/8/layout/radial4"/>
    <dgm:cxn modelId="{5E2A7BEB-CFB2-43B3-A4E4-15B30116F2A1}" type="presParOf" srcId="{F05BAC99-8AEA-4752-A246-A5E2BA666817}" destId="{23F2617F-7690-4C4C-BA2F-1C9A392DDE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E3CDCC-50B9-4264-A764-CB1DE24BADB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9A3B9-00E4-421D-90CC-0477B8CEE137}">
      <dgm:prSet phldrT="[Κείμενο]"/>
      <dgm:spPr/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38B762CE-0083-4C87-9C4E-BFD1C51BD90A}" type="parTrans" cxnId="{AA52EFB8-2C97-4A54-B57E-AB2B56AE7A4A}">
      <dgm:prSet/>
      <dgm:spPr/>
      <dgm:t>
        <a:bodyPr/>
        <a:lstStyle/>
        <a:p>
          <a:endParaRPr lang="en-US"/>
        </a:p>
      </dgm:t>
    </dgm:pt>
    <dgm:pt modelId="{CCB03639-AB38-45D7-86DC-9C94150B5503}" type="sibTrans" cxnId="{AA52EFB8-2C97-4A54-B57E-AB2B56AE7A4A}">
      <dgm:prSet/>
      <dgm:spPr/>
      <dgm:t>
        <a:bodyPr/>
        <a:lstStyle/>
        <a:p>
          <a:endParaRPr lang="en-US"/>
        </a:p>
      </dgm:t>
    </dgm:pt>
    <dgm:pt modelId="{6DF655E5-FF5A-4C0F-8821-1D0B0BE2D91F}">
      <dgm:prSet phldrT="[Κείμενο]"/>
      <dgm:spPr/>
      <dgm:t>
        <a:bodyPr/>
        <a:lstStyle/>
        <a:p>
          <a:r>
            <a:rPr lang="en-US" b="1" dirty="0" smtClean="0"/>
            <a:t>Graph-based features</a:t>
          </a:r>
          <a:endParaRPr lang="en-US" b="1" dirty="0"/>
        </a:p>
      </dgm:t>
    </dgm:pt>
    <dgm:pt modelId="{CF85091F-16C3-4B10-B34A-D7AE744D8966}" type="parTrans" cxnId="{863352D9-7ED5-45B2-B720-12EEE8549BEA}">
      <dgm:prSet/>
      <dgm:spPr/>
      <dgm:t>
        <a:bodyPr/>
        <a:lstStyle/>
        <a:p>
          <a:endParaRPr lang="en-US"/>
        </a:p>
      </dgm:t>
    </dgm:pt>
    <dgm:pt modelId="{C3DC8963-7A11-4C49-B711-516121FD980C}" type="sibTrans" cxnId="{863352D9-7ED5-45B2-B720-12EEE8549BEA}">
      <dgm:prSet/>
      <dgm:spPr/>
      <dgm:t>
        <a:bodyPr/>
        <a:lstStyle/>
        <a:p>
          <a:endParaRPr lang="en-US"/>
        </a:p>
      </dgm:t>
    </dgm:pt>
    <dgm:pt modelId="{C5D68361-9F6F-4262-8EB2-03BE6D93BCF1}">
      <dgm:prSet phldrT="[Κείμενο]"/>
      <dgm:spPr/>
      <dgm:t>
        <a:bodyPr/>
        <a:lstStyle/>
        <a:p>
          <a:r>
            <a:rPr lang="en-US" b="1" dirty="0" smtClean="0"/>
            <a:t>Topic features</a:t>
          </a:r>
          <a:endParaRPr lang="en-US" b="1" dirty="0"/>
        </a:p>
      </dgm:t>
    </dgm:pt>
    <dgm:pt modelId="{B349DA80-9FD0-4E19-882C-557367F87C88}" type="parTrans" cxnId="{F3B10349-1850-4DF7-BB2F-1D4436DB8334}">
      <dgm:prSet/>
      <dgm:spPr/>
      <dgm:t>
        <a:bodyPr/>
        <a:lstStyle/>
        <a:p>
          <a:endParaRPr lang="en-US"/>
        </a:p>
      </dgm:t>
    </dgm:pt>
    <dgm:pt modelId="{F4CE13C6-D21A-4844-B1CA-06D912CF8840}" type="sibTrans" cxnId="{F3B10349-1850-4DF7-BB2F-1D4436DB8334}">
      <dgm:prSet/>
      <dgm:spPr/>
      <dgm:t>
        <a:bodyPr/>
        <a:lstStyle/>
        <a:p>
          <a:endParaRPr lang="en-US"/>
        </a:p>
      </dgm:t>
    </dgm:pt>
    <dgm:pt modelId="{F3CBB19A-23CF-4376-9FDF-1426C24F9EED}">
      <dgm:prSet phldrT="[Κείμενο]"/>
      <dgm:spPr/>
      <dgm:t>
        <a:bodyPr/>
        <a:lstStyle/>
        <a:p>
          <a:r>
            <a:rPr lang="en-US" b="1" dirty="0" smtClean="0"/>
            <a:t>Second-Order features</a:t>
          </a:r>
          <a:endParaRPr lang="en-US" b="1" dirty="0"/>
        </a:p>
      </dgm:t>
    </dgm:pt>
    <dgm:pt modelId="{419423F6-0ED5-4CDE-A23A-76420B26056D}" type="parTrans" cxnId="{192E8425-FFB5-4310-80CA-38CBC472BE96}">
      <dgm:prSet/>
      <dgm:spPr/>
      <dgm:t>
        <a:bodyPr/>
        <a:lstStyle/>
        <a:p>
          <a:endParaRPr lang="en-US"/>
        </a:p>
      </dgm:t>
    </dgm:pt>
    <dgm:pt modelId="{0027CD66-D774-44F1-B27C-675255396AC7}" type="sibTrans" cxnId="{192E8425-FFB5-4310-80CA-38CBC472BE96}">
      <dgm:prSet/>
      <dgm:spPr/>
      <dgm:t>
        <a:bodyPr/>
        <a:lstStyle/>
        <a:p>
          <a:endParaRPr lang="en-US"/>
        </a:p>
      </dgm:t>
    </dgm:pt>
    <dgm:pt modelId="{D2919CAB-D826-4DF7-BAB1-2C78805B935A}" type="pres">
      <dgm:prSet presAssocID="{DFE3CDCC-50B9-4264-A764-CB1DE24BADB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7A888-6F31-4569-BCFE-10B7457D9936}" type="pres">
      <dgm:prSet presAssocID="{6E09A3B9-00E4-421D-90CC-0477B8CEE137}" presName="centerShape" presStyleLbl="node0" presStyleIdx="0" presStyleCnt="1" custScaleX="103649" custScaleY="76968"/>
      <dgm:spPr/>
      <dgm:t>
        <a:bodyPr/>
        <a:lstStyle/>
        <a:p>
          <a:endParaRPr lang="en-US"/>
        </a:p>
      </dgm:t>
    </dgm:pt>
    <dgm:pt modelId="{0BB79742-0E12-4B31-A9C9-8BB583C01A89}" type="pres">
      <dgm:prSet presAssocID="{CF85091F-16C3-4B10-B34A-D7AE744D896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2151A78-AA88-43F2-919C-CB5531488096}" type="pres">
      <dgm:prSet presAssocID="{6DF655E5-FF5A-4C0F-8821-1D0B0BE2D91F}" presName="node" presStyleLbl="node1" presStyleIdx="0" presStyleCnt="3" custScaleX="90805" custScaleY="79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04AFF-9F81-4B02-A126-4F64CE62FE04}" type="pres">
      <dgm:prSet presAssocID="{B349DA80-9FD0-4E19-882C-557367F87C8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9213003-80C3-4FD9-8AFF-A607C4A7F877}" type="pres">
      <dgm:prSet presAssocID="{C5D68361-9F6F-4262-8EB2-03BE6D93BCF1}" presName="node" presStyleLbl="node1" presStyleIdx="1" presStyleCnt="3" custScaleX="90738" custScaleY="71134" custRadScaleRad="89392" custRadScaleInc="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0A3A1-D414-4231-B99F-0C14DD6248B5}" type="pres">
      <dgm:prSet presAssocID="{419423F6-0ED5-4CDE-A23A-76420B26056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41FEFAA-43AD-4159-9177-406A2F3598F1}" type="pres">
      <dgm:prSet presAssocID="{F3CBB19A-23CF-4376-9FDF-1426C24F9EED}" presName="node" presStyleLbl="node1" presStyleIdx="2" presStyleCnt="3" custScaleX="87773" custScaleY="74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5B51-F15C-4C81-B888-FEFAED8D9ED7}" type="presOf" srcId="{CF85091F-16C3-4B10-B34A-D7AE744D8966}" destId="{0BB79742-0E12-4B31-A9C9-8BB583C01A89}" srcOrd="0" destOrd="0" presId="urn:microsoft.com/office/officeart/2005/8/layout/radial4"/>
    <dgm:cxn modelId="{86B74CEB-0906-428D-8115-24274E3D0628}" type="presOf" srcId="{DFE3CDCC-50B9-4264-A764-CB1DE24BADB1}" destId="{D2919CAB-D826-4DF7-BAB1-2C78805B935A}" srcOrd="0" destOrd="0" presId="urn:microsoft.com/office/officeart/2005/8/layout/radial4"/>
    <dgm:cxn modelId="{E5898EFF-D1C9-4461-B31D-C2A6DD92FC0E}" type="presOf" srcId="{B349DA80-9FD0-4E19-882C-557367F87C88}" destId="{D1704AFF-9F81-4B02-A126-4F64CE62FE04}" srcOrd="0" destOrd="0" presId="urn:microsoft.com/office/officeart/2005/8/layout/radial4"/>
    <dgm:cxn modelId="{354FDEA1-9C0B-4E20-80CB-AB2C208255B3}" type="presOf" srcId="{6DF655E5-FF5A-4C0F-8821-1D0B0BE2D91F}" destId="{52151A78-AA88-43F2-919C-CB5531488096}" srcOrd="0" destOrd="0" presId="urn:microsoft.com/office/officeart/2005/8/layout/radial4"/>
    <dgm:cxn modelId="{F3B10349-1850-4DF7-BB2F-1D4436DB8334}" srcId="{6E09A3B9-00E4-421D-90CC-0477B8CEE137}" destId="{C5D68361-9F6F-4262-8EB2-03BE6D93BCF1}" srcOrd="1" destOrd="0" parTransId="{B349DA80-9FD0-4E19-882C-557367F87C88}" sibTransId="{F4CE13C6-D21A-4844-B1CA-06D912CF8840}"/>
    <dgm:cxn modelId="{192E8425-FFB5-4310-80CA-38CBC472BE96}" srcId="{6E09A3B9-00E4-421D-90CC-0477B8CEE137}" destId="{F3CBB19A-23CF-4376-9FDF-1426C24F9EED}" srcOrd="2" destOrd="0" parTransId="{419423F6-0ED5-4CDE-A23A-76420B26056D}" sibTransId="{0027CD66-D774-44F1-B27C-675255396AC7}"/>
    <dgm:cxn modelId="{DF5F3915-5212-4EDA-B47B-5E4958C56844}" type="presOf" srcId="{419423F6-0ED5-4CDE-A23A-76420B26056D}" destId="{F570A3A1-D414-4231-B99F-0C14DD6248B5}" srcOrd="0" destOrd="0" presId="urn:microsoft.com/office/officeart/2005/8/layout/radial4"/>
    <dgm:cxn modelId="{863352D9-7ED5-45B2-B720-12EEE8549BEA}" srcId="{6E09A3B9-00E4-421D-90CC-0477B8CEE137}" destId="{6DF655E5-FF5A-4C0F-8821-1D0B0BE2D91F}" srcOrd="0" destOrd="0" parTransId="{CF85091F-16C3-4B10-B34A-D7AE744D8966}" sibTransId="{C3DC8963-7A11-4C49-B711-516121FD980C}"/>
    <dgm:cxn modelId="{896EDA04-569B-4011-9669-43C0BA8C90DE}" type="presOf" srcId="{F3CBB19A-23CF-4376-9FDF-1426C24F9EED}" destId="{841FEFAA-43AD-4159-9177-406A2F3598F1}" srcOrd="0" destOrd="0" presId="urn:microsoft.com/office/officeart/2005/8/layout/radial4"/>
    <dgm:cxn modelId="{D186674F-89AE-44D3-AFBB-D76A1DA5D364}" type="presOf" srcId="{6E09A3B9-00E4-421D-90CC-0477B8CEE137}" destId="{E837A888-6F31-4569-BCFE-10B7457D9936}" srcOrd="0" destOrd="0" presId="urn:microsoft.com/office/officeart/2005/8/layout/radial4"/>
    <dgm:cxn modelId="{AA52EFB8-2C97-4A54-B57E-AB2B56AE7A4A}" srcId="{DFE3CDCC-50B9-4264-A764-CB1DE24BADB1}" destId="{6E09A3B9-00E4-421D-90CC-0477B8CEE137}" srcOrd="0" destOrd="0" parTransId="{38B762CE-0083-4C87-9C4E-BFD1C51BD90A}" sibTransId="{CCB03639-AB38-45D7-86DC-9C94150B5503}"/>
    <dgm:cxn modelId="{7F89745E-1E04-4F37-82E0-8A8F40B4B9E4}" type="presOf" srcId="{C5D68361-9F6F-4262-8EB2-03BE6D93BCF1}" destId="{09213003-80C3-4FD9-8AFF-A607C4A7F877}" srcOrd="0" destOrd="0" presId="urn:microsoft.com/office/officeart/2005/8/layout/radial4"/>
    <dgm:cxn modelId="{3AB13E63-D173-4339-8B0A-7183F020C978}" type="presParOf" srcId="{D2919CAB-D826-4DF7-BAB1-2C78805B935A}" destId="{E837A888-6F31-4569-BCFE-10B7457D9936}" srcOrd="0" destOrd="0" presId="urn:microsoft.com/office/officeart/2005/8/layout/radial4"/>
    <dgm:cxn modelId="{C3368DD9-B4CE-4B21-905E-B1EA44E8AAEE}" type="presParOf" srcId="{D2919CAB-D826-4DF7-BAB1-2C78805B935A}" destId="{0BB79742-0E12-4B31-A9C9-8BB583C01A89}" srcOrd="1" destOrd="0" presId="urn:microsoft.com/office/officeart/2005/8/layout/radial4"/>
    <dgm:cxn modelId="{2D739467-5733-4EF5-98D7-14D7B28D65DC}" type="presParOf" srcId="{D2919CAB-D826-4DF7-BAB1-2C78805B935A}" destId="{52151A78-AA88-43F2-919C-CB5531488096}" srcOrd="2" destOrd="0" presId="urn:microsoft.com/office/officeart/2005/8/layout/radial4"/>
    <dgm:cxn modelId="{AA47637F-4F48-45E6-96B8-FB54213E7893}" type="presParOf" srcId="{D2919CAB-D826-4DF7-BAB1-2C78805B935A}" destId="{D1704AFF-9F81-4B02-A126-4F64CE62FE04}" srcOrd="3" destOrd="0" presId="urn:microsoft.com/office/officeart/2005/8/layout/radial4"/>
    <dgm:cxn modelId="{575CA048-305C-4045-8E67-71C77633D809}" type="presParOf" srcId="{D2919CAB-D826-4DF7-BAB1-2C78805B935A}" destId="{09213003-80C3-4FD9-8AFF-A607C4A7F877}" srcOrd="4" destOrd="0" presId="urn:microsoft.com/office/officeart/2005/8/layout/radial4"/>
    <dgm:cxn modelId="{6C81D053-4ECA-4B42-94A4-EFE4AEAF0F7F}" type="presParOf" srcId="{D2919CAB-D826-4DF7-BAB1-2C78805B935A}" destId="{F570A3A1-D414-4231-B99F-0C14DD6248B5}" srcOrd="5" destOrd="0" presId="urn:microsoft.com/office/officeart/2005/8/layout/radial4"/>
    <dgm:cxn modelId="{3CF4B78C-054B-4B9F-BF31-1B16582E24C1}" type="presParOf" srcId="{D2919CAB-D826-4DF7-BAB1-2C78805B935A}" destId="{841FEFAA-43AD-4159-9177-406A2F3598F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/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/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5EEFB-91B4-46E2-9270-3BA5C2C77C17}" type="presOf" srcId="{0CDAAED6-9C05-4C46-A8C2-63CA202F92E7}" destId="{60DC362D-6595-4E75-A6EA-9E5759DC3BFF}" srcOrd="0" destOrd="0" presId="urn:microsoft.com/office/officeart/2005/8/layout/chart3"/>
    <dgm:cxn modelId="{4769A042-9183-4064-96D4-D576944275D1}" type="presOf" srcId="{0CDAAED6-9C05-4C46-A8C2-63CA202F92E7}" destId="{2C6126B3-D448-46E6-8AFC-F86804D81CA8}" srcOrd="1" destOrd="0" presId="urn:microsoft.com/office/officeart/2005/8/layout/chart3"/>
    <dgm:cxn modelId="{1241FB70-2865-4BB8-93C7-F80C59B28360}" type="presOf" srcId="{A84A832C-F18B-4D6E-9717-6AD04CF69B6D}" destId="{EFE86A58-30DB-4D2B-A4DE-22FEC138E974}" srcOrd="0" destOrd="0" presId="urn:microsoft.com/office/officeart/2005/8/layout/chart3"/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FC03059F-88BA-49DD-B6CB-46EE8A01CD82}" type="presOf" srcId="{A84A832C-F18B-4D6E-9717-6AD04CF69B6D}" destId="{729EA65C-EFA1-4E97-BED4-5326DD96C8DE}" srcOrd="1" destOrd="0" presId="urn:microsoft.com/office/officeart/2005/8/layout/chart3"/>
    <dgm:cxn modelId="{E08D6956-B4A0-434C-958C-036EA0206834}" type="presOf" srcId="{7080E0DA-8AF5-40DB-BF0E-8E57DC249A11}" destId="{B0E5B1C9-EACD-4980-B10F-1F44FA6459DA}" srcOrd="1" destOrd="0" presId="urn:microsoft.com/office/officeart/2005/8/layout/chart3"/>
    <dgm:cxn modelId="{FFDFFF43-AC92-4B07-9B0A-40D1BC7CA9C8}" type="presOf" srcId="{CE15C082-B10D-4E78-AD6E-D1A4656D3EB2}" destId="{38FEF3F5-6B13-4000-A521-139676C105CE}" srcOrd="0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310E2AF0-4085-410D-99AC-2CAD7328FD86}" type="presOf" srcId="{7080E0DA-8AF5-40DB-BF0E-8E57DC249A11}" destId="{416652F7-B650-4D2B-8DBD-995A8F6C34BE}" srcOrd="0" destOrd="0" presId="urn:microsoft.com/office/officeart/2005/8/layout/chart3"/>
    <dgm:cxn modelId="{80970101-9D61-479A-B7AC-DC4C40887460}" type="presParOf" srcId="{38FEF3F5-6B13-4000-A521-139676C105CE}" destId="{416652F7-B650-4D2B-8DBD-995A8F6C34BE}" srcOrd="0" destOrd="0" presId="urn:microsoft.com/office/officeart/2005/8/layout/chart3"/>
    <dgm:cxn modelId="{880D82BD-275A-4FEC-9C71-2BDBDA34F349}" type="presParOf" srcId="{38FEF3F5-6B13-4000-A521-139676C105CE}" destId="{B0E5B1C9-EACD-4980-B10F-1F44FA6459DA}" srcOrd="1" destOrd="0" presId="urn:microsoft.com/office/officeart/2005/8/layout/chart3"/>
    <dgm:cxn modelId="{8877546B-2773-4DEF-B49E-FB6D9FA9CF1F}" type="presParOf" srcId="{38FEF3F5-6B13-4000-A521-139676C105CE}" destId="{60DC362D-6595-4E75-A6EA-9E5759DC3BFF}" srcOrd="2" destOrd="0" presId="urn:microsoft.com/office/officeart/2005/8/layout/chart3"/>
    <dgm:cxn modelId="{004787C7-4AD5-4F23-9CA2-4B7B5892546E}" type="presParOf" srcId="{38FEF3F5-6B13-4000-A521-139676C105CE}" destId="{2C6126B3-D448-46E6-8AFC-F86804D81CA8}" srcOrd="3" destOrd="0" presId="urn:microsoft.com/office/officeart/2005/8/layout/chart3"/>
    <dgm:cxn modelId="{3B08F51E-860B-4AFF-87C8-A586BE65215B}" type="presParOf" srcId="{38FEF3F5-6B13-4000-A521-139676C105CE}" destId="{EFE86A58-30DB-4D2B-A4DE-22FEC138E974}" srcOrd="4" destOrd="0" presId="urn:microsoft.com/office/officeart/2005/8/layout/chart3"/>
    <dgm:cxn modelId="{2FAD8DE1-0109-4727-AD02-6381736A91D3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/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/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073BCA-C87D-429F-BE1F-34CCF2C2467B}" type="presOf" srcId="{0CDAAED6-9C05-4C46-A8C2-63CA202F92E7}" destId="{2C6126B3-D448-46E6-8AFC-F86804D81CA8}" srcOrd="1" destOrd="0" presId="urn:microsoft.com/office/officeart/2005/8/layout/chart3"/>
    <dgm:cxn modelId="{7CF7C43A-27FA-4182-BFFD-0AC44458431B}" type="presOf" srcId="{0CDAAED6-9C05-4C46-A8C2-63CA202F92E7}" destId="{60DC362D-6595-4E75-A6EA-9E5759DC3BFF}" srcOrd="0" destOrd="0" presId="urn:microsoft.com/office/officeart/2005/8/layout/chart3"/>
    <dgm:cxn modelId="{CE95E96F-EC17-4173-B039-68A6FFF5AF08}" type="presOf" srcId="{A84A832C-F18B-4D6E-9717-6AD04CF69B6D}" destId="{EFE86A58-30DB-4D2B-A4DE-22FEC138E974}" srcOrd="0" destOrd="0" presId="urn:microsoft.com/office/officeart/2005/8/layout/chart3"/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1969DD8E-E907-4AE9-AB40-12830263132E}" type="presOf" srcId="{7080E0DA-8AF5-40DB-BF0E-8E57DC249A11}" destId="{B0E5B1C9-EACD-4980-B10F-1F44FA6459DA}" srcOrd="1" destOrd="0" presId="urn:microsoft.com/office/officeart/2005/8/layout/chart3"/>
    <dgm:cxn modelId="{C4C78E8D-671A-46B6-828A-F917174CA678}" type="presOf" srcId="{A84A832C-F18B-4D6E-9717-6AD04CF69B6D}" destId="{729EA65C-EFA1-4E97-BED4-5326DD96C8DE}" srcOrd="1" destOrd="0" presId="urn:microsoft.com/office/officeart/2005/8/layout/chart3"/>
    <dgm:cxn modelId="{AEB3CD84-CE16-435A-AE73-2B97C03075B9}" type="presOf" srcId="{7080E0DA-8AF5-40DB-BF0E-8E57DC249A11}" destId="{416652F7-B650-4D2B-8DBD-995A8F6C34BE}" srcOrd="0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8499DF89-50C8-4FAC-8369-9CA12FEBA462}" type="presOf" srcId="{CE15C082-B10D-4E78-AD6E-D1A4656D3EB2}" destId="{38FEF3F5-6B13-4000-A521-139676C105CE}" srcOrd="0" destOrd="0" presId="urn:microsoft.com/office/officeart/2005/8/layout/chart3"/>
    <dgm:cxn modelId="{F3588257-7EDE-4B6F-B741-2492F69E97B9}" type="presParOf" srcId="{38FEF3F5-6B13-4000-A521-139676C105CE}" destId="{416652F7-B650-4D2B-8DBD-995A8F6C34BE}" srcOrd="0" destOrd="0" presId="urn:microsoft.com/office/officeart/2005/8/layout/chart3"/>
    <dgm:cxn modelId="{CCF5062E-1538-46D8-9CBF-3630ACD4970A}" type="presParOf" srcId="{38FEF3F5-6B13-4000-A521-139676C105CE}" destId="{B0E5B1C9-EACD-4980-B10F-1F44FA6459DA}" srcOrd="1" destOrd="0" presId="urn:microsoft.com/office/officeart/2005/8/layout/chart3"/>
    <dgm:cxn modelId="{F5D2458B-D464-4809-B3AF-123FD81E37C8}" type="presParOf" srcId="{38FEF3F5-6B13-4000-A521-139676C105CE}" destId="{60DC362D-6595-4E75-A6EA-9E5759DC3BFF}" srcOrd="2" destOrd="0" presId="urn:microsoft.com/office/officeart/2005/8/layout/chart3"/>
    <dgm:cxn modelId="{E69C9F3F-0796-49DD-8F5D-E74EDB3E034E}" type="presParOf" srcId="{38FEF3F5-6B13-4000-A521-139676C105CE}" destId="{2C6126B3-D448-46E6-8AFC-F86804D81CA8}" srcOrd="3" destOrd="0" presId="urn:microsoft.com/office/officeart/2005/8/layout/chart3"/>
    <dgm:cxn modelId="{E23DFE16-B5BD-45DA-9900-D36B96F7886D}" type="presParOf" srcId="{38FEF3F5-6B13-4000-A521-139676C105CE}" destId="{EFE86A58-30DB-4D2B-A4DE-22FEC138E974}" srcOrd="4" destOrd="0" presId="urn:microsoft.com/office/officeart/2005/8/layout/chart3"/>
    <dgm:cxn modelId="{CD9F4543-51DD-4559-BABF-D80572177AFE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E3CDCC-50B9-4264-A764-CB1DE24BADB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9A3B9-00E4-421D-90CC-0477B8CEE137}">
      <dgm:prSet phldrT="[Κείμενο]"/>
      <dgm:spPr/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38B762CE-0083-4C87-9C4E-BFD1C51BD90A}" type="parTrans" cxnId="{AA52EFB8-2C97-4A54-B57E-AB2B56AE7A4A}">
      <dgm:prSet/>
      <dgm:spPr/>
      <dgm:t>
        <a:bodyPr/>
        <a:lstStyle/>
        <a:p>
          <a:endParaRPr lang="en-US"/>
        </a:p>
      </dgm:t>
    </dgm:pt>
    <dgm:pt modelId="{CCB03639-AB38-45D7-86DC-9C94150B5503}" type="sibTrans" cxnId="{AA52EFB8-2C97-4A54-B57E-AB2B56AE7A4A}">
      <dgm:prSet/>
      <dgm:spPr/>
      <dgm:t>
        <a:bodyPr/>
        <a:lstStyle/>
        <a:p>
          <a:endParaRPr lang="en-US"/>
        </a:p>
      </dgm:t>
    </dgm:pt>
    <dgm:pt modelId="{6DF655E5-FF5A-4C0F-8821-1D0B0BE2D91F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Graph-based features</a:t>
          </a:r>
          <a:endParaRPr lang="en-US" b="1" dirty="0"/>
        </a:p>
      </dgm:t>
    </dgm:pt>
    <dgm:pt modelId="{CF85091F-16C3-4B10-B34A-D7AE744D8966}" type="parTrans" cxnId="{863352D9-7ED5-45B2-B720-12EEE8549BEA}">
      <dgm:prSet/>
      <dgm:spPr/>
      <dgm:t>
        <a:bodyPr/>
        <a:lstStyle/>
        <a:p>
          <a:endParaRPr lang="en-US"/>
        </a:p>
      </dgm:t>
    </dgm:pt>
    <dgm:pt modelId="{C3DC8963-7A11-4C49-B711-516121FD980C}" type="sibTrans" cxnId="{863352D9-7ED5-45B2-B720-12EEE8549BEA}">
      <dgm:prSet/>
      <dgm:spPr/>
      <dgm:t>
        <a:bodyPr/>
        <a:lstStyle/>
        <a:p>
          <a:endParaRPr lang="en-US"/>
        </a:p>
      </dgm:t>
    </dgm:pt>
    <dgm:pt modelId="{C5D68361-9F6F-4262-8EB2-03BE6D93BCF1}">
      <dgm:prSet phldrT="[Κείμενο]"/>
      <dgm:spPr/>
      <dgm:t>
        <a:bodyPr/>
        <a:lstStyle/>
        <a:p>
          <a:r>
            <a:rPr lang="en-US" b="1" dirty="0" smtClean="0"/>
            <a:t>Topic features</a:t>
          </a:r>
          <a:endParaRPr lang="en-US" b="1" dirty="0"/>
        </a:p>
      </dgm:t>
    </dgm:pt>
    <dgm:pt modelId="{B349DA80-9FD0-4E19-882C-557367F87C88}" type="parTrans" cxnId="{F3B10349-1850-4DF7-BB2F-1D4436DB8334}">
      <dgm:prSet/>
      <dgm:spPr/>
      <dgm:t>
        <a:bodyPr/>
        <a:lstStyle/>
        <a:p>
          <a:endParaRPr lang="en-US"/>
        </a:p>
      </dgm:t>
    </dgm:pt>
    <dgm:pt modelId="{F4CE13C6-D21A-4844-B1CA-06D912CF8840}" type="sibTrans" cxnId="{F3B10349-1850-4DF7-BB2F-1D4436DB8334}">
      <dgm:prSet/>
      <dgm:spPr/>
      <dgm:t>
        <a:bodyPr/>
        <a:lstStyle/>
        <a:p>
          <a:endParaRPr lang="en-US"/>
        </a:p>
      </dgm:t>
    </dgm:pt>
    <dgm:pt modelId="{F3CBB19A-23CF-4376-9FDF-1426C24F9EED}">
      <dgm:prSet phldrT="[Κείμενο]"/>
      <dgm:spPr/>
      <dgm:t>
        <a:bodyPr/>
        <a:lstStyle/>
        <a:p>
          <a:r>
            <a:rPr lang="en-US" b="1" dirty="0" smtClean="0"/>
            <a:t>Second-Order features</a:t>
          </a:r>
          <a:endParaRPr lang="en-US" b="1" dirty="0"/>
        </a:p>
      </dgm:t>
    </dgm:pt>
    <dgm:pt modelId="{419423F6-0ED5-4CDE-A23A-76420B26056D}" type="parTrans" cxnId="{192E8425-FFB5-4310-80CA-38CBC472BE96}">
      <dgm:prSet/>
      <dgm:spPr/>
      <dgm:t>
        <a:bodyPr/>
        <a:lstStyle/>
        <a:p>
          <a:endParaRPr lang="en-US"/>
        </a:p>
      </dgm:t>
    </dgm:pt>
    <dgm:pt modelId="{0027CD66-D774-44F1-B27C-675255396AC7}" type="sibTrans" cxnId="{192E8425-FFB5-4310-80CA-38CBC472BE96}">
      <dgm:prSet/>
      <dgm:spPr/>
      <dgm:t>
        <a:bodyPr/>
        <a:lstStyle/>
        <a:p>
          <a:endParaRPr lang="en-US"/>
        </a:p>
      </dgm:t>
    </dgm:pt>
    <dgm:pt modelId="{D2919CAB-D826-4DF7-BAB1-2C78805B935A}" type="pres">
      <dgm:prSet presAssocID="{DFE3CDCC-50B9-4264-A764-CB1DE24BADB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7A888-6F31-4569-BCFE-10B7457D9936}" type="pres">
      <dgm:prSet presAssocID="{6E09A3B9-00E4-421D-90CC-0477B8CEE137}" presName="centerShape" presStyleLbl="node0" presStyleIdx="0" presStyleCnt="1" custScaleX="103649" custScaleY="76968"/>
      <dgm:spPr/>
      <dgm:t>
        <a:bodyPr/>
        <a:lstStyle/>
        <a:p>
          <a:endParaRPr lang="en-US"/>
        </a:p>
      </dgm:t>
    </dgm:pt>
    <dgm:pt modelId="{0BB79742-0E12-4B31-A9C9-8BB583C01A89}" type="pres">
      <dgm:prSet presAssocID="{CF85091F-16C3-4B10-B34A-D7AE744D896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2151A78-AA88-43F2-919C-CB5531488096}" type="pres">
      <dgm:prSet presAssocID="{6DF655E5-FF5A-4C0F-8821-1D0B0BE2D91F}" presName="node" presStyleLbl="node1" presStyleIdx="0" presStyleCnt="3" custScaleX="90805" custScaleY="79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04AFF-9F81-4B02-A126-4F64CE62FE04}" type="pres">
      <dgm:prSet presAssocID="{B349DA80-9FD0-4E19-882C-557367F87C8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9213003-80C3-4FD9-8AFF-A607C4A7F877}" type="pres">
      <dgm:prSet presAssocID="{C5D68361-9F6F-4262-8EB2-03BE6D93BCF1}" presName="node" presStyleLbl="node1" presStyleIdx="1" presStyleCnt="3" custScaleX="90738" custScaleY="71134" custRadScaleRad="89392" custRadScaleInc="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0A3A1-D414-4231-B99F-0C14DD6248B5}" type="pres">
      <dgm:prSet presAssocID="{419423F6-0ED5-4CDE-A23A-76420B26056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41FEFAA-43AD-4159-9177-406A2F3598F1}" type="pres">
      <dgm:prSet presAssocID="{F3CBB19A-23CF-4376-9FDF-1426C24F9EED}" presName="node" presStyleLbl="node1" presStyleIdx="2" presStyleCnt="3" custScaleX="87773" custScaleY="74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B10349-1850-4DF7-BB2F-1D4436DB8334}" srcId="{6E09A3B9-00E4-421D-90CC-0477B8CEE137}" destId="{C5D68361-9F6F-4262-8EB2-03BE6D93BCF1}" srcOrd="1" destOrd="0" parTransId="{B349DA80-9FD0-4E19-882C-557367F87C88}" sibTransId="{F4CE13C6-D21A-4844-B1CA-06D912CF8840}"/>
    <dgm:cxn modelId="{192E8425-FFB5-4310-80CA-38CBC472BE96}" srcId="{6E09A3B9-00E4-421D-90CC-0477B8CEE137}" destId="{F3CBB19A-23CF-4376-9FDF-1426C24F9EED}" srcOrd="2" destOrd="0" parTransId="{419423F6-0ED5-4CDE-A23A-76420B26056D}" sibTransId="{0027CD66-D774-44F1-B27C-675255396AC7}"/>
    <dgm:cxn modelId="{CE2C84CF-A38B-4C89-8D73-A922358A9C8D}" type="presOf" srcId="{DFE3CDCC-50B9-4264-A764-CB1DE24BADB1}" destId="{D2919CAB-D826-4DF7-BAB1-2C78805B935A}" srcOrd="0" destOrd="0" presId="urn:microsoft.com/office/officeart/2005/8/layout/radial4"/>
    <dgm:cxn modelId="{1D76CBDC-7669-4C9D-BF0F-906886619159}" type="presOf" srcId="{B349DA80-9FD0-4E19-882C-557367F87C88}" destId="{D1704AFF-9F81-4B02-A126-4F64CE62FE04}" srcOrd="0" destOrd="0" presId="urn:microsoft.com/office/officeart/2005/8/layout/radial4"/>
    <dgm:cxn modelId="{863352D9-7ED5-45B2-B720-12EEE8549BEA}" srcId="{6E09A3B9-00E4-421D-90CC-0477B8CEE137}" destId="{6DF655E5-FF5A-4C0F-8821-1D0B0BE2D91F}" srcOrd="0" destOrd="0" parTransId="{CF85091F-16C3-4B10-B34A-D7AE744D8966}" sibTransId="{C3DC8963-7A11-4C49-B711-516121FD980C}"/>
    <dgm:cxn modelId="{01793922-3C46-46A0-AB9E-E08686900A0E}" type="presOf" srcId="{6DF655E5-FF5A-4C0F-8821-1D0B0BE2D91F}" destId="{52151A78-AA88-43F2-919C-CB5531488096}" srcOrd="0" destOrd="0" presId="urn:microsoft.com/office/officeart/2005/8/layout/radial4"/>
    <dgm:cxn modelId="{08B36E15-B7EA-454A-AE3A-32B7BBAE7723}" type="presOf" srcId="{CF85091F-16C3-4B10-B34A-D7AE744D8966}" destId="{0BB79742-0E12-4B31-A9C9-8BB583C01A89}" srcOrd="0" destOrd="0" presId="urn:microsoft.com/office/officeart/2005/8/layout/radial4"/>
    <dgm:cxn modelId="{D0AB4F20-A754-442F-AD55-7B9AF0307850}" type="presOf" srcId="{419423F6-0ED5-4CDE-A23A-76420B26056D}" destId="{F570A3A1-D414-4231-B99F-0C14DD6248B5}" srcOrd="0" destOrd="0" presId="urn:microsoft.com/office/officeart/2005/8/layout/radial4"/>
    <dgm:cxn modelId="{8143A81C-1DF8-472B-B068-C4283FD61E98}" type="presOf" srcId="{C5D68361-9F6F-4262-8EB2-03BE6D93BCF1}" destId="{09213003-80C3-4FD9-8AFF-A607C4A7F877}" srcOrd="0" destOrd="0" presId="urn:microsoft.com/office/officeart/2005/8/layout/radial4"/>
    <dgm:cxn modelId="{3488CA8E-8783-4E28-BF11-A8756A4382B7}" type="presOf" srcId="{F3CBB19A-23CF-4376-9FDF-1426C24F9EED}" destId="{841FEFAA-43AD-4159-9177-406A2F3598F1}" srcOrd="0" destOrd="0" presId="urn:microsoft.com/office/officeart/2005/8/layout/radial4"/>
    <dgm:cxn modelId="{AA52EFB8-2C97-4A54-B57E-AB2B56AE7A4A}" srcId="{DFE3CDCC-50B9-4264-A764-CB1DE24BADB1}" destId="{6E09A3B9-00E4-421D-90CC-0477B8CEE137}" srcOrd="0" destOrd="0" parTransId="{38B762CE-0083-4C87-9C4E-BFD1C51BD90A}" sibTransId="{CCB03639-AB38-45D7-86DC-9C94150B5503}"/>
    <dgm:cxn modelId="{4850C8E7-4E06-46F2-B9E5-156BB59E45B6}" type="presOf" srcId="{6E09A3B9-00E4-421D-90CC-0477B8CEE137}" destId="{E837A888-6F31-4569-BCFE-10B7457D9936}" srcOrd="0" destOrd="0" presId="urn:microsoft.com/office/officeart/2005/8/layout/radial4"/>
    <dgm:cxn modelId="{DF809D22-E0F8-40BE-A6F8-D35D87A5E416}" type="presParOf" srcId="{D2919CAB-D826-4DF7-BAB1-2C78805B935A}" destId="{E837A888-6F31-4569-BCFE-10B7457D9936}" srcOrd="0" destOrd="0" presId="urn:microsoft.com/office/officeart/2005/8/layout/radial4"/>
    <dgm:cxn modelId="{C5F5FCDA-C270-416F-8E6E-76D952B31433}" type="presParOf" srcId="{D2919CAB-D826-4DF7-BAB1-2C78805B935A}" destId="{0BB79742-0E12-4B31-A9C9-8BB583C01A89}" srcOrd="1" destOrd="0" presId="urn:microsoft.com/office/officeart/2005/8/layout/radial4"/>
    <dgm:cxn modelId="{3466316B-4E0E-4DC3-B77E-22A5B28A9F9B}" type="presParOf" srcId="{D2919CAB-D826-4DF7-BAB1-2C78805B935A}" destId="{52151A78-AA88-43F2-919C-CB5531488096}" srcOrd="2" destOrd="0" presId="urn:microsoft.com/office/officeart/2005/8/layout/radial4"/>
    <dgm:cxn modelId="{D6752C23-48FD-46DC-A479-2F1E016CBE8D}" type="presParOf" srcId="{D2919CAB-D826-4DF7-BAB1-2C78805B935A}" destId="{D1704AFF-9F81-4B02-A126-4F64CE62FE04}" srcOrd="3" destOrd="0" presId="urn:microsoft.com/office/officeart/2005/8/layout/radial4"/>
    <dgm:cxn modelId="{F5252824-5022-4615-B013-33F32A1E12A5}" type="presParOf" srcId="{D2919CAB-D826-4DF7-BAB1-2C78805B935A}" destId="{09213003-80C3-4FD9-8AFF-A607C4A7F877}" srcOrd="4" destOrd="0" presId="urn:microsoft.com/office/officeart/2005/8/layout/radial4"/>
    <dgm:cxn modelId="{73F1FF70-39CD-40B5-AD62-DA420F4CA788}" type="presParOf" srcId="{D2919CAB-D826-4DF7-BAB1-2C78805B935A}" destId="{F570A3A1-D414-4231-B99F-0C14DD6248B5}" srcOrd="5" destOrd="0" presId="urn:microsoft.com/office/officeart/2005/8/layout/radial4"/>
    <dgm:cxn modelId="{2B336D38-BC29-467E-9D2D-C5E2D5FFD2A4}" type="presParOf" srcId="{D2919CAB-D826-4DF7-BAB1-2C78805B935A}" destId="{841FEFAA-43AD-4159-9177-406A2F3598F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15C082-B10D-4E78-AD6E-D1A4656D3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7080E0DA-8AF5-40DB-BF0E-8E57DC249A11}">
      <dgm:prSet phldrT="[Κείμενο]"/>
      <dgm:spPr/>
      <dgm:t>
        <a:bodyPr/>
        <a:lstStyle/>
        <a:p>
          <a:r>
            <a:rPr lang="en-US" b="1" dirty="0" smtClean="0"/>
            <a:t>PS features</a:t>
          </a:r>
          <a:endParaRPr lang="en-US" b="1" dirty="0"/>
        </a:p>
      </dgm:t>
    </dgm:pt>
    <dgm:pt modelId="{4C0B1516-887B-46CA-A8D5-ACC8E2B1E2AF}" type="parTrans" cxnId="{8A7D647D-2B7C-4BCD-91A2-31A944F01B00}">
      <dgm:prSet/>
      <dgm:spPr/>
      <dgm:t>
        <a:bodyPr/>
        <a:lstStyle/>
        <a:p>
          <a:endParaRPr lang="en-US"/>
        </a:p>
      </dgm:t>
    </dgm:pt>
    <dgm:pt modelId="{BBE0DFA5-1F32-42F7-AE99-B0FB52D1190A}" type="sibTrans" cxnId="{8A7D647D-2B7C-4BCD-91A2-31A944F01B00}">
      <dgm:prSet/>
      <dgm:spPr/>
      <dgm:t>
        <a:bodyPr/>
        <a:lstStyle/>
        <a:p>
          <a:endParaRPr lang="en-US"/>
        </a:p>
      </dgm:t>
    </dgm:pt>
    <dgm:pt modelId="{0CDAAED6-9C05-4C46-A8C2-63CA202F92E7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BB926B0E-3BF4-41D4-A0E2-685067928D6A}" type="parTrans" cxnId="{2B065C0D-2833-4EBF-86ED-354FB635AE06}">
      <dgm:prSet/>
      <dgm:spPr/>
      <dgm:t>
        <a:bodyPr/>
        <a:lstStyle/>
        <a:p>
          <a:endParaRPr lang="en-US"/>
        </a:p>
      </dgm:t>
    </dgm:pt>
    <dgm:pt modelId="{FD71070F-9FB4-4D76-8821-F553590FFC4C}" type="sibTrans" cxnId="{2B065C0D-2833-4EBF-86ED-354FB635AE06}">
      <dgm:prSet/>
      <dgm:spPr/>
      <dgm:t>
        <a:bodyPr/>
        <a:lstStyle/>
        <a:p>
          <a:endParaRPr lang="en-US"/>
        </a:p>
      </dgm:t>
    </dgm:pt>
    <dgm:pt modelId="{A84A832C-F18B-4D6E-9717-6AD04CF69B6D}">
      <dgm:prSet phldrT="[Κείμενο]"/>
      <dgm:spPr/>
      <dgm:t>
        <a:bodyPr/>
        <a:lstStyle/>
        <a:p>
          <a:r>
            <a:rPr lang="en-US" b="1" dirty="0" smtClean="0"/>
            <a:t>CS</a:t>
          </a:r>
        </a:p>
        <a:p>
          <a:r>
            <a:rPr lang="en-US" b="1" dirty="0" smtClean="0"/>
            <a:t>features</a:t>
          </a:r>
          <a:endParaRPr lang="en-US" b="1" dirty="0"/>
        </a:p>
      </dgm:t>
    </dgm:pt>
    <dgm:pt modelId="{C68A4253-39F9-4D96-82A4-413851D413BF}" type="parTrans" cxnId="{0826CAEA-0404-4E03-A8D6-3BB6DEB4D33B}">
      <dgm:prSet/>
      <dgm:spPr/>
      <dgm:t>
        <a:bodyPr/>
        <a:lstStyle/>
        <a:p>
          <a:endParaRPr lang="en-US"/>
        </a:p>
      </dgm:t>
    </dgm:pt>
    <dgm:pt modelId="{A364C162-FBC5-4C10-B253-523561D8173A}" type="sibTrans" cxnId="{0826CAEA-0404-4E03-A8D6-3BB6DEB4D33B}">
      <dgm:prSet/>
      <dgm:spPr/>
      <dgm:t>
        <a:bodyPr/>
        <a:lstStyle/>
        <a:p>
          <a:endParaRPr lang="en-US"/>
        </a:p>
      </dgm:t>
    </dgm:pt>
    <dgm:pt modelId="{38FEF3F5-6B13-4000-A521-139676C105CE}" type="pres">
      <dgm:prSet presAssocID="{CE15C082-B10D-4E78-AD6E-D1A4656D3EB2}" presName="compositeShape" presStyleCnt="0">
        <dgm:presLayoutVars>
          <dgm:chMax val="7"/>
          <dgm:dir/>
          <dgm:resizeHandles val="exact"/>
        </dgm:presLayoutVars>
      </dgm:prSet>
      <dgm:spPr/>
    </dgm:pt>
    <dgm:pt modelId="{416652F7-B650-4D2B-8DBD-995A8F6C34BE}" type="pres">
      <dgm:prSet presAssocID="{CE15C082-B10D-4E78-AD6E-D1A4656D3EB2}" presName="wedge1" presStyleLbl="node1" presStyleIdx="0" presStyleCnt="3" custLinFactNeighborX="-5336" custLinFactNeighborY="2723"/>
      <dgm:spPr/>
      <dgm:t>
        <a:bodyPr/>
        <a:lstStyle/>
        <a:p>
          <a:endParaRPr lang="en-US"/>
        </a:p>
      </dgm:t>
    </dgm:pt>
    <dgm:pt modelId="{B0E5B1C9-EACD-4980-B10F-1F44FA6459DA}" type="pres">
      <dgm:prSet presAssocID="{CE15C082-B10D-4E78-AD6E-D1A4656D3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362D-6595-4E75-A6EA-9E5759DC3BFF}" type="pres">
      <dgm:prSet presAssocID="{CE15C082-B10D-4E78-AD6E-D1A4656D3EB2}" presName="wedge2" presStyleLbl="node1" presStyleIdx="1" presStyleCnt="3"/>
      <dgm:spPr/>
      <dgm:t>
        <a:bodyPr/>
        <a:lstStyle/>
        <a:p>
          <a:endParaRPr lang="en-US"/>
        </a:p>
      </dgm:t>
    </dgm:pt>
    <dgm:pt modelId="{2C6126B3-D448-46E6-8AFC-F86804D81CA8}" type="pres">
      <dgm:prSet presAssocID="{CE15C082-B10D-4E78-AD6E-D1A4656D3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6A58-30DB-4D2B-A4DE-22FEC138E974}" type="pres">
      <dgm:prSet presAssocID="{CE15C082-B10D-4E78-AD6E-D1A4656D3EB2}" presName="wedge3" presStyleLbl="node1" presStyleIdx="2" presStyleCnt="3"/>
      <dgm:spPr/>
      <dgm:t>
        <a:bodyPr/>
        <a:lstStyle/>
        <a:p>
          <a:endParaRPr lang="en-US"/>
        </a:p>
      </dgm:t>
    </dgm:pt>
    <dgm:pt modelId="{729EA65C-EFA1-4E97-BED4-5326DD96C8DE}" type="pres">
      <dgm:prSet presAssocID="{CE15C082-B10D-4E78-AD6E-D1A4656D3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65C0D-2833-4EBF-86ED-354FB635AE06}" srcId="{CE15C082-B10D-4E78-AD6E-D1A4656D3EB2}" destId="{0CDAAED6-9C05-4C46-A8C2-63CA202F92E7}" srcOrd="1" destOrd="0" parTransId="{BB926B0E-3BF4-41D4-A0E2-685067928D6A}" sibTransId="{FD71070F-9FB4-4D76-8821-F553590FFC4C}"/>
    <dgm:cxn modelId="{8A7D647D-2B7C-4BCD-91A2-31A944F01B00}" srcId="{CE15C082-B10D-4E78-AD6E-D1A4656D3EB2}" destId="{7080E0DA-8AF5-40DB-BF0E-8E57DC249A11}" srcOrd="0" destOrd="0" parTransId="{4C0B1516-887B-46CA-A8D5-ACC8E2B1E2AF}" sibTransId="{BBE0DFA5-1F32-42F7-AE99-B0FB52D1190A}"/>
    <dgm:cxn modelId="{1BDF2FC0-3CA8-4B87-AEA9-26A90E22EA4B}" type="presOf" srcId="{A84A832C-F18B-4D6E-9717-6AD04CF69B6D}" destId="{729EA65C-EFA1-4E97-BED4-5326DD96C8DE}" srcOrd="1" destOrd="0" presId="urn:microsoft.com/office/officeart/2005/8/layout/chart3"/>
    <dgm:cxn modelId="{305AC23B-5A11-48C6-BDB2-F074A974CF09}" type="presOf" srcId="{7080E0DA-8AF5-40DB-BF0E-8E57DC249A11}" destId="{B0E5B1C9-EACD-4980-B10F-1F44FA6459DA}" srcOrd="1" destOrd="0" presId="urn:microsoft.com/office/officeart/2005/8/layout/chart3"/>
    <dgm:cxn modelId="{804E9814-1E55-4BE6-9312-9D1B27065965}" type="presOf" srcId="{CE15C082-B10D-4E78-AD6E-D1A4656D3EB2}" destId="{38FEF3F5-6B13-4000-A521-139676C105CE}" srcOrd="0" destOrd="0" presId="urn:microsoft.com/office/officeart/2005/8/layout/chart3"/>
    <dgm:cxn modelId="{9240F82A-2957-4832-AD23-622323D1DE4F}" type="presOf" srcId="{0CDAAED6-9C05-4C46-A8C2-63CA202F92E7}" destId="{60DC362D-6595-4E75-A6EA-9E5759DC3BFF}" srcOrd="0" destOrd="0" presId="urn:microsoft.com/office/officeart/2005/8/layout/chart3"/>
    <dgm:cxn modelId="{0826CAEA-0404-4E03-A8D6-3BB6DEB4D33B}" srcId="{CE15C082-B10D-4E78-AD6E-D1A4656D3EB2}" destId="{A84A832C-F18B-4D6E-9717-6AD04CF69B6D}" srcOrd="2" destOrd="0" parTransId="{C68A4253-39F9-4D96-82A4-413851D413BF}" sibTransId="{A364C162-FBC5-4C10-B253-523561D8173A}"/>
    <dgm:cxn modelId="{AA72F698-3B60-4863-98DE-3E992359B9EB}" type="presOf" srcId="{0CDAAED6-9C05-4C46-A8C2-63CA202F92E7}" destId="{2C6126B3-D448-46E6-8AFC-F86804D81CA8}" srcOrd="1" destOrd="0" presId="urn:microsoft.com/office/officeart/2005/8/layout/chart3"/>
    <dgm:cxn modelId="{2F7E0162-CDB2-4E50-AF94-62A2338F457E}" type="presOf" srcId="{A84A832C-F18B-4D6E-9717-6AD04CF69B6D}" destId="{EFE86A58-30DB-4D2B-A4DE-22FEC138E974}" srcOrd="0" destOrd="0" presId="urn:microsoft.com/office/officeart/2005/8/layout/chart3"/>
    <dgm:cxn modelId="{20020473-54F8-487A-B569-784829E7C631}" type="presOf" srcId="{7080E0DA-8AF5-40DB-BF0E-8E57DC249A11}" destId="{416652F7-B650-4D2B-8DBD-995A8F6C34BE}" srcOrd="0" destOrd="0" presId="urn:microsoft.com/office/officeart/2005/8/layout/chart3"/>
    <dgm:cxn modelId="{AAA7907E-6EC5-4EB8-A651-60551F99C2D5}" type="presParOf" srcId="{38FEF3F5-6B13-4000-A521-139676C105CE}" destId="{416652F7-B650-4D2B-8DBD-995A8F6C34BE}" srcOrd="0" destOrd="0" presId="urn:microsoft.com/office/officeart/2005/8/layout/chart3"/>
    <dgm:cxn modelId="{BA4823B4-B62F-43E1-9AA9-7E12B68F11DC}" type="presParOf" srcId="{38FEF3F5-6B13-4000-A521-139676C105CE}" destId="{B0E5B1C9-EACD-4980-B10F-1F44FA6459DA}" srcOrd="1" destOrd="0" presId="urn:microsoft.com/office/officeart/2005/8/layout/chart3"/>
    <dgm:cxn modelId="{B83EBB98-AE78-4B22-9A30-8DEA67F8C1D4}" type="presParOf" srcId="{38FEF3F5-6B13-4000-A521-139676C105CE}" destId="{60DC362D-6595-4E75-A6EA-9E5759DC3BFF}" srcOrd="2" destOrd="0" presId="urn:microsoft.com/office/officeart/2005/8/layout/chart3"/>
    <dgm:cxn modelId="{8E5AF760-14C7-43DF-97FB-0142A7D4411C}" type="presParOf" srcId="{38FEF3F5-6B13-4000-A521-139676C105CE}" destId="{2C6126B3-D448-46E6-8AFC-F86804D81CA8}" srcOrd="3" destOrd="0" presId="urn:microsoft.com/office/officeart/2005/8/layout/chart3"/>
    <dgm:cxn modelId="{B34B4A43-1F06-45BA-883D-DE353F26F8E9}" type="presParOf" srcId="{38FEF3F5-6B13-4000-A521-139676C105CE}" destId="{EFE86A58-30DB-4D2B-A4DE-22FEC138E974}" srcOrd="4" destOrd="0" presId="urn:microsoft.com/office/officeart/2005/8/layout/chart3"/>
    <dgm:cxn modelId="{626891F6-A678-41EE-9C54-19E13509877E}" type="presParOf" srcId="{38FEF3F5-6B13-4000-A521-139676C105CE}" destId="{729EA65C-EFA1-4E97-BED4-5326DD96C8D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3CDCC-50B9-4264-A764-CB1DE24BADB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9A3B9-00E4-421D-90CC-0477B8CEE137}">
      <dgm:prSet phldrT="[Κείμενο]"/>
      <dgm:spPr/>
      <dgm:t>
        <a:bodyPr/>
        <a:lstStyle/>
        <a:p>
          <a:r>
            <a:rPr lang="en-US" b="1" dirty="0" smtClean="0"/>
            <a:t>Baseline features</a:t>
          </a:r>
          <a:endParaRPr lang="en-US" b="1" dirty="0"/>
        </a:p>
      </dgm:t>
    </dgm:pt>
    <dgm:pt modelId="{38B762CE-0083-4C87-9C4E-BFD1C51BD90A}" type="parTrans" cxnId="{AA52EFB8-2C97-4A54-B57E-AB2B56AE7A4A}">
      <dgm:prSet/>
      <dgm:spPr/>
      <dgm:t>
        <a:bodyPr/>
        <a:lstStyle/>
        <a:p>
          <a:endParaRPr lang="en-US"/>
        </a:p>
      </dgm:t>
    </dgm:pt>
    <dgm:pt modelId="{CCB03639-AB38-45D7-86DC-9C94150B5503}" type="sibTrans" cxnId="{AA52EFB8-2C97-4A54-B57E-AB2B56AE7A4A}">
      <dgm:prSet/>
      <dgm:spPr/>
      <dgm:t>
        <a:bodyPr/>
        <a:lstStyle/>
        <a:p>
          <a:endParaRPr lang="en-US"/>
        </a:p>
      </dgm:t>
    </dgm:pt>
    <dgm:pt modelId="{6DF655E5-FF5A-4C0F-8821-1D0B0BE2D91F}">
      <dgm:prSet phldrT="[Κείμενο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Graph-based features</a:t>
          </a:r>
          <a:endParaRPr lang="en-US" b="1" dirty="0"/>
        </a:p>
      </dgm:t>
    </dgm:pt>
    <dgm:pt modelId="{CF85091F-16C3-4B10-B34A-D7AE744D8966}" type="parTrans" cxnId="{863352D9-7ED5-45B2-B720-12EEE8549BEA}">
      <dgm:prSet/>
      <dgm:spPr/>
      <dgm:t>
        <a:bodyPr/>
        <a:lstStyle/>
        <a:p>
          <a:endParaRPr lang="en-US"/>
        </a:p>
      </dgm:t>
    </dgm:pt>
    <dgm:pt modelId="{C3DC8963-7A11-4C49-B711-516121FD980C}" type="sibTrans" cxnId="{863352D9-7ED5-45B2-B720-12EEE8549BEA}">
      <dgm:prSet/>
      <dgm:spPr/>
      <dgm:t>
        <a:bodyPr/>
        <a:lstStyle/>
        <a:p>
          <a:endParaRPr lang="en-US"/>
        </a:p>
      </dgm:t>
    </dgm:pt>
    <dgm:pt modelId="{C5D68361-9F6F-4262-8EB2-03BE6D93BCF1}">
      <dgm:prSet phldrT="[Κείμενο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Topic features</a:t>
          </a:r>
          <a:endParaRPr lang="en-US" b="1" dirty="0"/>
        </a:p>
      </dgm:t>
    </dgm:pt>
    <dgm:pt modelId="{B349DA80-9FD0-4E19-882C-557367F87C88}" type="parTrans" cxnId="{F3B10349-1850-4DF7-BB2F-1D4436DB8334}">
      <dgm:prSet/>
      <dgm:spPr/>
      <dgm:t>
        <a:bodyPr/>
        <a:lstStyle/>
        <a:p>
          <a:endParaRPr lang="en-US"/>
        </a:p>
      </dgm:t>
    </dgm:pt>
    <dgm:pt modelId="{F4CE13C6-D21A-4844-B1CA-06D912CF8840}" type="sibTrans" cxnId="{F3B10349-1850-4DF7-BB2F-1D4436DB8334}">
      <dgm:prSet/>
      <dgm:spPr/>
      <dgm:t>
        <a:bodyPr/>
        <a:lstStyle/>
        <a:p>
          <a:endParaRPr lang="en-US"/>
        </a:p>
      </dgm:t>
    </dgm:pt>
    <dgm:pt modelId="{F3CBB19A-23CF-4376-9FDF-1426C24F9EED}">
      <dgm:prSet phldrT="[Κείμενο]"/>
      <dgm:spPr/>
      <dgm:t>
        <a:bodyPr/>
        <a:lstStyle/>
        <a:p>
          <a:r>
            <a:rPr lang="en-US" b="1" dirty="0" smtClean="0"/>
            <a:t>Second-Order features</a:t>
          </a:r>
          <a:endParaRPr lang="en-US" b="1" dirty="0"/>
        </a:p>
      </dgm:t>
    </dgm:pt>
    <dgm:pt modelId="{419423F6-0ED5-4CDE-A23A-76420B26056D}" type="parTrans" cxnId="{192E8425-FFB5-4310-80CA-38CBC472BE96}">
      <dgm:prSet/>
      <dgm:spPr/>
      <dgm:t>
        <a:bodyPr/>
        <a:lstStyle/>
        <a:p>
          <a:endParaRPr lang="en-US"/>
        </a:p>
      </dgm:t>
    </dgm:pt>
    <dgm:pt modelId="{0027CD66-D774-44F1-B27C-675255396AC7}" type="sibTrans" cxnId="{192E8425-FFB5-4310-80CA-38CBC472BE96}">
      <dgm:prSet/>
      <dgm:spPr/>
      <dgm:t>
        <a:bodyPr/>
        <a:lstStyle/>
        <a:p>
          <a:endParaRPr lang="en-US"/>
        </a:p>
      </dgm:t>
    </dgm:pt>
    <dgm:pt modelId="{D2919CAB-D826-4DF7-BAB1-2C78805B935A}" type="pres">
      <dgm:prSet presAssocID="{DFE3CDCC-50B9-4264-A764-CB1DE24BADB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7A888-6F31-4569-BCFE-10B7457D9936}" type="pres">
      <dgm:prSet presAssocID="{6E09A3B9-00E4-421D-90CC-0477B8CEE137}" presName="centerShape" presStyleLbl="node0" presStyleIdx="0" presStyleCnt="1" custScaleX="103649" custScaleY="76968"/>
      <dgm:spPr/>
      <dgm:t>
        <a:bodyPr/>
        <a:lstStyle/>
        <a:p>
          <a:endParaRPr lang="en-US"/>
        </a:p>
      </dgm:t>
    </dgm:pt>
    <dgm:pt modelId="{0BB79742-0E12-4B31-A9C9-8BB583C01A89}" type="pres">
      <dgm:prSet presAssocID="{CF85091F-16C3-4B10-B34A-D7AE744D896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2151A78-AA88-43F2-919C-CB5531488096}" type="pres">
      <dgm:prSet presAssocID="{6DF655E5-FF5A-4C0F-8821-1D0B0BE2D91F}" presName="node" presStyleLbl="node1" presStyleIdx="0" presStyleCnt="3" custScaleX="90805" custScaleY="79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04AFF-9F81-4B02-A126-4F64CE62FE04}" type="pres">
      <dgm:prSet presAssocID="{B349DA80-9FD0-4E19-882C-557367F87C8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9213003-80C3-4FD9-8AFF-A607C4A7F877}" type="pres">
      <dgm:prSet presAssocID="{C5D68361-9F6F-4262-8EB2-03BE6D93BCF1}" presName="node" presStyleLbl="node1" presStyleIdx="1" presStyleCnt="3" custScaleX="90738" custScaleY="71134" custRadScaleRad="89392" custRadScaleInc="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0A3A1-D414-4231-B99F-0C14DD6248B5}" type="pres">
      <dgm:prSet presAssocID="{419423F6-0ED5-4CDE-A23A-76420B26056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41FEFAA-43AD-4159-9177-406A2F3598F1}" type="pres">
      <dgm:prSet presAssocID="{F3CBB19A-23CF-4376-9FDF-1426C24F9EED}" presName="node" presStyleLbl="node1" presStyleIdx="2" presStyleCnt="3" custScaleX="87773" custScaleY="74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B10349-1850-4DF7-BB2F-1D4436DB8334}" srcId="{6E09A3B9-00E4-421D-90CC-0477B8CEE137}" destId="{C5D68361-9F6F-4262-8EB2-03BE6D93BCF1}" srcOrd="1" destOrd="0" parTransId="{B349DA80-9FD0-4E19-882C-557367F87C88}" sibTransId="{F4CE13C6-D21A-4844-B1CA-06D912CF8840}"/>
    <dgm:cxn modelId="{E97AC504-E8BA-4519-AE6E-2D08DFC1907B}" type="presOf" srcId="{6DF655E5-FF5A-4C0F-8821-1D0B0BE2D91F}" destId="{52151A78-AA88-43F2-919C-CB5531488096}" srcOrd="0" destOrd="0" presId="urn:microsoft.com/office/officeart/2005/8/layout/radial4"/>
    <dgm:cxn modelId="{192E8425-FFB5-4310-80CA-38CBC472BE96}" srcId="{6E09A3B9-00E4-421D-90CC-0477B8CEE137}" destId="{F3CBB19A-23CF-4376-9FDF-1426C24F9EED}" srcOrd="2" destOrd="0" parTransId="{419423F6-0ED5-4CDE-A23A-76420B26056D}" sibTransId="{0027CD66-D774-44F1-B27C-675255396AC7}"/>
    <dgm:cxn modelId="{33FBA947-0B73-4A20-B56C-EAF8007CD5F8}" type="presOf" srcId="{CF85091F-16C3-4B10-B34A-D7AE744D8966}" destId="{0BB79742-0E12-4B31-A9C9-8BB583C01A89}" srcOrd="0" destOrd="0" presId="urn:microsoft.com/office/officeart/2005/8/layout/radial4"/>
    <dgm:cxn modelId="{3FC04841-8CCA-4906-B89B-B8C0BE9826E8}" type="presOf" srcId="{419423F6-0ED5-4CDE-A23A-76420B26056D}" destId="{F570A3A1-D414-4231-B99F-0C14DD6248B5}" srcOrd="0" destOrd="0" presId="urn:microsoft.com/office/officeart/2005/8/layout/radial4"/>
    <dgm:cxn modelId="{0F308005-A899-4D55-A9B0-CA9B41189108}" type="presOf" srcId="{6E09A3B9-00E4-421D-90CC-0477B8CEE137}" destId="{E837A888-6F31-4569-BCFE-10B7457D9936}" srcOrd="0" destOrd="0" presId="urn:microsoft.com/office/officeart/2005/8/layout/radial4"/>
    <dgm:cxn modelId="{863352D9-7ED5-45B2-B720-12EEE8549BEA}" srcId="{6E09A3B9-00E4-421D-90CC-0477B8CEE137}" destId="{6DF655E5-FF5A-4C0F-8821-1D0B0BE2D91F}" srcOrd="0" destOrd="0" parTransId="{CF85091F-16C3-4B10-B34A-D7AE744D8966}" sibTransId="{C3DC8963-7A11-4C49-B711-516121FD980C}"/>
    <dgm:cxn modelId="{DEE5C720-11F8-4853-9928-DC4F7BE43C12}" type="presOf" srcId="{DFE3CDCC-50B9-4264-A764-CB1DE24BADB1}" destId="{D2919CAB-D826-4DF7-BAB1-2C78805B935A}" srcOrd="0" destOrd="0" presId="urn:microsoft.com/office/officeart/2005/8/layout/radial4"/>
    <dgm:cxn modelId="{4DAC196A-5317-4119-8D14-6F81CA0CA9C1}" type="presOf" srcId="{F3CBB19A-23CF-4376-9FDF-1426C24F9EED}" destId="{841FEFAA-43AD-4159-9177-406A2F3598F1}" srcOrd="0" destOrd="0" presId="urn:microsoft.com/office/officeart/2005/8/layout/radial4"/>
    <dgm:cxn modelId="{77549218-0534-4FC0-B7B6-43C86A73B9E8}" type="presOf" srcId="{C5D68361-9F6F-4262-8EB2-03BE6D93BCF1}" destId="{09213003-80C3-4FD9-8AFF-A607C4A7F877}" srcOrd="0" destOrd="0" presId="urn:microsoft.com/office/officeart/2005/8/layout/radial4"/>
    <dgm:cxn modelId="{A7117894-ED36-4E4C-B633-52D1D40A7D43}" type="presOf" srcId="{B349DA80-9FD0-4E19-882C-557367F87C88}" destId="{D1704AFF-9F81-4B02-A126-4F64CE62FE04}" srcOrd="0" destOrd="0" presId="urn:microsoft.com/office/officeart/2005/8/layout/radial4"/>
    <dgm:cxn modelId="{AA52EFB8-2C97-4A54-B57E-AB2B56AE7A4A}" srcId="{DFE3CDCC-50B9-4264-A764-CB1DE24BADB1}" destId="{6E09A3B9-00E4-421D-90CC-0477B8CEE137}" srcOrd="0" destOrd="0" parTransId="{38B762CE-0083-4C87-9C4E-BFD1C51BD90A}" sibTransId="{CCB03639-AB38-45D7-86DC-9C94150B5503}"/>
    <dgm:cxn modelId="{1F26848B-1381-40D4-8222-33E3806E7F27}" type="presParOf" srcId="{D2919CAB-D826-4DF7-BAB1-2C78805B935A}" destId="{E837A888-6F31-4569-BCFE-10B7457D9936}" srcOrd="0" destOrd="0" presId="urn:microsoft.com/office/officeart/2005/8/layout/radial4"/>
    <dgm:cxn modelId="{0E530D4A-66DE-48D4-B3BB-D94F9E4FCE41}" type="presParOf" srcId="{D2919CAB-D826-4DF7-BAB1-2C78805B935A}" destId="{0BB79742-0E12-4B31-A9C9-8BB583C01A89}" srcOrd="1" destOrd="0" presId="urn:microsoft.com/office/officeart/2005/8/layout/radial4"/>
    <dgm:cxn modelId="{410A7F48-AC8D-40C3-925E-3F4EE0783575}" type="presParOf" srcId="{D2919CAB-D826-4DF7-BAB1-2C78805B935A}" destId="{52151A78-AA88-43F2-919C-CB5531488096}" srcOrd="2" destOrd="0" presId="urn:microsoft.com/office/officeart/2005/8/layout/radial4"/>
    <dgm:cxn modelId="{BF1A6F95-90AD-478C-AF88-C64DEBF53901}" type="presParOf" srcId="{D2919CAB-D826-4DF7-BAB1-2C78805B935A}" destId="{D1704AFF-9F81-4B02-A126-4F64CE62FE04}" srcOrd="3" destOrd="0" presId="urn:microsoft.com/office/officeart/2005/8/layout/radial4"/>
    <dgm:cxn modelId="{234DC5D2-86E0-4743-86B0-0927E79F0254}" type="presParOf" srcId="{D2919CAB-D826-4DF7-BAB1-2C78805B935A}" destId="{09213003-80C3-4FD9-8AFF-A607C4A7F877}" srcOrd="4" destOrd="0" presId="urn:microsoft.com/office/officeart/2005/8/layout/radial4"/>
    <dgm:cxn modelId="{EB2BDA24-4881-4026-B0F2-A107D8E451F8}" type="presParOf" srcId="{D2919CAB-D826-4DF7-BAB1-2C78805B935A}" destId="{F570A3A1-D414-4231-B99F-0C14DD6248B5}" srcOrd="5" destOrd="0" presId="urn:microsoft.com/office/officeart/2005/8/layout/radial4"/>
    <dgm:cxn modelId="{BBD76A28-3EDC-4367-88D5-2990019A850D}" type="presParOf" srcId="{D2919CAB-D826-4DF7-BAB1-2C78805B935A}" destId="{841FEFAA-43AD-4159-9177-406A2F3598F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6BFE68-E0A2-44A3-A2FE-C6451A9BCA09}">
      <dsp:nvSpPr>
        <dsp:cNvPr id="0" name=""/>
        <dsp:cNvSpPr/>
      </dsp:nvSpPr>
      <dsp:spPr>
        <a:xfrm>
          <a:off x="380999" y="0"/>
          <a:ext cx="8001000" cy="3200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D967D-537C-4B7A-B9B5-7E80D35E3938}">
      <dsp:nvSpPr>
        <dsp:cNvPr id="0" name=""/>
        <dsp:cNvSpPr/>
      </dsp:nvSpPr>
      <dsp:spPr>
        <a:xfrm>
          <a:off x="1341119" y="560069"/>
          <a:ext cx="2640330" cy="156819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Prepaid Customers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 dirty="0" smtClean="0"/>
            <a:t>Χωρίς καμιά δέσμευση με την εταιρεία τηλεπικοινωνιών</a:t>
          </a:r>
          <a:endParaRPr lang="en-US" sz="2200" kern="1200" dirty="0"/>
        </a:p>
      </dsp:txBody>
      <dsp:txXfrm>
        <a:off x="1341119" y="560069"/>
        <a:ext cx="2640330" cy="1568196"/>
      </dsp:txXfrm>
    </dsp:sp>
    <dsp:sp modelId="{FD0E317A-F6E2-4709-B760-375B85B43A4D}">
      <dsp:nvSpPr>
        <dsp:cNvPr id="0" name=""/>
        <dsp:cNvSpPr/>
      </dsp:nvSpPr>
      <dsp:spPr>
        <a:xfrm>
          <a:off x="4381500" y="1072134"/>
          <a:ext cx="3120390" cy="156819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Postpaid Customers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 dirty="0" smtClean="0"/>
            <a:t>Σύναψη συμφωνίας με εταιρεία τηλεπικοινωνιών</a:t>
          </a:r>
          <a:endParaRPr lang="en-US" sz="2200" kern="1200" dirty="0"/>
        </a:p>
      </dsp:txBody>
      <dsp:txXfrm>
        <a:off x="4381500" y="1072134"/>
        <a:ext cx="3120390" cy="156819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37A888-6F31-4569-BCFE-10B7457D9936}">
      <dsp:nvSpPr>
        <dsp:cNvPr id="0" name=""/>
        <dsp:cNvSpPr/>
      </dsp:nvSpPr>
      <dsp:spPr>
        <a:xfrm>
          <a:off x="630076" y="582174"/>
          <a:ext cx="461177" cy="342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630076" y="582174"/>
        <a:ext cx="461177" cy="342462"/>
      </dsp:txXfrm>
    </dsp:sp>
    <dsp:sp modelId="{0BB79742-0E12-4B31-A9C9-8BB583C01A89}">
      <dsp:nvSpPr>
        <dsp:cNvPr id="0" name=""/>
        <dsp:cNvSpPr/>
      </dsp:nvSpPr>
      <dsp:spPr>
        <a:xfrm rot="12900000">
          <a:off x="350740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51A78-AA88-43F2-919C-CB5531488096}">
      <dsp:nvSpPr>
        <dsp:cNvPr id="0" name=""/>
        <dsp:cNvSpPr/>
      </dsp:nvSpPr>
      <dsp:spPr>
        <a:xfrm>
          <a:off x="191147" y="285326"/>
          <a:ext cx="383827" cy="267315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Graph-based features</a:t>
          </a:r>
          <a:endParaRPr lang="en-US" sz="500" b="1" kern="1200" dirty="0"/>
        </a:p>
      </dsp:txBody>
      <dsp:txXfrm>
        <a:off x="191147" y="285326"/>
        <a:ext cx="383827" cy="267315"/>
      </dsp:txXfrm>
    </dsp:sp>
    <dsp:sp modelId="{D1704AFF-9F81-4B02-A126-4F64CE62FE04}">
      <dsp:nvSpPr>
        <dsp:cNvPr id="0" name=""/>
        <dsp:cNvSpPr/>
      </dsp:nvSpPr>
      <dsp:spPr>
        <a:xfrm rot="16213644">
          <a:off x="696719" y="334166"/>
          <a:ext cx="33071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13003-80C3-4FD9-8AFF-A607C4A7F877}">
      <dsp:nvSpPr>
        <dsp:cNvPr id="0" name=""/>
        <dsp:cNvSpPr/>
      </dsp:nvSpPr>
      <dsp:spPr>
        <a:xfrm>
          <a:off x="670961" y="111941"/>
          <a:ext cx="383544" cy="24054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Topic features</a:t>
          </a:r>
          <a:endParaRPr lang="en-US" sz="500" b="1" kern="1200" dirty="0"/>
        </a:p>
      </dsp:txBody>
      <dsp:txXfrm>
        <a:off x="670961" y="111941"/>
        <a:ext cx="383544" cy="240543"/>
      </dsp:txXfrm>
    </dsp:sp>
    <dsp:sp modelId="{F570A3A1-D414-4231-B99F-0C14DD6248B5}">
      <dsp:nvSpPr>
        <dsp:cNvPr id="0" name=""/>
        <dsp:cNvSpPr/>
      </dsp:nvSpPr>
      <dsp:spPr>
        <a:xfrm rot="19500000">
          <a:off x="1013152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EFAA-43AD-4159-9177-406A2F3598F1}">
      <dsp:nvSpPr>
        <dsp:cNvPr id="0" name=""/>
        <dsp:cNvSpPr/>
      </dsp:nvSpPr>
      <dsp:spPr>
        <a:xfrm>
          <a:off x="1152762" y="292948"/>
          <a:ext cx="371011" cy="25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Second-Order features</a:t>
          </a:r>
          <a:endParaRPr lang="en-US" sz="500" b="1" kern="1200" dirty="0"/>
        </a:p>
      </dsp:txBody>
      <dsp:txXfrm>
        <a:off x="1152762" y="292948"/>
        <a:ext cx="371011" cy="25207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1C5F4C-B7D2-4B20-9B97-3EF9202556EF}">
      <dsp:nvSpPr>
        <dsp:cNvPr id="0" name=""/>
        <dsp:cNvSpPr/>
      </dsp:nvSpPr>
      <dsp:spPr>
        <a:xfrm>
          <a:off x="1364461" y="0"/>
          <a:ext cx="1448181" cy="8045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kern="1200" dirty="0" smtClean="0"/>
            <a:t>Αρνητικά</a:t>
          </a:r>
          <a:endParaRPr lang="en-US" sz="2500" kern="1200" dirty="0"/>
        </a:p>
      </dsp:txBody>
      <dsp:txXfrm>
        <a:off x="1364461" y="0"/>
        <a:ext cx="1448181" cy="804545"/>
      </dsp:txXfrm>
    </dsp:sp>
    <dsp:sp modelId="{42F8AA6A-2961-40B4-9085-45D3A6FDE4F3}">
      <dsp:nvSpPr>
        <dsp:cNvPr id="0" name=""/>
        <dsp:cNvSpPr/>
      </dsp:nvSpPr>
      <dsp:spPr>
        <a:xfrm>
          <a:off x="3469036" y="0"/>
          <a:ext cx="1448181" cy="8045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kern="1200" dirty="0" smtClean="0"/>
            <a:t>Θετικά</a:t>
          </a:r>
          <a:endParaRPr lang="en-US" sz="2500" kern="1200" dirty="0"/>
        </a:p>
      </dsp:txBody>
      <dsp:txXfrm>
        <a:off x="3469036" y="0"/>
        <a:ext cx="1448181" cy="804545"/>
      </dsp:txXfrm>
    </dsp:sp>
    <dsp:sp modelId="{9E71B51F-219F-4444-8C91-859CFF593CAD}">
      <dsp:nvSpPr>
        <dsp:cNvPr id="0" name=""/>
        <dsp:cNvSpPr/>
      </dsp:nvSpPr>
      <dsp:spPr>
        <a:xfrm>
          <a:off x="2845514" y="3419316"/>
          <a:ext cx="603408" cy="603408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5A844-E118-4CFE-8C03-36107DFAF9FA}">
      <dsp:nvSpPr>
        <dsp:cNvPr id="0" name=""/>
        <dsp:cNvSpPr/>
      </dsp:nvSpPr>
      <dsp:spPr>
        <a:xfrm rot="240000">
          <a:off x="1336439" y="3160748"/>
          <a:ext cx="3621558" cy="2532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FC2E-E381-4EDD-9069-1B9151B7A246}">
      <dsp:nvSpPr>
        <dsp:cNvPr id="0" name=""/>
        <dsp:cNvSpPr/>
      </dsp:nvSpPr>
      <dsp:spPr>
        <a:xfrm rot="240000">
          <a:off x="3510870" y="252757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b="1" kern="1200" dirty="0" smtClean="0"/>
            <a:t>Τα</a:t>
          </a:r>
          <a:r>
            <a:rPr lang="el-GR" sz="1000" b="1" kern="1200" baseline="0" dirty="0" smtClean="0"/>
            <a:t> χαρακτηριστικά είναι το κλειδί της καλύτερης πρόβλεψης</a:t>
          </a:r>
          <a:endParaRPr lang="en-US" sz="1000" b="1" kern="1200" dirty="0"/>
        </a:p>
      </dsp:txBody>
      <dsp:txXfrm rot="240000">
        <a:off x="3510870" y="2527576"/>
        <a:ext cx="1444967" cy="673207"/>
      </dsp:txXfrm>
    </dsp:sp>
    <dsp:sp modelId="{82400BA0-648D-491B-96D1-75E3AF89929C}">
      <dsp:nvSpPr>
        <dsp:cNvPr id="0" name=""/>
        <dsp:cNvSpPr/>
      </dsp:nvSpPr>
      <dsp:spPr>
        <a:xfrm rot="240000">
          <a:off x="3563165" y="180348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b="1" kern="1200" dirty="0" smtClean="0"/>
            <a:t>Παρέχουν ποικίλα χαρακτηριστικά</a:t>
          </a:r>
          <a:endParaRPr lang="en-US" sz="1000" b="1" kern="1200" dirty="0"/>
        </a:p>
      </dsp:txBody>
      <dsp:txXfrm rot="240000">
        <a:off x="3563165" y="1803486"/>
        <a:ext cx="1444967" cy="673207"/>
      </dsp:txXfrm>
    </dsp:sp>
    <dsp:sp modelId="{613B67DE-A02F-4B03-BDFA-8FDFE288CECC}">
      <dsp:nvSpPr>
        <dsp:cNvPr id="0" name=""/>
        <dsp:cNvSpPr/>
      </dsp:nvSpPr>
      <dsp:spPr>
        <a:xfrm rot="240000">
          <a:off x="3615461" y="109548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b="1" kern="1200" dirty="0" smtClean="0"/>
            <a:t>Παρέχουν πολύτιμα χαρακτηριστικά</a:t>
          </a:r>
          <a:endParaRPr lang="en-US" sz="1000" b="1" kern="1200" dirty="0"/>
        </a:p>
      </dsp:txBody>
      <dsp:txXfrm rot="240000">
        <a:off x="3615461" y="1095486"/>
        <a:ext cx="1444967" cy="673207"/>
      </dsp:txXfrm>
    </dsp:sp>
    <dsp:sp modelId="{691462BC-E070-490C-B59B-08E8F80F3CE5}">
      <dsp:nvSpPr>
        <dsp:cNvPr id="0" name=""/>
        <dsp:cNvSpPr/>
      </dsp:nvSpPr>
      <dsp:spPr>
        <a:xfrm rot="240000">
          <a:off x="1439167" y="2382758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b="1" kern="1200" dirty="0" smtClean="0"/>
            <a:t>Δύσκολη επεξεργασία</a:t>
          </a:r>
          <a:endParaRPr lang="en-US" sz="1000" b="1" kern="1200" dirty="0"/>
        </a:p>
      </dsp:txBody>
      <dsp:txXfrm rot="240000">
        <a:off x="1439167" y="2382758"/>
        <a:ext cx="1444967" cy="673207"/>
      </dsp:txXfrm>
    </dsp:sp>
    <dsp:sp modelId="{B7210CAD-A07C-4D7A-96B7-A7AC7B462E50}">
      <dsp:nvSpPr>
        <dsp:cNvPr id="0" name=""/>
        <dsp:cNvSpPr/>
      </dsp:nvSpPr>
      <dsp:spPr>
        <a:xfrm rot="240000">
          <a:off x="1491462" y="1658667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b="1" kern="1200" dirty="0" smtClean="0"/>
            <a:t>Δύσκολη συλλογή</a:t>
          </a:r>
          <a:endParaRPr lang="en-US" sz="1000" b="1" kern="1200" dirty="0"/>
        </a:p>
      </dsp:txBody>
      <dsp:txXfrm rot="240000">
        <a:off x="1491462" y="1658667"/>
        <a:ext cx="1444967" cy="67320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9EF442-29A0-4785-BD1E-001AF3DC2E2F}">
      <dsp:nvSpPr>
        <dsp:cNvPr id="0" name=""/>
        <dsp:cNvSpPr/>
      </dsp:nvSpPr>
      <dsp:spPr>
        <a:xfrm>
          <a:off x="4129684" y="1577204"/>
          <a:ext cx="1856150" cy="1737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kern="1200" dirty="0" smtClean="0"/>
            <a:t>Χαρακτηριστικά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Telco Big Data</a:t>
          </a:r>
          <a:endParaRPr lang="en-GB" sz="1500" b="1" kern="1200" dirty="0"/>
        </a:p>
      </dsp:txBody>
      <dsp:txXfrm>
        <a:off x="4129684" y="1577204"/>
        <a:ext cx="1856150" cy="1737016"/>
      </dsp:txXfrm>
    </dsp:sp>
    <dsp:sp modelId="{C9B69833-1340-48EF-98B9-F76028FC0CB7}">
      <dsp:nvSpPr>
        <dsp:cNvPr id="0" name=""/>
        <dsp:cNvSpPr/>
      </dsp:nvSpPr>
      <dsp:spPr>
        <a:xfrm rot="16200000">
          <a:off x="4951754" y="1459208"/>
          <a:ext cx="212011" cy="23981"/>
        </a:xfrm>
        <a:custGeom>
          <a:avLst/>
          <a:gdLst/>
          <a:ahLst/>
          <a:cxnLst/>
          <a:rect l="0" t="0" r="0" b="0"/>
          <a:pathLst>
            <a:path>
              <a:moveTo>
                <a:pt x="0" y="11990"/>
              </a:moveTo>
              <a:lnTo>
                <a:pt x="212011" y="11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6200000">
        <a:off x="5052459" y="1465898"/>
        <a:ext cx="10600" cy="10600"/>
      </dsp:txXfrm>
    </dsp:sp>
    <dsp:sp modelId="{05B1450A-AF8F-4B23-B040-7BEA437DF4F4}">
      <dsp:nvSpPr>
        <dsp:cNvPr id="0" name=""/>
        <dsp:cNvSpPr/>
      </dsp:nvSpPr>
      <dsp:spPr>
        <a:xfrm>
          <a:off x="4278279" y="17519"/>
          <a:ext cx="1558961" cy="1347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Volume</a:t>
          </a:r>
          <a:endParaRPr lang="en-GB" sz="2300" b="1" kern="1200" dirty="0"/>
        </a:p>
      </dsp:txBody>
      <dsp:txXfrm>
        <a:off x="4278279" y="17519"/>
        <a:ext cx="1558961" cy="1347673"/>
      </dsp:txXfrm>
    </dsp:sp>
    <dsp:sp modelId="{DBC8A087-8122-4ED7-9AFD-B84AE202643A}">
      <dsp:nvSpPr>
        <dsp:cNvPr id="0" name=""/>
        <dsp:cNvSpPr/>
      </dsp:nvSpPr>
      <dsp:spPr>
        <a:xfrm rot="20520000">
          <a:off x="5930610" y="2124338"/>
          <a:ext cx="158668" cy="23981"/>
        </a:xfrm>
        <a:custGeom>
          <a:avLst/>
          <a:gdLst/>
          <a:ahLst/>
          <a:cxnLst/>
          <a:rect l="0" t="0" r="0" b="0"/>
          <a:pathLst>
            <a:path>
              <a:moveTo>
                <a:pt x="0" y="11990"/>
              </a:moveTo>
              <a:lnTo>
                <a:pt x="158668" y="11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20520000">
        <a:off x="6005977" y="2132362"/>
        <a:ext cx="7933" cy="7933"/>
      </dsp:txXfrm>
    </dsp:sp>
    <dsp:sp modelId="{3E219AAF-9D92-4042-8695-0E4B751208DA}">
      <dsp:nvSpPr>
        <dsp:cNvPr id="0" name=""/>
        <dsp:cNvSpPr/>
      </dsp:nvSpPr>
      <dsp:spPr>
        <a:xfrm>
          <a:off x="6052415" y="1229749"/>
          <a:ext cx="1347673" cy="1347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Variety</a:t>
          </a:r>
          <a:endParaRPr lang="en-GB" sz="2400" b="1" kern="1200" dirty="0"/>
        </a:p>
      </dsp:txBody>
      <dsp:txXfrm>
        <a:off x="6052415" y="1229749"/>
        <a:ext cx="1347673" cy="1347673"/>
      </dsp:txXfrm>
    </dsp:sp>
    <dsp:sp modelId="{738251A1-6298-48F1-A37B-3C2D2F03F929}">
      <dsp:nvSpPr>
        <dsp:cNvPr id="0" name=""/>
        <dsp:cNvSpPr/>
      </dsp:nvSpPr>
      <dsp:spPr>
        <a:xfrm rot="3240000">
          <a:off x="5539852" y="3229912"/>
          <a:ext cx="192748" cy="23981"/>
        </a:xfrm>
        <a:custGeom>
          <a:avLst/>
          <a:gdLst/>
          <a:ahLst/>
          <a:cxnLst/>
          <a:rect l="0" t="0" r="0" b="0"/>
          <a:pathLst>
            <a:path>
              <a:moveTo>
                <a:pt x="0" y="11990"/>
              </a:moveTo>
              <a:lnTo>
                <a:pt x="192748" y="11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3240000">
        <a:off x="5631407" y="3237084"/>
        <a:ext cx="9637" cy="9637"/>
      </dsp:txXfrm>
    </dsp:sp>
    <dsp:sp modelId="{109F5798-AB31-4889-80DA-CF02E9CD1B95}">
      <dsp:nvSpPr>
        <dsp:cNvPr id="0" name=""/>
        <dsp:cNvSpPr/>
      </dsp:nvSpPr>
      <dsp:spPr>
        <a:xfrm>
          <a:off x="5415108" y="3191180"/>
          <a:ext cx="1347673" cy="1347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Velocity</a:t>
          </a:r>
          <a:endParaRPr lang="en-GB" sz="2100" b="1" kern="1200" dirty="0"/>
        </a:p>
      </dsp:txBody>
      <dsp:txXfrm>
        <a:off x="5415108" y="3191180"/>
        <a:ext cx="1347673" cy="1347673"/>
      </dsp:txXfrm>
    </dsp:sp>
    <dsp:sp modelId="{A172C612-7F39-489F-8B34-F7BEF4A1DCC1}">
      <dsp:nvSpPr>
        <dsp:cNvPr id="0" name=""/>
        <dsp:cNvSpPr/>
      </dsp:nvSpPr>
      <dsp:spPr>
        <a:xfrm rot="7560000">
          <a:off x="4382919" y="3229912"/>
          <a:ext cx="192748" cy="23981"/>
        </a:xfrm>
        <a:custGeom>
          <a:avLst/>
          <a:gdLst/>
          <a:ahLst/>
          <a:cxnLst/>
          <a:rect l="0" t="0" r="0" b="0"/>
          <a:pathLst>
            <a:path>
              <a:moveTo>
                <a:pt x="0" y="11990"/>
              </a:moveTo>
              <a:lnTo>
                <a:pt x="192748" y="11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7560000">
        <a:off x="4474474" y="3237084"/>
        <a:ext cx="9637" cy="9637"/>
      </dsp:txXfrm>
    </dsp:sp>
    <dsp:sp modelId="{D829408C-BDAC-4A14-AC0C-3F4E09AE3D55}">
      <dsp:nvSpPr>
        <dsp:cNvPr id="0" name=""/>
        <dsp:cNvSpPr/>
      </dsp:nvSpPr>
      <dsp:spPr>
        <a:xfrm>
          <a:off x="3352738" y="3191180"/>
          <a:ext cx="1347673" cy="1347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Veracity</a:t>
          </a:r>
          <a:endParaRPr lang="en-GB" sz="2100" b="1" kern="1200" dirty="0"/>
        </a:p>
      </dsp:txBody>
      <dsp:txXfrm>
        <a:off x="3352738" y="3191180"/>
        <a:ext cx="1347673" cy="1347673"/>
      </dsp:txXfrm>
    </dsp:sp>
    <dsp:sp modelId="{9395055A-653A-434A-9AB6-814C2F7B5A45}">
      <dsp:nvSpPr>
        <dsp:cNvPr id="0" name=""/>
        <dsp:cNvSpPr/>
      </dsp:nvSpPr>
      <dsp:spPr>
        <a:xfrm rot="11880000">
          <a:off x="4026241" y="2124338"/>
          <a:ext cx="158668" cy="23981"/>
        </a:xfrm>
        <a:custGeom>
          <a:avLst/>
          <a:gdLst/>
          <a:ahLst/>
          <a:cxnLst/>
          <a:rect l="0" t="0" r="0" b="0"/>
          <a:pathLst>
            <a:path>
              <a:moveTo>
                <a:pt x="0" y="11990"/>
              </a:moveTo>
              <a:lnTo>
                <a:pt x="158668" y="11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1880000">
        <a:off x="4101608" y="2132362"/>
        <a:ext cx="7933" cy="7933"/>
      </dsp:txXfrm>
    </dsp:sp>
    <dsp:sp modelId="{79D31076-24E5-4643-B41E-4E126CDF16D3}">
      <dsp:nvSpPr>
        <dsp:cNvPr id="0" name=""/>
        <dsp:cNvSpPr/>
      </dsp:nvSpPr>
      <dsp:spPr>
        <a:xfrm>
          <a:off x="2715430" y="1229749"/>
          <a:ext cx="1347673" cy="13476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Value</a:t>
          </a:r>
          <a:endParaRPr lang="en-GB" sz="2400" b="1" kern="1200" dirty="0"/>
        </a:p>
      </dsp:txBody>
      <dsp:txXfrm>
        <a:off x="2715430" y="1229749"/>
        <a:ext cx="1347673" cy="13476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F71EAF-7248-4954-A8BC-115E2C6D3444}">
      <dsp:nvSpPr>
        <dsp:cNvPr id="0" name=""/>
        <dsp:cNvSpPr/>
      </dsp:nvSpPr>
      <dsp:spPr>
        <a:xfrm>
          <a:off x="4111567" y="2186603"/>
          <a:ext cx="1835265" cy="1835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Customer</a:t>
          </a:r>
          <a:endParaRPr lang="en-US" sz="2500" kern="1200" dirty="0"/>
        </a:p>
      </dsp:txBody>
      <dsp:txXfrm>
        <a:off x="4111567" y="2186603"/>
        <a:ext cx="1835265" cy="1835265"/>
      </dsp:txXfrm>
    </dsp:sp>
    <dsp:sp modelId="{8AC12D84-797E-490E-8ADF-529E29273432}">
      <dsp:nvSpPr>
        <dsp:cNvPr id="0" name=""/>
        <dsp:cNvSpPr/>
      </dsp:nvSpPr>
      <dsp:spPr>
        <a:xfrm rot="12900000">
          <a:off x="2931156" y="1866062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7FCE-1EE8-4666-9A08-538E08562CE4}">
      <dsp:nvSpPr>
        <dsp:cNvPr id="0" name=""/>
        <dsp:cNvSpPr/>
      </dsp:nvSpPr>
      <dsp:spPr>
        <a:xfrm>
          <a:off x="2186585" y="1026822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Baseline features</a:t>
          </a:r>
          <a:endParaRPr lang="en-US" sz="3500" kern="1200" dirty="0"/>
        </a:p>
      </dsp:txBody>
      <dsp:txXfrm>
        <a:off x="2186585" y="1026822"/>
        <a:ext cx="1743501" cy="1394801"/>
      </dsp:txXfrm>
    </dsp:sp>
    <dsp:sp modelId="{1DC7895A-27C6-4F53-BCEF-F4EBA15BD039}">
      <dsp:nvSpPr>
        <dsp:cNvPr id="0" name=""/>
        <dsp:cNvSpPr/>
      </dsp:nvSpPr>
      <dsp:spPr>
        <a:xfrm rot="16200000">
          <a:off x="4325955" y="1139975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46C1-7D77-49B4-9A73-6CFD7019F399}">
      <dsp:nvSpPr>
        <dsp:cNvPr id="0" name=""/>
        <dsp:cNvSpPr/>
      </dsp:nvSpPr>
      <dsp:spPr>
        <a:xfrm>
          <a:off x="4157449" y="856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CS features</a:t>
          </a:r>
          <a:endParaRPr lang="en-US" sz="3500" kern="1200" dirty="0"/>
        </a:p>
      </dsp:txBody>
      <dsp:txXfrm>
        <a:off x="4157449" y="856"/>
        <a:ext cx="1743501" cy="1394801"/>
      </dsp:txXfrm>
    </dsp:sp>
    <dsp:sp modelId="{659B64FC-B85B-4D65-9FE6-303502E47823}">
      <dsp:nvSpPr>
        <dsp:cNvPr id="0" name=""/>
        <dsp:cNvSpPr/>
      </dsp:nvSpPr>
      <dsp:spPr>
        <a:xfrm rot="19500000">
          <a:off x="5720755" y="1866062"/>
          <a:ext cx="1406488" cy="523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2617F-7690-4C4C-BA2F-1C9A392DDE80}">
      <dsp:nvSpPr>
        <dsp:cNvPr id="0" name=""/>
        <dsp:cNvSpPr/>
      </dsp:nvSpPr>
      <dsp:spPr>
        <a:xfrm>
          <a:off x="6128312" y="1026822"/>
          <a:ext cx="1743501" cy="139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PS features</a:t>
          </a:r>
          <a:endParaRPr lang="en-US" sz="3500" kern="1200" dirty="0"/>
        </a:p>
      </dsp:txBody>
      <dsp:txXfrm>
        <a:off x="6128312" y="1026822"/>
        <a:ext cx="1743501" cy="13948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37A888-6F31-4569-BCFE-10B7457D9936}">
      <dsp:nvSpPr>
        <dsp:cNvPr id="0" name=""/>
        <dsp:cNvSpPr/>
      </dsp:nvSpPr>
      <dsp:spPr>
        <a:xfrm>
          <a:off x="3994357" y="2220398"/>
          <a:ext cx="1759165" cy="13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Baseline features</a:t>
          </a:r>
          <a:endParaRPr lang="en-US" sz="2700" b="1" kern="1200" dirty="0"/>
        </a:p>
      </dsp:txBody>
      <dsp:txXfrm>
        <a:off x="3994357" y="2220398"/>
        <a:ext cx="1759165" cy="1306326"/>
      </dsp:txXfrm>
    </dsp:sp>
    <dsp:sp modelId="{0BB79742-0E12-4B31-A9C9-8BB583C01A89}">
      <dsp:nvSpPr>
        <dsp:cNvPr id="0" name=""/>
        <dsp:cNvSpPr/>
      </dsp:nvSpPr>
      <dsp:spPr>
        <a:xfrm rot="12900000">
          <a:off x="2929237" y="1747208"/>
          <a:ext cx="1363019" cy="48371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51A78-AA88-43F2-919C-CB5531488096}">
      <dsp:nvSpPr>
        <dsp:cNvPr id="0" name=""/>
        <dsp:cNvSpPr/>
      </dsp:nvSpPr>
      <dsp:spPr>
        <a:xfrm>
          <a:off x="2320429" y="1088327"/>
          <a:ext cx="1464114" cy="1019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Graph-based features</a:t>
          </a:r>
          <a:endParaRPr lang="en-US" sz="1900" b="1" kern="1200" dirty="0"/>
        </a:p>
      </dsp:txBody>
      <dsp:txXfrm>
        <a:off x="2320429" y="1088327"/>
        <a:ext cx="1464114" cy="1019676"/>
      </dsp:txXfrm>
    </dsp:sp>
    <dsp:sp modelId="{D1704AFF-9F81-4B02-A126-4F64CE62FE04}">
      <dsp:nvSpPr>
        <dsp:cNvPr id="0" name=""/>
        <dsp:cNvSpPr/>
      </dsp:nvSpPr>
      <dsp:spPr>
        <a:xfrm rot="16213644">
          <a:off x="4248756" y="1274580"/>
          <a:ext cx="1261141" cy="48371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13003-80C3-4FD9-8AFF-A607C4A7F877}">
      <dsp:nvSpPr>
        <dsp:cNvPr id="0" name=""/>
        <dsp:cNvSpPr/>
      </dsp:nvSpPr>
      <dsp:spPr>
        <a:xfrm>
          <a:off x="4150312" y="427093"/>
          <a:ext cx="1463033" cy="917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Topic features</a:t>
          </a:r>
          <a:endParaRPr lang="en-US" sz="1900" b="1" kern="1200" dirty="0"/>
        </a:p>
      </dsp:txBody>
      <dsp:txXfrm>
        <a:off x="4150312" y="427093"/>
        <a:ext cx="1463033" cy="917555"/>
      </dsp:txXfrm>
    </dsp:sp>
    <dsp:sp modelId="{F570A3A1-D414-4231-B99F-0C14DD6248B5}">
      <dsp:nvSpPr>
        <dsp:cNvPr id="0" name=""/>
        <dsp:cNvSpPr/>
      </dsp:nvSpPr>
      <dsp:spPr>
        <a:xfrm rot="19500000">
          <a:off x="5455623" y="1747208"/>
          <a:ext cx="1363019" cy="48371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EFAA-43AD-4159-9177-406A2F3598F1}">
      <dsp:nvSpPr>
        <dsp:cNvPr id="0" name=""/>
        <dsp:cNvSpPr/>
      </dsp:nvSpPr>
      <dsp:spPr>
        <a:xfrm>
          <a:off x="5987780" y="1117402"/>
          <a:ext cx="1415227" cy="961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Second-Order features</a:t>
          </a:r>
          <a:endParaRPr lang="en-US" sz="1900" b="1" kern="1200" dirty="0"/>
        </a:p>
      </dsp:txBody>
      <dsp:txXfrm>
        <a:off x="5987780" y="1117402"/>
        <a:ext cx="1415227" cy="96152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37A888-6F31-4569-BCFE-10B7457D9936}">
      <dsp:nvSpPr>
        <dsp:cNvPr id="0" name=""/>
        <dsp:cNvSpPr/>
      </dsp:nvSpPr>
      <dsp:spPr>
        <a:xfrm>
          <a:off x="630076" y="582174"/>
          <a:ext cx="461177" cy="342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630076" y="582174"/>
        <a:ext cx="461177" cy="342462"/>
      </dsp:txXfrm>
    </dsp:sp>
    <dsp:sp modelId="{0BB79742-0E12-4B31-A9C9-8BB583C01A89}">
      <dsp:nvSpPr>
        <dsp:cNvPr id="0" name=""/>
        <dsp:cNvSpPr/>
      </dsp:nvSpPr>
      <dsp:spPr>
        <a:xfrm rot="12900000">
          <a:off x="350740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51A78-AA88-43F2-919C-CB5531488096}">
      <dsp:nvSpPr>
        <dsp:cNvPr id="0" name=""/>
        <dsp:cNvSpPr/>
      </dsp:nvSpPr>
      <dsp:spPr>
        <a:xfrm>
          <a:off x="191147" y="285326"/>
          <a:ext cx="383827" cy="26731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Graph-based features</a:t>
          </a:r>
          <a:endParaRPr lang="en-US" sz="500" b="1" kern="1200" dirty="0"/>
        </a:p>
      </dsp:txBody>
      <dsp:txXfrm>
        <a:off x="191147" y="285326"/>
        <a:ext cx="383827" cy="267315"/>
      </dsp:txXfrm>
    </dsp:sp>
    <dsp:sp modelId="{D1704AFF-9F81-4B02-A126-4F64CE62FE04}">
      <dsp:nvSpPr>
        <dsp:cNvPr id="0" name=""/>
        <dsp:cNvSpPr/>
      </dsp:nvSpPr>
      <dsp:spPr>
        <a:xfrm rot="16213644">
          <a:off x="696719" y="334166"/>
          <a:ext cx="33071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13003-80C3-4FD9-8AFF-A607C4A7F877}">
      <dsp:nvSpPr>
        <dsp:cNvPr id="0" name=""/>
        <dsp:cNvSpPr/>
      </dsp:nvSpPr>
      <dsp:spPr>
        <a:xfrm>
          <a:off x="670961" y="111941"/>
          <a:ext cx="383544" cy="24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Topic features</a:t>
          </a:r>
          <a:endParaRPr lang="en-US" sz="500" b="1" kern="1200" dirty="0"/>
        </a:p>
      </dsp:txBody>
      <dsp:txXfrm>
        <a:off x="670961" y="111941"/>
        <a:ext cx="383544" cy="240543"/>
      </dsp:txXfrm>
    </dsp:sp>
    <dsp:sp modelId="{F570A3A1-D414-4231-B99F-0C14DD6248B5}">
      <dsp:nvSpPr>
        <dsp:cNvPr id="0" name=""/>
        <dsp:cNvSpPr/>
      </dsp:nvSpPr>
      <dsp:spPr>
        <a:xfrm rot="19500000">
          <a:off x="1013152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EFAA-43AD-4159-9177-406A2F3598F1}">
      <dsp:nvSpPr>
        <dsp:cNvPr id="0" name=""/>
        <dsp:cNvSpPr/>
      </dsp:nvSpPr>
      <dsp:spPr>
        <a:xfrm>
          <a:off x="1152762" y="292948"/>
          <a:ext cx="371011" cy="252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Second-Order features</a:t>
          </a:r>
          <a:endParaRPr lang="en-US" sz="500" b="1" kern="1200" dirty="0"/>
        </a:p>
      </dsp:txBody>
      <dsp:txXfrm>
        <a:off x="1152762" y="292948"/>
        <a:ext cx="371011" cy="25207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6652F7-B650-4D2B-8DBD-995A8F6C34BE}">
      <dsp:nvSpPr>
        <dsp:cNvPr id="0" name=""/>
        <dsp:cNvSpPr/>
      </dsp:nvSpPr>
      <dsp:spPr>
        <a:xfrm>
          <a:off x="205898" y="110326"/>
          <a:ext cx="1025461" cy="102546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PS features</a:t>
          </a:r>
          <a:endParaRPr lang="en-US" sz="700" b="1" kern="1200" dirty="0"/>
        </a:p>
      </dsp:txBody>
      <dsp:txXfrm>
        <a:off x="763432" y="299548"/>
        <a:ext cx="347924" cy="341820"/>
      </dsp:txXfrm>
    </dsp:sp>
    <dsp:sp modelId="{60DC362D-6595-4E75-A6EA-9E5759DC3BFF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488538" y="759940"/>
        <a:ext cx="463899" cy="317404"/>
      </dsp:txXfrm>
    </dsp:sp>
    <dsp:sp modelId="{EFE86A58-30DB-4D2B-A4DE-22FEC138E974}">
      <dsp:nvSpPr>
        <dsp:cNvPr id="0" name=""/>
        <dsp:cNvSpPr/>
      </dsp:nvSpPr>
      <dsp:spPr>
        <a:xfrm>
          <a:off x="207757" y="112922"/>
          <a:ext cx="1025461" cy="102546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features</a:t>
          </a:r>
          <a:endParaRPr lang="en-US" sz="700" b="1" kern="1200" dirty="0"/>
        </a:p>
      </dsp:txBody>
      <dsp:txXfrm>
        <a:off x="317628" y="314352"/>
        <a:ext cx="347924" cy="3418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37A888-6F31-4569-BCFE-10B7457D9936}">
      <dsp:nvSpPr>
        <dsp:cNvPr id="0" name=""/>
        <dsp:cNvSpPr/>
      </dsp:nvSpPr>
      <dsp:spPr>
        <a:xfrm>
          <a:off x="630076" y="582174"/>
          <a:ext cx="461177" cy="342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Baseline features</a:t>
          </a:r>
          <a:endParaRPr lang="en-US" sz="700" b="1" kern="1200" dirty="0"/>
        </a:p>
      </dsp:txBody>
      <dsp:txXfrm>
        <a:off x="630076" y="582174"/>
        <a:ext cx="461177" cy="342462"/>
      </dsp:txXfrm>
    </dsp:sp>
    <dsp:sp modelId="{0BB79742-0E12-4B31-A9C9-8BB583C01A89}">
      <dsp:nvSpPr>
        <dsp:cNvPr id="0" name=""/>
        <dsp:cNvSpPr/>
      </dsp:nvSpPr>
      <dsp:spPr>
        <a:xfrm rot="12900000">
          <a:off x="350740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51A78-AA88-43F2-919C-CB5531488096}">
      <dsp:nvSpPr>
        <dsp:cNvPr id="0" name=""/>
        <dsp:cNvSpPr/>
      </dsp:nvSpPr>
      <dsp:spPr>
        <a:xfrm>
          <a:off x="191147" y="285326"/>
          <a:ext cx="383827" cy="267315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Graph-based features</a:t>
          </a:r>
          <a:endParaRPr lang="en-US" sz="500" b="1" kern="1200" dirty="0"/>
        </a:p>
      </dsp:txBody>
      <dsp:txXfrm>
        <a:off x="191147" y="285326"/>
        <a:ext cx="383827" cy="267315"/>
      </dsp:txXfrm>
    </dsp:sp>
    <dsp:sp modelId="{D1704AFF-9F81-4B02-A126-4F64CE62FE04}">
      <dsp:nvSpPr>
        <dsp:cNvPr id="0" name=""/>
        <dsp:cNvSpPr/>
      </dsp:nvSpPr>
      <dsp:spPr>
        <a:xfrm rot="16213644">
          <a:off x="696719" y="334166"/>
          <a:ext cx="33071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13003-80C3-4FD9-8AFF-A607C4A7F877}">
      <dsp:nvSpPr>
        <dsp:cNvPr id="0" name=""/>
        <dsp:cNvSpPr/>
      </dsp:nvSpPr>
      <dsp:spPr>
        <a:xfrm>
          <a:off x="670961" y="111941"/>
          <a:ext cx="383544" cy="24054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Topic features</a:t>
          </a:r>
          <a:endParaRPr lang="en-US" sz="500" b="1" kern="1200" dirty="0"/>
        </a:p>
      </dsp:txBody>
      <dsp:txXfrm>
        <a:off x="670961" y="111941"/>
        <a:ext cx="383544" cy="240543"/>
      </dsp:txXfrm>
    </dsp:sp>
    <dsp:sp modelId="{F570A3A1-D414-4231-B99F-0C14DD6248B5}">
      <dsp:nvSpPr>
        <dsp:cNvPr id="0" name=""/>
        <dsp:cNvSpPr/>
      </dsp:nvSpPr>
      <dsp:spPr>
        <a:xfrm rot="19500000">
          <a:off x="1013152" y="458088"/>
          <a:ext cx="357436" cy="126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EFAA-43AD-4159-9177-406A2F3598F1}">
      <dsp:nvSpPr>
        <dsp:cNvPr id="0" name=""/>
        <dsp:cNvSpPr/>
      </dsp:nvSpPr>
      <dsp:spPr>
        <a:xfrm>
          <a:off x="1152762" y="292948"/>
          <a:ext cx="371011" cy="252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Second-Order features</a:t>
          </a:r>
          <a:endParaRPr lang="en-US" sz="500" b="1" kern="1200" dirty="0"/>
        </a:p>
      </dsp:txBody>
      <dsp:txXfrm>
        <a:off x="1152762" y="292948"/>
        <a:ext cx="371011" cy="25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8AE1-1DF7-4A41-8042-B84127F6FCCD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CE0FC-E6F4-4E33-9ECD-33EB62567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0217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BD7BA-35D2-4C57-9580-B6FB2D494FBA}" type="datetimeFigureOut">
              <a:rPr lang="en-GB" smtClean="0"/>
              <a:pPr/>
              <a:t>04/12/2015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7FD0-C6E9-4049-BA6F-B18BF8FD3D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9476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406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0017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Μέτρο</a:t>
            </a:r>
            <a:r>
              <a:rPr lang="el-GR" baseline="0" dirty="0" smtClean="0"/>
              <a:t> σύγκρισης με παλαιότερες εργασίες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5872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7173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58769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Skopo</a:t>
            </a:r>
            <a:r>
              <a:rPr lang="en-US" dirty="0" smtClean="0"/>
              <a:t> </a:t>
            </a:r>
            <a:r>
              <a:rPr lang="en-US" dirty="0" err="1" smtClean="0"/>
              <a:t>apotelei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evresi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krifwn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sxesewn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xaraktiristikwn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ginetai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diladi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Exontas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p.x</a:t>
            </a:r>
            <a:r>
              <a:rPr lang="en-US" baseline="0" dirty="0" smtClean="0"/>
              <a:t> to tin </a:t>
            </a:r>
            <a:r>
              <a:rPr lang="en-US" baseline="0" dirty="0" err="1" smtClean="0"/>
              <a:t>topothesia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xaraktiristika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sindiasmou</a:t>
            </a:r>
            <a:r>
              <a:rPr lang="en-US" baseline="0" dirty="0" smtClean="0"/>
              <a:t> kai ton </a:t>
            </a:r>
            <a:r>
              <a:rPr lang="en-US" baseline="0" dirty="0" err="1" smtClean="0"/>
              <a:t>arithmo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minimatwn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eksagw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sxesi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xaraktiristikwn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dimiourgontas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neo </a:t>
            </a:r>
            <a:r>
              <a:rPr lang="en-US" baseline="0" dirty="0" err="1" smtClean="0"/>
              <a:t>xaraktiristiko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opoio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varos</a:t>
            </a:r>
            <a:r>
              <a:rPr lang="en-US" baseline="0" dirty="0" smtClean="0"/>
              <a:t>. To </a:t>
            </a:r>
            <a:r>
              <a:rPr lang="en-US" baseline="0" dirty="0" err="1" smtClean="0"/>
              <a:t>varos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simantiko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xaraktiristiko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363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17691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3484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28859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4294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4220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84238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6956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2602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7568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3072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1076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68604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train classiﬁer using imbalanced churner and non churner</a:t>
            </a:r>
            <a:r>
              <a:rPr lang="en-US" baseline="0" dirty="0" smtClean="0"/>
              <a:t> </a:t>
            </a:r>
            <a:r>
              <a:rPr lang="en-US" dirty="0" smtClean="0"/>
              <a:t>instances.</a:t>
            </a:r>
          </a:p>
          <a:p>
            <a:pPr marL="228600" indent="-228600">
              <a:buAutoNum type="arabicPeriod"/>
            </a:pPr>
            <a:r>
              <a:rPr lang="en-US" dirty="0" smtClean="0"/>
              <a:t>randomly copies the churner instances to the same number of non-churner instances.</a:t>
            </a:r>
          </a:p>
          <a:p>
            <a:pPr marL="228600" indent="-228600">
              <a:buAutoNum type="arabicPeriod"/>
            </a:pPr>
            <a:r>
              <a:rPr lang="en-US" dirty="0" smtClean="0"/>
              <a:t>randomly samples a subset of non-churner instances to the same number of churner instances.</a:t>
            </a:r>
          </a:p>
          <a:p>
            <a:pPr marL="228600" indent="-228600">
              <a:buAutoNum type="arabicPeriod"/>
            </a:pPr>
            <a:r>
              <a:rPr lang="en-US" dirty="0" smtClean="0"/>
              <a:t>assigns a proportion weight to each instance, where higher weights are assigned to churners and lower weights to non-churners.</a:t>
            </a:r>
            <a:endParaRPr lang="el-GR" dirty="0" smtClean="0"/>
          </a:p>
          <a:p>
            <a:pPr marL="228600" indent="-228600">
              <a:buAutoNum type="arabicPeriod"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Στη</a:t>
            </a:r>
            <a:r>
              <a:rPr lang="el-GR" baseline="0" dirty="0" smtClean="0"/>
              <a:t> πράξη χρησιμοποιείται η μέθοδος </a:t>
            </a:r>
            <a:r>
              <a:rPr lang="en-US" baseline="0" dirty="0" smtClean="0"/>
              <a:t>weighted instance</a:t>
            </a:r>
            <a:r>
              <a:rPr lang="el-GR" baseline="0" dirty="0" smtClean="0"/>
              <a:t> -&gt; δίνει καλύτερα αποτελέσματα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85447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53302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43625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6174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parakinis</a:t>
            </a:r>
            <a:r>
              <a:rPr lang="en-GB" baseline="0" dirty="0" err="1" smtClean="0"/>
              <a:t>i</a:t>
            </a:r>
            <a:r>
              <a:rPr lang="en-GB" baseline="0" dirty="0" smtClean="0"/>
              <a:t>: I </a:t>
            </a:r>
            <a:r>
              <a:rPr lang="en-GB" baseline="0" dirty="0" err="1" smtClean="0"/>
              <a:t>diatirisi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pelatwn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megalis</a:t>
            </a:r>
            <a:r>
              <a:rPr lang="en-GB" baseline="0" dirty="0" smtClean="0"/>
              <a:t> telco </a:t>
            </a:r>
            <a:r>
              <a:rPr lang="en-GB" baseline="0" dirty="0" err="1" smtClean="0"/>
              <a:t>etairias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edreui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sti</a:t>
            </a:r>
            <a:r>
              <a:rPr lang="en-GB" baseline="0" dirty="0" smtClean="0"/>
              <a:t> Kina. </a:t>
            </a:r>
          </a:p>
          <a:p>
            <a:r>
              <a:rPr lang="en-GB" baseline="0" dirty="0" err="1" smtClean="0"/>
              <a:t>Lisi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analiontas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megala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ogko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dedomena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aforoun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pelates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kanun</a:t>
            </a:r>
            <a:r>
              <a:rPr lang="en-GB" baseline="0" dirty="0" smtClean="0"/>
              <a:t> tis </a:t>
            </a:r>
            <a:r>
              <a:rPr lang="en-GB" baseline="0" dirty="0" err="1" smtClean="0"/>
              <a:t>analoges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provlepseis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outws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dimiurgisun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diatirisis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twn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pelatwn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tous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165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00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aseline="0" dirty="0" smtClean="0"/>
              <a:t>επικεντρώθηκαν στη κατασκευή καλύτερων </a:t>
            </a:r>
            <a:r>
              <a:rPr lang="en-US" baseline="0" dirty="0" smtClean="0"/>
              <a:t>classifiers </a:t>
            </a:r>
            <a:r>
              <a:rPr lang="el-GR" baseline="0" dirty="0" smtClean="0"/>
              <a:t>που να μπορούν να διαχωρίσουν τα δεδομένα στη σωστή κλάση που ανήκουν. </a:t>
            </a:r>
          </a:p>
          <a:p>
            <a:r>
              <a:rPr lang="el-GR" baseline="0" dirty="0" smtClean="0"/>
              <a:t>χρησιμοποίησαν τα </a:t>
            </a:r>
            <a:r>
              <a:rPr lang="en-US" baseline="0" dirty="0" smtClean="0"/>
              <a:t>BSS</a:t>
            </a:r>
            <a:r>
              <a:rPr lang="el-GR" baseline="0" dirty="0" smtClean="0"/>
              <a:t> δεδομένα μόνο, αγνοώντας τα διαθέσιμα </a:t>
            </a:r>
            <a:r>
              <a:rPr lang="en-US" baseline="0" dirty="0" smtClean="0"/>
              <a:t>OSS</a:t>
            </a:r>
            <a:r>
              <a:rPr lang="el-GR" baseline="0" dirty="0" smtClean="0"/>
              <a:t> δεδομένα, τα οποία αποτελούν το μεγαλύτερο ποσοστό της εταιρείας. </a:t>
            </a:r>
          </a:p>
          <a:p>
            <a:r>
              <a:rPr lang="el-GR" baseline="0" dirty="0" smtClean="0"/>
              <a:t>δεν έγινε σωστή χρήση των τελικών αποτελεσμάτων από τις προβλέψεις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08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31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318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3024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37FD0-C6E9-4049-BA6F-B18BF8FD3D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141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3-16F0-4D3A-A2C8-363A6EBE5539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0357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266C-FB88-4BBB-B0A1-1884FC2B5BF8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0856-EE3B-4CC7-892A-CE74BF68ECFB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3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5E0-F88C-430A-84FA-3D148789C0BE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79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FCD2-5A38-44E8-B7F0-0A4B35D909E5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02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2D9C-5F62-4067-9B70-70E1E35FA8B3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99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C49-22B3-495B-9296-034A891EAFF0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5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0EB0-3E9A-41D5-AF3E-9EBE4BBD5C96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7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9D04-9BEE-4DE5-BB74-80D78D643A5A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2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C28B01-4E79-46D8-A365-D9978CE6A84A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9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877-A9B1-462B-ABC5-7F703B720DEB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7DFDB4-7572-423F-8017-B8F166357888}" type="datetime1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05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gif"/><Relationship Id="rId4" Type="http://schemas.openxmlformats.org/officeDocument/2006/relationships/hyperlink" Target="https://www.google.com/url?sa=i&amp;rct=j&amp;q=&amp;esrc=s&amp;source=images&amp;cd=&amp;cad=rja&amp;uact=8&amp;ved=0CAcQjRxqFQoTCND_zZf8_cgCFUldFAod_tEEBQ&amp;url=https://webmail.cs.ucy.ac.cy/&amp;psig=AFQjCNFfp3AnouhULtDu9x5VS3L42_DcLQ&amp;ust=1446973953204914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8.xml"/><Relationship Id="rId10" Type="http://schemas.openxmlformats.org/officeDocument/2006/relationships/diagramLayout" Target="../diagrams/layout9.xml"/><Relationship Id="rId4" Type="http://schemas.openxmlformats.org/officeDocument/2006/relationships/diagramLayout" Target="../diagrams/layout8.xml"/><Relationship Id="rId9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10.xml"/><Relationship Id="rId10" Type="http://schemas.openxmlformats.org/officeDocument/2006/relationships/diagramLayout" Target="../diagrams/layout11.xml"/><Relationship Id="rId4" Type="http://schemas.openxmlformats.org/officeDocument/2006/relationships/diagramLayout" Target="../diagrams/layout10.xml"/><Relationship Id="rId9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6800" y="1691640"/>
            <a:ext cx="10058400" cy="23469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Telco Churn Prediction with Big Data</a:t>
            </a:r>
            <a:endParaRPr lang="el-GR" b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Κυριακου</a:t>
            </a:r>
            <a:r>
              <a:rPr lang="el-GR" dirty="0" smtClean="0"/>
              <a:t> </a:t>
            </a:r>
            <a:r>
              <a:rPr lang="el-GR" dirty="0" err="1" smtClean="0"/>
              <a:t>μιχαλησ</a:t>
            </a:r>
            <a:endParaRPr lang="el-GR" dirty="0" smtClean="0"/>
          </a:p>
          <a:p>
            <a:r>
              <a:rPr lang="el-GR" dirty="0" err="1" smtClean="0"/>
              <a:t>ροτσιδου</a:t>
            </a:r>
            <a:r>
              <a:rPr lang="el-GR" dirty="0" smtClean="0"/>
              <a:t> </a:t>
            </a:r>
            <a:r>
              <a:rPr lang="el-GR" dirty="0" err="1" smtClean="0"/>
              <a:t>γεωργια</a:t>
            </a:r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5636"/>
            <a:ext cx="822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ΕΠΛ</a:t>
            </a:r>
            <a:r>
              <a:rPr lang="en-US" sz="25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646: </a:t>
            </a:r>
            <a:r>
              <a:rPr lang="el-GR" sz="25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Προχωρημένα Θέματα Βάσεων Δεδομένων</a:t>
            </a:r>
            <a:endParaRPr lang="en-GB" sz="25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webmail.cs.ucy.ac.cy/webmail/images/logo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50567"/>
            <a:ext cx="3210819" cy="565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3600" y="6458635"/>
            <a:ext cx="2286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Δεκέμβριος 2015</a:t>
            </a:r>
            <a:r>
              <a:rPr lang="el-GR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1129566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3000" y="286603"/>
            <a:ext cx="10058400" cy="1450757"/>
          </a:xfrm>
        </p:spPr>
        <p:txBody>
          <a:bodyPr/>
          <a:lstStyle/>
          <a:p>
            <a:r>
              <a:rPr lang="el-GR" dirty="0"/>
              <a:t> Ομάδες χαρακτηριστικών</a:t>
            </a:r>
            <a:endParaRPr lang="en-US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46727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24000" y="286603"/>
            <a:ext cx="10058400" cy="1450757"/>
          </a:xfrm>
        </p:spPr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smtClean="0"/>
              <a:t>Baseline </a:t>
            </a:r>
            <a:endParaRPr lang="el-GR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26357299"/>
              </p:ext>
            </p:extLst>
          </p:nvPr>
        </p:nvGraphicFramePr>
        <p:xfrm>
          <a:off x="1256878" y="2971800"/>
          <a:ext cx="9723437" cy="371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828800"/>
            <a:ext cx="1005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Εξάγονται από τα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BSS </a:t>
            </a:r>
            <a:r>
              <a:rPr lang="el-G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δεδομένα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Χρήση για </a:t>
            </a:r>
            <a:r>
              <a:rPr lang="el-G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απεικόνιση διαφορών </a:t>
            </a:r>
            <a:r>
              <a:rPr lang="el-G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μεταξύ των λύσεων παλαιότερων εργασιών και της παρούσας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Εξάγονται στις πιο κάτω κατηγορίες: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90270826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3" name="Εικόνα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14" name="Ορθογώνιο 13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Θέση αριθμού διαφάνειας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463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80142" y="286603"/>
            <a:ext cx="10058400" cy="1450757"/>
          </a:xfrm>
        </p:spPr>
        <p:txBody>
          <a:bodyPr/>
          <a:lstStyle/>
          <a:p>
            <a:r>
              <a:rPr lang="en-US" dirty="0" smtClean="0"/>
              <a:t>Graph-based </a:t>
            </a:r>
            <a:r>
              <a:rPr lang="el-GR" dirty="0" smtClean="0"/>
              <a:t>Χαρακτηριστικά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463004" y="1845734"/>
            <a:ext cx="10058400" cy="4326466"/>
          </a:xfrm>
        </p:spPr>
        <p:txBody>
          <a:bodyPr>
            <a:normAutofit/>
          </a:bodyPr>
          <a:lstStyle/>
          <a:p>
            <a:r>
              <a:rPr lang="el-GR" sz="2500" dirty="0" smtClean="0"/>
              <a:t>Εξάγονται από τους μη κατευθυνόμενους </a:t>
            </a:r>
            <a:r>
              <a:rPr lang="el-GR" sz="2500" dirty="0" err="1" smtClean="0"/>
              <a:t>γράφους</a:t>
            </a:r>
            <a:r>
              <a:rPr lang="el-GR" sz="2500" dirty="0" smtClean="0"/>
              <a:t>:</a:t>
            </a:r>
          </a:p>
          <a:p>
            <a:pPr marL="658368" lvl="1" indent="-457200">
              <a:buFont typeface="+mj-lt"/>
              <a:buAutoNum type="arabicPeriod"/>
            </a:pPr>
            <a:r>
              <a:rPr lang="el-GR" sz="2200" dirty="0" smtClean="0"/>
              <a:t>Τηλεφωνημάτων</a:t>
            </a:r>
          </a:p>
          <a:p>
            <a:pPr marL="658368" lvl="1" indent="-457200">
              <a:buFont typeface="+mj-lt"/>
              <a:buAutoNum type="arabicPeriod"/>
            </a:pPr>
            <a:r>
              <a:rPr lang="el-GR" sz="2200" dirty="0" smtClean="0"/>
              <a:t>Μηνυμάτων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200" dirty="0" smtClean="0"/>
              <a:t>Co-</a:t>
            </a:r>
            <a:r>
              <a:rPr lang="en-US" sz="2200" dirty="0" err="1" smtClean="0"/>
              <a:t>occurences</a:t>
            </a:r>
            <a:endParaRPr lang="el-GR" sz="2200" dirty="0" smtClean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l-GR" sz="2500" dirty="0" smtClean="0"/>
              <a:t>Χρήση αλγορίθμων </a:t>
            </a:r>
            <a:r>
              <a:rPr lang="en-US" sz="2500" b="1" dirty="0" smtClean="0"/>
              <a:t>PageRank</a:t>
            </a:r>
            <a:r>
              <a:rPr lang="en-US" sz="2500" dirty="0" smtClean="0"/>
              <a:t> </a:t>
            </a:r>
            <a:r>
              <a:rPr lang="el-GR" sz="2500" dirty="0" smtClean="0"/>
              <a:t>και </a:t>
            </a:r>
            <a:r>
              <a:rPr lang="en-US" sz="2500" b="1" dirty="0" smtClean="0"/>
              <a:t>label-propagation </a:t>
            </a:r>
            <a:r>
              <a:rPr lang="el-GR" sz="2500" dirty="0" smtClean="0"/>
              <a:t>για παραγωγή χαρακτηριστικών για κάθε </a:t>
            </a:r>
            <a:r>
              <a:rPr lang="el-GR" sz="2500" dirty="0" err="1" smtClean="0"/>
              <a:t>γράφο</a:t>
            </a:r>
            <a:r>
              <a:rPr lang="el-GR" sz="2500" dirty="0" smtClean="0"/>
              <a:t>. Τα </a:t>
            </a:r>
            <a:r>
              <a:rPr lang="en-US" sz="2500" dirty="0" smtClean="0"/>
              <a:t>PageRank </a:t>
            </a:r>
            <a:r>
              <a:rPr lang="el-GR" sz="2500" dirty="0" smtClean="0"/>
              <a:t>χαρακτηριστικά είναι ανεξάρτητα και διαφορετικά από τα </a:t>
            </a:r>
            <a:r>
              <a:rPr lang="en-US" sz="2500" dirty="0" smtClean="0"/>
              <a:t>label-propagation </a:t>
            </a:r>
            <a:r>
              <a:rPr lang="el-GR" sz="2500" dirty="0" smtClean="0"/>
              <a:t>χαρακτηριστικά.</a:t>
            </a:r>
          </a:p>
          <a:p>
            <a:pPr marL="201168" lvl="1" indent="0">
              <a:buNone/>
            </a:pPr>
            <a:endParaRPr lang="el-GR" b="1" dirty="0"/>
          </a:p>
          <a:p>
            <a:pPr marL="201168" lvl="1" indent="0">
              <a:buNone/>
            </a:pPr>
            <a:r>
              <a:rPr lang="en-US" sz="2500" b="1" dirty="0" smtClean="0"/>
              <a:t>PageRank: </a:t>
            </a:r>
            <a:r>
              <a:rPr lang="el-GR" sz="2500" b="1" dirty="0" smtClean="0"/>
              <a:t> 3 χαρακτηριστικά</a:t>
            </a:r>
            <a:endParaRPr lang="en-US" sz="2500" b="1" dirty="0"/>
          </a:p>
          <a:p>
            <a:pPr marL="201168" lvl="1" indent="0">
              <a:buNone/>
            </a:pPr>
            <a:r>
              <a:rPr lang="en-US" sz="2500" b="1" dirty="0" smtClean="0"/>
              <a:t>Graph-based: 6</a:t>
            </a:r>
            <a:r>
              <a:rPr lang="el-GR" sz="2500" b="1" dirty="0" smtClean="0"/>
              <a:t> χαρακτηριστικά</a:t>
            </a:r>
          </a:p>
          <a:p>
            <a:pPr marL="201168" lvl="1" indent="0">
              <a:buNone/>
            </a:pPr>
            <a:endParaRPr lang="el-GR" b="1" dirty="0" smtClean="0"/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84365762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Θέση περιεχομένου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39090720"/>
              </p:ext>
            </p:extLst>
          </p:nvPr>
        </p:nvGraphicFramePr>
        <p:xfrm>
          <a:off x="-141376" y="2522374"/>
          <a:ext cx="1714922" cy="97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6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24000" y="286603"/>
            <a:ext cx="10058400" cy="1450757"/>
          </a:xfrm>
        </p:spPr>
        <p:txBody>
          <a:bodyPr/>
          <a:lstStyle/>
          <a:p>
            <a:r>
              <a:rPr lang="en-US" dirty="0" smtClean="0"/>
              <a:t>Topic Features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447800" y="1844040"/>
            <a:ext cx="10058400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500" dirty="0" smtClean="0"/>
              <a:t>Παρουσίαση πελάτη ως ένα </a:t>
            </a:r>
            <a:r>
              <a:rPr lang="el-GR" sz="2500" b="1" dirty="0" smtClean="0"/>
              <a:t>αρχείο</a:t>
            </a:r>
            <a:r>
              <a:rPr lang="el-GR" sz="2500" dirty="0" smtClean="0"/>
              <a:t> το οποίο περιέχει </a:t>
            </a:r>
            <a:r>
              <a:rPr lang="el-GR" sz="2500" b="1" dirty="0" smtClean="0"/>
              <a:t>παράπονα</a:t>
            </a:r>
            <a:r>
              <a:rPr lang="el-GR" sz="2500" dirty="0" smtClean="0"/>
              <a:t> και </a:t>
            </a:r>
            <a:r>
              <a:rPr lang="el-GR" sz="2500" b="1" dirty="0" smtClean="0"/>
              <a:t>επιθυμίες</a:t>
            </a:r>
            <a:r>
              <a:rPr lang="el-GR" sz="2500" dirty="0" smtClean="0"/>
              <a:t> του πελάτη από την εταιρεία τηλεπικοινωνιών.</a:t>
            </a:r>
          </a:p>
          <a:p>
            <a:pPr marL="0" indent="0">
              <a:buNone/>
            </a:pPr>
            <a:endParaRPr lang="el-GR" sz="2500" dirty="0" smtClean="0"/>
          </a:p>
          <a:p>
            <a:pPr marL="0" indent="0">
              <a:buNone/>
            </a:pPr>
            <a:r>
              <a:rPr lang="el-GR" sz="2500" b="1" dirty="0" smtClean="0"/>
              <a:t>Επεξεργασία</a:t>
            </a:r>
            <a:r>
              <a:rPr lang="el-GR" sz="2500" dirty="0" smtClean="0"/>
              <a:t> αρχείου έτσι ώστε να μείνουν οι </a:t>
            </a:r>
            <a:r>
              <a:rPr lang="el-GR" sz="2500" b="1" dirty="0" smtClean="0"/>
              <a:t>λέξεις</a:t>
            </a:r>
            <a:r>
              <a:rPr lang="el-GR" sz="2500" dirty="0" smtClean="0"/>
              <a:t> που εμφανίζονται </a:t>
            </a:r>
            <a:r>
              <a:rPr lang="el-GR" sz="2500" b="1" dirty="0" smtClean="0"/>
              <a:t>περισσότερο</a:t>
            </a:r>
            <a:r>
              <a:rPr lang="el-GR" sz="2500" dirty="0" smtClean="0"/>
              <a:t> μέσα στο αρχείο και με τους </a:t>
            </a:r>
            <a:r>
              <a:rPr lang="en-US" sz="2500" dirty="0" smtClean="0"/>
              <a:t>vector </a:t>
            </a:r>
            <a:r>
              <a:rPr lang="el-GR" sz="2500" dirty="0" smtClean="0"/>
              <a:t>των λέξεων αυτών με τη χρήση του αλγορίθμου</a:t>
            </a:r>
            <a:r>
              <a:rPr lang="en-US" sz="2500" dirty="0" smtClean="0"/>
              <a:t> </a:t>
            </a:r>
            <a:r>
              <a:rPr lang="en-US" sz="2500" dirty="0"/>
              <a:t>Latent </a:t>
            </a:r>
            <a:r>
              <a:rPr lang="en-US" sz="2500" dirty="0" err="1"/>
              <a:t>Dirichlet</a:t>
            </a:r>
            <a:r>
              <a:rPr lang="en-US" sz="2500" dirty="0"/>
              <a:t> </a:t>
            </a:r>
            <a:r>
              <a:rPr lang="en-US" sz="2500" dirty="0" smtClean="0"/>
              <a:t>allocation (</a:t>
            </a:r>
            <a:r>
              <a:rPr lang="en-US" sz="2500" b="1" dirty="0" smtClean="0"/>
              <a:t>LDA</a:t>
            </a:r>
            <a:r>
              <a:rPr lang="en-US" sz="2500" dirty="0" smtClean="0"/>
              <a:t>)</a:t>
            </a:r>
            <a:r>
              <a:rPr lang="el-GR" sz="2500" dirty="0" smtClean="0"/>
              <a:t>,</a:t>
            </a:r>
            <a:r>
              <a:rPr lang="en-US" sz="2500" dirty="0" smtClean="0"/>
              <a:t> </a:t>
            </a:r>
            <a:r>
              <a:rPr lang="el-GR" sz="2500" dirty="0" smtClean="0"/>
              <a:t>οι </a:t>
            </a:r>
            <a:r>
              <a:rPr lang="en-US" sz="2500" dirty="0" smtClean="0"/>
              <a:t>vectors </a:t>
            </a:r>
            <a:r>
              <a:rPr lang="el-GR" sz="2500" dirty="0" smtClean="0"/>
              <a:t>των λέξεων από αραιοί και πολυδιάστατοι γίνονται πιο </a:t>
            </a:r>
            <a:r>
              <a:rPr lang="el-GR" sz="2500" b="1" dirty="0" smtClean="0"/>
              <a:t>συμπαγείς</a:t>
            </a:r>
            <a:r>
              <a:rPr lang="el-GR" sz="2500" dirty="0" smtClean="0"/>
              <a:t> και με λιγότερες διαστάσεις.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sz="2500" b="1" dirty="0" smtClean="0"/>
              <a:t>Topics Features </a:t>
            </a:r>
            <a:r>
              <a:rPr lang="el-GR" sz="2500" b="1" dirty="0" smtClean="0"/>
              <a:t>ανά πελάτη: 20 </a:t>
            </a:r>
            <a:r>
              <a:rPr lang="el-GR" sz="2500" dirty="0" smtClean="0"/>
              <a:t>(ως αποτέλεσμα του </a:t>
            </a:r>
            <a:r>
              <a:rPr lang="en-US" sz="2500" dirty="0" smtClean="0"/>
              <a:t>LDA </a:t>
            </a:r>
            <a:r>
              <a:rPr lang="el-GR" sz="2500" dirty="0" smtClean="0"/>
              <a:t>αλγορίθμου)</a:t>
            </a:r>
            <a:endParaRPr lang="en-US" sz="2500" dirty="0"/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65985333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Θέση περιεχομένου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10173425"/>
              </p:ext>
            </p:extLst>
          </p:nvPr>
        </p:nvGraphicFramePr>
        <p:xfrm>
          <a:off x="-141376" y="2522374"/>
          <a:ext cx="1714922" cy="97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9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86603"/>
            <a:ext cx="10058400" cy="1450757"/>
          </a:xfrm>
        </p:spPr>
        <p:txBody>
          <a:bodyPr/>
          <a:lstStyle/>
          <a:p>
            <a:r>
              <a:rPr lang="en-US" dirty="0" smtClean="0"/>
              <a:t>Second-Order Features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371600" y="2072640"/>
            <a:ext cx="10058400" cy="4023360"/>
          </a:xfrm>
        </p:spPr>
        <p:txBody>
          <a:bodyPr>
            <a:normAutofit/>
          </a:bodyPr>
          <a:lstStyle/>
          <a:p>
            <a:r>
              <a:rPr lang="el-GR" sz="2500" dirty="0" smtClean="0"/>
              <a:t>Εντοπισμός </a:t>
            </a:r>
            <a:r>
              <a:rPr lang="el-GR" sz="2500" b="1" dirty="0" smtClean="0"/>
              <a:t>κρυφών σχέσεων</a:t>
            </a:r>
            <a:r>
              <a:rPr lang="el-GR" sz="2500" dirty="0" smtClean="0"/>
              <a:t> μεταξύ των </a:t>
            </a:r>
            <a:r>
              <a:rPr lang="el-GR" sz="2500" b="1" dirty="0" smtClean="0"/>
              <a:t>ζευγαριών</a:t>
            </a:r>
            <a:r>
              <a:rPr lang="el-GR" sz="2500" dirty="0" smtClean="0"/>
              <a:t> από χαρακτηριστικά.</a:t>
            </a:r>
          </a:p>
          <a:p>
            <a:r>
              <a:rPr lang="el-GR" sz="2500" dirty="0" smtClean="0"/>
              <a:t>Ζευγάρια χαρακτηριστικών </a:t>
            </a:r>
            <a:r>
              <a:rPr lang="en-US" sz="2500" dirty="0" err="1"/>
              <a:t>x</a:t>
            </a:r>
            <a:r>
              <a:rPr lang="en-US" sz="2500" baseline="-25000" dirty="0" err="1"/>
              <a:t>i</a:t>
            </a:r>
            <a:r>
              <a:rPr lang="en-US" sz="2500" dirty="0" err="1"/>
              <a:t>x</a:t>
            </a:r>
            <a:r>
              <a:rPr lang="en-US" sz="2500" baseline="-25000" dirty="0" err="1"/>
              <a:t>j</a:t>
            </a:r>
            <a:r>
              <a:rPr lang="en-US" sz="2500" baseline="-25000" dirty="0"/>
              <a:t> </a:t>
            </a:r>
            <a:r>
              <a:rPr lang="el-GR" sz="2500" dirty="0"/>
              <a:t>προκύπτουν από τους συνδυασμούς των χαρακτηριστικών από </a:t>
            </a:r>
            <a:r>
              <a:rPr lang="el-GR" sz="2500" dirty="0" smtClean="0"/>
              <a:t>το </a:t>
            </a:r>
            <a:r>
              <a:rPr lang="en-US" sz="2500" dirty="0"/>
              <a:t>vector </a:t>
            </a:r>
            <a:r>
              <a:rPr lang="en-US" sz="2500" dirty="0" err="1"/>
              <a:t>x</a:t>
            </a:r>
            <a:r>
              <a:rPr lang="en-US" sz="2500" baseline="-25000" dirty="0" err="1"/>
              <a:t>m</a:t>
            </a:r>
            <a:r>
              <a:rPr lang="el-GR" sz="2500" dirty="0"/>
              <a:t>=[</a:t>
            </a:r>
            <a:r>
              <a:rPr lang="en-US" sz="2500" dirty="0"/>
              <a:t>x</a:t>
            </a:r>
            <a:r>
              <a:rPr lang="el-GR" sz="2500" baseline="-25000" dirty="0"/>
              <a:t>1</a:t>
            </a:r>
            <a:r>
              <a:rPr lang="el-GR" sz="2500" dirty="0"/>
              <a:t>,…,</a:t>
            </a:r>
            <a:r>
              <a:rPr lang="en-US" sz="2500" dirty="0"/>
              <a:t>x</a:t>
            </a:r>
            <a:r>
              <a:rPr lang="en-US" sz="2500" baseline="-25000" dirty="0"/>
              <a:t>i</a:t>
            </a:r>
            <a:r>
              <a:rPr lang="el-GR" sz="2500" dirty="0"/>
              <a:t>,…,</a:t>
            </a:r>
            <a:r>
              <a:rPr lang="en-US" sz="2500" dirty="0" err="1"/>
              <a:t>x</a:t>
            </a:r>
            <a:r>
              <a:rPr lang="en-US" sz="2500" baseline="-25000" dirty="0" err="1"/>
              <a:t>j</a:t>
            </a:r>
            <a:r>
              <a:rPr lang="el-GR" sz="2500" dirty="0"/>
              <a:t>,…,</a:t>
            </a:r>
            <a:r>
              <a:rPr lang="en-US" sz="2500" dirty="0" err="1"/>
              <a:t>x</a:t>
            </a:r>
            <a:r>
              <a:rPr lang="en-US" sz="2500" baseline="-25000" dirty="0" err="1"/>
              <a:t>n</a:t>
            </a:r>
            <a:r>
              <a:rPr lang="el-GR" sz="2500" dirty="0" smtClean="0"/>
              <a:t>].</a:t>
            </a:r>
            <a:endParaRPr lang="en-US" sz="2500" dirty="0" smtClean="0"/>
          </a:p>
          <a:p>
            <a:r>
              <a:rPr lang="el-GR" sz="2500" b="1" dirty="0"/>
              <a:t>Τ</a:t>
            </a:r>
            <a:r>
              <a:rPr lang="el-GR" sz="2500" b="1" dirty="0" smtClean="0"/>
              <a:t>αξινομούνται</a:t>
            </a:r>
            <a:r>
              <a:rPr lang="el-GR" sz="2500" dirty="0" smtClean="0"/>
              <a:t> </a:t>
            </a:r>
            <a:r>
              <a:rPr lang="el-GR" sz="2500" dirty="0"/>
              <a:t>με βάση τη </a:t>
            </a:r>
            <a:r>
              <a:rPr lang="el-GR" sz="2500" b="1" dirty="0"/>
              <a:t>χρησιμότητα</a:t>
            </a:r>
            <a:r>
              <a:rPr lang="el-GR" sz="2500" dirty="0"/>
              <a:t> τους από τον αλγόριθμο οπισθοδρόμησης </a:t>
            </a:r>
            <a:r>
              <a:rPr lang="en-US" sz="2500" dirty="0" smtClean="0"/>
              <a:t>LIBFM</a:t>
            </a:r>
            <a:r>
              <a:rPr lang="el-GR" sz="2500" dirty="0" smtClean="0"/>
              <a:t>.</a:t>
            </a:r>
          </a:p>
          <a:p>
            <a:r>
              <a:rPr lang="el-GR" sz="2500" dirty="0" smtClean="0"/>
              <a:t>Κάθε </a:t>
            </a:r>
            <a:r>
              <a:rPr lang="en-US" sz="2500" dirty="0"/>
              <a:t>second</a:t>
            </a:r>
            <a:r>
              <a:rPr lang="el-GR" sz="2500" dirty="0"/>
              <a:t>-</a:t>
            </a:r>
            <a:r>
              <a:rPr lang="en-US" sz="2500" dirty="0"/>
              <a:t>order feature</a:t>
            </a:r>
            <a:r>
              <a:rPr lang="el-GR" sz="2500" dirty="0"/>
              <a:t> έχει ένα βάρος (</a:t>
            </a:r>
            <a:r>
              <a:rPr lang="en-US" sz="2500" b="1" dirty="0"/>
              <a:t>weight</a:t>
            </a:r>
            <a:r>
              <a:rPr lang="el-GR" sz="2500" dirty="0"/>
              <a:t>), το οποίο </a:t>
            </a:r>
            <a:r>
              <a:rPr lang="el-GR" sz="2500" b="1" dirty="0"/>
              <a:t>όσο πιο μεγάλο</a:t>
            </a:r>
            <a:r>
              <a:rPr lang="el-GR" sz="2500" dirty="0"/>
              <a:t> είναι </a:t>
            </a:r>
            <a:r>
              <a:rPr lang="el-GR" sz="2500" b="1" dirty="0"/>
              <a:t>τόσο πιο σημαντικό </a:t>
            </a:r>
            <a:r>
              <a:rPr lang="el-GR" sz="2500" dirty="0"/>
              <a:t>είναι το συγκεκριμένο </a:t>
            </a:r>
            <a:r>
              <a:rPr lang="el-GR" sz="2500" dirty="0" smtClean="0"/>
              <a:t>χαρακτηριστικό.</a:t>
            </a:r>
            <a:endParaRPr lang="el-GR" sz="2500" dirty="0"/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13881473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Θέση περιεχομένου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48962451"/>
              </p:ext>
            </p:extLst>
          </p:nvPr>
        </p:nvGraphicFramePr>
        <p:xfrm>
          <a:off x="-141376" y="2522374"/>
          <a:ext cx="1714922" cy="97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04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86603"/>
            <a:ext cx="10058400" cy="1450757"/>
          </a:xfrm>
        </p:spPr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1920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Char char=" "/>
            </a:pPr>
            <a:r>
              <a:rPr lang="el-GR" sz="2500" dirty="0"/>
              <a:t>Παρουσιάζουν την ποιότητα της φωνής (</a:t>
            </a:r>
            <a:r>
              <a:rPr lang="en-US" sz="2500" b="1" dirty="0"/>
              <a:t>service quality of voice</a:t>
            </a:r>
            <a:r>
              <a:rPr lang="el-GR" sz="2500" dirty="0"/>
              <a:t>).</a:t>
            </a:r>
          </a:p>
          <a:p>
            <a:r>
              <a:rPr lang="el-GR" sz="2500" dirty="0" smtClean="0"/>
              <a:t>Εξάγονται από τα </a:t>
            </a:r>
            <a:r>
              <a:rPr lang="en-US" sz="2500" b="1" dirty="0" smtClean="0"/>
              <a:t>OSS</a:t>
            </a:r>
            <a:r>
              <a:rPr lang="en-US" sz="2500" dirty="0" smtClean="0"/>
              <a:t> </a:t>
            </a:r>
            <a:r>
              <a:rPr lang="el-GR" sz="2500" dirty="0" smtClean="0"/>
              <a:t>δεδομένα</a:t>
            </a:r>
          </a:p>
          <a:p>
            <a:pPr lvl="1"/>
            <a:r>
              <a:rPr lang="el-GR" sz="2200" dirty="0" smtClean="0"/>
              <a:t>Χρησιμοποιούν </a:t>
            </a:r>
            <a:r>
              <a:rPr lang="en-US" sz="2200" dirty="0"/>
              <a:t>key performance indicators</a:t>
            </a:r>
            <a:r>
              <a:rPr lang="el-GR" sz="2200" dirty="0"/>
              <a:t> (</a:t>
            </a:r>
            <a:r>
              <a:rPr lang="en-US" sz="2200" b="1" dirty="0"/>
              <a:t>KPI</a:t>
            </a:r>
            <a:r>
              <a:rPr lang="el-GR" sz="2200" dirty="0"/>
              <a:t>) και </a:t>
            </a:r>
            <a:r>
              <a:rPr lang="en-US" sz="2200" dirty="0"/>
              <a:t>key quality indicators</a:t>
            </a:r>
            <a:r>
              <a:rPr lang="el-GR" sz="2200" dirty="0"/>
              <a:t> (</a:t>
            </a:r>
            <a:r>
              <a:rPr lang="en-US" sz="2200" b="1" dirty="0"/>
              <a:t>KQI</a:t>
            </a:r>
            <a:r>
              <a:rPr lang="el-GR" sz="2200" dirty="0" smtClean="0"/>
              <a:t>). </a:t>
            </a:r>
          </a:p>
          <a:p>
            <a:pPr marL="201168" lvl="1" indent="0">
              <a:buNone/>
            </a:pPr>
            <a:r>
              <a:rPr lang="el-GR" sz="2500" dirty="0"/>
              <a:t>Τα </a:t>
            </a:r>
            <a:r>
              <a:rPr lang="en-US" sz="2500" dirty="0"/>
              <a:t>KPI</a:t>
            </a:r>
            <a:r>
              <a:rPr lang="el-GR" sz="2500" dirty="0"/>
              <a:t>/</a:t>
            </a:r>
            <a:r>
              <a:rPr lang="en-US" sz="2500" dirty="0"/>
              <a:t>KQI features</a:t>
            </a:r>
            <a:r>
              <a:rPr lang="el-GR" sz="2500" dirty="0"/>
              <a:t> που χρησιμοποιούνται στα </a:t>
            </a:r>
            <a:r>
              <a:rPr lang="en-US" sz="2500" dirty="0"/>
              <a:t>CS</a:t>
            </a:r>
            <a:r>
              <a:rPr lang="el-GR" sz="2500" dirty="0"/>
              <a:t> δεδομένα περιλαμβάνουν:</a:t>
            </a:r>
          </a:p>
          <a:p>
            <a:pPr lvl="1"/>
            <a:r>
              <a:rPr lang="el-GR" sz="2200" dirty="0"/>
              <a:t>το </a:t>
            </a:r>
            <a:r>
              <a:rPr lang="en-US" sz="2200" dirty="0"/>
              <a:t>average Perceived Calls Success Rate</a:t>
            </a:r>
            <a:r>
              <a:rPr lang="el-GR" sz="2200" dirty="0"/>
              <a:t>, </a:t>
            </a:r>
          </a:p>
          <a:p>
            <a:pPr lvl="1"/>
            <a:r>
              <a:rPr lang="el-GR" sz="2200" dirty="0"/>
              <a:t>το </a:t>
            </a:r>
            <a:r>
              <a:rPr lang="en-US" sz="2200" dirty="0"/>
              <a:t>average E</a:t>
            </a:r>
            <a:r>
              <a:rPr lang="el-GR" sz="2200" dirty="0"/>
              <a:t>2</a:t>
            </a:r>
            <a:r>
              <a:rPr lang="en-US" sz="2200" dirty="0"/>
              <a:t>E Call Connection Delay</a:t>
            </a:r>
            <a:r>
              <a:rPr lang="el-GR" sz="2200" dirty="0"/>
              <a:t>, </a:t>
            </a:r>
          </a:p>
          <a:p>
            <a:pPr lvl="1"/>
            <a:r>
              <a:rPr lang="el-GR" sz="2200" dirty="0"/>
              <a:t>το </a:t>
            </a:r>
            <a:r>
              <a:rPr lang="en-US" sz="2200" dirty="0"/>
              <a:t>average Perceived Call Drop Rate</a:t>
            </a:r>
            <a:r>
              <a:rPr lang="el-GR" sz="2200" dirty="0"/>
              <a:t> και </a:t>
            </a:r>
          </a:p>
          <a:p>
            <a:pPr lvl="1"/>
            <a:r>
              <a:rPr lang="el-GR" sz="2200" dirty="0"/>
              <a:t>το </a:t>
            </a:r>
            <a:r>
              <a:rPr lang="en-US" sz="2200" dirty="0"/>
              <a:t>average Voice </a:t>
            </a:r>
            <a:r>
              <a:rPr lang="en-US" sz="2200" dirty="0" smtClean="0"/>
              <a:t>Quality</a:t>
            </a:r>
            <a:r>
              <a:rPr lang="el-GR" sz="2200" dirty="0" smtClean="0"/>
              <a:t>.</a:t>
            </a:r>
            <a:endParaRPr lang="el-GR" sz="2200" dirty="0"/>
          </a:p>
          <a:p>
            <a:pPr marL="201168" lvl="1" indent="0">
              <a:buNone/>
            </a:pPr>
            <a:endParaRPr lang="el-GR" dirty="0"/>
          </a:p>
          <a:p>
            <a:pPr marL="201168" lvl="1" indent="0">
              <a:buNone/>
            </a:pPr>
            <a:r>
              <a:rPr lang="en-US" sz="2500" b="1" dirty="0"/>
              <a:t>CS KPI</a:t>
            </a:r>
            <a:r>
              <a:rPr lang="el-GR" sz="2500" b="1" dirty="0"/>
              <a:t>/</a:t>
            </a:r>
            <a:r>
              <a:rPr lang="en-US" sz="2500" b="1" dirty="0"/>
              <a:t>KQI</a:t>
            </a:r>
            <a:r>
              <a:rPr lang="el-GR" sz="2500" b="1" dirty="0"/>
              <a:t> χαρακτηριστικά </a:t>
            </a:r>
            <a:r>
              <a:rPr lang="el-GR" sz="2500" b="1" dirty="0" smtClean="0"/>
              <a:t>ανά πελάτη: 9</a:t>
            </a:r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52598323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5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Χαρακτηριστικά </a:t>
            </a:r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707466"/>
          </a:xfrm>
        </p:spPr>
        <p:txBody>
          <a:bodyPr>
            <a:normAutofit lnSpcReduction="10000"/>
          </a:bodyPr>
          <a:lstStyle/>
          <a:p>
            <a:r>
              <a:rPr lang="el-GR" sz="2700" dirty="0" smtClean="0"/>
              <a:t>Αντανακλούν </a:t>
            </a:r>
            <a:r>
              <a:rPr lang="el-GR" sz="2700" dirty="0"/>
              <a:t>στην ποιότητα των </a:t>
            </a:r>
            <a:r>
              <a:rPr lang="en-US" sz="2700" b="1" dirty="0"/>
              <a:t>data </a:t>
            </a:r>
            <a:r>
              <a:rPr lang="en-US" sz="2700" b="1" dirty="0" smtClean="0"/>
              <a:t>service </a:t>
            </a:r>
            <a:r>
              <a:rPr lang="en-US" sz="2700" dirty="0" smtClean="0"/>
              <a:t>(web, streaming, email).</a:t>
            </a:r>
            <a:endParaRPr lang="el-GR" sz="2700" dirty="0" smtClean="0"/>
          </a:p>
          <a:p>
            <a:r>
              <a:rPr lang="el-GR" sz="2500" dirty="0"/>
              <a:t>Εξάγονται από τα </a:t>
            </a:r>
            <a:r>
              <a:rPr lang="en-US" sz="2500" b="1" dirty="0"/>
              <a:t>OSS</a:t>
            </a:r>
            <a:r>
              <a:rPr lang="en-US" sz="2500" dirty="0"/>
              <a:t> </a:t>
            </a:r>
            <a:r>
              <a:rPr lang="el-GR" sz="2500" dirty="0"/>
              <a:t>δεδομένα</a:t>
            </a:r>
          </a:p>
          <a:p>
            <a:pPr lvl="1"/>
            <a:r>
              <a:rPr lang="el-GR" sz="2200" dirty="0"/>
              <a:t>Χρησιμοποιούν </a:t>
            </a:r>
            <a:r>
              <a:rPr lang="en-US" sz="2200" dirty="0" smtClean="0"/>
              <a:t>Key </a:t>
            </a:r>
            <a:r>
              <a:rPr lang="en-US" sz="2200" dirty="0"/>
              <a:t>P</a:t>
            </a:r>
            <a:r>
              <a:rPr lang="en-US" sz="2200" dirty="0" smtClean="0"/>
              <a:t>erformance </a:t>
            </a:r>
            <a:r>
              <a:rPr lang="en-US" sz="2200" dirty="0"/>
              <a:t>I</a:t>
            </a:r>
            <a:r>
              <a:rPr lang="en-US" sz="2200" dirty="0" smtClean="0"/>
              <a:t>ndicators</a:t>
            </a:r>
            <a:r>
              <a:rPr lang="el-GR" sz="2200" dirty="0" smtClean="0"/>
              <a:t> </a:t>
            </a:r>
            <a:r>
              <a:rPr lang="el-GR" sz="2200" dirty="0"/>
              <a:t>(</a:t>
            </a:r>
            <a:r>
              <a:rPr lang="en-US" sz="2200" b="1" dirty="0"/>
              <a:t>KPI</a:t>
            </a:r>
            <a:r>
              <a:rPr lang="el-GR" sz="2200" dirty="0"/>
              <a:t>) και </a:t>
            </a:r>
            <a:r>
              <a:rPr lang="en-US" sz="2200" dirty="0"/>
              <a:t>K</a:t>
            </a:r>
            <a:r>
              <a:rPr lang="en-US" sz="2200" dirty="0" smtClean="0"/>
              <a:t>ey </a:t>
            </a:r>
            <a:r>
              <a:rPr lang="en-US" sz="2200" dirty="0"/>
              <a:t>Q</a:t>
            </a:r>
            <a:r>
              <a:rPr lang="en-US" sz="2200" dirty="0" smtClean="0"/>
              <a:t>uality </a:t>
            </a:r>
            <a:r>
              <a:rPr lang="en-US" sz="2200" dirty="0"/>
              <a:t>I</a:t>
            </a:r>
            <a:r>
              <a:rPr lang="en-US" sz="2200" dirty="0" smtClean="0"/>
              <a:t>ndicators</a:t>
            </a:r>
            <a:r>
              <a:rPr lang="el-GR" sz="2200" dirty="0" smtClean="0"/>
              <a:t> </a:t>
            </a:r>
            <a:r>
              <a:rPr lang="el-GR" sz="2200" dirty="0"/>
              <a:t>(</a:t>
            </a:r>
            <a:r>
              <a:rPr lang="en-US" sz="2200" b="1" dirty="0"/>
              <a:t>KQI</a:t>
            </a:r>
            <a:r>
              <a:rPr lang="el-GR" sz="2200" dirty="0"/>
              <a:t>). </a:t>
            </a:r>
          </a:p>
          <a:p>
            <a:pPr marL="201168" lvl="1" indent="0">
              <a:buNone/>
            </a:pPr>
            <a:r>
              <a:rPr lang="el-GR" sz="2500" dirty="0"/>
              <a:t>Τα </a:t>
            </a:r>
            <a:r>
              <a:rPr lang="en-US" sz="2500" dirty="0"/>
              <a:t>KPI</a:t>
            </a:r>
            <a:r>
              <a:rPr lang="el-GR" sz="2500" dirty="0"/>
              <a:t>/</a:t>
            </a:r>
            <a:r>
              <a:rPr lang="en-US" sz="2500" dirty="0"/>
              <a:t>KQI features</a:t>
            </a:r>
            <a:r>
              <a:rPr lang="el-GR" sz="2500" dirty="0"/>
              <a:t> που χρησιμοποιούνται στα </a:t>
            </a:r>
            <a:r>
              <a:rPr lang="en-US" sz="2500" dirty="0"/>
              <a:t>P</a:t>
            </a:r>
            <a:r>
              <a:rPr lang="en-US" sz="2500" dirty="0" smtClean="0"/>
              <a:t>S</a:t>
            </a:r>
            <a:r>
              <a:rPr lang="el-GR" sz="2500" dirty="0" smtClean="0"/>
              <a:t> </a:t>
            </a:r>
            <a:r>
              <a:rPr lang="el-GR" sz="2500" dirty="0"/>
              <a:t>δεδομένα περιλαμβάνουν:</a:t>
            </a:r>
          </a:p>
          <a:p>
            <a:pPr lvl="1"/>
            <a:r>
              <a:rPr lang="en-US" sz="2400" dirty="0" smtClean="0"/>
              <a:t>Page </a:t>
            </a:r>
            <a:r>
              <a:rPr lang="en-US" sz="2400" dirty="0"/>
              <a:t>Response Success Rate</a:t>
            </a:r>
            <a:r>
              <a:rPr lang="el-GR" sz="2400" dirty="0"/>
              <a:t>, </a:t>
            </a:r>
          </a:p>
          <a:p>
            <a:pPr lvl="1"/>
            <a:r>
              <a:rPr lang="en-US" sz="2400" dirty="0"/>
              <a:t>Average Page Response Delay</a:t>
            </a:r>
            <a:r>
              <a:rPr lang="el-GR" sz="2400" dirty="0"/>
              <a:t>, </a:t>
            </a:r>
          </a:p>
          <a:p>
            <a:pPr lvl="1"/>
            <a:r>
              <a:rPr lang="en-US" sz="2400" dirty="0"/>
              <a:t>Average Response Success Rate</a:t>
            </a:r>
            <a:r>
              <a:rPr lang="el-GR" sz="2400" dirty="0"/>
              <a:t>, </a:t>
            </a:r>
          </a:p>
          <a:p>
            <a:pPr lvl="1"/>
            <a:r>
              <a:rPr lang="en-US" sz="2400" dirty="0"/>
              <a:t>Average Page Browsing Success Rate</a:t>
            </a:r>
            <a:r>
              <a:rPr lang="el-GR" sz="2400" dirty="0"/>
              <a:t> και </a:t>
            </a:r>
          </a:p>
          <a:p>
            <a:pPr lvl="1"/>
            <a:r>
              <a:rPr lang="en-US" sz="2400" dirty="0"/>
              <a:t>Average Page Download Throughput</a:t>
            </a:r>
            <a:r>
              <a:rPr lang="el-GR" sz="2400" dirty="0"/>
              <a:t>. </a:t>
            </a:r>
            <a:endParaRPr lang="en-US" sz="2400" dirty="0"/>
          </a:p>
          <a:p>
            <a:pPr lvl="0"/>
            <a:r>
              <a:rPr lang="en-US" b="1" dirty="0"/>
              <a:t>PS KPI</a:t>
            </a:r>
            <a:r>
              <a:rPr lang="el-GR" b="1" dirty="0"/>
              <a:t>/</a:t>
            </a:r>
            <a:r>
              <a:rPr lang="en-US" b="1" dirty="0"/>
              <a:t>KQI</a:t>
            </a:r>
            <a:r>
              <a:rPr lang="el-GR" b="1" dirty="0"/>
              <a:t> </a:t>
            </a:r>
            <a:r>
              <a:rPr lang="el-GR" b="1" dirty="0" smtClean="0"/>
              <a:t>χαρακτηριστικών</a:t>
            </a:r>
            <a:r>
              <a:rPr lang="en-US" b="1" dirty="0" smtClean="0"/>
              <a:t> </a:t>
            </a:r>
            <a:r>
              <a:rPr lang="el-GR" b="1" dirty="0" smtClean="0"/>
              <a:t>ανά πελάτη: 15</a:t>
            </a:r>
            <a:endParaRPr lang="en-US" b="1" dirty="0" smtClean="0"/>
          </a:p>
          <a:p>
            <a:pPr lvl="0"/>
            <a:r>
              <a:rPr lang="el-GR" b="1" dirty="0" smtClean="0"/>
              <a:t>Πιο </a:t>
            </a:r>
            <a:r>
              <a:rPr lang="el-GR" b="1" dirty="0"/>
              <a:t>συχνές τοποθεσίες οι οποίες συλλέγονται από τα </a:t>
            </a:r>
            <a:r>
              <a:rPr lang="en-US" b="1" dirty="0"/>
              <a:t>PS</a:t>
            </a:r>
            <a:r>
              <a:rPr lang="el-GR" b="1" dirty="0"/>
              <a:t> </a:t>
            </a:r>
            <a:r>
              <a:rPr lang="el-GR" b="1" dirty="0" smtClean="0"/>
              <a:t>δεδομένα ανά πελάτη: 10</a:t>
            </a:r>
            <a:endParaRPr lang="en-US" b="1" dirty="0"/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80140732"/>
              </p:ext>
            </p:extLst>
          </p:nvPr>
        </p:nvGraphicFramePr>
        <p:xfrm>
          <a:off x="-30833" y="1278299"/>
          <a:ext cx="1493837" cy="122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Εικόνα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0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200" dirty="0" smtClean="0"/>
              <a:t>Χρήση του </a:t>
            </a:r>
            <a:r>
              <a:rPr lang="en-US" sz="2200" dirty="0" smtClean="0"/>
              <a:t>classifier </a:t>
            </a:r>
            <a:r>
              <a:rPr lang="en-US" sz="2200" b="1" dirty="0" smtClean="0"/>
              <a:t>Radom Forest (RM) </a:t>
            </a:r>
            <a:r>
              <a:rPr lang="el-GR" sz="2200" dirty="0" smtClean="0"/>
              <a:t>για λόγους απόδοσης</a:t>
            </a:r>
          </a:p>
          <a:p>
            <a:r>
              <a:rPr lang="el-GR" sz="2200" dirty="0" smtClean="0"/>
              <a:t>Ανάθεση </a:t>
            </a:r>
            <a:r>
              <a:rPr lang="el-GR" sz="2200" dirty="0"/>
              <a:t>σε κάθε δέντρο απόφασης √Ν από τα Ν χαρακτηριστικά που </a:t>
            </a:r>
            <a:r>
              <a:rPr lang="el-GR" sz="2200" dirty="0" smtClean="0"/>
              <a:t>έχουν</a:t>
            </a:r>
          </a:p>
          <a:p>
            <a:r>
              <a:rPr lang="el-GR" sz="2200" dirty="0" smtClean="0"/>
              <a:t>Χρήση </a:t>
            </a:r>
            <a:r>
              <a:rPr lang="el-GR" sz="2200" dirty="0"/>
              <a:t>του “</a:t>
            </a:r>
            <a:r>
              <a:rPr lang="en-US" sz="2200" dirty="0"/>
              <a:t>Gini</a:t>
            </a:r>
            <a:r>
              <a:rPr lang="el-GR" sz="2200" dirty="0"/>
              <a:t> </a:t>
            </a:r>
            <a:r>
              <a:rPr lang="el-GR" sz="2200" dirty="0" err="1"/>
              <a:t>βελτιστοποιητή</a:t>
            </a:r>
            <a:r>
              <a:rPr lang="el-GR" sz="2200" dirty="0" smtClean="0"/>
              <a:t>”, για την επιλογή </a:t>
            </a:r>
            <a:r>
              <a:rPr lang="el-GR" sz="2200" dirty="0"/>
              <a:t>του καλύτερου σημείου για διαχωρισμό των περιπτώσεων που μελετά το κάθε δέντρο, στη σωστή κατηγορία, </a:t>
            </a:r>
            <a:r>
              <a:rPr lang="en-US" sz="2200" dirty="0"/>
              <a:t>churner</a:t>
            </a:r>
            <a:r>
              <a:rPr lang="el-GR" sz="2200" dirty="0"/>
              <a:t> ή μη-</a:t>
            </a:r>
            <a:r>
              <a:rPr lang="en-US" sz="2200" dirty="0"/>
              <a:t>churner</a:t>
            </a:r>
            <a:r>
              <a:rPr lang="el-GR" sz="2200" dirty="0"/>
              <a:t>. </a:t>
            </a:r>
            <a:endParaRPr lang="el-GR" sz="2200" dirty="0" smtClean="0"/>
          </a:p>
          <a:p>
            <a:r>
              <a:rPr lang="el-GR" sz="2200" dirty="0" smtClean="0"/>
              <a:t>Πάρσιμο του καλύτερου </a:t>
            </a:r>
            <a:r>
              <a:rPr lang="el-GR" sz="2200" dirty="0"/>
              <a:t>“</a:t>
            </a:r>
            <a:r>
              <a:rPr lang="en-US" sz="2200" dirty="0"/>
              <a:t>Gini </a:t>
            </a:r>
            <a:r>
              <a:rPr lang="el-GR" sz="2200" dirty="0" err="1"/>
              <a:t>βελτιστοποιητή</a:t>
            </a:r>
            <a:r>
              <a:rPr lang="el-GR" sz="2200" dirty="0"/>
              <a:t>” </a:t>
            </a:r>
            <a:r>
              <a:rPr lang="el-GR" sz="2200" dirty="0" smtClean="0"/>
              <a:t>από </a:t>
            </a:r>
            <a:r>
              <a:rPr lang="el-GR" sz="2200" dirty="0"/>
              <a:t>όλα τα χαρακτηριστικά, όπου στο τέλος, το καλύτερο θα επιτελέσει το διαχωριστικό σημείο σε κάθε κόμβο του δέντρου. </a:t>
            </a:r>
            <a:endParaRPr lang="el-GR" sz="2200" dirty="0" smtClean="0"/>
          </a:p>
          <a:p>
            <a:r>
              <a:rPr lang="el-GR" sz="2200" dirty="0" smtClean="0"/>
              <a:t>Παρατήρηση της </a:t>
            </a:r>
            <a:r>
              <a:rPr lang="el-GR" sz="2200" b="1" dirty="0" smtClean="0"/>
              <a:t>χρησιμότητας</a:t>
            </a:r>
            <a:r>
              <a:rPr lang="el-GR" sz="2200" dirty="0" smtClean="0"/>
              <a:t> κάθε χαρακτηριστικού</a:t>
            </a:r>
          </a:p>
          <a:p>
            <a:r>
              <a:rPr lang="el-GR" sz="2200" dirty="0" smtClean="0"/>
              <a:t>Γνωστοποίηση </a:t>
            </a:r>
            <a:r>
              <a:rPr lang="el-GR" sz="2200" b="1" dirty="0" smtClean="0"/>
              <a:t>χαρακτηριστικών που διαδραματίζουν σημαντικό ρόλο στη πρόβλεψη </a:t>
            </a:r>
            <a:r>
              <a:rPr lang="el-GR" sz="2200" dirty="0" smtClean="0"/>
              <a:t>για διακοπή της σύνδεσης.</a:t>
            </a:r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1295400" y="286603"/>
            <a:ext cx="10058400" cy="1450757"/>
          </a:xfrm>
        </p:spPr>
        <p:txBody>
          <a:bodyPr/>
          <a:lstStyle/>
          <a:p>
            <a:r>
              <a:rPr lang="en-US" dirty="0" smtClean="0"/>
              <a:t>Classifiers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 flipV="1">
            <a:off x="154305" y="178229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41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371600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Retention Campaigns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/>
          </a:bodyPr>
          <a:lstStyle/>
          <a:p>
            <a:r>
              <a:rPr lang="el-GR" sz="2200" dirty="0" smtClean="0"/>
              <a:t>Σύστημα </a:t>
            </a:r>
            <a:r>
              <a:rPr lang="el-GR" sz="2200" b="1" dirty="0" smtClean="0"/>
              <a:t>διατήρησης των πελατών </a:t>
            </a:r>
            <a:r>
              <a:rPr lang="el-GR" sz="2200" dirty="0" smtClean="0"/>
              <a:t>με βάση την πρόβλεψη που πραγματοποιείται</a:t>
            </a:r>
          </a:p>
          <a:p>
            <a:pPr lvl="1"/>
            <a:r>
              <a:rPr lang="el-GR" sz="2000" dirty="0" smtClean="0"/>
              <a:t>Παροχή </a:t>
            </a:r>
            <a:r>
              <a:rPr lang="el-GR" sz="2000" b="1" dirty="0" smtClean="0"/>
              <a:t>κινήτρων</a:t>
            </a:r>
            <a:r>
              <a:rPr lang="el-GR" sz="2000" dirty="0" smtClean="0"/>
              <a:t> για να διατηρήσουν τους πελάτες τους με απώτερο σκοπό το κέρδος.</a:t>
            </a:r>
          </a:p>
          <a:p>
            <a:pPr marL="201168" lvl="1" indent="0">
              <a:buNone/>
            </a:pPr>
            <a:endParaRPr lang="el-GR" dirty="0"/>
          </a:p>
          <a:p>
            <a:r>
              <a:rPr lang="el-GR" sz="2200" b="1" dirty="0" smtClean="0"/>
              <a:t>Πρόβλημα πολλαπλής κατηγοριοποίησης</a:t>
            </a:r>
            <a:r>
              <a:rPr lang="el-GR" sz="2200" dirty="0" smtClean="0"/>
              <a:t> </a:t>
            </a:r>
            <a:r>
              <a:rPr lang="en-US" sz="2200" dirty="0" smtClean="0"/>
              <a:t>(multi-category classification problem)</a:t>
            </a:r>
            <a:r>
              <a:rPr lang="el-GR" sz="2200" dirty="0" smtClean="0"/>
              <a:t>:</a:t>
            </a:r>
          </a:p>
          <a:p>
            <a:pPr marL="201168" lvl="1" indent="0">
              <a:buNone/>
            </a:pPr>
            <a:r>
              <a:rPr lang="el-GR" sz="2000" dirty="0" smtClean="0"/>
              <a:t>Δεν έχουν όλοι οι πελάτες τις ίδιες προτιμήσεις -&gt; </a:t>
            </a:r>
            <a:r>
              <a:rPr lang="el-GR" sz="2000" i="1" dirty="0" smtClean="0"/>
              <a:t>Αύξηση πολυπλοκότητας κατηγοριοποίησης των πελατών</a:t>
            </a:r>
            <a:r>
              <a:rPr lang="el-GR" sz="2000" dirty="0" smtClean="0"/>
              <a:t> στις προσφορές της εταιρείας.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l-GR" sz="2200" b="1" dirty="0" smtClean="0"/>
              <a:t>Λύση:</a:t>
            </a:r>
            <a:endParaRPr lang="el-GR" sz="2200" b="1" dirty="0"/>
          </a:p>
          <a:p>
            <a:pPr lvl="1"/>
            <a:r>
              <a:rPr lang="el-GR" sz="2000" dirty="0" smtClean="0"/>
              <a:t>Χρήση </a:t>
            </a:r>
            <a:r>
              <a:rPr lang="el-GR" sz="2000" dirty="0"/>
              <a:t>του </a:t>
            </a:r>
            <a:r>
              <a:rPr lang="el-GR" sz="2000" b="1" i="1" dirty="0"/>
              <a:t>αλγορίθμου </a:t>
            </a:r>
            <a:r>
              <a:rPr lang="en-US" sz="2000" b="1" i="1" dirty="0"/>
              <a:t>label-propagation </a:t>
            </a:r>
            <a:r>
              <a:rPr lang="el-GR" sz="2000" dirty="0"/>
              <a:t>ο οποίος παράγει τα αντίστοιχα χαρακτηριστικά που χρησιμοποιούνται στο </a:t>
            </a:r>
            <a:r>
              <a:rPr lang="en-US" sz="2000" dirty="0"/>
              <a:t>feature engineering</a:t>
            </a:r>
          </a:p>
          <a:p>
            <a:pPr lvl="1"/>
            <a:r>
              <a:rPr lang="el-GR" sz="2000" dirty="0"/>
              <a:t>Τα χαρακτηριστικά αυτά βοηθούν στην </a:t>
            </a:r>
            <a:r>
              <a:rPr lang="el-GR" sz="2000" b="1" i="1" dirty="0"/>
              <a:t>κατηγοριοποίηση των πελατών που τείνουν να δέχονται τις ίδιες προσφορές</a:t>
            </a:r>
            <a:r>
              <a:rPr lang="el-GR" sz="2000" dirty="0"/>
              <a:t>.</a:t>
            </a:r>
          </a:p>
          <a:p>
            <a:pPr marL="201168" lvl="1" indent="0">
              <a:buNone/>
            </a:pPr>
            <a:endParaRPr lang="el-GR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 flipV="1">
            <a:off x="1295401" y="257896"/>
            <a:ext cx="167604" cy="80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</a:t>
            </a:r>
            <a:r>
              <a:rPr lang="el-GR" dirty="0" smtClean="0"/>
              <a:t> μεγέθους 4 μηνών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54163" y="2114550"/>
            <a:ext cx="9144000" cy="3486150"/>
          </a:xfrm>
          <a:prstGeom prst="rect">
            <a:avLst/>
          </a:prstGeom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Ορθογώνιο 5"/>
          <p:cNvSpPr/>
          <p:nvPr/>
        </p:nvSpPr>
        <p:spPr>
          <a:xfrm>
            <a:off x="2362200" y="3048000"/>
            <a:ext cx="3505200" cy="16764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Ευθύγραμμο βέλος σύνδεσης 7"/>
          <p:cNvCxnSpPr/>
          <p:nvPr/>
        </p:nvCxnSpPr>
        <p:spPr>
          <a:xfrm flipV="1">
            <a:off x="914400" y="4495800"/>
            <a:ext cx="1447800" cy="45720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25" y="49346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Χρήση για δημιουργία και εκπαίδευση του </a:t>
            </a:r>
            <a:r>
              <a:rPr lang="en-US" dirty="0" smtClean="0">
                <a:solidFill>
                  <a:schemeClr val="tx2"/>
                </a:solidFill>
              </a:rPr>
              <a:t>classifier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4267200" y="3048000"/>
            <a:ext cx="3505200" cy="1676400"/>
          </a:xfrm>
          <a:prstGeom prst="rect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 flipV="1">
            <a:off x="5867400" y="4724401"/>
            <a:ext cx="0" cy="53339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6571" y="523269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Πρόβλεψη για το μήνα Ν+1 με τα άγνωστα χαρακτηριστικά του μήνα Ν αλλά και του </a:t>
            </a:r>
            <a:r>
              <a:rPr lang="en-US" dirty="0" smtClean="0">
                <a:solidFill>
                  <a:schemeClr val="tx2"/>
                </a:solidFill>
              </a:rPr>
              <a:t>classifier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8077200" y="3048000"/>
            <a:ext cx="1524000" cy="16764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Ευθύγραμμο βέλος σύνδεσης 18"/>
          <p:cNvCxnSpPr/>
          <p:nvPr/>
        </p:nvCxnSpPr>
        <p:spPr>
          <a:xfrm flipH="1">
            <a:off x="9425782" y="2596445"/>
            <a:ext cx="540941" cy="45155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79211" y="1941125"/>
            <a:ext cx="2312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Γίνεται επαλήθευση της πρόβλεψης για διατήρηση αλλά και για την κατηγοριοποίηση του πελάτη σε προσφορές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26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6" grpId="0"/>
      <p:bldP spid="17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99644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Εισαγωγή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Παλαιότερες Εργασίες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Πλατφόρμα</a:t>
            </a:r>
            <a:r>
              <a:rPr lang="en-US" dirty="0" smtClean="0"/>
              <a:t> TELCO</a:t>
            </a:r>
            <a:r>
              <a:rPr lang="el-GR" dirty="0" smtClean="0"/>
              <a:t> </a:t>
            </a:r>
            <a:r>
              <a:rPr lang="en-US" dirty="0" smtClean="0"/>
              <a:t>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Σύστημα Πρόβλεψης και Διατήρησης των </a:t>
            </a:r>
            <a:r>
              <a:rPr lang="en-US" dirty="0" smtClean="0"/>
              <a:t>Churners</a:t>
            </a:r>
            <a:endParaRPr lang="el-G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Sliding Window </a:t>
            </a:r>
            <a:r>
              <a:rPr lang="el-GR" dirty="0" smtClean="0"/>
              <a:t>(4 μηνών)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Πειραματικές Αξιολογήσεις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Αποτελέσματα / Συμπεράσματα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9941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Μετρικές Απόδοσης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32720" cy="4614051"/>
          </a:xfrm>
        </p:spPr>
        <p:txBody>
          <a:bodyPr>
            <a:normAutofit fontScale="92500" lnSpcReduction="10000"/>
          </a:bodyPr>
          <a:lstStyle/>
          <a:p>
            <a:r>
              <a:rPr lang="el-GR" b="1" dirty="0" smtClean="0"/>
              <a:t>Αποτέλεσμα</a:t>
            </a:r>
            <a:r>
              <a:rPr lang="el-GR" dirty="0" smtClean="0"/>
              <a:t> </a:t>
            </a:r>
            <a:r>
              <a:rPr lang="en-US" dirty="0" smtClean="0"/>
              <a:t>churn prediction system: </a:t>
            </a:r>
            <a:r>
              <a:rPr lang="el-GR" dirty="0" smtClean="0"/>
              <a:t>λίστα με τους </a:t>
            </a:r>
            <a:r>
              <a:rPr lang="en-US" b="1" dirty="0" smtClean="0"/>
              <a:t>top U </a:t>
            </a:r>
            <a:r>
              <a:rPr lang="el-GR" b="1" dirty="0" smtClean="0"/>
              <a:t>πελάτες </a:t>
            </a:r>
            <a:r>
              <a:rPr lang="el-GR" dirty="0" smtClean="0"/>
              <a:t>(οι οποίοι είναι </a:t>
            </a:r>
            <a:r>
              <a:rPr lang="en-US" dirty="0" smtClean="0"/>
              <a:t>non-churners </a:t>
            </a:r>
            <a:r>
              <a:rPr lang="el-GR" dirty="0" smtClean="0"/>
              <a:t>αυτό το μήνα) και έχουν τη </a:t>
            </a:r>
            <a:r>
              <a:rPr lang="el-GR" b="1" dirty="0" smtClean="0"/>
              <a:t>μεγαλύτερη πιθανότητα να γίνουν </a:t>
            </a:r>
            <a:r>
              <a:rPr lang="en-US" b="1" dirty="0" smtClean="0"/>
              <a:t>churners </a:t>
            </a:r>
            <a:r>
              <a:rPr lang="el-GR" dirty="0" smtClean="0"/>
              <a:t>τον επόμενο μήνα.</a:t>
            </a:r>
            <a:endParaRPr lang="en-US" dirty="0" smtClean="0"/>
          </a:p>
          <a:p>
            <a:r>
              <a:rPr lang="en-US" dirty="0" smtClean="0"/>
              <a:t>Recall </a:t>
            </a:r>
            <a:r>
              <a:rPr lang="en-US" b="1" dirty="0" smtClean="0"/>
              <a:t>R@U</a:t>
            </a:r>
            <a:r>
              <a:rPr lang="el-GR" dirty="0" smtClean="0"/>
              <a:t> πάνω στους </a:t>
            </a:r>
            <a:r>
              <a:rPr lang="en-US" dirty="0" smtClean="0"/>
              <a:t>top U </a:t>
            </a:r>
            <a:r>
              <a:rPr lang="el-GR" dirty="0" smtClean="0"/>
              <a:t>πελάτες</a:t>
            </a:r>
          </a:p>
          <a:p>
            <a:r>
              <a:rPr lang="en-US" dirty="0" smtClean="0"/>
              <a:t>Precision </a:t>
            </a:r>
            <a:r>
              <a:rPr lang="en-US" b="1" dirty="0" smtClean="0"/>
              <a:t>P@U</a:t>
            </a:r>
            <a:r>
              <a:rPr lang="en-US" dirty="0" smtClean="0"/>
              <a:t> </a:t>
            </a:r>
            <a:r>
              <a:rPr lang="el-GR" dirty="0" smtClean="0"/>
              <a:t>πάνω στους </a:t>
            </a:r>
            <a:r>
              <a:rPr lang="en-US" dirty="0" smtClean="0"/>
              <a:t>top U </a:t>
            </a:r>
            <a:r>
              <a:rPr lang="el-GR" dirty="0" smtClean="0"/>
              <a:t>πελάτες</a:t>
            </a:r>
          </a:p>
          <a:p>
            <a:r>
              <a:rPr lang="el-GR" dirty="0" smtClean="0"/>
              <a:t>Αυξάνοντας το </a:t>
            </a:r>
            <a:r>
              <a:rPr lang="en-US" dirty="0" smtClean="0"/>
              <a:t>U </a:t>
            </a:r>
            <a:r>
              <a:rPr lang="el-GR" dirty="0" smtClean="0">
                <a:sym typeface="Wingdings" panose="05000000000000000000" pitchFamily="2" charset="2"/>
              </a:rPr>
              <a:t> αυξάνεται το </a:t>
            </a:r>
            <a:r>
              <a:rPr lang="en-US" dirty="0" smtClean="0">
                <a:sym typeface="Wingdings" panose="05000000000000000000" pitchFamily="2" charset="2"/>
              </a:rPr>
              <a:t>recall </a:t>
            </a:r>
            <a:r>
              <a:rPr lang="el-GR" dirty="0" smtClean="0">
                <a:sym typeface="Wingdings" panose="05000000000000000000" pitchFamily="2" charset="2"/>
              </a:rPr>
              <a:t>αλλά μειώνεται το </a:t>
            </a:r>
            <a:r>
              <a:rPr lang="en-US" dirty="0" smtClean="0">
                <a:sym typeface="Wingdings" panose="05000000000000000000" pitchFamily="2" charset="2"/>
              </a:rPr>
              <a:t>precision (</a:t>
            </a:r>
            <a:r>
              <a:rPr lang="el-GR" dirty="0" smtClean="0">
                <a:sym typeface="Wingdings" panose="05000000000000000000" pitchFamily="2" charset="2"/>
              </a:rPr>
              <a:t>ακρίβεια)</a:t>
            </a:r>
          </a:p>
          <a:p>
            <a:r>
              <a:rPr lang="el-GR" dirty="0" smtClean="0">
                <a:sym typeface="Wingdings" panose="05000000000000000000" pitchFamily="2" charset="2"/>
              </a:rPr>
              <a:t>Καθορίζοντας συγκεκριμένο </a:t>
            </a:r>
            <a:r>
              <a:rPr lang="en-US" dirty="0" smtClean="0">
                <a:sym typeface="Wingdings" panose="05000000000000000000" pitchFamily="2" charset="2"/>
              </a:rPr>
              <a:t>U, </a:t>
            </a:r>
            <a:r>
              <a:rPr lang="el-GR" dirty="0" smtClean="0">
                <a:sym typeface="Wingdings" panose="05000000000000000000" pitchFamily="2" charset="2"/>
              </a:rPr>
              <a:t>το υψηλότερο </a:t>
            </a:r>
            <a:r>
              <a:rPr lang="en-US" dirty="0" smtClean="0">
                <a:sym typeface="Wingdings" panose="05000000000000000000" pitchFamily="2" charset="2"/>
              </a:rPr>
              <a:t>recall </a:t>
            </a:r>
            <a:r>
              <a:rPr lang="el-GR" dirty="0" smtClean="0">
                <a:sym typeface="Wingdings" panose="05000000000000000000" pitchFamily="2" charset="2"/>
              </a:rPr>
              <a:t>και </a:t>
            </a:r>
            <a:r>
              <a:rPr lang="en-US" dirty="0" smtClean="0">
                <a:sym typeface="Wingdings" panose="05000000000000000000" pitchFamily="2" charset="2"/>
              </a:rPr>
              <a:t>precision </a:t>
            </a:r>
            <a:r>
              <a:rPr lang="el-GR" dirty="0" smtClean="0">
                <a:sym typeface="Wingdings" panose="05000000000000000000" pitchFamily="2" charset="2"/>
              </a:rPr>
              <a:t>αντιστοιχούν στην καλύτερη απόδοση της πρόβλεψης.</a:t>
            </a:r>
            <a:endParaRPr lang="en-US" dirty="0" smtClean="0"/>
          </a:p>
          <a:p>
            <a:r>
              <a:rPr lang="en-US" dirty="0" smtClean="0"/>
              <a:t>Area Under the Curve (</a:t>
            </a:r>
            <a:r>
              <a:rPr lang="en-US" b="1" dirty="0" smtClean="0"/>
              <a:t>AUC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Η υψηλότερη </a:t>
            </a:r>
            <a:r>
              <a:rPr lang="en-US" dirty="0" smtClean="0"/>
              <a:t>AUC</a:t>
            </a:r>
            <a:r>
              <a:rPr lang="el-GR" dirty="0" smtClean="0"/>
              <a:t> υποδεικνύει την καλύτερη απόδοση πρόβλεψης</a:t>
            </a:r>
            <a:endParaRPr lang="el-GR" dirty="0"/>
          </a:p>
          <a:p>
            <a:pPr marL="201168" lvl="1" indent="0">
              <a:buNone/>
            </a:pPr>
            <a:r>
              <a:rPr lang="en-US" sz="2000" dirty="0"/>
              <a:t>Precision Recall </a:t>
            </a:r>
            <a:r>
              <a:rPr lang="en-US" sz="2000" dirty="0" smtClean="0"/>
              <a:t>AUC</a:t>
            </a:r>
            <a:r>
              <a:rPr lang="en-US" sz="2000" b="1" dirty="0" smtClean="0"/>
              <a:t> (P</a:t>
            </a:r>
            <a:r>
              <a:rPr lang="en-US" sz="2000" b="1" dirty="0"/>
              <a:t>R</a:t>
            </a:r>
            <a:r>
              <a:rPr lang="en-US" sz="2000" b="1" dirty="0" smtClean="0"/>
              <a:t>-AUC)</a:t>
            </a:r>
            <a:endParaRPr lang="el-GR" sz="2000" b="1" dirty="0" smtClean="0"/>
          </a:p>
          <a:p>
            <a:pPr marL="201168" lvl="1" indent="0">
              <a:buNone/>
            </a:pPr>
            <a:endParaRPr lang="en-US" sz="2000" b="1" dirty="0" smtClean="0"/>
          </a:p>
          <a:p>
            <a:pPr marL="95250" lvl="1" indent="-95250">
              <a:buNone/>
            </a:pPr>
            <a:r>
              <a:rPr lang="el-GR" sz="2000" i="1" u="sng" dirty="0" smtClean="0"/>
              <a:t>Σύγκριση </a:t>
            </a:r>
            <a:r>
              <a:rPr lang="en-US" sz="2000" i="1" u="sng" dirty="0" smtClean="0"/>
              <a:t>AUC </a:t>
            </a:r>
            <a:r>
              <a:rPr lang="el-GR" sz="2000" i="1" u="sng" dirty="0" smtClean="0"/>
              <a:t>και </a:t>
            </a:r>
            <a:r>
              <a:rPr lang="en-US" sz="2000" i="1" u="sng" dirty="0" smtClean="0"/>
              <a:t>PR-AUC</a:t>
            </a:r>
          </a:p>
          <a:p>
            <a:pPr marL="201168" lvl="1" indent="0">
              <a:buNone/>
            </a:pPr>
            <a:r>
              <a:rPr lang="el-GR" sz="2000" dirty="0" smtClean="0"/>
              <a:t>Λόγω της </a:t>
            </a:r>
            <a:r>
              <a:rPr lang="el-GR" sz="2000" b="1" dirty="0" smtClean="0"/>
              <a:t>ανισορροπίας </a:t>
            </a:r>
            <a:r>
              <a:rPr lang="el-GR" sz="2000" dirty="0" smtClean="0"/>
              <a:t>των </a:t>
            </a:r>
            <a:r>
              <a:rPr lang="en-US" sz="2000" b="1" dirty="0" smtClean="0"/>
              <a:t>negative</a:t>
            </a:r>
            <a:r>
              <a:rPr lang="en-US" sz="2000" dirty="0" smtClean="0"/>
              <a:t> (churner) </a:t>
            </a:r>
            <a:r>
              <a:rPr lang="el-GR" sz="2000" dirty="0" smtClean="0"/>
              <a:t>και των </a:t>
            </a:r>
            <a:r>
              <a:rPr lang="en-US" sz="2000" b="1" dirty="0" smtClean="0"/>
              <a:t>non-negative </a:t>
            </a:r>
            <a:r>
              <a:rPr lang="en-US" sz="2000" dirty="0" smtClean="0"/>
              <a:t>(non-churner), </a:t>
            </a:r>
            <a:r>
              <a:rPr lang="en-US" sz="2000" b="1" dirty="0" smtClean="0"/>
              <a:t>PR-AUC</a:t>
            </a:r>
            <a:r>
              <a:rPr lang="en-US" sz="2000" dirty="0" smtClean="0"/>
              <a:t> </a:t>
            </a:r>
            <a:r>
              <a:rPr lang="el-GR" sz="2000" dirty="0" smtClean="0"/>
              <a:t>μετρική είναι </a:t>
            </a:r>
            <a:r>
              <a:rPr lang="el-GR" sz="2000" b="1" dirty="0" smtClean="0"/>
              <a:t>καλύτερη</a:t>
            </a:r>
            <a:r>
              <a:rPr lang="el-GR" sz="2000" dirty="0" smtClean="0"/>
              <a:t> από την </a:t>
            </a:r>
            <a:r>
              <a:rPr lang="en-US" sz="2000" b="1" dirty="0" smtClean="0"/>
              <a:t>AUC</a:t>
            </a:r>
            <a:r>
              <a:rPr lang="en-US" sz="2000" dirty="0" smtClean="0"/>
              <a:t> </a:t>
            </a:r>
            <a:r>
              <a:rPr lang="el-GR" sz="2000" dirty="0" smtClean="0"/>
              <a:t>μετρική</a:t>
            </a:r>
            <a:endParaRPr lang="el-GR" sz="2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00800" y="2438400"/>
                <a:ext cx="3886200" cy="440057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 R@U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𝑻𝒉𝒆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𝒕𝒓𝒖𝒆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𝒄𝒉𝒖𝒓𝒏𝒆𝒓𝒔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𝒕𝒐𝒑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𝑻𝒉𝒆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𝒕𝒓𝒖𝒆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𝒄𝒉𝒖𝒓𝒏𝒆𝒓𝒔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438400"/>
                <a:ext cx="3886200" cy="44005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028" t="-1333" r="-468" b="-14667"/>
                </a:stretch>
              </a:blipFill>
              <a:ln w="158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00800" y="2895600"/>
                <a:ext cx="3886200" cy="40466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 P@U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𝑻𝒉𝒆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𝒕𝒓𝒖𝒆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𝒄𝒉𝒖𝒓𝒏𝒆𝒓𝒔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𝒕𝒐𝒑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95600"/>
                <a:ext cx="3886200" cy="40466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031" t="-1471" r="-469" b="-1911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9523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770434"/>
            <a:ext cx="10942637" cy="1044972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11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Πειράματα – Μετρήσεις</a:t>
            </a:r>
            <a:br>
              <a:rPr lang="el-GR" dirty="0" smtClean="0"/>
            </a:br>
            <a:r>
              <a:rPr lang="el-GR" b="1" dirty="0" smtClean="0"/>
              <a:t>Ποσότητα Δεδομένων (</a:t>
            </a:r>
            <a:r>
              <a:rPr lang="en-US" b="1" dirty="0" smtClean="0"/>
              <a:t>Volume)</a:t>
            </a:r>
            <a:endParaRPr lang="en-US" b="1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96963" y="2708221"/>
            <a:ext cx="10058400" cy="2364723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6963" y="1899625"/>
            <a:ext cx="101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>
                <a:solidFill>
                  <a:schemeClr val="tx2"/>
                </a:solidFill>
              </a:rPr>
              <a:t>Ερώτηση: </a:t>
            </a:r>
            <a:r>
              <a:rPr lang="el-GR" dirty="0" smtClean="0">
                <a:solidFill>
                  <a:schemeClr val="tx2"/>
                </a:solidFill>
              </a:rPr>
              <a:t>Με τη χρήση των </a:t>
            </a:r>
            <a:r>
              <a:rPr lang="en-US" dirty="0" smtClean="0">
                <a:solidFill>
                  <a:schemeClr val="tx2"/>
                </a:solidFill>
              </a:rPr>
              <a:t>baseline </a:t>
            </a:r>
            <a:r>
              <a:rPr lang="el-GR" dirty="0" smtClean="0">
                <a:solidFill>
                  <a:schemeClr val="tx2"/>
                </a:solidFill>
              </a:rPr>
              <a:t>χαρακτηριστικών, πράγματι αυξάνεται η απόδοση της πρόβλεψης δεδομένου ότι τα </a:t>
            </a:r>
            <a:r>
              <a:rPr lang="en-US" dirty="0" smtClean="0">
                <a:solidFill>
                  <a:schemeClr val="tx2"/>
                </a:solidFill>
              </a:rPr>
              <a:t>training </a:t>
            </a:r>
            <a:r>
              <a:rPr lang="el-GR" dirty="0" smtClean="0">
                <a:solidFill>
                  <a:schemeClr val="tx2"/>
                </a:solidFill>
              </a:rPr>
              <a:t>δεδομένων αυξάνονται</a:t>
            </a:r>
            <a:r>
              <a:rPr lang="el-GR" dirty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080" y="5235209"/>
            <a:ext cx="1037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Η συσσώρευση δεδομένων από παλαιότερους μήνες μπορεί να μην είναι τόσο χρήσιμη στην πρόβλεψη των </a:t>
            </a:r>
            <a:r>
              <a:rPr lang="en-US" dirty="0" smtClean="0">
                <a:solidFill>
                  <a:schemeClr val="tx2"/>
                </a:solidFill>
              </a:rPr>
              <a:t>churners </a:t>
            </a:r>
            <a:r>
              <a:rPr lang="el-GR" dirty="0" smtClean="0">
                <a:solidFill>
                  <a:schemeClr val="tx2"/>
                </a:solidFill>
              </a:rPr>
              <a:t>για τους τελευταίους μήνες.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Δεξιό βέλος 8"/>
          <p:cNvSpPr/>
          <p:nvPr/>
        </p:nvSpPr>
        <p:spPr>
          <a:xfrm>
            <a:off x="4572000" y="5594831"/>
            <a:ext cx="762000" cy="230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0" y="552433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Ιδιότητα </a:t>
            </a:r>
            <a:r>
              <a:rPr lang="en-US" dirty="0" smtClean="0">
                <a:solidFill>
                  <a:schemeClr val="tx2"/>
                </a:solidFill>
              </a:rPr>
              <a:t>Markov: </a:t>
            </a:r>
            <a:r>
              <a:rPr lang="el-GR" b="1" dirty="0" smtClean="0">
                <a:solidFill>
                  <a:schemeClr val="tx2"/>
                </a:solidFill>
              </a:rPr>
              <a:t>η παρούσα κατάσταση εξαρτάται μόνο από τις πιο κοντινές προηγούμενες καταστάσεις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l-GR" dirty="0" smtClean="0">
              <a:solidFill>
                <a:schemeClr val="tx2"/>
              </a:solidFill>
            </a:endParaRPr>
          </a:p>
          <a:p>
            <a:r>
              <a:rPr lang="el-GR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the present state depends only on the most closest previous state)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7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Πειράματα – Μετρήσεις</a:t>
            </a:r>
            <a:br>
              <a:rPr lang="el-GR" dirty="0"/>
            </a:br>
            <a:r>
              <a:rPr lang="el-GR" b="1" dirty="0" smtClean="0"/>
              <a:t>Ποικιλία Χαρακτηριστικών (</a:t>
            </a:r>
            <a:r>
              <a:rPr lang="en-US" b="1" dirty="0" smtClean="0"/>
              <a:t>Variety)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861534"/>
            <a:ext cx="7848600" cy="2890739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0" y="1861534"/>
            <a:ext cx="3581400" cy="95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150 </a:t>
            </a:r>
            <a:r>
              <a:rPr lang="el-GR" b="1" dirty="0" smtClean="0">
                <a:solidFill>
                  <a:schemeClr val="tx2"/>
                </a:solidFill>
              </a:rPr>
              <a:t>χαρακτηριστικά</a:t>
            </a:r>
            <a:r>
              <a:rPr lang="el-GR" dirty="0" smtClean="0">
                <a:solidFill>
                  <a:schemeClr val="tx2"/>
                </a:solidFill>
              </a:rPr>
              <a:t>: {</a:t>
            </a:r>
            <a:r>
              <a:rPr lang="en-US" dirty="0" smtClean="0">
                <a:solidFill>
                  <a:schemeClr val="tx2"/>
                </a:solidFill>
              </a:rPr>
              <a:t>F1:70, F2:9, F3:25 F4:2, F5:2, F6:2, F7:10, F8:10, F9:20}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2815051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F1: Baseline, F2:CS, F3:PS, F4:Call-graph-based, F5:Message graph-based, F6:Co-occurrence graph-based, F7:Topic (complaints), F8:Topic  (search queries), F9:Second-order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073263"/>
            <a:ext cx="1104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/>
                </a:solidFill>
              </a:rPr>
              <a:t>Τα χαρακτηριστικά που εξάγονται από τα </a:t>
            </a:r>
            <a:r>
              <a:rPr lang="en-US" b="1" dirty="0" smtClean="0">
                <a:solidFill>
                  <a:schemeClr val="tx2"/>
                </a:solidFill>
              </a:rPr>
              <a:t>OSS </a:t>
            </a:r>
            <a:r>
              <a:rPr lang="el-GR" b="1" dirty="0" smtClean="0">
                <a:solidFill>
                  <a:schemeClr val="tx2"/>
                </a:solidFill>
              </a:rPr>
              <a:t>δεδομένα βελτιώνουν την ακρίβεια πρόβλεψης των </a:t>
            </a:r>
            <a:r>
              <a:rPr lang="en-US" b="1" dirty="0" smtClean="0">
                <a:solidFill>
                  <a:schemeClr val="tx2"/>
                </a:solidFill>
              </a:rPr>
              <a:t>churners.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l-GR" dirty="0" smtClean="0">
                <a:solidFill>
                  <a:schemeClr val="tx2"/>
                </a:solidFill>
              </a:rPr>
              <a:t>Χρειάζονται τόσο τα </a:t>
            </a:r>
            <a:r>
              <a:rPr lang="en-US" b="1" dirty="0" smtClean="0">
                <a:solidFill>
                  <a:schemeClr val="tx2"/>
                </a:solidFill>
              </a:rPr>
              <a:t>BSS</a:t>
            </a:r>
            <a:r>
              <a:rPr lang="el-GR" dirty="0" smtClean="0">
                <a:solidFill>
                  <a:schemeClr val="tx2"/>
                </a:solidFill>
              </a:rPr>
              <a:t> όσο και τα </a:t>
            </a:r>
            <a:r>
              <a:rPr lang="en-US" b="1" dirty="0" smtClean="0">
                <a:solidFill>
                  <a:schemeClr val="tx2"/>
                </a:solidFill>
              </a:rPr>
              <a:t>OSS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l-GR" dirty="0" smtClean="0">
                <a:solidFill>
                  <a:schemeClr val="tx2"/>
                </a:solidFill>
              </a:rPr>
              <a:t>δεδομένα για το μοντέλο πρόβλεψης.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Ορθογώνιο 7"/>
          <p:cNvSpPr/>
          <p:nvPr/>
        </p:nvSpPr>
        <p:spPr>
          <a:xfrm>
            <a:off x="6781800" y="2438400"/>
            <a:ext cx="1295400" cy="681037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8847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5707" y="4267200"/>
            <a:ext cx="10887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>
                <a:solidFill>
                  <a:schemeClr val="tx2"/>
                </a:solidFill>
              </a:rPr>
              <a:t>Σημαντικότητα μερικών γνωρισμάτων από τα 150 χαρακτηριστικά από το </a:t>
            </a:r>
            <a:r>
              <a:rPr lang="en-US" sz="1500" dirty="0" smtClean="0">
                <a:solidFill>
                  <a:schemeClr val="tx2"/>
                </a:solidFill>
              </a:rPr>
              <a:t>RF classifier </a:t>
            </a:r>
            <a:r>
              <a:rPr lang="el-GR" sz="1500" dirty="0" smtClean="0">
                <a:solidFill>
                  <a:schemeClr val="tx2"/>
                </a:solidFill>
              </a:rPr>
              <a:t>σε κάθε κατηγορία.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0" y="4936605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>
                <a:solidFill>
                  <a:schemeClr val="tx2"/>
                </a:solidFill>
              </a:rPr>
              <a:t>Σημαντικότερο χαρακτηριστικό: </a:t>
            </a:r>
            <a:r>
              <a:rPr lang="en-US" b="1" dirty="0" smtClean="0">
                <a:solidFill>
                  <a:schemeClr val="tx2"/>
                </a:solidFill>
              </a:rPr>
              <a:t>Balance</a:t>
            </a:r>
            <a:r>
              <a:rPr lang="el-GR" b="1" dirty="0" smtClean="0">
                <a:solidFill>
                  <a:schemeClr val="tx2"/>
                </a:solidFill>
              </a:rPr>
              <a:t>:</a:t>
            </a:r>
            <a:r>
              <a:rPr lang="el-GR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most </a:t>
            </a:r>
            <a:r>
              <a:rPr lang="en-US" dirty="0">
                <a:solidFill>
                  <a:schemeClr val="tx2"/>
                </a:solidFill>
              </a:rPr>
              <a:t>churners with different causes often show low balance than non-churners</a:t>
            </a:r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576227"/>
            <a:ext cx="10287000" cy="36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544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329" y="762000"/>
            <a:ext cx="9581550" cy="3825240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9876312" y="6453889"/>
            <a:ext cx="1312025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458724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Volume=4 </a:t>
            </a:r>
            <a:r>
              <a:rPr lang="el-GR" dirty="0" smtClean="0">
                <a:solidFill>
                  <a:schemeClr val="tx2"/>
                </a:solidFill>
              </a:rPr>
              <a:t>μήνες, </a:t>
            </a:r>
            <a:r>
              <a:rPr lang="en-US" dirty="0" smtClean="0">
                <a:solidFill>
                  <a:schemeClr val="tx2"/>
                </a:solidFill>
              </a:rPr>
              <a:t>Variety=</a:t>
            </a:r>
            <a:r>
              <a:rPr lang="el-GR" dirty="0" smtClean="0">
                <a:solidFill>
                  <a:schemeClr val="tx2"/>
                </a:solidFill>
              </a:rPr>
              <a:t>140 χαρακτηριστικά, </a:t>
            </a:r>
            <a:r>
              <a:rPr lang="en-US" dirty="0" smtClean="0">
                <a:solidFill>
                  <a:schemeClr val="tx2"/>
                </a:solidFill>
              </a:rPr>
              <a:t>Velocity=</a:t>
            </a:r>
            <a:r>
              <a:rPr lang="el-GR" dirty="0" smtClean="0">
                <a:solidFill>
                  <a:schemeClr val="tx2"/>
                </a:solidFill>
              </a:rPr>
              <a:t>1 μήνα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3657600" y="1295400"/>
            <a:ext cx="1981200" cy="44196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Ευθύγραμμο βέλος σύνδεσης 9"/>
          <p:cNvCxnSpPr/>
          <p:nvPr/>
        </p:nvCxnSpPr>
        <p:spPr>
          <a:xfrm flipH="1" flipV="1">
            <a:off x="5644243" y="1714500"/>
            <a:ext cx="4232069" cy="22860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876312" y="1447800"/>
                <a:ext cx="23603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 smtClean="0">
                    <a:solidFill>
                      <a:schemeClr val="tx2"/>
                    </a:solidFill>
                  </a:rPr>
                  <a:t>96% </a:t>
                </a:r>
                <a:r>
                  <a:rPr lang="el-GR" dirty="0" smtClean="0">
                    <a:solidFill>
                      <a:schemeClr val="tx2"/>
                    </a:solidFill>
                  </a:rPr>
                  <a:t>από τους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top </a:t>
                </a:r>
                <a:r>
                  <a:rPr lang="el-GR" dirty="0" smtClean="0">
                    <a:solidFill>
                      <a:schemeClr val="tx2"/>
                    </a:solidFill>
                  </a:rPr>
                  <a:t>5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l-G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l-G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>
                    <a:solidFill>
                      <a:schemeClr val="tx2"/>
                    </a:solidFill>
                  </a:rPr>
                  <a:t>για τους οποίους έγινε πρόβλεψη ότι θα κάνουν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churn</a:t>
                </a:r>
                <a:r>
                  <a:rPr lang="el-GR" dirty="0">
                    <a:solidFill>
                      <a:schemeClr val="tx2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l-GR" b="1" dirty="0" smtClean="0">
                    <a:solidFill>
                      <a:schemeClr val="tx2"/>
                    </a:solidFill>
                  </a:rPr>
                  <a:t>όντως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l-GR" b="1" dirty="0" smtClean="0">
                    <a:solidFill>
                      <a:schemeClr val="tx2"/>
                    </a:solidFill>
                  </a:rPr>
                  <a:t>τον επόμενο μήνα γίνονται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churners.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312" y="1447800"/>
                <a:ext cx="2360319" cy="203132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067" t="-18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9049" y="5334000"/>
            <a:ext cx="10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/>
                </a:solidFill>
              </a:rPr>
              <a:t>Η ποσότητα δεδομένων (</a:t>
            </a:r>
            <a:r>
              <a:rPr lang="en-US" b="1" dirty="0" smtClean="0">
                <a:solidFill>
                  <a:schemeClr val="tx2"/>
                </a:solidFill>
              </a:rPr>
              <a:t>volume</a:t>
            </a:r>
            <a:r>
              <a:rPr lang="el-GR" b="1" dirty="0" smtClean="0">
                <a:solidFill>
                  <a:schemeClr val="tx2"/>
                </a:solidFill>
              </a:rPr>
              <a:t>) και η ποικιλία χαρακτηριστικών (</a:t>
            </a:r>
            <a:r>
              <a:rPr lang="en-US" b="1" dirty="0" smtClean="0">
                <a:solidFill>
                  <a:schemeClr val="tx2"/>
                </a:solidFill>
              </a:rPr>
              <a:t>variety) </a:t>
            </a:r>
            <a:r>
              <a:rPr lang="el-GR" b="1" dirty="0" smtClean="0">
                <a:solidFill>
                  <a:schemeClr val="tx2"/>
                </a:solidFill>
              </a:rPr>
              <a:t>κάνουν ευκολότερη </a:t>
            </a:r>
          </a:p>
          <a:p>
            <a:r>
              <a:rPr lang="el-GR" b="1" dirty="0" smtClean="0">
                <a:solidFill>
                  <a:schemeClr val="tx2"/>
                </a:solidFill>
              </a:rPr>
              <a:t>την πρόβλεψη των </a:t>
            </a:r>
            <a:r>
              <a:rPr lang="en-US" b="1" dirty="0" smtClean="0">
                <a:solidFill>
                  <a:schemeClr val="tx2"/>
                </a:solidFill>
              </a:rPr>
              <a:t>churners </a:t>
            </a:r>
            <a:r>
              <a:rPr lang="el-GR" b="1" dirty="0" smtClean="0">
                <a:solidFill>
                  <a:schemeClr val="tx2"/>
                </a:solidFill>
              </a:rPr>
              <a:t>σε σχέση με προηγούμενες εργασίες.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3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Πειράματα – Μετρήσεις</a:t>
            </a:r>
            <a:br>
              <a:rPr lang="el-GR" dirty="0"/>
            </a:br>
            <a:r>
              <a:rPr lang="el-GR" b="1" dirty="0" smtClean="0"/>
              <a:t>Ταχύτητα αναβάθμισης δεδομένων (</a:t>
            </a:r>
            <a:r>
              <a:rPr lang="en-US" b="1" dirty="0" smtClean="0"/>
              <a:t>Velocity)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5794" y="2793975"/>
            <a:ext cx="9191625" cy="1771650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057" y="2025134"/>
            <a:ext cx="1104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/>
                </a:solidFill>
              </a:rPr>
              <a:t>Πόσο γρήγορα πρέπει να γίνεται η αναβάθμιση των </a:t>
            </a:r>
            <a:r>
              <a:rPr lang="en-US" b="1" dirty="0" smtClean="0">
                <a:solidFill>
                  <a:schemeClr val="tx2"/>
                </a:solidFill>
              </a:rPr>
              <a:t>classifiers </a:t>
            </a:r>
            <a:r>
              <a:rPr lang="el-GR" b="1" dirty="0" smtClean="0">
                <a:solidFill>
                  <a:schemeClr val="tx2"/>
                </a:solidFill>
              </a:rPr>
              <a:t>χρησιμοποιώντας τα νέα δεδομένα που έρχονται για να λαμβάνεται η πρόσφατη συμπεριφορά των </a:t>
            </a:r>
            <a:r>
              <a:rPr lang="en-US" b="1" dirty="0" smtClean="0">
                <a:solidFill>
                  <a:schemeClr val="tx2"/>
                </a:solidFill>
              </a:rPr>
              <a:t>pre-paid </a:t>
            </a:r>
            <a:r>
              <a:rPr lang="el-GR" b="1" dirty="0" smtClean="0">
                <a:solidFill>
                  <a:schemeClr val="tx2"/>
                </a:solidFill>
              </a:rPr>
              <a:t>πελατών;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61257" y="3124200"/>
            <a:ext cx="1262743" cy="1441425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Ευθύγραμμο βέλος σύνδεσης 8"/>
          <p:cNvCxnSpPr>
            <a:endCxn id="7" idx="2"/>
          </p:cNvCxnSpPr>
          <p:nvPr/>
        </p:nvCxnSpPr>
        <p:spPr>
          <a:xfrm flipV="1">
            <a:off x="892629" y="4565625"/>
            <a:ext cx="0" cy="46357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057" y="4923064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Sliding window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752600" y="4191000"/>
            <a:ext cx="7162800" cy="374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1752600" y="3200400"/>
            <a:ext cx="7162800" cy="374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8915400" y="3387712"/>
            <a:ext cx="609600" cy="18731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flipV="1">
            <a:off x="8915400" y="3981450"/>
            <a:ext cx="537482" cy="396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528" y="2667000"/>
            <a:ext cx="2832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Η </a:t>
            </a:r>
            <a:r>
              <a:rPr lang="el-GR" b="1" dirty="0" smtClean="0">
                <a:solidFill>
                  <a:schemeClr val="tx2"/>
                </a:solidFill>
              </a:rPr>
              <a:t>υψηλή ταχύτητα </a:t>
            </a:r>
            <a:r>
              <a:rPr lang="el-GR" dirty="0" smtClean="0">
                <a:solidFill>
                  <a:schemeClr val="tx2"/>
                </a:solidFill>
              </a:rPr>
              <a:t>επεξεργασίας των δεδομένων που έρχονται </a:t>
            </a:r>
            <a:r>
              <a:rPr lang="el-GR" b="1" dirty="0" smtClean="0">
                <a:solidFill>
                  <a:schemeClr val="tx2"/>
                </a:solidFill>
              </a:rPr>
              <a:t>αυξάνει</a:t>
            </a:r>
            <a:r>
              <a:rPr lang="el-GR" dirty="0" smtClean="0">
                <a:solidFill>
                  <a:schemeClr val="tx2"/>
                </a:solidFill>
              </a:rPr>
              <a:t> τα ποσοστά </a:t>
            </a:r>
            <a:r>
              <a:rPr lang="el-GR" b="1" dirty="0" smtClean="0">
                <a:solidFill>
                  <a:schemeClr val="tx2"/>
                </a:solidFill>
              </a:rPr>
              <a:t>ορθότητας</a:t>
            </a:r>
            <a:r>
              <a:rPr lang="el-GR" dirty="0" smtClean="0">
                <a:solidFill>
                  <a:schemeClr val="tx2"/>
                </a:solidFill>
              </a:rPr>
              <a:t> της πρόβλεψης, αλλά και τους υπολογισμούς και επεξεργασία των χαρακτηριστικών.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Βέλος προς τα κάτω 18"/>
          <p:cNvSpPr/>
          <p:nvPr/>
        </p:nvSpPr>
        <p:spPr>
          <a:xfrm>
            <a:off x="10506619" y="5252323"/>
            <a:ext cx="237581" cy="386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52882" y="5638800"/>
            <a:ext cx="273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chemeClr val="tx2"/>
                </a:solidFill>
              </a:rPr>
              <a:t>Στην πράξη:</a:t>
            </a:r>
            <a:r>
              <a:rPr lang="el-GR" dirty="0" smtClean="0">
                <a:solidFill>
                  <a:schemeClr val="tx2"/>
                </a:solidFill>
              </a:rPr>
              <a:t> </a:t>
            </a:r>
            <a:r>
              <a:rPr lang="el-GR" b="1" dirty="0" smtClean="0">
                <a:solidFill>
                  <a:schemeClr val="tx2"/>
                </a:solidFill>
              </a:rPr>
              <a:t>Αναβάθμιση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l-GR" b="1" dirty="0" smtClean="0">
                <a:solidFill>
                  <a:schemeClr val="tx2"/>
                </a:solidFill>
              </a:rPr>
              <a:t>των </a:t>
            </a:r>
            <a:r>
              <a:rPr lang="en-US" b="1" dirty="0" smtClean="0">
                <a:solidFill>
                  <a:schemeClr val="tx2"/>
                </a:solidFill>
              </a:rPr>
              <a:t>classifiers </a:t>
            </a:r>
            <a:r>
              <a:rPr lang="el-GR" b="1" dirty="0" smtClean="0">
                <a:solidFill>
                  <a:schemeClr val="tx2"/>
                </a:solidFill>
              </a:rPr>
              <a:t>κάθε μήνα</a:t>
            </a:r>
            <a:r>
              <a:rPr lang="el-GR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48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Πειράματα – Μετρήσεις</a:t>
            </a:r>
            <a:br>
              <a:rPr lang="el-GR" dirty="0"/>
            </a:br>
            <a:r>
              <a:rPr lang="en-US" b="1" dirty="0" smtClean="0"/>
              <a:t>Value </a:t>
            </a:r>
            <a:r>
              <a:rPr lang="en-US" dirty="0" smtClean="0"/>
              <a:t>(Business Value)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9515475" cy="3343275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751674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Group </a:t>
            </a:r>
            <a:r>
              <a:rPr lang="en-US" b="1" dirty="0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: predicted potential churners </a:t>
            </a:r>
            <a:r>
              <a:rPr lang="en-US" b="1" dirty="0" smtClean="0">
                <a:solidFill>
                  <a:schemeClr val="tx2"/>
                </a:solidFill>
              </a:rPr>
              <a:t>without</a:t>
            </a:r>
            <a:r>
              <a:rPr lang="en-US" dirty="0" smtClean="0">
                <a:solidFill>
                  <a:schemeClr val="tx2"/>
                </a:solidFill>
              </a:rPr>
              <a:t> recharge offers</a:t>
            </a:r>
          </a:p>
          <a:p>
            <a:r>
              <a:rPr lang="en-US" dirty="0">
                <a:solidFill>
                  <a:schemeClr val="tx2"/>
                </a:solidFill>
              </a:rPr>
              <a:t>Group </a:t>
            </a:r>
            <a:r>
              <a:rPr lang="en-US" b="1" dirty="0" smtClean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predicted potential churners </a:t>
            </a:r>
            <a:r>
              <a:rPr lang="en-US" b="1" dirty="0" smtClean="0">
                <a:solidFill>
                  <a:schemeClr val="tx2"/>
                </a:solidFill>
              </a:rPr>
              <a:t>with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recharge offers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" y="5207586"/>
            <a:ext cx="11734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2"/>
                </a:solidFill>
              </a:rPr>
              <a:t>Recharge rates of A/B test in months 8 &amp; 9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4495800" y="2819400"/>
            <a:ext cx="914400" cy="681037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Ευθύγραμμο βέλος σύνδεσης 9"/>
          <p:cNvCxnSpPr>
            <a:stCxn id="11" idx="1"/>
          </p:cNvCxnSpPr>
          <p:nvPr/>
        </p:nvCxnSpPr>
        <p:spPr>
          <a:xfrm flipH="1">
            <a:off x="5410200" y="2432523"/>
            <a:ext cx="4490258" cy="70018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0458" y="2109357"/>
            <a:ext cx="209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Χαμηλό </a:t>
            </a:r>
            <a:r>
              <a:rPr lang="en-US" dirty="0" smtClean="0">
                <a:solidFill>
                  <a:schemeClr val="tx2"/>
                </a:solidFill>
              </a:rPr>
              <a:t>recharge rate (&lt;2%)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4419600" y="4478419"/>
            <a:ext cx="1066800" cy="681037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8458200" y="2819400"/>
            <a:ext cx="1141007" cy="68103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Ορθογώνιο 14"/>
          <p:cNvSpPr/>
          <p:nvPr/>
        </p:nvSpPr>
        <p:spPr>
          <a:xfrm>
            <a:off x="8458200" y="4495800"/>
            <a:ext cx="1141007" cy="663656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10800" y="4218772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Το </a:t>
            </a:r>
            <a:r>
              <a:rPr lang="el-GR" b="1" dirty="0" smtClean="0">
                <a:solidFill>
                  <a:schemeClr val="tx2"/>
                </a:solidFill>
              </a:rPr>
              <a:t>ταίριασμα προσφορών </a:t>
            </a:r>
            <a:r>
              <a:rPr lang="el-GR" dirty="0" smtClean="0">
                <a:solidFill>
                  <a:schemeClr val="tx2"/>
                </a:solidFill>
              </a:rPr>
              <a:t>στους πελάτες </a:t>
            </a:r>
            <a:r>
              <a:rPr lang="el-GR" b="1" dirty="0" smtClean="0">
                <a:solidFill>
                  <a:schemeClr val="tx2"/>
                </a:solidFill>
              </a:rPr>
              <a:t>διατηρεί τους </a:t>
            </a:r>
            <a:r>
              <a:rPr lang="en-US" b="1" dirty="0" smtClean="0">
                <a:solidFill>
                  <a:schemeClr val="tx2"/>
                </a:solidFill>
              </a:rPr>
              <a:t>churners </a:t>
            </a:r>
            <a:r>
              <a:rPr lang="el-GR" b="1" dirty="0" smtClean="0">
                <a:solidFill>
                  <a:schemeClr val="tx2"/>
                </a:solidFill>
              </a:rPr>
              <a:t>περισσότερο</a:t>
            </a:r>
            <a:r>
              <a:rPr lang="el-GR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0" name="Ευθύγραμμο βέλος σύνδεσης 19"/>
          <p:cNvCxnSpPr>
            <a:stCxn id="18" idx="1"/>
          </p:cNvCxnSpPr>
          <p:nvPr/>
        </p:nvCxnSpPr>
        <p:spPr>
          <a:xfrm flipH="1" flipV="1">
            <a:off x="9599208" y="4818937"/>
            <a:ext cx="611592" cy="138499"/>
          </a:xfrm>
          <a:prstGeom prst="straightConnector1">
            <a:avLst/>
          </a:prstGeom>
          <a:ln w="412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1818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5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– Μετρήσεις</a:t>
            </a:r>
            <a:br>
              <a:rPr lang="el-GR" dirty="0"/>
            </a:br>
            <a:r>
              <a:rPr lang="en-US" b="1" dirty="0" smtClean="0"/>
              <a:t>Data Imbalance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14800" y="4191535"/>
            <a:ext cx="7593422" cy="1533525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5791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 smtClean="0">
                <a:solidFill>
                  <a:schemeClr val="tx2"/>
                </a:solidFill>
              </a:rPr>
              <a:t>Μέθοδοι χειρισμού ανισορροπίας δεδομένων: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Not balanced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Up Sampling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Down Sampling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Weighted Instance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495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</a:rPr>
              <a:t>Χρήση </a:t>
            </a:r>
            <a:r>
              <a:rPr lang="en-US" dirty="0" smtClean="0">
                <a:solidFill>
                  <a:schemeClr val="tx2"/>
                </a:solidFill>
              </a:rPr>
              <a:t>baseline </a:t>
            </a:r>
            <a:r>
              <a:rPr lang="el-GR" dirty="0" smtClean="0">
                <a:solidFill>
                  <a:schemeClr val="tx2"/>
                </a:solidFill>
              </a:rPr>
              <a:t>χαρακτηριστικών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5727412"/>
            <a:ext cx="6355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 smtClean="0">
                <a:solidFill>
                  <a:schemeClr val="tx2"/>
                </a:solidFill>
              </a:rPr>
              <a:t>Μέσος όρος απόδοσης πρόβλεψης χρησιμοποιώντας τις 4 μεθόδους χειρισμού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9" name="Ορθογώνιο 5"/>
          <p:cNvSpPr/>
          <p:nvPr/>
        </p:nvSpPr>
        <p:spPr>
          <a:xfrm>
            <a:off x="6629400" y="5351592"/>
            <a:ext cx="5002877" cy="373468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20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– Μετρήσεις</a:t>
            </a:r>
            <a:br>
              <a:rPr lang="el-GR" dirty="0"/>
            </a:br>
            <a:r>
              <a:rPr lang="en-US" b="1" dirty="0" smtClean="0"/>
              <a:t>Classifiers</a:t>
            </a:r>
            <a:endParaRPr lang="en-US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93329" y="2045307"/>
            <a:ext cx="3714750" cy="3733800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2072521"/>
            <a:ext cx="26365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tx2"/>
                </a:solidFill>
              </a:rPr>
              <a:t>Classifiers: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LIBFM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LIBLINEAR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GBDT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5755957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 smtClean="0">
                <a:solidFill>
                  <a:schemeClr val="tx2"/>
                </a:solidFill>
              </a:rPr>
              <a:t>Αποτελέσματα σύγκρισης </a:t>
            </a:r>
            <a:r>
              <a:rPr lang="en-US" sz="1300" dirty="0" smtClean="0">
                <a:solidFill>
                  <a:schemeClr val="tx2"/>
                </a:solidFill>
              </a:rPr>
              <a:t>classifiers </a:t>
            </a:r>
            <a:r>
              <a:rPr lang="el-GR" sz="1300" dirty="0" smtClean="0">
                <a:solidFill>
                  <a:schemeClr val="tx2"/>
                </a:solidFill>
              </a:rPr>
              <a:t>χρησιμοποιώντας τα ίδια χαρακτηριστικά</a:t>
            </a: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</a:t>
            </a:r>
            <a:endParaRPr lang="en-US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300" b="1" dirty="0" smtClean="0"/>
              <a:t>Ανάλυση</a:t>
            </a:r>
            <a:r>
              <a:rPr lang="el-GR" sz="2300" dirty="0" smtClean="0"/>
              <a:t> </a:t>
            </a:r>
            <a:r>
              <a:rPr lang="el-GR" sz="2300" dirty="0"/>
              <a:t>και </a:t>
            </a:r>
            <a:r>
              <a:rPr lang="el-GR" sz="2300" b="1" dirty="0"/>
              <a:t>επεξεργασία</a:t>
            </a:r>
            <a:r>
              <a:rPr lang="el-GR" sz="2300" dirty="0"/>
              <a:t> μεγάλων σε όγκο δεδομένων (</a:t>
            </a:r>
            <a:r>
              <a:rPr lang="en-US" sz="2300" b="1" dirty="0"/>
              <a:t>big data</a:t>
            </a:r>
            <a:r>
              <a:rPr lang="el-GR" sz="2300" dirty="0"/>
              <a:t>) πελατών μιας εταιρείας τηλεπικοινωνιών </a:t>
            </a:r>
            <a:endParaRPr lang="el-GR" sz="2300" dirty="0" smtClean="0"/>
          </a:p>
          <a:p>
            <a:endParaRPr lang="el-GR" sz="1400" dirty="0" smtClean="0"/>
          </a:p>
          <a:p>
            <a:pPr lvl="1"/>
            <a:r>
              <a:rPr lang="el-GR" sz="2100" i="1" dirty="0" smtClean="0"/>
              <a:t>Σκοπός: </a:t>
            </a:r>
            <a:endParaRPr lang="en-US" sz="2100" i="1" dirty="0" smtClean="0"/>
          </a:p>
          <a:p>
            <a:pPr lvl="2"/>
            <a:r>
              <a:rPr lang="el-GR" sz="1800" b="1" dirty="0" smtClean="0"/>
              <a:t>Πρόβλεψη</a:t>
            </a:r>
            <a:r>
              <a:rPr lang="el-GR" sz="1800" dirty="0" smtClean="0"/>
              <a:t> του τερματισμού </a:t>
            </a:r>
            <a:r>
              <a:rPr lang="el-GR" sz="1800" dirty="0"/>
              <a:t>της σύνδεσης με τη συγκεκριμένη </a:t>
            </a:r>
            <a:r>
              <a:rPr lang="el-GR" sz="1800" dirty="0" smtClean="0"/>
              <a:t>τηλεπικοινωνία</a:t>
            </a:r>
          </a:p>
          <a:p>
            <a:pPr lvl="2"/>
            <a:r>
              <a:rPr lang="el-GR" sz="1800" b="1" dirty="0" smtClean="0"/>
              <a:t>Δημιουργία</a:t>
            </a:r>
            <a:r>
              <a:rPr lang="el-GR" sz="1800" dirty="0" smtClean="0"/>
              <a:t> συστήματος </a:t>
            </a:r>
            <a:r>
              <a:rPr lang="el-GR" sz="1800" dirty="0"/>
              <a:t>διατήρησης </a:t>
            </a:r>
            <a:r>
              <a:rPr lang="el-GR" sz="1800" dirty="0" smtClean="0"/>
              <a:t>πελατών παρέχοντας </a:t>
            </a:r>
            <a:r>
              <a:rPr lang="el-GR" sz="1800" dirty="0"/>
              <a:t>τους κάποιο </a:t>
            </a:r>
            <a:r>
              <a:rPr lang="el-GR" sz="1800" dirty="0" smtClean="0"/>
              <a:t>κίνητρο με βάση τις προβλέψεις.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1"/>
            <a:r>
              <a:rPr lang="el-GR" sz="2100" i="1" dirty="0"/>
              <a:t>Λύση:</a:t>
            </a:r>
          </a:p>
          <a:p>
            <a:pPr lvl="2"/>
            <a:r>
              <a:rPr lang="el-GR" sz="1800" b="1" dirty="0"/>
              <a:t>Δημιουργία πλατφόρμας </a:t>
            </a:r>
            <a:r>
              <a:rPr lang="el-GR" sz="1800" dirty="0"/>
              <a:t>που υποστηρίζει την αποθήκευση και επεξεργασία </a:t>
            </a:r>
            <a:r>
              <a:rPr lang="el-GR" sz="1800" b="1" dirty="0"/>
              <a:t>μεγάλων </a:t>
            </a:r>
            <a:r>
              <a:rPr lang="el-GR" sz="1800" b="1" dirty="0" smtClean="0"/>
              <a:t>δεδομένων</a:t>
            </a:r>
            <a:r>
              <a:rPr lang="en-US" sz="1800" b="1" dirty="0"/>
              <a:t> </a:t>
            </a:r>
            <a:r>
              <a:rPr lang="el-GR" sz="1800" dirty="0" smtClean="0"/>
              <a:t>(</a:t>
            </a:r>
            <a:r>
              <a:rPr lang="en-US" sz="1800" b="1" dirty="0"/>
              <a:t>big data</a:t>
            </a:r>
            <a:r>
              <a:rPr lang="el-GR" sz="1800" dirty="0"/>
              <a:t>)</a:t>
            </a:r>
            <a:r>
              <a:rPr lang="en-US" sz="1800" dirty="0" smtClean="0"/>
              <a:t>.</a:t>
            </a:r>
            <a:endParaRPr lang="el-GR" sz="1800" dirty="0"/>
          </a:p>
          <a:p>
            <a:pPr marL="384048" lvl="2" indent="0">
              <a:buNone/>
            </a:pPr>
            <a:endParaRPr lang="el-GR" dirty="0" smtClean="0"/>
          </a:p>
          <a:p>
            <a:pPr marL="384048" lvl="2" indent="0">
              <a:buNone/>
            </a:pPr>
            <a:endParaRPr lang="el-GR" dirty="0" smtClean="0"/>
          </a:p>
          <a:p>
            <a:pPr lvl="2"/>
            <a:endParaRPr lang="el-GR" i="1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Θέση περιεχομένου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71337565"/>
              </p:ext>
            </p:extLst>
          </p:nvPr>
        </p:nvGraphicFramePr>
        <p:xfrm>
          <a:off x="1447801" y="3657600"/>
          <a:ext cx="8763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12004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Αποτελέσματα - Συμπεράσματα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500" dirty="0" smtClean="0"/>
              <a:t>Η </a:t>
            </a:r>
            <a:r>
              <a:rPr lang="el-GR" sz="2500" b="1" dirty="0"/>
              <a:t>ποικιλία των χαρακτηριστικών </a:t>
            </a:r>
            <a:r>
              <a:rPr lang="el-GR" sz="2500" dirty="0"/>
              <a:t>που χρησιμοποιούνται είναι το σημαντικότερο </a:t>
            </a:r>
            <a:r>
              <a:rPr lang="el-GR" sz="2500" b="1" dirty="0"/>
              <a:t>κλειδί</a:t>
            </a:r>
            <a:r>
              <a:rPr lang="el-GR" sz="2500" dirty="0"/>
              <a:t> της </a:t>
            </a:r>
            <a:r>
              <a:rPr lang="el-GR" sz="2500" b="1" dirty="0"/>
              <a:t>επιτυχημένης πρόβλεψης </a:t>
            </a:r>
            <a:r>
              <a:rPr lang="el-GR" sz="2500" dirty="0"/>
              <a:t>σε σχέση με το volume και το </a:t>
            </a:r>
            <a:r>
              <a:rPr lang="el-GR" sz="2500" dirty="0" smtClean="0"/>
              <a:t>velocity.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500" dirty="0" smtClean="0"/>
              <a:t>Δίνοντας </a:t>
            </a:r>
            <a:r>
              <a:rPr lang="el-GR" sz="2500" b="1" dirty="0"/>
              <a:t>καλά χαρακτηριστικά </a:t>
            </a:r>
            <a:r>
              <a:rPr lang="el-GR" sz="2500" dirty="0"/>
              <a:t>ενισχύεται το μοντέλο πρόβλεψης περισσότερο από την αλλαγή σε καλύτερο </a:t>
            </a:r>
            <a:r>
              <a:rPr lang="el-GR" sz="2500" dirty="0" smtClean="0"/>
              <a:t>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500" dirty="0" smtClean="0"/>
              <a:t>Η </a:t>
            </a:r>
            <a:r>
              <a:rPr lang="el-GR" sz="2500" b="1" dirty="0"/>
              <a:t>υψηλή ταχύτητα </a:t>
            </a:r>
            <a:r>
              <a:rPr lang="el-GR" sz="2500" dirty="0"/>
              <a:t>επεξεργασίας των νέων δεδομένων είναι </a:t>
            </a:r>
            <a:r>
              <a:rPr lang="el-GR" sz="2500" b="1" dirty="0" smtClean="0"/>
              <a:t>ευεργετική</a:t>
            </a:r>
            <a:r>
              <a:rPr lang="el-GR" sz="25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500" dirty="0"/>
              <a:t>Ο</a:t>
            </a:r>
            <a:r>
              <a:rPr lang="el-GR" sz="2500" dirty="0" smtClean="0"/>
              <a:t> </a:t>
            </a:r>
            <a:r>
              <a:rPr lang="el-GR" sz="2500" b="1" dirty="0"/>
              <a:t>μεγάλος όγκος </a:t>
            </a:r>
            <a:r>
              <a:rPr lang="el-GR" sz="2500" dirty="0"/>
              <a:t>δεδομένων είναι χρήσιμος για την καλύτερη </a:t>
            </a:r>
            <a:r>
              <a:rPr lang="el-GR" sz="2500" dirty="0" smtClean="0"/>
              <a:t>πρόβλεψη αφού παρέχει μεγαλύτερη δυνατότητα συλλογής καλών χαρακτηριστικών.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 descr="3D Man with Briefc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2284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59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– Συμπεράσματα</a:t>
            </a:r>
            <a:br>
              <a:rPr lang="el-GR" dirty="0"/>
            </a:br>
            <a:r>
              <a:rPr lang="en-US" dirty="0"/>
              <a:t>OSS </a:t>
            </a:r>
            <a:r>
              <a:rPr lang="el-GR" dirty="0"/>
              <a:t>δεδομένα</a:t>
            </a:r>
            <a:endParaRPr lang="en-US" b="1" dirty="0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46805967"/>
              </p:ext>
            </p:extLst>
          </p:nvPr>
        </p:nvGraphicFramePr>
        <p:xfrm>
          <a:off x="27214" y="1846263"/>
          <a:ext cx="62944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43800" y="2972395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500" b="1" dirty="0" smtClean="0">
                <a:solidFill>
                  <a:schemeClr val="tx2"/>
                </a:solidFill>
              </a:rPr>
              <a:t>Αξίζει το κόστος και η προσπάθεια συλλογής και επεξεργασίας των </a:t>
            </a:r>
            <a:r>
              <a:rPr lang="en-US" sz="2500" b="1" dirty="0" smtClean="0">
                <a:solidFill>
                  <a:schemeClr val="tx2"/>
                </a:solidFill>
              </a:rPr>
              <a:t>OSS </a:t>
            </a:r>
            <a:r>
              <a:rPr lang="el-GR" sz="2500" b="1" dirty="0" smtClean="0">
                <a:solidFill>
                  <a:schemeClr val="tx2"/>
                </a:solidFill>
              </a:rPr>
              <a:t>δεδομένων</a:t>
            </a:r>
            <a:endParaRPr lang="en-US" sz="2500" b="1" dirty="0">
              <a:solidFill>
                <a:schemeClr val="tx2"/>
              </a:solidFill>
            </a:endParaRPr>
          </a:p>
        </p:txBody>
      </p:sp>
      <p:sp>
        <p:nvSpPr>
          <p:cNvPr id="7" name="Δεξιό βέλος 6"/>
          <p:cNvSpPr/>
          <p:nvPr/>
        </p:nvSpPr>
        <p:spPr>
          <a:xfrm>
            <a:off x="5638800" y="3608614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3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 descr="3D Man with Boar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51885"/>
            <a:ext cx="6140558" cy="6140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1723072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000" b="1" dirty="0" smtClean="0">
                <a:solidFill>
                  <a:schemeClr val="tx2"/>
                </a:solidFill>
              </a:rPr>
              <a:t>Ευχαριστούμε για την προσοχή σας!!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9960" y="3899458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1" dirty="0" smtClean="0">
                <a:solidFill>
                  <a:schemeClr val="tx2"/>
                </a:solidFill>
              </a:rPr>
              <a:t>Ερωτήσεις;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267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01161005"/>
              </p:ext>
            </p:extLst>
          </p:nvPr>
        </p:nvGraphicFramePr>
        <p:xfrm>
          <a:off x="1096963" y="1752600"/>
          <a:ext cx="10115520" cy="455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5200" y="1868925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Η </a:t>
            </a:r>
            <a:r>
              <a:rPr lang="el-GR" sz="2000" b="1" dirty="0"/>
              <a:t>ποσότητα</a:t>
            </a:r>
            <a:r>
              <a:rPr lang="el-GR" sz="2000" dirty="0"/>
              <a:t> των δεδομένων που </a:t>
            </a:r>
            <a:r>
              <a:rPr lang="el-GR" sz="2000" dirty="0" smtClean="0"/>
              <a:t>συλλέγονται.</a:t>
            </a:r>
            <a:endParaRPr lang="el-GR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428037" y="2971800"/>
            <a:ext cx="2544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/>
              <a:t>Η </a:t>
            </a:r>
            <a:r>
              <a:rPr lang="el-GR" sz="2000" b="1" dirty="0" smtClean="0"/>
              <a:t>ποικιλία</a:t>
            </a:r>
            <a:r>
              <a:rPr lang="el-GR" sz="2000" dirty="0" smtClean="0"/>
              <a:t> των χαρακτηριστικών που </a:t>
            </a:r>
            <a:endParaRPr lang="en-US" sz="2000" dirty="0" smtClean="0"/>
          </a:p>
          <a:p>
            <a:pPr algn="ctr"/>
            <a:r>
              <a:rPr lang="el-GR" sz="2000" dirty="0" smtClean="0"/>
              <a:t>συγκεντρώνονται.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96199" y="4919227"/>
            <a:ext cx="3200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/>
              <a:t>Πόσο συχνά </a:t>
            </a:r>
            <a:r>
              <a:rPr lang="el-GR" sz="2000" dirty="0" smtClean="0"/>
              <a:t>γίνονται οι αναβαθμίσεις των </a:t>
            </a:r>
            <a:r>
              <a:rPr lang="el-GR" sz="2000" dirty="0"/>
              <a:t>νέων </a:t>
            </a:r>
            <a:r>
              <a:rPr lang="el-GR" sz="2000" dirty="0" smtClean="0"/>
              <a:t>δεδομένων που διέρχονται από την </a:t>
            </a:r>
            <a:r>
              <a:rPr lang="el-GR" sz="2000" dirty="0"/>
              <a:t>εταιρεία Τηλεπικοινωνιών.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074384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Η</a:t>
            </a:r>
            <a:r>
              <a:rPr lang="el-GR" sz="2000" b="1" dirty="0"/>
              <a:t> ακρίβεια </a:t>
            </a:r>
            <a:r>
              <a:rPr lang="el-GR" sz="2000" dirty="0"/>
              <a:t>των δεδομένων που συλλέγονται, ο θόρυβος που περιέχουν αλλά και οι ανωμαλίες στα δεδομένα αυτά.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896628"/>
            <a:ext cx="3170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/>
              <a:t>Καθορίζεται από την επιχείρηση, η ανάλυση των στοιχείων που συλλέγονται και η αξία τους με βάση την επιχείρηση.</a:t>
            </a:r>
            <a:endParaRPr lang="en-US" sz="2000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733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9EF442-29A0-4785-BD1E-001AF3DC2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B69833-1340-48EF-98B9-F76028FC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1450A-AF8F-4B23-B040-7BEA437DF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8A087-8122-4ED7-9AFD-B84AE2026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219AAF-9D92-4042-8695-0E4B75120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8251A1-6298-48F1-A37B-3C2D2F03F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F5798-AB31-4889-80DA-CF02E9CD1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2C612-7F39-489F-8B34-F7BEF4A1D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9408C-BDAC-4A14-AC0C-3F4E09AE3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95055A-653A-434A-9AB6-814C2F7B5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D31076-24E5-4643-B41E-4E126CDF1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Παλαιότερες Εργασίες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 smtClean="0"/>
              <a:t>   </a:t>
            </a:r>
            <a:r>
              <a:rPr lang="el-GR" sz="2500" dirty="0" smtClean="0"/>
              <a:t>Κατασκευή χρήσιμων χαρακτηριστικών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500" dirty="0" smtClean="0"/>
              <a:t>   Καλοί </a:t>
            </a:r>
            <a:r>
              <a:rPr lang="en-US" sz="2500" dirty="0" smtClean="0"/>
              <a:t>classifiers</a:t>
            </a:r>
            <a:r>
              <a:rPr lang="el-GR" sz="2500" dirty="0" smtClean="0"/>
              <a:t> για το διαχωρισμό των </a:t>
            </a:r>
            <a:r>
              <a:rPr lang="en-US" sz="2500" dirty="0" smtClean="0"/>
              <a:t>instances</a:t>
            </a:r>
            <a:r>
              <a:rPr lang="el-GR" sz="2500" dirty="0" smtClean="0"/>
              <a:t> στη σωστή κατηγορία </a:t>
            </a:r>
          </a:p>
          <a:p>
            <a:pPr marL="630238" lvl="1" indent="-182563"/>
            <a:r>
              <a:rPr lang="en-US" sz="2200" dirty="0" smtClean="0"/>
              <a:t>Logistic Regression, Decision Trees, Neural Networks etc.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l-GR" sz="2500" b="1" dirty="0" smtClean="0"/>
              <a:t>Περιοριστικοί Παράγοντες:</a:t>
            </a:r>
          </a:p>
          <a:p>
            <a:pPr marL="630238" lvl="1" indent="-182563"/>
            <a:r>
              <a:rPr lang="el-GR" sz="2300" dirty="0" smtClean="0"/>
              <a:t>Επικεντρώθηκαν στην εύρεση καλύτερων τεχνικών. </a:t>
            </a:r>
          </a:p>
          <a:p>
            <a:pPr marL="630238" lvl="1" indent="-182563"/>
            <a:r>
              <a:rPr lang="el-GR" sz="2300" dirty="0" smtClean="0"/>
              <a:t>Δεν αξιοποιήθηκαν τα </a:t>
            </a:r>
            <a:r>
              <a:rPr lang="en-US" sz="2300" dirty="0" smtClean="0"/>
              <a:t>OSS </a:t>
            </a:r>
            <a:r>
              <a:rPr lang="el-GR" sz="2300" dirty="0" smtClean="0"/>
              <a:t>δεδομένα που αποτελούν το 97% όλων των δεδομένων της εταιρείας.</a:t>
            </a:r>
          </a:p>
          <a:p>
            <a:pPr marL="630238" lvl="1" indent="-182563"/>
            <a:r>
              <a:rPr lang="el-GR" sz="2300" dirty="0" smtClean="0"/>
              <a:t>Δεν αξιοποιήθηκαν τα αποτελέσματα από τις προβλέψεις.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336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Πλατφόρμα </a:t>
            </a:r>
            <a:r>
              <a:rPr lang="en-US" dirty="0" smtClean="0"/>
              <a:t>Telco Big Data</a:t>
            </a:r>
            <a:endParaRPr lang="el-G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581400" y="1828800"/>
            <a:ext cx="4408487" cy="40157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1400" y="4648200"/>
            <a:ext cx="4408487" cy="1196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41686" y="5143500"/>
            <a:ext cx="925514" cy="76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67200" y="4724400"/>
            <a:ext cx="1828800" cy="9144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-2" y="4669304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Business Support System: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/>
              <a:t>πληροφορίες κυρίως των πελατών, δημογραφικά στοιχεία καθώς επίσης και λεπτομέρειες σχετικά με τη συμπεριφορά του χρήστη, χρεώσεις, χρόνους ομιλίας και αριθμό μηνυμάτων σε καθημερινή </a:t>
            </a:r>
            <a:r>
              <a:rPr lang="el-GR" sz="1600" dirty="0" smtClean="0"/>
              <a:t>βάση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/>
              <a:t>24 </a:t>
            </a:r>
            <a:r>
              <a:rPr lang="el-GR" sz="1600" dirty="0" smtClean="0"/>
              <a:t>GB</a:t>
            </a:r>
            <a:r>
              <a:rPr lang="en-US" sz="1600" dirty="0" smtClean="0"/>
              <a:t> per </a:t>
            </a:r>
            <a:r>
              <a:rPr lang="el-GR" sz="1600" dirty="0" err="1" smtClean="0"/>
              <a:t>day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0" y="4724400"/>
            <a:ext cx="1371600" cy="914400"/>
          </a:xfrm>
          <a:prstGeom prst="round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467600" y="5029200"/>
            <a:ext cx="12192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0600" y="43434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Operations Support System: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/>
              <a:t>δεδομένα που περιγράφουν τη συμπεριφορά του χρήστη στο </a:t>
            </a:r>
            <a:r>
              <a:rPr lang="el-GR" sz="1600" dirty="0" smtClean="0"/>
              <a:t>δίκτυο </a:t>
            </a:r>
            <a:r>
              <a:rPr lang="el-GR" sz="1600" dirty="0"/>
              <a:t>από φορητές </a:t>
            </a:r>
            <a:r>
              <a:rPr lang="el-GR" sz="1600" dirty="0" smtClean="0"/>
              <a:t>συσκευές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 smtClean="0"/>
              <a:t>δεδομένα </a:t>
            </a:r>
            <a:r>
              <a:rPr lang="el-GR" sz="1600" dirty="0"/>
              <a:t>που μπορεί να χρησιμοποιηθούν για εξαγωγή των διάφορων διαδρομών που ακολουθούν οι </a:t>
            </a:r>
            <a:r>
              <a:rPr lang="el-GR" sz="1600" dirty="0" smtClean="0"/>
              <a:t>χρήστες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 smtClean="0"/>
              <a:t>2.2</a:t>
            </a:r>
            <a:r>
              <a:rPr lang="el-GR" sz="1600" dirty="0"/>
              <a:t> TB</a:t>
            </a:r>
            <a:r>
              <a:rPr lang="en-US" sz="1600" dirty="0"/>
              <a:t> per </a:t>
            </a:r>
            <a:r>
              <a:rPr lang="el-GR" sz="1600" dirty="0" err="1"/>
              <a:t>day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3581399" y="2667000"/>
            <a:ext cx="4408487" cy="198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4800600" y="3505200"/>
            <a:ext cx="2971800" cy="8382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4800600" y="2680487"/>
            <a:ext cx="2971800" cy="748513"/>
          </a:xfrm>
          <a:prstGeom prst="round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0" y="2362200"/>
            <a:ext cx="3581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Layer:</a:t>
            </a:r>
            <a:endParaRPr lang="el-GR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/>
              <a:t>αποθήκευση των δεδομένων στο κατανεμημένο σύστημα αρχείων </a:t>
            </a:r>
            <a:r>
              <a:rPr lang="el-GR" sz="1600" dirty="0" err="1" smtClean="0"/>
              <a:t>Hadoop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 smtClean="0"/>
              <a:t>τα </a:t>
            </a:r>
            <a:r>
              <a:rPr lang="el-GR" sz="1600" dirty="0"/>
              <a:t>δεδομένα βρίσκονται  σε πίνακες τύπου </a:t>
            </a:r>
            <a:r>
              <a:rPr lang="el-GR" sz="1600" dirty="0" err="1" smtClean="0"/>
              <a:t>Hive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600" dirty="0" err="1" smtClean="0"/>
              <a:t>Spark</a:t>
            </a:r>
            <a:r>
              <a:rPr lang="el-GR" sz="1600" dirty="0"/>
              <a:t> SQL</a:t>
            </a:r>
            <a:r>
              <a:rPr lang="en-US" sz="1600" dirty="0"/>
              <a:t> </a:t>
            </a:r>
            <a:r>
              <a:rPr lang="el-GR" sz="1600" dirty="0"/>
              <a:t>για γρηγορότερη εξυπηρέτηση των επερωτήσεων (</a:t>
            </a:r>
            <a:r>
              <a:rPr lang="el-GR" sz="1600" dirty="0" err="1"/>
              <a:t>queries</a:t>
            </a:r>
            <a:r>
              <a:rPr lang="el-GR" sz="1600" dirty="0"/>
              <a:t>) </a:t>
            </a:r>
            <a:endParaRPr lang="en-GB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1686" y="3608021"/>
            <a:ext cx="1458914" cy="20197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0" y="2590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Capability Layer:</a:t>
            </a:r>
            <a:endParaRPr lang="el-GR" sz="1600" b="1" dirty="0"/>
          </a:p>
          <a:p>
            <a:r>
              <a:rPr lang="el-GR" sz="1600" dirty="0"/>
              <a:t>Εξόρυξη χαρακτηριστικών μέσω μοντέλων και </a:t>
            </a:r>
            <a:r>
              <a:rPr lang="en-US" sz="1600" dirty="0"/>
              <a:t>machine learning </a:t>
            </a:r>
            <a:r>
              <a:rPr lang="el-GR" sz="1600" dirty="0"/>
              <a:t>αλγορίθμων</a:t>
            </a:r>
            <a:endParaRPr lang="en-GB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772400" y="3192522"/>
            <a:ext cx="609600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/>
          <p:cNvSpPr/>
          <p:nvPr/>
        </p:nvSpPr>
        <p:spPr>
          <a:xfrm>
            <a:off x="3581400" y="1828799"/>
            <a:ext cx="4408486" cy="8516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70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1"/>
      <p:bldP spid="10" grpId="2"/>
      <p:bldP spid="12" grpId="0" animBg="1"/>
      <p:bldP spid="12" grpId="1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2" grpId="0"/>
      <p:bldP spid="22" grpId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Σύστημα πρόβλεψης και διατήρησης των </a:t>
            </a:r>
            <a:r>
              <a:rPr lang="en-US" dirty="0" smtClean="0"/>
              <a:t>churners</a:t>
            </a:r>
            <a:endParaRPr lang="el-GR" dirty="0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382967" y="1846263"/>
            <a:ext cx="5486392" cy="4022725"/>
          </a:xfrm>
          <a:prstGeom prst="rect">
            <a:avLst/>
          </a:prstGeom>
        </p:spPr>
      </p:pic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49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(HDFS) / Apache Spark 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98120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2500" dirty="0" smtClean="0"/>
              <a:t>Κατανεμημένα συστήματα αποθήκευσης και διαχείρισης δεδομένων</a:t>
            </a:r>
            <a:endParaRPr lang="en-US" sz="25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2661037"/>
            <a:ext cx="4419600" cy="3343523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>
            <a:off x="3810000" y="4336584"/>
            <a:ext cx="3048000" cy="166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17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Feature Engineering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500" dirty="0" smtClean="0"/>
              <a:t>Τεχνικές επιλογής και εξαγωγής χαρακτηριστικών</a:t>
            </a:r>
            <a:endParaRPr lang="el-GR" sz="14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2500" dirty="0" smtClean="0"/>
              <a:t>Χρησιμοποιούν τα </a:t>
            </a:r>
            <a:r>
              <a:rPr lang="en-US" sz="2500" b="1" dirty="0" smtClean="0"/>
              <a:t>Hive</a:t>
            </a:r>
            <a:r>
              <a:rPr lang="en-US" sz="2500" dirty="0" smtClean="0"/>
              <a:t> </a:t>
            </a:r>
            <a:r>
              <a:rPr lang="el-GR" sz="2500" dirty="0" smtClean="0"/>
              <a:t>και </a:t>
            </a:r>
            <a:r>
              <a:rPr lang="en-US" sz="2500" b="1" dirty="0" smtClean="0"/>
              <a:t>Spark SQL  </a:t>
            </a:r>
            <a:r>
              <a:rPr lang="el-GR" sz="2500" dirty="0" smtClean="0"/>
              <a:t>από την πλατφόρμα</a:t>
            </a:r>
            <a:endParaRPr lang="el-GR" sz="800" dirty="0" smtClean="0"/>
          </a:p>
          <a:p>
            <a:pPr lvl="1">
              <a:lnSpc>
                <a:spcPct val="100000"/>
              </a:lnSpc>
            </a:pPr>
            <a:r>
              <a:rPr lang="el-GR" sz="2100" dirty="0" smtClean="0"/>
              <a:t>Τα ακατέργαστα δεδομένα αποθηκεύονται ως </a:t>
            </a:r>
            <a:r>
              <a:rPr lang="en-US" sz="2100" dirty="0" smtClean="0"/>
              <a:t>Hive </a:t>
            </a:r>
            <a:r>
              <a:rPr lang="el-GR" sz="2100" dirty="0" smtClean="0"/>
              <a:t>πίνακες στο </a:t>
            </a:r>
            <a:r>
              <a:rPr lang="en-US" sz="2100" dirty="0" smtClean="0"/>
              <a:t>HDFS</a:t>
            </a:r>
            <a:endParaRPr lang="el-GR" sz="2100" dirty="0" smtClean="0"/>
          </a:p>
          <a:p>
            <a:pPr lvl="1">
              <a:lnSpc>
                <a:spcPct val="100000"/>
              </a:lnSpc>
            </a:pPr>
            <a:r>
              <a:rPr lang="el-GR" sz="2100" dirty="0" smtClean="0"/>
              <a:t>Χρήση της </a:t>
            </a:r>
            <a:r>
              <a:rPr lang="en-US" sz="2100" dirty="0" smtClean="0"/>
              <a:t>Spark SQL </a:t>
            </a:r>
            <a:r>
              <a:rPr lang="el-GR" sz="2100" dirty="0" smtClean="0"/>
              <a:t>για χειρισμό των πινάκων (</a:t>
            </a:r>
            <a:r>
              <a:rPr lang="el-GR" sz="2100" dirty="0" err="1" smtClean="0"/>
              <a:t>π.χ</a:t>
            </a:r>
            <a:r>
              <a:rPr lang="el-GR" sz="2100" dirty="0" smtClean="0"/>
              <a:t> </a:t>
            </a:r>
            <a:r>
              <a:rPr lang="en-US" sz="2100" dirty="0" smtClean="0"/>
              <a:t>queries)</a:t>
            </a:r>
          </a:p>
          <a:p>
            <a:pPr lvl="2">
              <a:lnSpc>
                <a:spcPct val="100000"/>
              </a:lnSpc>
            </a:pPr>
            <a:r>
              <a:rPr lang="el-GR" sz="1800" dirty="0" smtClean="0"/>
              <a:t>Ενδιάμεσα αποτελέσματα από τα </a:t>
            </a:r>
            <a:r>
              <a:rPr lang="en-US" sz="1800" dirty="0" smtClean="0"/>
              <a:t>queries </a:t>
            </a:r>
            <a:r>
              <a:rPr lang="el-GR" sz="1800" dirty="0" smtClean="0"/>
              <a:t>αποθηκεύονται ως </a:t>
            </a:r>
            <a:r>
              <a:rPr lang="en-US" sz="1800" dirty="0" smtClean="0"/>
              <a:t>Hive </a:t>
            </a:r>
            <a:r>
              <a:rPr lang="el-GR" sz="1800" dirty="0" smtClean="0"/>
              <a:t>πίνακες</a:t>
            </a:r>
          </a:p>
          <a:p>
            <a:pPr lvl="2">
              <a:lnSpc>
                <a:spcPct val="100000"/>
              </a:lnSpc>
            </a:pPr>
            <a:r>
              <a:rPr lang="el-GR" sz="1800" dirty="0" smtClean="0"/>
              <a:t>Μεγάλοι πίνακες (</a:t>
            </a:r>
            <a:r>
              <a:rPr lang="en-US" sz="1800" dirty="0" smtClean="0"/>
              <a:t>wide tables)</a:t>
            </a:r>
            <a:r>
              <a:rPr lang="el-GR" sz="1800" dirty="0" smtClean="0"/>
              <a:t> εξάγονται στο </a:t>
            </a:r>
            <a:r>
              <a:rPr lang="en-US" sz="1800" dirty="0" smtClean="0"/>
              <a:t>Hive </a:t>
            </a:r>
            <a:r>
              <a:rPr lang="el-GR" sz="1800" dirty="0" smtClean="0"/>
              <a:t>για τη δημιουργία </a:t>
            </a:r>
            <a:r>
              <a:rPr lang="en-US" sz="1800" b="1" dirty="0" smtClean="0"/>
              <a:t>Classifier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305" y="178229"/>
            <a:ext cx="1308699" cy="990059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 flipV="1">
            <a:off x="154305" y="457200"/>
            <a:ext cx="836295" cy="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6" y="0"/>
            <a:ext cx="8976527" cy="6858000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151" t="46667" r="1807" b="14444"/>
          <a:stretch/>
        </p:blipFill>
        <p:spPr>
          <a:xfrm>
            <a:off x="2584171" y="1371600"/>
            <a:ext cx="716943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59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Ανασκόπηση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Ανασκόπηση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10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1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2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3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4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5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6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7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8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9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1937</Words>
  <Application>Microsoft Office PowerPoint</Application>
  <PresentationFormat>Custom</PresentationFormat>
  <Paragraphs>334</Paragraphs>
  <Slides>32</Slides>
  <Notes>29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Ανασκόπηση</vt:lpstr>
      <vt:lpstr>Telco Churn Prediction with Big Data</vt:lpstr>
      <vt:lpstr>Περιεχόμενα</vt:lpstr>
      <vt:lpstr>Εισαγωγή</vt:lpstr>
      <vt:lpstr>Εισαγωγή</vt:lpstr>
      <vt:lpstr>Παλαιότερες Εργασίες</vt:lpstr>
      <vt:lpstr>Πλατφόρμα Telco Big Data</vt:lpstr>
      <vt:lpstr>Σύστημα πρόβλεψης και διατήρησης των churners</vt:lpstr>
      <vt:lpstr>Apache Hadoop (HDFS) / Apache Spark </vt:lpstr>
      <vt:lpstr>  Feature Engineering</vt:lpstr>
      <vt:lpstr> Ομάδες χαρακτηριστικών</vt:lpstr>
      <vt:lpstr>Χαρακτηριστικά Baseline </vt:lpstr>
      <vt:lpstr>Graph-based Χαρακτηριστικά</vt:lpstr>
      <vt:lpstr>Topic Features</vt:lpstr>
      <vt:lpstr>Second-Order Features</vt:lpstr>
      <vt:lpstr>Χαρακτηριστικά CS</vt:lpstr>
      <vt:lpstr>Χαρακτηριστικά PS</vt:lpstr>
      <vt:lpstr>Classifiers</vt:lpstr>
      <vt:lpstr>Retention Campaigns</vt:lpstr>
      <vt:lpstr>Sliding window μεγέθους 4 μηνών</vt:lpstr>
      <vt:lpstr>Μετρικές Απόδοσης</vt:lpstr>
      <vt:lpstr>Slide 21</vt:lpstr>
      <vt:lpstr>Πειράματα – Μετρήσεις Ποσότητα Δεδομένων (Volume)</vt:lpstr>
      <vt:lpstr>Πειράματα – Μετρήσεις Ποικιλία Χαρακτηριστικών (Variety)</vt:lpstr>
      <vt:lpstr>Slide 24</vt:lpstr>
      <vt:lpstr>Slide 25</vt:lpstr>
      <vt:lpstr>Πειράματα – Μετρήσεις Ταχύτητα αναβάθμισης δεδομένων (Velocity)</vt:lpstr>
      <vt:lpstr>Πειράματα – Μετρήσεις Value (Business Value)</vt:lpstr>
      <vt:lpstr>Πειράματα – Μετρήσεις Data Imbalance</vt:lpstr>
      <vt:lpstr>Πειράματα – Μετρήσεις Classifiers</vt:lpstr>
      <vt:lpstr>Αποτελέσματα - Συμπεράσματα</vt:lpstr>
      <vt:lpstr>Αποτελέσματα – Συμπεράσματα OSS δεδομένα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Georgia Rotsidou</dc:creator>
  <cp:lastModifiedBy>user</cp:lastModifiedBy>
  <cp:revision>106</cp:revision>
  <dcterms:created xsi:type="dcterms:W3CDTF">2015-11-06T16:07:00Z</dcterms:created>
  <dcterms:modified xsi:type="dcterms:W3CDTF">2015-12-04T08:36:29Z</dcterms:modified>
</cp:coreProperties>
</file>