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2" r:id="rId7"/>
    <p:sldId id="263" r:id="rId8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2" autoAdjust="0"/>
    <p:restoredTop sz="94598" autoAdjust="0"/>
  </p:normalViewPr>
  <p:slideViewPr>
    <p:cSldViewPr snapToGrid="0" showGuides="1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1A4F8C-E918-4AA2-B7D6-8BA3DF09F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2EAE0-7046-43A4-A1B0-62E783DBF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E78637-9866-472C-B827-FE74ABBD3EA1}" type="datetime1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7D107-515E-4AFF-A175-895B266E35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2CA95-5884-4688-8B0C-37914EB108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490F62-96B5-44BE-A8A5-3DEBC6A2B6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0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BE3B7A-5542-440A-B7CD-5AB6A17E6EFE}" type="datetime1">
              <a:rPr lang="en-GB" noProof="0" smtClean="0"/>
              <a:t>17/06/2024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3359F2-43EF-4812-9DC0-98C0B1A406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7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3359F2-43EF-4812-9DC0-98C0B1A406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2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rtlCol="0" anchor="ctr"/>
          <a:lstStyle/>
          <a:p>
            <a:pPr algn="r" rtl="0"/>
            <a:r>
              <a:rPr lang="en-US" noProof="0">
                <a:solidFill>
                  <a:schemeClr val="tx2"/>
                </a:solidFill>
              </a:rPr>
              <a:t>Click to edit Master title style</a:t>
            </a:r>
            <a:endParaRPr lang="en-GB" noProof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GB" noProof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 rtlCol="0">
            <a:normAutofit/>
          </a:bodyPr>
          <a:lstStyle/>
          <a:p>
            <a:pPr rtl="0"/>
            <a:r>
              <a:rPr lang="en-US" noProof="0">
                <a:solidFill>
                  <a:schemeClr val="tx2"/>
                </a:solidFill>
              </a:rPr>
              <a:t>Click to edit Master title style</a:t>
            </a:r>
            <a:endParaRPr lang="en-GB" noProof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 rtlCol="0"/>
          <a:lstStyle/>
          <a:p>
            <a:pPr rtl="0"/>
            <a:r>
              <a:rPr lang="pl-PL" dirty="0"/>
              <a:t>PNEUMONIA SCREENING USING </a:t>
            </a:r>
            <a:br>
              <a:rPr lang="pl-PL" dirty="0"/>
            </a:br>
            <a:r>
              <a:rPr lang="pl-PL" dirty="0"/>
              <a:t>CONVOLUTIONAL NEURAL NETWORK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/>
          <a:lstStyle/>
          <a:p>
            <a:pPr rtl="0"/>
            <a:r>
              <a:rPr lang="pl-PL" dirty="0"/>
              <a:t>Jakub Minor</a:t>
            </a:r>
            <a:endParaRPr lang="en-GB" dirty="0"/>
          </a:p>
        </p:txBody>
      </p:sp>
      <p:pic>
        <p:nvPicPr>
          <p:cNvPr id="8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" y="3081528"/>
            <a:ext cx="11265408" cy="3310128"/>
          </a:xfr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Data </a:t>
            </a:r>
            <a:r>
              <a:rPr lang="pl-PL" dirty="0" err="1"/>
              <a:t>preparation</a:t>
            </a:r>
            <a:r>
              <a:rPr lang="pl-PL" dirty="0"/>
              <a:t> and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pl-PL" dirty="0" err="1"/>
              <a:t>Images</a:t>
            </a:r>
            <a:r>
              <a:rPr lang="pl-PL" dirty="0"/>
              <a:t> </a:t>
            </a:r>
            <a:r>
              <a:rPr lang="pl-PL" dirty="0" err="1"/>
              <a:t>split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three</a:t>
            </a:r>
            <a:r>
              <a:rPr lang="pl-PL" dirty="0"/>
              <a:t>:</a:t>
            </a:r>
          </a:p>
          <a:p>
            <a:pPr rtl="0"/>
            <a:r>
              <a:rPr lang="pl-PL" dirty="0"/>
              <a:t>Test – 624; Train – 4900; Val – 532 (</a:t>
            </a:r>
            <a:r>
              <a:rPr lang="pl-PL" dirty="0" err="1"/>
              <a:t>randomly</a:t>
            </a:r>
            <a:r>
              <a:rPr lang="pl-PL" dirty="0"/>
              <a:t> </a:t>
            </a:r>
            <a:r>
              <a:rPr lang="pl-PL" dirty="0" err="1"/>
              <a:t>moved</a:t>
            </a:r>
            <a:r>
              <a:rPr lang="pl-PL" dirty="0"/>
              <a:t> from </a:t>
            </a:r>
            <a:r>
              <a:rPr lang="pl-PL" dirty="0" err="1"/>
              <a:t>old</a:t>
            </a:r>
            <a:r>
              <a:rPr lang="pl-PL" dirty="0"/>
              <a:t> test folder)</a:t>
            </a:r>
          </a:p>
          <a:p>
            <a:pPr rtl="0"/>
            <a:r>
              <a:rPr lang="pl-PL" dirty="0"/>
              <a:t>For uniform </a:t>
            </a:r>
            <a:r>
              <a:rPr lang="pl-PL" dirty="0" err="1"/>
              <a:t>size</a:t>
            </a:r>
            <a:r>
              <a:rPr lang="pl-PL" dirty="0"/>
              <a:t> and a </a:t>
            </a:r>
            <a:r>
              <a:rPr lang="pl-PL" dirty="0" err="1"/>
              <a:t>manageable</a:t>
            </a:r>
            <a:r>
              <a:rPr lang="pl-PL" dirty="0"/>
              <a:t> </a:t>
            </a:r>
            <a:r>
              <a:rPr lang="pl-PL" dirty="0" err="1"/>
              <a:t>computing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, I </a:t>
            </a:r>
            <a:r>
              <a:rPr lang="pl-PL" dirty="0" err="1"/>
              <a:t>convert</a:t>
            </a:r>
            <a:r>
              <a:rPr lang="pl-PL" dirty="0"/>
              <a:t> </a:t>
            </a:r>
            <a:r>
              <a:rPr lang="pl-PL" dirty="0" err="1"/>
              <a:t>images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128x128 </a:t>
            </a:r>
            <a:r>
              <a:rPr lang="pl-PL" dirty="0" err="1"/>
              <a:t>pixels</a:t>
            </a:r>
            <a:r>
              <a:rPr lang="pl-PL" dirty="0"/>
              <a:t> and </a:t>
            </a:r>
            <a:r>
              <a:rPr lang="pl-PL" dirty="0" err="1"/>
              <a:t>grayscale</a:t>
            </a:r>
            <a:endParaRPr lang="pl-PL" dirty="0"/>
          </a:p>
          <a:p>
            <a:pPr rtl="0"/>
            <a:r>
              <a:rPr lang="pl-PL" dirty="0" err="1"/>
              <a:t>Images</a:t>
            </a:r>
            <a:r>
              <a:rPr lang="pl-PL" dirty="0"/>
              <a:t> </a:t>
            </a:r>
            <a:r>
              <a:rPr lang="pl-PL" dirty="0" err="1"/>
              <a:t>converted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tensors</a:t>
            </a:r>
            <a:r>
              <a:rPr lang="pl-PL" dirty="0"/>
              <a:t> for </a:t>
            </a:r>
            <a:r>
              <a:rPr lang="pl-PL" dirty="0" err="1"/>
              <a:t>PyTorch</a:t>
            </a:r>
            <a:r>
              <a:rPr lang="pl-PL" dirty="0"/>
              <a:t> </a:t>
            </a:r>
            <a:r>
              <a:rPr lang="pl-PL" dirty="0" err="1"/>
              <a:t>use</a:t>
            </a:r>
            <a:endParaRPr lang="pl-PL" dirty="0"/>
          </a:p>
          <a:p>
            <a:pPr rtl="0"/>
            <a:r>
              <a:rPr lang="en-GB" dirty="0"/>
              <a:t>2 convolutional layers followed by max-pooling layers, a dropout layer to prevent overfitting, a fully connected layer to combine features, and an output layer</a:t>
            </a:r>
            <a:r>
              <a:rPr lang="pl-PL" dirty="0"/>
              <a:t>.</a:t>
            </a:r>
            <a:endParaRPr lang="en-GB" dirty="0"/>
          </a:p>
        </p:txBody>
      </p:sp>
      <p:pic>
        <p:nvPicPr>
          <p:cNvPr id="19" name="Picture 18" descr="A finger picking up a file&#10;&#10;Description automatically generated">
            <a:extLst>
              <a:ext uri="{FF2B5EF4-FFF2-40B4-BE49-F238E27FC236}">
                <a16:creationId xmlns:a16="http://schemas.microsoft.com/office/drawing/2014/main" id="{8F9CBBA3-304A-6E88-FEAD-B6DB882D1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38" r="20378" b="-1"/>
          <a:stretch/>
        </p:blipFill>
        <p:spPr>
          <a:xfrm>
            <a:off x="6416039" y="2228003"/>
            <a:ext cx="5194769" cy="3633047"/>
          </a:xfrm>
          <a:prstGeom prst="rect">
            <a:avLst/>
          </a:prstGeom>
          <a:noFill/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 err="1"/>
              <a:t>TRAining</a:t>
            </a:r>
            <a:r>
              <a:rPr lang="pl-PL" dirty="0"/>
              <a:t> </a:t>
            </a:r>
            <a:r>
              <a:rPr lang="pl-PL" dirty="0" err="1"/>
              <a:t>Choices</a:t>
            </a:r>
            <a:endParaRPr lang="en-GB" dirty="0"/>
          </a:p>
        </p:txBody>
      </p:sp>
      <p:pic>
        <p:nvPicPr>
          <p:cNvPr id="5" name="Picture 4" descr="A robot lifting weights on a chair&#10;&#10;Description automatically generated">
            <a:extLst>
              <a:ext uri="{FF2B5EF4-FFF2-40B4-BE49-F238E27FC236}">
                <a16:creationId xmlns:a16="http://schemas.microsoft.com/office/drawing/2014/main" id="{5B1FDA20-552D-BDB3-2507-5D37C6EE3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47"/>
          <a:stretch/>
        </p:blipFill>
        <p:spPr>
          <a:xfrm>
            <a:off x="2036028" y="2228003"/>
            <a:ext cx="2285096" cy="363304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pl-PL" sz="1500" dirty="0"/>
              <a:t>Learning </a:t>
            </a:r>
            <a:r>
              <a:rPr lang="pl-PL" sz="1500" dirty="0" err="1"/>
              <a:t>rate</a:t>
            </a:r>
            <a:r>
              <a:rPr lang="pl-PL" sz="1500" dirty="0"/>
              <a:t> </a:t>
            </a:r>
            <a:r>
              <a:rPr lang="pl-PL" sz="1500" dirty="0" err="1"/>
              <a:t>started</a:t>
            </a:r>
            <a:r>
              <a:rPr lang="pl-PL" sz="1500" dirty="0"/>
              <a:t> </a:t>
            </a:r>
            <a:r>
              <a:rPr lang="pl-PL" sz="1500" dirty="0" err="1"/>
              <a:t>at</a:t>
            </a:r>
            <a:r>
              <a:rPr lang="pl-PL" sz="1500" dirty="0"/>
              <a:t> 0.002, </a:t>
            </a:r>
            <a:r>
              <a:rPr lang="pl-PL" sz="1500" dirty="0" err="1"/>
              <a:t>decrease</a:t>
            </a:r>
            <a:r>
              <a:rPr lang="pl-PL" sz="1500" dirty="0"/>
              <a:t> to 1/5th </a:t>
            </a:r>
            <a:r>
              <a:rPr lang="pl-PL" sz="1500" dirty="0" err="1"/>
              <a:t>every</a:t>
            </a:r>
            <a:r>
              <a:rPr lang="pl-PL" sz="1500" dirty="0"/>
              <a:t> 4 </a:t>
            </a:r>
            <a:r>
              <a:rPr lang="pl-PL" sz="1500" dirty="0" err="1"/>
              <a:t>epochs</a:t>
            </a:r>
            <a:r>
              <a:rPr lang="pl-PL" sz="1500" dirty="0"/>
              <a:t> – the model </a:t>
            </a:r>
            <a:r>
              <a:rPr lang="pl-PL" sz="1500" dirty="0" err="1"/>
              <a:t>had</a:t>
            </a:r>
            <a:r>
              <a:rPr lang="pl-PL" sz="1500" dirty="0"/>
              <a:t> a </a:t>
            </a:r>
            <a:r>
              <a:rPr lang="pl-PL" sz="1500" dirty="0" err="1"/>
              <a:t>tendency</a:t>
            </a:r>
            <a:r>
              <a:rPr lang="pl-PL" sz="1500" dirty="0"/>
              <a:t> to </a:t>
            </a:r>
            <a:r>
              <a:rPr lang="pl-PL" sz="1500" dirty="0" err="1"/>
              <a:t>stagnate</a:t>
            </a:r>
            <a:r>
              <a:rPr lang="pl-PL" sz="1500" dirty="0"/>
              <a:t> </a:t>
            </a:r>
            <a:r>
              <a:rPr lang="pl-PL" sz="1500" dirty="0" err="1"/>
              <a:t>quickly</a:t>
            </a:r>
            <a:endParaRPr lang="pl-PL" sz="1500" dirty="0"/>
          </a:p>
          <a:p>
            <a:pPr rtl="0">
              <a:lnSpc>
                <a:spcPct val="90000"/>
              </a:lnSpc>
            </a:pPr>
            <a:r>
              <a:rPr lang="pl-PL" sz="1500" dirty="0" err="1"/>
              <a:t>Relatively</a:t>
            </a:r>
            <a:r>
              <a:rPr lang="pl-PL" sz="1500" dirty="0"/>
              <a:t> </a:t>
            </a:r>
            <a:r>
              <a:rPr lang="pl-PL" sz="1500" dirty="0" err="1"/>
              <a:t>simple</a:t>
            </a:r>
            <a:r>
              <a:rPr lang="pl-PL" sz="1500" dirty="0"/>
              <a:t> network – </a:t>
            </a:r>
            <a:r>
              <a:rPr lang="pl-PL" sz="1500" dirty="0" err="1"/>
              <a:t>more</a:t>
            </a:r>
            <a:r>
              <a:rPr lang="pl-PL" sz="1500" dirty="0"/>
              <a:t> </a:t>
            </a:r>
            <a:r>
              <a:rPr lang="pl-PL" sz="1500" dirty="0" err="1"/>
              <a:t>complex</a:t>
            </a:r>
            <a:r>
              <a:rPr lang="pl-PL" sz="1500" dirty="0"/>
              <a:t> </a:t>
            </a:r>
            <a:r>
              <a:rPr lang="pl-PL" sz="1500" dirty="0" err="1"/>
              <a:t>ones</a:t>
            </a:r>
            <a:r>
              <a:rPr lang="pl-PL" sz="1500" dirty="0"/>
              <a:t> </a:t>
            </a:r>
            <a:r>
              <a:rPr lang="pl-PL" sz="1500" dirty="0" err="1"/>
              <a:t>didn’t</a:t>
            </a:r>
            <a:r>
              <a:rPr lang="pl-PL" sz="1500" dirty="0"/>
              <a:t> </a:t>
            </a:r>
            <a:r>
              <a:rPr lang="pl-PL" sz="1500" dirty="0" err="1"/>
              <a:t>improve</a:t>
            </a:r>
            <a:r>
              <a:rPr lang="pl-PL" sz="1500" dirty="0"/>
              <a:t> </a:t>
            </a:r>
            <a:r>
              <a:rPr lang="pl-PL" sz="1500" dirty="0" err="1"/>
              <a:t>results</a:t>
            </a:r>
            <a:endParaRPr lang="pl-PL" sz="1500" dirty="0"/>
          </a:p>
          <a:p>
            <a:pPr rtl="0">
              <a:lnSpc>
                <a:spcPct val="90000"/>
              </a:lnSpc>
            </a:pPr>
            <a:r>
              <a:rPr lang="pl-PL" sz="1500" dirty="0" err="1"/>
              <a:t>Early</a:t>
            </a:r>
            <a:r>
              <a:rPr lang="pl-PL" sz="1500" dirty="0"/>
              <a:t> </a:t>
            </a:r>
            <a:r>
              <a:rPr lang="pl-PL" sz="1500" dirty="0" err="1"/>
              <a:t>stopping</a:t>
            </a:r>
            <a:r>
              <a:rPr lang="pl-PL" sz="1500" dirty="0"/>
              <a:t> </a:t>
            </a:r>
            <a:r>
              <a:rPr lang="pl-PL" sz="1500" dirty="0" err="1"/>
              <a:t>after</a:t>
            </a:r>
            <a:r>
              <a:rPr lang="pl-PL" sz="1500" dirty="0"/>
              <a:t> 5 </a:t>
            </a:r>
            <a:r>
              <a:rPr lang="pl-PL" sz="1500" dirty="0" err="1"/>
              <a:t>epochs</a:t>
            </a:r>
            <a:r>
              <a:rPr lang="pl-PL" sz="1500" dirty="0"/>
              <a:t> </a:t>
            </a:r>
            <a:r>
              <a:rPr lang="pl-PL" sz="1500" dirty="0" err="1"/>
              <a:t>without</a:t>
            </a:r>
            <a:r>
              <a:rPr lang="pl-PL" sz="1500" dirty="0"/>
              <a:t> progres – </a:t>
            </a:r>
            <a:r>
              <a:rPr lang="pl-PL" sz="1500" dirty="0" err="1"/>
              <a:t>longer</a:t>
            </a:r>
            <a:r>
              <a:rPr lang="pl-PL" sz="1500" dirty="0"/>
              <a:t> </a:t>
            </a:r>
            <a:r>
              <a:rPr lang="pl-PL" sz="1500" dirty="0" err="1"/>
              <a:t>than</a:t>
            </a:r>
            <a:r>
              <a:rPr lang="pl-PL" sz="1500" dirty="0"/>
              <a:t> learning </a:t>
            </a:r>
            <a:r>
              <a:rPr lang="pl-PL" sz="1500" dirty="0" err="1"/>
              <a:t>rate</a:t>
            </a:r>
            <a:r>
              <a:rPr lang="pl-PL" sz="1500" dirty="0"/>
              <a:t> step</a:t>
            </a:r>
          </a:p>
          <a:p>
            <a:pPr rtl="0">
              <a:lnSpc>
                <a:spcPct val="90000"/>
              </a:lnSpc>
            </a:pPr>
            <a:r>
              <a:rPr lang="pl-PL" sz="1500" dirty="0"/>
              <a:t>l2 reg. to </a:t>
            </a:r>
            <a:r>
              <a:rPr lang="pl-PL" sz="1500" dirty="0" err="1"/>
              <a:t>penalize</a:t>
            </a:r>
            <a:r>
              <a:rPr lang="pl-PL" sz="1500" dirty="0"/>
              <a:t> </a:t>
            </a:r>
            <a:r>
              <a:rPr lang="pl-PL" sz="1500" dirty="0" err="1"/>
              <a:t>large</a:t>
            </a:r>
            <a:r>
              <a:rPr lang="pl-PL" sz="1500" dirty="0"/>
              <a:t> </a:t>
            </a:r>
            <a:r>
              <a:rPr lang="pl-PL" sz="1500" dirty="0" err="1"/>
              <a:t>loss</a:t>
            </a:r>
            <a:r>
              <a:rPr lang="pl-PL" sz="1500" dirty="0"/>
              <a:t>, </a:t>
            </a:r>
            <a:r>
              <a:rPr lang="pl-PL" sz="1500" dirty="0" err="1"/>
              <a:t>custom</a:t>
            </a:r>
            <a:r>
              <a:rPr lang="pl-PL" sz="1500" dirty="0"/>
              <a:t> </a:t>
            </a:r>
            <a:r>
              <a:rPr lang="pl-PL" sz="1500" dirty="0" err="1"/>
              <a:t>weights</a:t>
            </a:r>
            <a:r>
              <a:rPr lang="pl-PL" sz="1500" dirty="0"/>
              <a:t> to </a:t>
            </a:r>
            <a:r>
              <a:rPr lang="pl-PL" sz="1500" dirty="0" err="1"/>
              <a:t>penalize</a:t>
            </a:r>
            <a:r>
              <a:rPr lang="pl-PL" sz="1500" dirty="0"/>
              <a:t> </a:t>
            </a:r>
            <a:r>
              <a:rPr lang="pl-PL" sz="1500" dirty="0" err="1"/>
              <a:t>false</a:t>
            </a:r>
            <a:r>
              <a:rPr lang="pl-PL" sz="1500" dirty="0"/>
              <a:t> </a:t>
            </a:r>
            <a:r>
              <a:rPr lang="pl-PL" sz="1500" dirty="0" err="1"/>
              <a:t>negatives</a:t>
            </a:r>
            <a:endParaRPr lang="pl-PL" sz="1500" dirty="0"/>
          </a:p>
          <a:p>
            <a:pPr rtl="0">
              <a:lnSpc>
                <a:spcPct val="90000"/>
              </a:lnSpc>
            </a:pPr>
            <a:r>
              <a:rPr lang="pl-PL" sz="1500" dirty="0"/>
              <a:t>0.6 </a:t>
            </a:r>
            <a:r>
              <a:rPr lang="pl-PL" sz="1500" dirty="0" err="1"/>
              <a:t>dropout</a:t>
            </a:r>
            <a:r>
              <a:rPr lang="pl-PL" sz="1500" dirty="0"/>
              <a:t> </a:t>
            </a:r>
            <a:r>
              <a:rPr lang="pl-PL" sz="1500" dirty="0" err="1"/>
              <a:t>rate</a:t>
            </a:r>
            <a:r>
              <a:rPr lang="pl-PL" sz="1500" dirty="0"/>
              <a:t> to </a:t>
            </a:r>
            <a:r>
              <a:rPr lang="pl-PL" sz="1500" dirty="0" err="1"/>
              <a:t>combat</a:t>
            </a:r>
            <a:r>
              <a:rPr lang="pl-PL" sz="1500" dirty="0"/>
              <a:t> </a:t>
            </a:r>
            <a:r>
              <a:rPr lang="pl-PL" sz="1500" dirty="0" err="1"/>
              <a:t>overfitting</a:t>
            </a:r>
            <a:endParaRPr lang="pl-PL" sz="1500" dirty="0"/>
          </a:p>
          <a:p>
            <a:pPr rtl="0">
              <a:lnSpc>
                <a:spcPct val="90000"/>
              </a:lnSpc>
            </a:pPr>
            <a:r>
              <a:rPr lang="pl-PL" sz="1500" dirty="0" err="1"/>
              <a:t>Scheduled</a:t>
            </a:r>
            <a:r>
              <a:rPr lang="pl-PL" sz="1500" dirty="0"/>
              <a:t> for 30 </a:t>
            </a:r>
            <a:r>
              <a:rPr lang="pl-PL" sz="1500" dirty="0" err="1"/>
              <a:t>epochs</a:t>
            </a:r>
            <a:r>
              <a:rPr lang="pl-PL" sz="1500" dirty="0"/>
              <a:t>, </a:t>
            </a:r>
            <a:r>
              <a:rPr lang="pl-PL" sz="1500" dirty="0" err="1"/>
              <a:t>early</a:t>
            </a:r>
            <a:r>
              <a:rPr lang="pl-PL" sz="1500" dirty="0"/>
              <a:t> </a:t>
            </a:r>
            <a:r>
              <a:rPr lang="pl-PL" sz="1500" dirty="0" err="1"/>
              <a:t>stopped</a:t>
            </a:r>
            <a:r>
              <a:rPr lang="pl-PL" sz="1500" dirty="0"/>
              <a:t> </a:t>
            </a:r>
            <a:r>
              <a:rPr lang="pl-PL" sz="1500" dirty="0" err="1"/>
              <a:t>at</a:t>
            </a:r>
            <a:r>
              <a:rPr lang="pl-PL" sz="1500" dirty="0"/>
              <a:t> 14.</a:t>
            </a:r>
          </a:p>
          <a:p>
            <a:pPr rtl="0">
              <a:lnSpc>
                <a:spcPct val="90000"/>
              </a:lnSpc>
            </a:pPr>
            <a:r>
              <a:rPr lang="pl-PL" sz="1500" dirty="0" err="1"/>
              <a:t>Double-checked</a:t>
            </a:r>
            <a:r>
              <a:rPr lang="pl-PL" sz="1500" dirty="0"/>
              <a:t> in 3-fold cross </a:t>
            </a:r>
            <a:r>
              <a:rPr lang="pl-PL" sz="1500" dirty="0" err="1"/>
              <a:t>valuation</a:t>
            </a:r>
            <a:r>
              <a:rPr lang="pl-PL" sz="1500" dirty="0"/>
              <a:t> </a:t>
            </a:r>
            <a:r>
              <a:rPr lang="pl-PL" sz="1500" dirty="0" err="1"/>
              <a:t>at</a:t>
            </a:r>
            <a:r>
              <a:rPr lang="pl-PL" sz="1500" dirty="0"/>
              <a:t> start and </a:t>
            </a:r>
            <a:r>
              <a:rPr lang="pl-PL" sz="1500" dirty="0" err="1"/>
              <a:t>finish</a:t>
            </a:r>
            <a:endParaRPr lang="en-GB" sz="15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6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30BD-2592-99A4-E761-8A9741FB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 err="1"/>
              <a:t>Results</a:t>
            </a:r>
            <a:r>
              <a:rPr lang="pl-PL" dirty="0"/>
              <a:t> and </a:t>
            </a:r>
            <a:r>
              <a:rPr lang="pl-PL" dirty="0" err="1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6AE2-2312-D31D-374C-E7F385889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anchor="ctr">
            <a:normAutofit/>
          </a:bodyPr>
          <a:lstStyle/>
          <a:p>
            <a:r>
              <a:rPr lang="pl-PL" dirty="0"/>
              <a:t>96% </a:t>
            </a:r>
            <a:r>
              <a:rPr lang="pl-PL" dirty="0" err="1"/>
              <a:t>val</a:t>
            </a:r>
            <a:r>
              <a:rPr lang="pl-PL" dirty="0"/>
              <a:t> </a:t>
            </a:r>
            <a:r>
              <a:rPr lang="pl-PL" dirty="0" err="1"/>
              <a:t>accuracy</a:t>
            </a:r>
            <a:r>
              <a:rPr lang="pl-PL" dirty="0"/>
              <a:t> in </a:t>
            </a:r>
            <a:r>
              <a:rPr lang="pl-PL" dirty="0" err="1"/>
              <a:t>training</a:t>
            </a:r>
            <a:r>
              <a:rPr lang="pl-PL" dirty="0"/>
              <a:t> </a:t>
            </a:r>
            <a:r>
              <a:rPr lang="pl-PL" dirty="0" err="1"/>
              <a:t>compared</a:t>
            </a:r>
            <a:r>
              <a:rPr lang="pl-PL" dirty="0"/>
              <a:t> to 72% test </a:t>
            </a:r>
            <a:r>
              <a:rPr lang="pl-PL" dirty="0" err="1"/>
              <a:t>accuracy</a:t>
            </a:r>
            <a:endParaRPr lang="pl-PL" dirty="0"/>
          </a:p>
          <a:p>
            <a:r>
              <a:rPr lang="pl-PL" dirty="0" err="1"/>
              <a:t>very</a:t>
            </a:r>
            <a:r>
              <a:rPr lang="pl-PL" dirty="0"/>
              <a:t> small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 – 3/624 </a:t>
            </a:r>
            <a:r>
              <a:rPr lang="pl-PL" dirty="0" err="1"/>
              <a:t>useful</a:t>
            </a:r>
            <a:r>
              <a:rPr lang="pl-PL" dirty="0"/>
              <a:t> to </a:t>
            </a:r>
            <a:r>
              <a:rPr lang="pl-PL" dirty="0" err="1"/>
              <a:t>hospitals</a:t>
            </a:r>
            <a:r>
              <a:rPr lang="pl-PL" dirty="0"/>
              <a:t>. Not-</a:t>
            </a:r>
            <a:r>
              <a:rPr lang="pl-PL" dirty="0" err="1"/>
              <a:t>treating</a:t>
            </a:r>
            <a:r>
              <a:rPr lang="pl-PL" dirty="0"/>
              <a:t> a </a:t>
            </a:r>
            <a:r>
              <a:rPr lang="pl-PL" dirty="0" err="1"/>
              <a:t>sick</a:t>
            </a:r>
            <a:r>
              <a:rPr lang="pl-PL" dirty="0"/>
              <a:t> </a:t>
            </a:r>
            <a:r>
              <a:rPr lang="pl-PL" dirty="0" err="1"/>
              <a:t>patient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worse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</a:t>
            </a:r>
            <a:r>
              <a:rPr lang="pl-PL" dirty="0" err="1"/>
              <a:t>offering</a:t>
            </a:r>
            <a:r>
              <a:rPr lang="pl-PL" dirty="0"/>
              <a:t> </a:t>
            </a:r>
            <a:r>
              <a:rPr lang="pl-PL" dirty="0" err="1"/>
              <a:t>redundant</a:t>
            </a:r>
            <a:r>
              <a:rPr lang="pl-PL" dirty="0"/>
              <a:t> </a:t>
            </a:r>
            <a:r>
              <a:rPr lang="pl-PL" dirty="0" err="1"/>
              <a:t>treatment</a:t>
            </a:r>
            <a:r>
              <a:rPr lang="pl-PL" dirty="0"/>
              <a:t> to a </a:t>
            </a:r>
            <a:r>
              <a:rPr lang="pl-PL" dirty="0" err="1"/>
              <a:t>healthy</a:t>
            </a:r>
            <a:r>
              <a:rPr lang="pl-PL" dirty="0"/>
              <a:t> </a:t>
            </a:r>
            <a:r>
              <a:rPr lang="pl-PL" dirty="0" err="1"/>
              <a:t>patient</a:t>
            </a:r>
            <a:r>
              <a:rPr lang="pl-PL" dirty="0"/>
              <a:t>.</a:t>
            </a:r>
          </a:p>
          <a:p>
            <a:r>
              <a:rPr lang="pl-PL" dirty="0" err="1"/>
              <a:t>Likely</a:t>
            </a:r>
            <a:r>
              <a:rPr lang="pl-PL" dirty="0"/>
              <a:t> </a:t>
            </a:r>
            <a:r>
              <a:rPr lang="pl-PL" dirty="0" err="1"/>
              <a:t>overfitting</a:t>
            </a:r>
            <a:r>
              <a:rPr lang="pl-PL" dirty="0"/>
              <a:t> </a:t>
            </a:r>
            <a:r>
              <a:rPr lang="pl-PL" dirty="0" err="1"/>
              <a:t>despite</a:t>
            </a:r>
            <a:r>
              <a:rPr lang="pl-PL" dirty="0"/>
              <a:t> </a:t>
            </a:r>
            <a:r>
              <a:rPr lang="pl-PL" dirty="0" err="1"/>
              <a:t>attempts</a:t>
            </a:r>
            <a:r>
              <a:rPr lang="pl-PL" dirty="0"/>
              <a:t> to the </a:t>
            </a:r>
            <a:r>
              <a:rPr lang="pl-PL" dirty="0" err="1"/>
              <a:t>contrary</a:t>
            </a:r>
            <a:r>
              <a:rPr lang="pl-PL" dirty="0"/>
              <a:t>. </a:t>
            </a:r>
            <a:r>
              <a:rPr lang="pl-PL" dirty="0" err="1"/>
              <a:t>Perhaps</a:t>
            </a:r>
            <a:r>
              <a:rPr lang="pl-PL" dirty="0"/>
              <a:t> a </a:t>
            </a:r>
            <a:r>
              <a:rPr lang="pl-PL" dirty="0" err="1"/>
              <a:t>larger</a:t>
            </a:r>
            <a:r>
              <a:rPr lang="pl-PL" dirty="0"/>
              <a:t> </a:t>
            </a:r>
            <a:r>
              <a:rPr lang="pl-PL" dirty="0" err="1"/>
              <a:t>training</a:t>
            </a:r>
            <a:r>
              <a:rPr lang="pl-PL" dirty="0"/>
              <a:t> set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help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11" name="Picture 10" descr="A doctor wearing a mask and gloves&#10;&#10;Description automatically generated">
            <a:extLst>
              <a:ext uri="{FF2B5EF4-FFF2-40B4-BE49-F238E27FC236}">
                <a16:creationId xmlns:a16="http://schemas.microsoft.com/office/drawing/2014/main" id="{35D5C1D1-16BE-1E8B-903D-18022DF1A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6" r="1" b="1"/>
          <a:stretch/>
        </p:blipFill>
        <p:spPr>
          <a:xfrm>
            <a:off x="6416039" y="2228003"/>
            <a:ext cx="5194769" cy="363304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F380-F3BD-C3ED-CDD7-2F534553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B79D03-79BB-AE84-D5EF-2C721C46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8821C-05D7-0C36-0B3A-D05FE1D8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976719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763_TF45205285_Win32" id="{512915A2-2AB9-4EE3-80AA-D8F6366BE079}" vid="{B6D99418-21CE-40BE-AD04-F937B08DC4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{0ED9A0AC-3335-4425-AD83-708C6318D910}tf45205285_win32</Template>
  <TotalTime>29</TotalTime>
  <Words>248</Words>
  <Application>Microsoft Office PowerPoint</Application>
  <PresentationFormat>Widescreen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DividendVTI</vt:lpstr>
      <vt:lpstr>PNEUMONIA SCREENING USING  CONVOLUTIONAL NEURAL NETWORK</vt:lpstr>
      <vt:lpstr>Data preparation and model</vt:lpstr>
      <vt:lpstr>TRAining Choices</vt:lpstr>
      <vt:lpstr>Results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Minor (189833)</dc:creator>
  <cp:lastModifiedBy>Jakub Minor (189833)</cp:lastModifiedBy>
  <cp:revision>1</cp:revision>
  <dcterms:created xsi:type="dcterms:W3CDTF">2024-06-17T16:53:48Z</dcterms:created>
  <dcterms:modified xsi:type="dcterms:W3CDTF">2024-06-17T17:22:49Z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