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8" r:id="rId3"/>
    <p:sldId id="400" r:id="rId4"/>
    <p:sldId id="357" r:id="rId5"/>
    <p:sldId id="391" r:id="rId6"/>
    <p:sldId id="392" r:id="rId7"/>
    <p:sldId id="351" r:id="rId8"/>
    <p:sldId id="412" r:id="rId9"/>
    <p:sldId id="409" r:id="rId10"/>
    <p:sldId id="413" r:id="rId11"/>
    <p:sldId id="405" r:id="rId12"/>
    <p:sldId id="402" r:id="rId13"/>
    <p:sldId id="403" r:id="rId14"/>
    <p:sldId id="337" r:id="rId15"/>
    <p:sldId id="410" r:id="rId16"/>
  </p:sldIdLst>
  <p:sldSz cx="9906000" cy="6858000" type="A4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60F99"/>
    <a:srgbClr val="F2EFEA"/>
    <a:srgbClr val="FFF2E5"/>
    <a:srgbClr val="FFEEDD"/>
    <a:srgbClr val="FFD8B2"/>
    <a:srgbClr val="FFE4C9"/>
    <a:srgbClr val="FFCF9F"/>
    <a:srgbClr val="ECECFA"/>
    <a:srgbClr val="D6F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56" autoAdjust="0"/>
    <p:restoredTop sz="90929"/>
  </p:normalViewPr>
  <p:slideViewPr>
    <p:cSldViewPr>
      <p:cViewPr varScale="1">
        <p:scale>
          <a:sx n="80" d="100"/>
          <a:sy n="80" d="100"/>
        </p:scale>
        <p:origin x="81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A1BEAE-F67D-409A-82FC-77015435F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684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D68886-1741-4905-9305-4986FB069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6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E3E8F1-E3CC-442D-959D-BD9117C686A6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161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F2BAEC3-01E7-495A-B210-9D391F99AA6A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4369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4386BBD-6D8B-4917-A132-FD90F905944C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867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340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74EE8D0-FE4E-4A90-AF11-E5E53A66B654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080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 sz="2800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7B851-C393-4307-AD33-FEC0D9BF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2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42846-1C67-436A-B280-D600D93E4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4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E4E8A-C519-41A8-9C6B-6040EFFC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8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solidFill>
                  <a:srgbClr val="7030A0"/>
                </a:solidFill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DDB23-9CF7-4590-A066-C1464EFC7B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7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FA36-41C4-462C-9F96-D27188A04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D3724-BA25-4AD6-BC1E-FE8C9A683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77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B9DD7-D9E5-437E-9E6A-1E2ABDD6C5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59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CDDB4-B244-4A4C-AF9F-3B773FF87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77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2FAE9-F056-4110-852E-051E46E238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7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00074-50B3-40FF-8D89-22C27B623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47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851BC-80A2-48CD-B53F-67A0AFD88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28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10C97A9-12B1-4D09-8079-DC812D625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FF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dzeke/Blended-Near-Optimal-Tools" TargetMode="Externa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3292"/>
            <a:ext cx="9906000" cy="2667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Blended near-optimal tools for flexible water resources decision making</a:t>
            </a:r>
            <a:endParaRPr lang="en-US" altLang="en-US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7217" y="2950752"/>
            <a:ext cx="7970837" cy="16002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en-US" sz="3200" b="1" dirty="0" smtClean="0">
                <a:solidFill>
                  <a:srgbClr val="000066"/>
                </a:solidFill>
              </a:rPr>
              <a:t>Dr. David E. Rosenberg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sz="2400" b="1" dirty="0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400" b="1" dirty="0" smtClean="0">
                <a:solidFill>
                  <a:srgbClr val="000066"/>
                </a:solidFill>
              </a:rPr>
              <a:t>April 13, 2015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400" b="1" dirty="0" smtClean="0">
                <a:solidFill>
                  <a:srgbClr val="000066"/>
                </a:solidFill>
              </a:rPr>
              <a:t>European Geophysical Union General Assembly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10000"/>
              </a:spcBef>
              <a:defRPr/>
            </a:pPr>
            <a:endParaRPr lang="en-US" dirty="0" smtClean="0">
              <a:solidFill>
                <a:srgbClr val="000066"/>
              </a:solidFill>
            </a:endParaRPr>
          </a:p>
        </p:txBody>
      </p: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75139" y="4800600"/>
            <a:ext cx="3259667" cy="1676400"/>
            <a:chOff x="5181600" y="4495800"/>
            <a:chExt cx="2887663" cy="1333500"/>
          </a:xfrm>
        </p:grpSpPr>
        <p:pic>
          <p:nvPicPr>
            <p:cNvPr id="41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4495800"/>
              <a:ext cx="701683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0" descr="big-wordmark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7" y="5029200"/>
              <a:ext cx="2278056" cy="725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1" name="Picture 5" descr="uwrl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30" y="4904907"/>
            <a:ext cx="1568450" cy="11325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0" name="Picture 2" descr="CE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59" y="6168316"/>
            <a:ext cx="26669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groups.csail.mit.edu/netmit/wordpress/wp-content/themes/netmit/images/nsf_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03" y="5185902"/>
            <a:ext cx="900588" cy="90579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109228" y="6168316"/>
            <a:ext cx="2391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7030A0"/>
                </a:solidFill>
                <a:latin typeface="+mj-lt"/>
              </a:rPr>
              <a:t>Grant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#1149297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DB23-9CF7-4590-A066-C1464EFC7B8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428624"/>
            <a:ext cx="9448800" cy="8382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260F99"/>
                </a:solidFill>
              </a:rPr>
              <a:t>Compare </a:t>
            </a:r>
            <a:r>
              <a:rPr lang="en-US" altLang="en-US" sz="3200" dirty="0" smtClean="0">
                <a:solidFill>
                  <a:schemeClr val="tx1"/>
                </a:solidFill>
              </a:rPr>
              <a:t>optimal solution</a:t>
            </a:r>
            <a:r>
              <a:rPr lang="en-US" altLang="en-US" sz="3200" dirty="0" smtClean="0">
                <a:solidFill>
                  <a:srgbClr val="260F99"/>
                </a:solidFill>
              </a:rPr>
              <a:t> and near-optimal alternative generation methods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1636776"/>
            <a:ext cx="9610344" cy="4841154"/>
          </a:xfr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5800" y="1828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110% Tolerance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9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DB23-9CF7-4590-A066-C1464EFC7B8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428624"/>
            <a:ext cx="9448800" cy="8382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260F99"/>
                </a:solidFill>
              </a:rPr>
              <a:t>Update model formulation to include</a:t>
            </a:r>
            <a:br>
              <a:rPr lang="en-US" altLang="en-US" sz="3200" dirty="0" smtClean="0">
                <a:solidFill>
                  <a:srgbClr val="260F99"/>
                </a:solidFill>
              </a:rPr>
            </a:br>
            <a:r>
              <a:rPr lang="en-US" altLang="en-US" sz="3200" dirty="0" smtClean="0">
                <a:solidFill>
                  <a:srgbClr val="260F99"/>
                </a:solidFill>
              </a:rPr>
              <a:t>phosphorus removal objective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1636776"/>
            <a:ext cx="9610344" cy="498936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0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12964" y="1676400"/>
            <a:ext cx="4653758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Basin-scale 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Non-linear problems</a:t>
            </a:r>
          </a:p>
          <a:p>
            <a:pPr>
              <a:defRPr/>
            </a:pPr>
            <a:r>
              <a:rPr lang="en-US" dirty="0" smtClean="0"/>
              <a:t>Test tool use</a:t>
            </a: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110140" y="4834388"/>
            <a:ext cx="152400" cy="1539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118081" y="5007426"/>
            <a:ext cx="153988" cy="152399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4" descr="Fig1-BearRiverM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72" y="1219200"/>
            <a:ext cx="4283465" cy="554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 descr="3state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1447800" cy="18482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0880" y="340379"/>
            <a:ext cx="4925961" cy="1143000"/>
          </a:xfrm>
        </p:spPr>
        <p:txBody>
          <a:bodyPr/>
          <a:lstStyle/>
          <a:p>
            <a:r>
              <a:rPr lang="en-US" dirty="0" smtClean="0">
                <a:solidFill>
                  <a:srgbClr val="260F99"/>
                </a:solidFill>
              </a:rPr>
              <a:t>Next </a:t>
            </a:r>
            <a:r>
              <a:rPr lang="en-US" dirty="0" smtClean="0">
                <a:solidFill>
                  <a:srgbClr val="260F99"/>
                </a:solidFill>
              </a:rPr>
              <a:t>Steps</a:t>
            </a:r>
            <a:endParaRPr lang="en-US" dirty="0">
              <a:solidFill>
                <a:srgbClr val="260F99"/>
              </a:solidFill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r="6944"/>
          <a:stretch>
            <a:fillRect/>
          </a:stretch>
        </p:blipFill>
        <p:spPr bwMode="auto">
          <a:xfrm>
            <a:off x="1257790" y="3775736"/>
            <a:ext cx="3085609" cy="27499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8423" y="2482796"/>
            <a:ext cx="4210050" cy="3156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3067"/>
            <a:ext cx="97155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0F99"/>
                </a:solidFill>
              </a:rPr>
              <a:t>Conclusions</a:t>
            </a:r>
            <a:endParaRPr lang="en-US" dirty="0">
              <a:solidFill>
                <a:srgbClr val="260F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199"/>
            <a:ext cx="7162800" cy="4039267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Faster tools to generate, visualize, and explore near-optimal alts.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DB23-9CF7-4590-A066-C1464EFC7B8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674571"/>
            <a:ext cx="5105400" cy="403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FF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7030A0"/>
                </a:solidFill>
                <a:latin typeface="+mj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j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FF0000"/>
                </a:solidFill>
                <a:latin typeface="+mj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14350" indent="-514350">
              <a:spcAft>
                <a:spcPts val="1800"/>
              </a:spcAft>
              <a:buFont typeface="+mj-lt"/>
              <a:buAutoNum type="arabicPeriod" startAt="2"/>
            </a:pPr>
            <a:r>
              <a:rPr lang="en-US" kern="0" dirty="0" smtClean="0">
                <a:solidFill>
                  <a:srgbClr val="7030A0"/>
                </a:solidFill>
              </a:rPr>
              <a:t>More-completely show the region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 startAt="2"/>
            </a:pPr>
            <a:r>
              <a:rPr lang="en-US" kern="0" dirty="0"/>
              <a:t>Elicit un-modeled issues </a:t>
            </a:r>
          </a:p>
          <a:p>
            <a:pPr marL="0" indent="914400">
              <a:spcAft>
                <a:spcPts val="1800"/>
              </a:spcAft>
              <a:buFontTx/>
              <a:buNone/>
            </a:pPr>
            <a:r>
              <a:rPr lang="en-US" kern="0" dirty="0" smtClean="0"/>
              <a:t>=&gt; improve model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 startAt="4"/>
            </a:pPr>
            <a:r>
              <a:rPr lang="en-US" kern="0" dirty="0" smtClean="0">
                <a:solidFill>
                  <a:srgbClr val="7030A0"/>
                </a:solidFill>
              </a:rPr>
              <a:t>Numerous, flexible ways to manage</a:t>
            </a:r>
          </a:p>
        </p:txBody>
      </p:sp>
    </p:spTree>
    <p:extLst>
      <p:ext uri="{BB962C8B-B14F-4D97-AF65-F5344CB8AC3E}">
        <p14:creationId xmlns:p14="http://schemas.microsoft.com/office/powerpoint/2010/main" val="37948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90678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00FF"/>
                </a:solidFill>
              </a:rPr>
              <a:t>Further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8077200" cy="18288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dirty="0" smtClean="0">
                <a:latin typeface="+mn-lt"/>
                <a:hlinkClick r:id="rId2"/>
              </a:rPr>
              <a:t>david.rosenberg@usu.edu</a:t>
            </a:r>
            <a:endParaRPr lang="en-US" dirty="0" smtClean="0">
              <a:latin typeface="+mn-lt"/>
            </a:endParaRPr>
          </a:p>
          <a:p>
            <a:pPr algn="ctr">
              <a:buFontTx/>
              <a:buNone/>
              <a:defRPr/>
            </a:pPr>
            <a:r>
              <a:rPr lang="en-US" dirty="0" smtClean="0">
                <a:latin typeface="+mn-lt"/>
                <a:hlinkClick r:id="rId3"/>
              </a:rPr>
              <a:t>http://rosenberg.usu.edu</a:t>
            </a:r>
            <a:endParaRPr lang="en-US" dirty="0" smtClean="0">
              <a:latin typeface="+mn-lt"/>
            </a:endParaRPr>
          </a:p>
          <a:p>
            <a:pPr algn="ctr">
              <a:buFontTx/>
              <a:buNone/>
              <a:defRPr/>
            </a:pPr>
            <a:r>
              <a:rPr lang="en-US" dirty="0" smtClean="0">
                <a:latin typeface="+mn-lt"/>
              </a:rPr>
              <a:t>@</a:t>
            </a:r>
            <a:r>
              <a:rPr lang="en-US" dirty="0" err="1" smtClean="0">
                <a:latin typeface="+mn-lt"/>
              </a:rPr>
              <a:t>WaterModeler</a:t>
            </a:r>
            <a:endParaRPr lang="en-US" dirty="0" smtClean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5" name="Picture 2" descr="https://www.wrike.com/blog_images/392231/Github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990600" cy="990600"/>
          </a:xfrm>
          <a:prstGeom prst="rect">
            <a:avLst/>
          </a:prstGeom>
          <a:noFill/>
          <a:ln w="127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76400" y="3505200"/>
            <a:ext cx="7848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FF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7030A0"/>
                </a:solidFill>
                <a:latin typeface="+mj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j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FF0000"/>
                </a:solidFill>
                <a:latin typeface="+mj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kern="0" dirty="0" smtClean="0"/>
              <a:t>Code Repository &amp; Documentation</a:t>
            </a:r>
          </a:p>
          <a:p>
            <a:pPr indent="-231775">
              <a:defRPr/>
            </a:pPr>
            <a:r>
              <a:rPr lang="en-US" sz="2400" kern="0" dirty="0" smtClean="0">
                <a:latin typeface="+mn-lt"/>
                <a:hlinkClick r:id="rId5"/>
              </a:rPr>
              <a:t>https://github.com/dzeke/Blended-Near-Optimal-Tools</a:t>
            </a:r>
            <a:endParaRPr lang="en-US" sz="2400" kern="0" dirty="0" smtClean="0"/>
          </a:p>
          <a:p>
            <a:pPr>
              <a:buFontTx/>
              <a:buNone/>
              <a:defRPr/>
            </a:pPr>
            <a:endParaRPr lang="en-US" kern="0" dirty="0" smtClean="0"/>
          </a:p>
          <a:p>
            <a:pPr marL="0" indent="0">
              <a:buNone/>
              <a:defRPr/>
            </a:pPr>
            <a:r>
              <a:rPr lang="en-US" kern="0" dirty="0" smtClean="0"/>
              <a:t>Rosenberg (in press)</a:t>
            </a:r>
            <a:r>
              <a:rPr lang="en-US" kern="0" dirty="0" smtClean="0">
                <a:solidFill>
                  <a:schemeClr val="tx1"/>
                </a:solidFill>
              </a:rPr>
              <a:t>.</a:t>
            </a:r>
            <a:r>
              <a:rPr lang="en-US" sz="2400" kern="0" dirty="0" smtClean="0">
                <a:solidFill>
                  <a:schemeClr val="tx1"/>
                </a:solidFill>
              </a:rPr>
              <a:t> “Blended near-optimal alternative generation, visualization, and interaction tools for water resources decision </a:t>
            </a:r>
            <a:r>
              <a:rPr lang="en-US" sz="2400" kern="0" dirty="0" err="1" smtClean="0">
                <a:solidFill>
                  <a:schemeClr val="tx1"/>
                </a:solidFill>
              </a:rPr>
              <a:t>making.”</a:t>
            </a:r>
            <a:r>
              <a:rPr lang="en-US" sz="2400" i="1" kern="0" dirty="0" err="1" smtClean="0">
                <a:solidFill>
                  <a:schemeClr val="tx1"/>
                </a:solidFill>
              </a:rPr>
              <a:t>Water</a:t>
            </a:r>
            <a:r>
              <a:rPr lang="en-US" sz="2400" i="1" kern="0" dirty="0" smtClean="0">
                <a:solidFill>
                  <a:schemeClr val="tx1"/>
                </a:solidFill>
              </a:rPr>
              <a:t> Resources Research</a:t>
            </a:r>
            <a:r>
              <a:rPr lang="en-US" sz="2400" i="1" kern="0" dirty="0">
                <a:solidFill>
                  <a:schemeClr val="tx1"/>
                </a:solidFill>
              </a:rPr>
              <a:t>. 10.1002/2013WR014667</a:t>
            </a:r>
            <a:r>
              <a:rPr lang="en-US" sz="2400" i="1" kern="0" dirty="0" smtClean="0">
                <a:solidFill>
                  <a:schemeClr val="tx1"/>
                </a:solidFill>
              </a:rPr>
              <a:t>.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09210"/>
            <a:ext cx="990600" cy="1139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DB23-9CF7-4590-A066-C1464EFC7B8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280" y="381000"/>
            <a:ext cx="9448800" cy="8382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0000FF"/>
                </a:solidFill>
              </a:rPr>
              <a:t>Expand the near-optimal region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1762248"/>
            <a:ext cx="9610344" cy="4714752"/>
          </a:xfrm>
          <a:ln w="12700">
            <a:solidFill>
              <a:schemeClr val="accent4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62000" y="1905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125% Tolerance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9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6324600" cy="114300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260F99"/>
                </a:solidFill>
                <a:cs typeface="Arial" panose="020B0604020202020204" pitchFamily="34" charset="0"/>
              </a:rPr>
              <a:t>Why Near-Optimal?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F7291C3-C097-468B-8DC3-F8EE5C16F68A}" type="slidenum">
              <a:rPr lang="en-US" altLang="en-US" sz="1400" smtClean="0"/>
              <a:pPr/>
              <a:t>2</a:t>
            </a:fld>
            <a:endParaRPr lang="en-US" altLang="en-US" sz="140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5234536" cy="4365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Complex </a:t>
            </a:r>
            <a:r>
              <a:rPr lang="en-US" sz="3000" dirty="0"/>
              <a:t>problems</a:t>
            </a:r>
          </a:p>
          <a:p>
            <a:pPr>
              <a:defRPr/>
            </a:pPr>
            <a:r>
              <a:rPr lang="en-US" sz="3000" dirty="0">
                <a:solidFill>
                  <a:srgbClr val="7030A0"/>
                </a:solidFill>
              </a:rPr>
              <a:t>Solutions optimal only </a:t>
            </a:r>
            <a:r>
              <a:rPr lang="en-US" sz="3000" dirty="0" smtClean="0">
                <a:solidFill>
                  <a:srgbClr val="7030A0"/>
                </a:solidFill>
              </a:rPr>
              <a:t>for modeled issues</a:t>
            </a:r>
          </a:p>
          <a:p>
            <a:pPr>
              <a:defRPr/>
            </a:pPr>
            <a:r>
              <a:rPr lang="en-US" sz="3000" dirty="0" smtClean="0"/>
              <a:t>Un-modeled issues persist</a:t>
            </a:r>
            <a:endParaRPr lang="en-US" sz="3000" dirty="0"/>
          </a:p>
          <a:p>
            <a:pPr>
              <a:defRPr/>
            </a:pPr>
            <a:r>
              <a:rPr lang="en-US" sz="3000" dirty="0" smtClean="0">
                <a:solidFill>
                  <a:srgbClr val="7030A0"/>
                </a:solidFill>
              </a:rPr>
              <a:t>Managers </a:t>
            </a:r>
            <a:r>
              <a:rPr lang="en-US" sz="3000" dirty="0">
                <a:solidFill>
                  <a:srgbClr val="7030A0"/>
                </a:solidFill>
              </a:rPr>
              <a:t>need more than single-best</a:t>
            </a:r>
          </a:p>
          <a:p>
            <a:pPr>
              <a:defRPr/>
            </a:pP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9" descr="restoration site after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t="1704" r="52284" b="1926"/>
          <a:stretch>
            <a:fillRect/>
          </a:stretch>
        </p:blipFill>
        <p:spPr bwMode="auto">
          <a:xfrm>
            <a:off x="6956443" y="65982"/>
            <a:ext cx="2826526" cy="33828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restoration site after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7" t="1405" r="1387" b="1799"/>
          <a:stretch>
            <a:fillRect/>
          </a:stretch>
        </p:blipFill>
        <p:spPr bwMode="auto">
          <a:xfrm>
            <a:off x="6956442" y="3520433"/>
            <a:ext cx="2830956" cy="32890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6956442" y="73818"/>
            <a:ext cx="123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6956442" y="3524444"/>
            <a:ext cx="2407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Best or better?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C1305F9-18B3-4E99-8029-3180B56EC141}" type="slidenum">
              <a:rPr lang="en-US" altLang="en-US" sz="1400"/>
              <a:pPr eaLnBrk="1" hangingPunct="1"/>
              <a:t>3</a:t>
            </a:fld>
            <a:endParaRPr lang="en-US" altLang="en-US" sz="14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92964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260F99"/>
                </a:solidFill>
              </a:rPr>
              <a:t>Near-Optimal </a:t>
            </a:r>
            <a:r>
              <a:rPr lang="en-US" altLang="en-US" sz="3600" dirty="0">
                <a:solidFill>
                  <a:srgbClr val="260F99"/>
                </a:solidFill>
              </a:rPr>
              <a:t>D</a:t>
            </a:r>
            <a:r>
              <a:rPr lang="en-US" altLang="en-US" sz="3600" dirty="0" smtClean="0">
                <a:solidFill>
                  <a:srgbClr val="260F99"/>
                </a:solidFill>
              </a:rPr>
              <a:t>efined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495800" cy="2971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Find optimal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Alternatives a specified tolerance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l-GR" dirty="0" smtClean="0">
                <a:solidFill>
                  <a:schemeClr val="tx1"/>
                </a:solidFill>
              </a:rPr>
              <a:t>γ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/>
              <a:t> from optimal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dirty="0" smtClean="0">
                <a:solidFill>
                  <a:srgbClr val="7030A0"/>
                </a:solidFill>
              </a:rPr>
              <a:t>Prior MGA </a:t>
            </a:r>
            <a:r>
              <a:rPr lang="en-US" dirty="0" smtClean="0">
                <a:solidFill>
                  <a:srgbClr val="7030A0"/>
                </a:solidFill>
              </a:rPr>
              <a:t>methods</a:t>
            </a:r>
            <a:endParaRPr lang="en-US" dirty="0" smtClean="0">
              <a:solidFill>
                <a:srgbClr val="7030A0"/>
              </a:solidFill>
            </a:endParaRPr>
          </a:p>
          <a:p>
            <a:pPr marL="633413" lvl="1" indent="-233363" eaLnBrk="1" hangingPunct="1">
              <a:defRPr/>
            </a:pPr>
            <a:r>
              <a:rPr lang="en-US" dirty="0" smtClean="0"/>
              <a:t>Find maximally-different alternatives</a:t>
            </a:r>
          </a:p>
          <a:p>
            <a:pPr marL="633413" lvl="1" indent="-233363" eaLnBrk="1" hangingPunct="1">
              <a:defRPr/>
            </a:pPr>
            <a:r>
              <a:rPr lang="en-US" dirty="0" smtClean="0"/>
              <a:t>Slow</a:t>
            </a:r>
          </a:p>
          <a:p>
            <a:pPr marL="633413" lvl="1" indent="-233363" eaLnBrk="1" hangingPunct="1">
              <a:defRPr/>
            </a:pPr>
            <a:r>
              <a:rPr lang="en-US" dirty="0" smtClean="0"/>
              <a:t>Partial picture</a:t>
            </a:r>
            <a:endParaRPr lang="en-US" dirty="0" smtClean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293813" y="3429000"/>
          <a:ext cx="32019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3429000"/>
                        <a:ext cx="32019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0825"/>
            <a:ext cx="4790782" cy="5012322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0825"/>
            <a:ext cx="4789435" cy="5010912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4624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9372600" cy="1143000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260F99"/>
                </a:solidFill>
              </a:rPr>
              <a:t>New Blended Near-Optimal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70585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Alternative generation</a:t>
            </a:r>
          </a:p>
          <a:p>
            <a:pPr marL="914400" lvl="1" indent="-288925">
              <a:defRPr/>
            </a:pPr>
            <a:r>
              <a:rPr lang="en-US" dirty="0" smtClean="0"/>
              <a:t>Stratify Monte Carlo Markov Chain sample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Visualize</a:t>
            </a:r>
          </a:p>
          <a:p>
            <a:pPr marL="914400" lvl="1" indent="-288925">
              <a:defRPr/>
            </a:pPr>
            <a:r>
              <a:rPr lang="en-US" dirty="0" smtClean="0"/>
              <a:t>Parallel coordinate plot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Interact</a:t>
            </a:r>
          </a:p>
          <a:p>
            <a:pPr marL="914400" lvl="1" indent="-336550">
              <a:defRPr/>
            </a:pPr>
            <a:r>
              <a:rPr lang="en-US" dirty="0" smtClean="0"/>
              <a:t>Plot controls to render, filter, generate new alts.</a:t>
            </a:r>
          </a:p>
          <a:p>
            <a:pPr marL="914400" lvl="1" indent="-336550">
              <a:defRPr/>
            </a:pPr>
            <a:r>
              <a:rPr lang="en-US" dirty="0" smtClean="0"/>
              <a:t>Update model formulation</a:t>
            </a:r>
          </a:p>
          <a:p>
            <a:pPr marL="0" indent="0">
              <a:buFontTx/>
              <a:buNone/>
              <a:defRPr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6180B6-509B-4655-B95E-E4632DD2414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362911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Help managers find near-optimal alternatives they prefer to the optimal solution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hoReservoirWatershedFilled-crop[1]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5222034" cy="4180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711" b="2849"/>
          <a:stretch/>
        </p:blipFill>
        <p:spPr>
          <a:xfrm>
            <a:off x="7478580" y="3429000"/>
            <a:ext cx="1371600" cy="1371600"/>
          </a:xfrm>
          <a:prstGeom prst="rect">
            <a:avLst/>
          </a:prstGeom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361652"/>
            <a:ext cx="2452337" cy="1838747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6482" y="367725"/>
            <a:ext cx="9592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dirty="0" smtClean="0">
                <a:solidFill>
                  <a:srgbClr val="260F99"/>
                </a:solidFill>
                <a:latin typeface="+mj-lt"/>
              </a:rPr>
              <a:t>Phosphorus removal, Echo Reservoir, Utah </a:t>
            </a:r>
            <a:endParaRPr lang="en-US" sz="3600" dirty="0">
              <a:solidFill>
                <a:srgbClr val="260F99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5029201"/>
            <a:ext cx="2460358" cy="1528012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649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1" y="766474"/>
            <a:ext cx="3625192" cy="2718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16" y="3641536"/>
            <a:ext cx="3625192" cy="23992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657299" y="861018"/>
            <a:ext cx="5067584" cy="5803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900" dirty="0">
                <a:solidFill>
                  <a:srgbClr val="260F99"/>
                </a:solidFill>
                <a:latin typeface="Gill Sans MT"/>
                <a:cs typeface="Gill Sans MT"/>
              </a:rPr>
              <a:t>Best Management Practices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33268" y="2135021"/>
          <a:ext cx="4431950" cy="3764288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4431950"/>
              </a:tblGrid>
              <a:tr h="47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1. Fence streams</a:t>
                      </a:r>
                    </a:p>
                  </a:txBody>
                  <a:tcPr marL="74295" marR="74295" marT="37148" marB="37148"/>
                </a:tc>
              </a:tr>
              <a:tr h="47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2. Grass filter strips</a:t>
                      </a:r>
                    </a:p>
                  </a:txBody>
                  <a:tcPr marL="74295" marR="74295" marT="37148" marB="37148"/>
                </a:tc>
              </a:tr>
              <a:tr h="47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3. Protect grazing land</a:t>
                      </a:r>
                    </a:p>
                  </a:txBody>
                  <a:tcPr marL="74295" marR="74295" marT="37148" marB="37148"/>
                </a:tc>
              </a:tr>
              <a:tr h="47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4. Stabilize stream banks</a:t>
                      </a:r>
                    </a:p>
                  </a:txBody>
                  <a:tcPr marL="74295" marR="74295" marT="37148" marB="37148"/>
                </a:tc>
              </a:tr>
              <a:tr h="4705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5. Retire land</a:t>
                      </a:r>
                    </a:p>
                  </a:txBody>
                  <a:tcPr marL="74295" marR="74295" marT="37148" marB="37148"/>
                </a:tc>
              </a:tr>
              <a:tr h="47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6. Cover crop</a:t>
                      </a:r>
                    </a:p>
                  </a:txBody>
                  <a:tcPr marL="74295" marR="74295" marT="37148" marB="37148"/>
                </a:tc>
              </a:tr>
              <a:tr h="47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7. Manage agricultural nutrients</a:t>
                      </a:r>
                    </a:p>
                  </a:txBody>
                  <a:tcPr marL="74295" marR="74295" marT="37148" marB="37148"/>
                </a:tc>
              </a:tr>
              <a:tr h="47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Gill Sans MT"/>
                          <a:cs typeface="Gill Sans MT"/>
                        </a:rPr>
                        <a:t>…and others</a:t>
                      </a: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425950" y="1577975"/>
            <a:ext cx="437515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solidFill>
                  <a:srgbClr val="0070C0"/>
                </a:solidFill>
                <a:cs typeface="+mn-cs"/>
              </a:rPr>
              <a:t>Decide</a:t>
            </a:r>
            <a:r>
              <a:rPr lang="en-US" sz="1800" dirty="0">
                <a:cs typeface="+mn-cs"/>
              </a:rPr>
              <a:t> BMP implementation levels (</a:t>
            </a:r>
            <a:r>
              <a:rPr lang="en-US" sz="1800" dirty="0" err="1">
                <a:cs typeface="+mn-cs"/>
              </a:rPr>
              <a:t>b</a:t>
            </a:r>
            <a:r>
              <a:rPr lang="en-US" sz="1800" baseline="-25000" dirty="0" err="1">
                <a:cs typeface="+mn-cs"/>
              </a:rPr>
              <a:t>iws</a:t>
            </a:r>
            <a:r>
              <a:rPr lang="en-US" sz="1800" dirty="0">
                <a:cs typeface="+mn-cs"/>
              </a:rPr>
              <a:t>) to</a:t>
            </a:r>
          </a:p>
          <a:p>
            <a:pPr eaLnBrk="1" hangingPunct="1">
              <a:defRPr/>
            </a:pPr>
            <a:endParaRPr lang="en-US" sz="1800" dirty="0">
              <a:cs typeface="+mn-cs"/>
            </a:endParaRP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Minimize</a:t>
            </a:r>
            <a:r>
              <a:rPr lang="en-US" sz="1800" dirty="0">
                <a:cs typeface="+mn-cs"/>
              </a:rPr>
              <a:t> costs</a:t>
            </a:r>
          </a:p>
          <a:p>
            <a:pPr eaLnBrk="1" hangingPunct="1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>
          <a:xfrm>
            <a:off x="660400" y="230188"/>
            <a:ext cx="8420100" cy="11430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260F99"/>
                </a:solidFill>
              </a:rPr>
              <a:t>Problem Specifics and Formulation</a:t>
            </a: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983288" y="2090738"/>
          <a:ext cx="22304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1" name="Equation" r:id="rId3" imgW="1168400" imgH="368300" progId="Equation.3">
                  <p:embed/>
                </p:oleObj>
              </mc:Choice>
              <mc:Fallback>
                <p:oleObj name="Equation" r:id="rId3" imgW="11684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2090738"/>
                        <a:ext cx="22304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7097713" y="3328988"/>
          <a:ext cx="2501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2" name="Equation" r:id="rId5" imgW="1460500" imgH="228600" progId="Equation.3">
                  <p:embed/>
                </p:oleObj>
              </mc:Choice>
              <mc:Fallback>
                <p:oleObj name="Equation" r:id="rId5" imgW="1460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713" y="3328988"/>
                        <a:ext cx="2501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11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6916738" y="3962400"/>
          <a:ext cx="26828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" name="Equation" r:id="rId7" imgW="1562100" imgH="355600" progId="Equation.3">
                  <p:embed/>
                </p:oleObj>
              </mc:Choice>
              <mc:Fallback>
                <p:oleObj name="Equation" r:id="rId7" imgW="15621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3962400"/>
                        <a:ext cx="26828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3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5919788" y="4668838"/>
          <a:ext cx="36798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4" name="Equation" r:id="rId9" imgW="2146300" imgH="368300" progId="Equation.3">
                  <p:embed/>
                </p:oleObj>
              </mc:Choice>
              <mc:Fallback>
                <p:oleObj name="Equation" r:id="rId9" imgW="21463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4668838"/>
                        <a:ext cx="36798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Rectangle 15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6865938" y="5457825"/>
          <a:ext cx="27336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5" name="Equation" r:id="rId11" imgW="1587500" imgH="368300" progId="Equation.3">
                  <p:embed/>
                </p:oleObj>
              </mc:Choice>
              <mc:Fallback>
                <p:oleObj name="Equation" r:id="rId11" imgW="15875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5457825"/>
                        <a:ext cx="27336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Rectangle 16"/>
          <p:cNvSpPr>
            <a:spLocks noChangeArrowheads="1"/>
          </p:cNvSpPr>
          <p:nvPr/>
        </p:nvSpPr>
        <p:spPr bwMode="auto">
          <a:xfrm>
            <a:off x="0" y="14128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72" name="Rectangle 18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5868988" y="6246813"/>
          <a:ext cx="37306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6" name="Equation" r:id="rId13" imgW="2171700" imgH="228600" progId="Equation.3">
                  <p:embed/>
                </p:oleObj>
              </mc:Choice>
              <mc:Fallback>
                <p:oleObj name="Equation" r:id="rId13" imgW="2171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6246813"/>
                        <a:ext cx="37306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Rectangle 20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425950" y="2779713"/>
            <a:ext cx="48704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solidFill>
                  <a:srgbClr val="7030A0"/>
                </a:solidFill>
                <a:cs typeface="+mn-cs"/>
              </a:rPr>
              <a:t>Such that</a:t>
            </a:r>
          </a:p>
          <a:p>
            <a:pPr marL="400050" indent="-400050" eaLnBrk="1" hangingPunct="1">
              <a:spcAft>
                <a:spcPts val="2400"/>
              </a:spcAft>
              <a:buFont typeface="+mj-lt"/>
              <a:buAutoNum type="romanLcPeriod"/>
              <a:defRPr/>
            </a:pPr>
            <a:r>
              <a:rPr lang="en-US" sz="1800" dirty="0">
                <a:cs typeface="+mn-cs"/>
              </a:rPr>
              <a:t>Define phosphorus removed,</a:t>
            </a:r>
          </a:p>
          <a:p>
            <a:pPr marL="400050" indent="-400050" eaLnBrk="1" hangingPunct="1">
              <a:spcAft>
                <a:spcPts val="3800"/>
              </a:spcAft>
              <a:buFont typeface="+mj-lt"/>
              <a:buAutoNum type="romanLcPeriod"/>
              <a:defRPr/>
            </a:pPr>
            <a:r>
              <a:rPr lang="en-US" sz="1800" dirty="0">
                <a:cs typeface="+mn-cs"/>
              </a:rPr>
              <a:t>Phosphorus reduction targets achieved,</a:t>
            </a:r>
          </a:p>
          <a:p>
            <a:pPr marL="400050" indent="-400050" eaLnBrk="1" hangingPunct="1">
              <a:spcAft>
                <a:spcPts val="3800"/>
              </a:spcAft>
              <a:buFont typeface="+mj-lt"/>
              <a:buAutoNum type="romanLcPeriod" startAt="3"/>
              <a:defRPr/>
            </a:pPr>
            <a:r>
              <a:rPr lang="en-US" sz="1800" dirty="0">
                <a:cs typeface="+mn-cs"/>
              </a:rPr>
              <a:t>Available resources to implement BMPs,</a:t>
            </a:r>
          </a:p>
          <a:p>
            <a:pPr marL="400050" indent="-400050" eaLnBrk="1" hangingPunct="1">
              <a:spcAft>
                <a:spcPts val="3800"/>
              </a:spcAft>
              <a:buFontTx/>
              <a:buAutoNum type="romanLcPeriod" startAt="3"/>
              <a:defRPr/>
            </a:pPr>
            <a:r>
              <a:rPr lang="en-US" sz="1800" dirty="0">
                <a:cs typeface="+mn-cs"/>
              </a:rPr>
              <a:t>Remove no more than the existing load, and</a:t>
            </a:r>
          </a:p>
          <a:p>
            <a:pPr marL="400050" indent="-400050" eaLnBrk="1" hangingPunct="1">
              <a:spcAft>
                <a:spcPts val="2400"/>
              </a:spcAft>
              <a:buFontTx/>
              <a:buAutoNum type="romanLcPeriod" startAt="3"/>
              <a:defRPr/>
            </a:pPr>
            <a:r>
              <a:rPr lang="en-US" sz="1800" dirty="0">
                <a:cs typeface="+mn-cs"/>
              </a:rPr>
              <a:t>Non-negative variable values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349249" y="2017713"/>
            <a:ext cx="3773487" cy="3733800"/>
          </a:xfrm>
        </p:spPr>
        <p:txBody>
          <a:bodyPr>
            <a:no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Pending TMDL in 2006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Reduce non-point </a:t>
            </a:r>
            <a:r>
              <a:rPr lang="en-US" sz="2200" dirty="0" smtClean="0">
                <a:solidFill>
                  <a:srgbClr val="7030A0"/>
                </a:solidFill>
              </a:rPr>
              <a:t>source load </a:t>
            </a:r>
            <a:r>
              <a:rPr lang="en-US" sz="2200" dirty="0" smtClean="0">
                <a:solidFill>
                  <a:srgbClr val="7030A0"/>
                </a:solidFill>
              </a:rPr>
              <a:t>by 8,067 </a:t>
            </a:r>
            <a:r>
              <a:rPr lang="en-US" sz="2200" dirty="0" smtClean="0">
                <a:solidFill>
                  <a:srgbClr val="7030A0"/>
                </a:solidFill>
              </a:rPr>
              <a:t>kg/year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10 practices (</a:t>
            </a:r>
            <a:r>
              <a:rPr lang="en-US" sz="2200" dirty="0" err="1" smtClean="0"/>
              <a:t>i</a:t>
            </a:r>
            <a:r>
              <a:rPr lang="en-US" sz="2200" dirty="0" smtClean="0"/>
              <a:t>)</a:t>
            </a:r>
          </a:p>
          <a:p>
            <a:pPr marL="80963" indent="322263" fontAlgn="auto">
              <a:spcAft>
                <a:spcPts val="0"/>
              </a:spcAft>
              <a:buFontTx/>
              <a:buNone/>
              <a:defRPr/>
            </a:pPr>
            <a:r>
              <a:rPr lang="en-US" sz="2200" dirty="0" smtClean="0"/>
              <a:t>3 sources (s)</a:t>
            </a:r>
          </a:p>
          <a:p>
            <a:pPr marL="80963" indent="322263" fontAlgn="auto">
              <a:spcAft>
                <a:spcPts val="0"/>
              </a:spcAft>
              <a:buFontTx/>
              <a:buNone/>
              <a:defRPr/>
            </a:pPr>
            <a:r>
              <a:rPr lang="en-US" sz="2200" dirty="0" smtClean="0"/>
              <a:t>3 sub-watersheds (w)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39 decisions!!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</p:txBody>
      </p:sp>
      <p:sp>
        <p:nvSpPr>
          <p:cNvPr id="45077" name="Rectangle 25"/>
          <p:cNvSpPr>
            <a:spLocks noChangeArrowheads="1"/>
          </p:cNvSpPr>
          <p:nvPr/>
        </p:nvSpPr>
        <p:spPr bwMode="auto">
          <a:xfrm>
            <a:off x="449263" y="5605463"/>
            <a:ext cx="3395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»"/>
              <a:defRPr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(Alminagorta et. al, 2013)</a:t>
            </a:r>
            <a:endParaRPr lang="en-US" altLang="en-US" sz="16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7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A72E112-45C9-4EA6-AEAA-70ED18200444}" type="slidenum">
              <a:rPr lang="en-US" altLang="en-US" sz="1400" smtClean="0"/>
              <a:pPr/>
              <a:t>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DB23-9CF7-4590-A066-C1464EFC7B8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428624"/>
            <a:ext cx="9448800" cy="8382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260F99"/>
                </a:solidFill>
              </a:rPr>
              <a:t>Compare </a:t>
            </a:r>
            <a:r>
              <a:rPr lang="en-US" altLang="en-US" sz="3200" dirty="0" smtClean="0">
                <a:solidFill>
                  <a:schemeClr val="tx1"/>
                </a:solidFill>
              </a:rPr>
              <a:t>optimal solution</a:t>
            </a:r>
            <a:r>
              <a:rPr lang="en-US" altLang="en-US" sz="3200" dirty="0" smtClean="0">
                <a:solidFill>
                  <a:srgbClr val="260F99"/>
                </a:solidFill>
              </a:rPr>
              <a:t> and near-optimal alternative generation methods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1636776"/>
            <a:ext cx="9610344" cy="484115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3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DB23-9CF7-4590-A066-C1464EFC7B8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428624"/>
            <a:ext cx="9448800" cy="8382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260F99"/>
                </a:solidFill>
              </a:rPr>
              <a:t>Compare </a:t>
            </a:r>
            <a:r>
              <a:rPr lang="en-US" altLang="en-US" sz="3200" dirty="0" smtClean="0">
                <a:solidFill>
                  <a:schemeClr val="tx1"/>
                </a:solidFill>
              </a:rPr>
              <a:t>optimal solution</a:t>
            </a:r>
            <a:r>
              <a:rPr lang="en-US" altLang="en-US" sz="3200" dirty="0" smtClean="0">
                <a:solidFill>
                  <a:srgbClr val="260F99"/>
                </a:solidFill>
              </a:rPr>
              <a:t> and near-optimal alternative generation methods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37444"/>
            <a:ext cx="9607172" cy="4839556"/>
          </a:xfrm>
          <a:ln w="127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85800" y="1828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110% Tolerance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1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14857</TotalTime>
  <Words>377</Words>
  <Application>Microsoft Office PowerPoint</Application>
  <PresentationFormat>A4 Paper (210x297 mm)</PresentationFormat>
  <Paragraphs>104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Comic Sans MS</vt:lpstr>
      <vt:lpstr>Gill Sans MT</vt:lpstr>
      <vt:lpstr>Times New Roman</vt:lpstr>
      <vt:lpstr>Wingdings 2</vt:lpstr>
      <vt:lpstr>Default Design</vt:lpstr>
      <vt:lpstr>Equation</vt:lpstr>
      <vt:lpstr>Blended near-optimal tools for flexible water resources decision making</vt:lpstr>
      <vt:lpstr>Why Near-Optimal?</vt:lpstr>
      <vt:lpstr>Near-Optimal Defined</vt:lpstr>
      <vt:lpstr>New Blended Near-Optimal Tools</vt:lpstr>
      <vt:lpstr>PowerPoint Presentation</vt:lpstr>
      <vt:lpstr>PowerPoint Presentation</vt:lpstr>
      <vt:lpstr>Problem Specifics and Formulation</vt:lpstr>
      <vt:lpstr>Compare optimal solution and near-optimal alternative generation methods</vt:lpstr>
      <vt:lpstr>Compare optimal solution and near-optimal alternative generation methods</vt:lpstr>
      <vt:lpstr>Compare optimal solution and near-optimal alternative generation methods</vt:lpstr>
      <vt:lpstr>Update model formulation to include phosphorus removal objective</vt:lpstr>
      <vt:lpstr>Next Steps</vt:lpstr>
      <vt:lpstr>Conclusions</vt:lpstr>
      <vt:lpstr>Further Information</vt:lpstr>
      <vt:lpstr>Expand the near-optimal region</vt:lpstr>
    </vt:vector>
  </TitlesOfParts>
  <Company>Rosenberg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Water Resources Management and Modeling at Multiple Spatial Scales</dc:title>
  <dc:creator>Rosenberg</dc:creator>
  <cp:lastModifiedBy>drosenberg</cp:lastModifiedBy>
  <cp:revision>331</cp:revision>
  <dcterms:created xsi:type="dcterms:W3CDTF">2005-12-05T09:06:13Z</dcterms:created>
  <dcterms:modified xsi:type="dcterms:W3CDTF">2015-04-12T20:20:54Z</dcterms:modified>
</cp:coreProperties>
</file>