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BA1"/>
    <a:srgbClr val="0000FF"/>
    <a:srgbClr val="000066"/>
    <a:srgbClr val="542708"/>
    <a:srgbClr val="362900"/>
    <a:srgbClr val="FCFDFE"/>
    <a:srgbClr val="FEFAF8"/>
    <a:srgbClr val="FF6565"/>
    <a:srgbClr val="F3F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-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B7EB-B87F-49BE-B0DA-B90D42CB9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DDC9F-2F75-431B-8A1F-BB4844D5A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C6684-96B9-4E4C-86B4-C1AF4FAA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619B3-0942-4182-842C-99D5C539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779E-66FC-4242-B765-0298B90F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9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FD6D-02F6-4943-8C9C-052F2E72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20466-2E07-44D5-855C-14D7C7C9C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5482C-B6FA-45BE-8C9F-73C75158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BBBF-7F30-4A34-85F0-201C7863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F583B-CC3F-41FF-A92F-9C5CD9ED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E1709-792D-4436-896C-19776E750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4497F-C314-4C99-BC35-00E3D3063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C4DE1-510C-4334-80A1-D89223EF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03F19-25B5-4402-A868-7229D02E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784D5-10DC-4590-AE1F-D6B6F875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7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64F-093D-48BC-B359-8C5C23F3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32DC1-56BF-4BAE-B7ED-3BD02AE7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332A7-5398-4176-A40F-E71AFC3A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FE31-FEB5-42E1-9F37-3093E03B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178F-52FF-46DD-8468-E5FB33DD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0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7A8C-9494-4FD2-B090-F4EFC2F9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AA47-4B7E-4AD7-B155-815627C0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10DEB-03E2-4D4F-88FF-7A17D94A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624F-06B4-4A9C-92B5-DA16535C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FF063-2468-4760-96BA-E2C32348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CB6E-6F58-41DE-A449-520FD417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F433-EFFE-4EB5-B34F-AB16FAC20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C5B95-0BDF-4124-BCEB-66EF7F47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2B327-DDAA-4851-AB11-B074ED0A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089F-94E0-4EA1-962C-85FE70D9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21C91-B018-47B5-93F7-9A60C2E0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1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C395-9351-4461-AC42-4E04807E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49390-A5AD-44EF-8197-5E7FDBBE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7A0C0-6D6B-4D73-8385-2EE3C9E67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2465F-5A33-481E-964E-6A2097C87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A5699-631E-425F-8BF9-851005F54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D7232-722A-4690-A86B-6B1CD3FD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58C1E-B3D0-4A26-AEEA-122A2D8B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BB400-8B41-4169-A127-1F69407F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9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ED67-0AE4-4CC8-9775-C57769A8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1E16C-83A3-4C76-935E-1B1D1F6F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1B373-2A4C-4115-B090-C4D3758C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A2B3D-5DFA-4623-9F87-BFB87CF2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81114-AA8D-43A7-85EC-FD5FD72D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DE806-2D8C-4566-8B49-9D190CB3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32B6-589E-4B98-8B9F-145D63F0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B63B-8F07-4FAB-A2BF-2A04BD43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D548-2C37-42D3-A581-0BE90FB6D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6DE0A-BED3-4AF6-9916-BA1E242D8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3C59B-8F52-4A51-87B7-BD62EFF5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3BD13-558D-45A9-8596-D0FF71AC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231DE-0946-403B-9ACD-87453F2A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5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8410-5ADA-4A89-BEE2-A44E0256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A5D97-C469-4C3A-A395-1425CF4F6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29062-9224-41EF-8AC9-5CDB0207A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3767E-2147-43D1-AE69-979C01CB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0B9CA-92E8-4F57-BACE-2D8B55C0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DC916-B216-4025-A1AD-98FCE5CC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5D81B-8BC7-42A4-BE59-1547DEA8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121D6-3C9A-48C8-B557-C35ECD3F4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5AC0-F279-4534-8C5C-EDF5A6274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95A85-0000-41C1-B1AB-596518EE566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F166F-DC70-4684-A49D-D8D39321E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CFD0-CB1D-46ED-B6D0-18D62572D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osenberg.usu.edu/" TargetMode="External"/><Relationship Id="rId2" Type="http://schemas.openxmlformats.org/officeDocument/2006/relationships/hyperlink" Target="mailto:david.rosenberg@usu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inyurl.com/ColoradoEngage" TargetMode="External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rosenberg.usu.edu/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43C6-8CAE-4E27-9F66-CD99DA14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826" y="1381411"/>
            <a:ext cx="10921041" cy="14659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Colorado River Basin Accounts – Lets Start!</a:t>
            </a:r>
            <a:endParaRPr lang="en-US" sz="32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64A08-10CD-4D82-862D-6A0AD6252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1654" y="4839120"/>
            <a:ext cx="2904227" cy="1655762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Comic Sans MS" panose="030F0702030302020204" pitchFamily="66" charset="0"/>
              </a:rPr>
              <a:t>David E. Rosenberg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@</a:t>
            </a:r>
            <a:r>
              <a:rPr lang="en-US" sz="1600" dirty="0" err="1">
                <a:latin typeface="Comic Sans MS" panose="030F0702030302020204" pitchFamily="66" charset="0"/>
              </a:rPr>
              <a:t>WaterModeler</a:t>
            </a:r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  <a:hlinkClick r:id="rId2"/>
              </a:rPr>
              <a:t>david.rosenberg@usu.edu</a:t>
            </a:r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  <a:hlinkClick r:id="rId3"/>
              </a:rPr>
              <a:t>http://rosenberg.usu.edu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June 17,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0041C-BF06-47AC-9B53-45B1DB0D8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98" y="5420208"/>
            <a:ext cx="1940785" cy="12319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488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AB0F83-C71E-4FCA-AAAA-DE08CBC7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56" y="720725"/>
            <a:ext cx="10631424" cy="1325563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Today’s Aims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F68A2-F586-4F96-A854-70B22CB03375}"/>
              </a:ext>
            </a:extLst>
          </p:cNvPr>
          <p:cNvSpPr/>
          <p:nvPr/>
        </p:nvSpPr>
        <p:spPr>
          <a:xfrm>
            <a:off x="904240" y="2915668"/>
            <a:ext cx="104648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Provoke thought and discussion on more adaptive Colorado River operations.</a:t>
            </a:r>
          </a:p>
          <a:p>
            <a:pPr algn="ctr"/>
            <a:endParaRPr lang="en-US" sz="36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Experiment with basin accounts as a more flexible option to reservoir equalization operations that expire in 2026.</a:t>
            </a:r>
            <a:endParaRPr lang="en-US" sz="2800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88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75D10860-CB55-4B66-949E-1F34DFED7182}"/>
              </a:ext>
            </a:extLst>
          </p:cNvPr>
          <p:cNvSpPr txBox="1"/>
          <p:nvPr/>
        </p:nvSpPr>
        <p:spPr>
          <a:xfrm>
            <a:off x="320759" y="428687"/>
            <a:ext cx="11358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Colorado River basin account balances are the water stored in a combined Lake Powell-Lake Mead system.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E8DA14-DD75-4CA7-BD41-2D5B7D5BA1DE}"/>
              </a:ext>
            </a:extLst>
          </p:cNvPr>
          <p:cNvGrpSpPr/>
          <p:nvPr/>
        </p:nvGrpSpPr>
        <p:grpSpPr>
          <a:xfrm>
            <a:off x="1842067" y="1985214"/>
            <a:ext cx="8333196" cy="4474111"/>
            <a:chOff x="1524960" y="1340058"/>
            <a:chExt cx="8333196" cy="447411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9A9C5E2-A204-47E7-9CEF-573175361E4F}"/>
                </a:ext>
              </a:extLst>
            </p:cNvPr>
            <p:cNvSpPr/>
            <p:nvPr/>
          </p:nvSpPr>
          <p:spPr>
            <a:xfrm>
              <a:off x="3069473" y="2640733"/>
              <a:ext cx="5515927" cy="20516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AC73C7C-E13F-46AA-8196-58DDA21003F9}"/>
                </a:ext>
              </a:extLst>
            </p:cNvPr>
            <p:cNvSpPr txBox="1"/>
            <p:nvPr/>
          </p:nvSpPr>
          <p:spPr>
            <a:xfrm>
              <a:off x="8673146" y="1473811"/>
              <a:ext cx="11850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Upper Basin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3279EA-8729-4A49-A475-504E1D9EC0C0}"/>
                </a:ext>
              </a:extLst>
            </p:cNvPr>
            <p:cNvSpPr txBox="1"/>
            <p:nvPr/>
          </p:nvSpPr>
          <p:spPr>
            <a:xfrm>
              <a:off x="1524960" y="4075463"/>
              <a:ext cx="1161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Lower Basin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7A3CBFC-8625-477E-8AB8-19E08D505A1C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5745000" y="1940223"/>
              <a:ext cx="322820" cy="64524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0ADA926-30A8-4DF1-BF29-F1097CCF0108}"/>
                </a:ext>
              </a:extLst>
            </p:cNvPr>
            <p:cNvSpPr txBox="1"/>
            <p:nvPr/>
          </p:nvSpPr>
          <p:spPr>
            <a:xfrm>
              <a:off x="4656854" y="1340058"/>
              <a:ext cx="10881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</a:rPr>
                <a:t>Grand Canyon tributary flows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7D53EFC-B897-4E3D-809B-1CB197ADF3FA}"/>
                </a:ext>
              </a:extLst>
            </p:cNvPr>
            <p:cNvSpPr txBox="1"/>
            <p:nvPr/>
          </p:nvSpPr>
          <p:spPr>
            <a:xfrm>
              <a:off x="1672336" y="5352504"/>
              <a:ext cx="1728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Mexico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1A9C082-8476-4AA6-BDDB-5B991A7D7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0326" y="1600920"/>
              <a:ext cx="384830" cy="980946"/>
            </a:xfrm>
            <a:prstGeom prst="straightConnector1">
              <a:avLst/>
            </a:prstGeom>
            <a:ln w="508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EA6748E-54BC-4214-A636-C136897516B0}"/>
                </a:ext>
              </a:extLst>
            </p:cNvPr>
            <p:cNvSpPr/>
            <p:nvPr/>
          </p:nvSpPr>
          <p:spPr>
            <a:xfrm>
              <a:off x="2536528" y="4496509"/>
              <a:ext cx="442695" cy="912151"/>
            </a:xfrm>
            <a:custGeom>
              <a:avLst/>
              <a:gdLst>
                <a:gd name="connsiteX0" fmla="*/ 744717 w 744717"/>
                <a:gd name="connsiteY0" fmla="*/ 0 h 1498862"/>
                <a:gd name="connsiteX1" fmla="*/ 141402 w 744717"/>
                <a:gd name="connsiteY1" fmla="*/ 339365 h 1498862"/>
                <a:gd name="connsiteX2" fmla="*/ 0 w 744717"/>
                <a:gd name="connsiteY2" fmla="*/ 1498862 h 149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717" h="1498862">
                  <a:moveTo>
                    <a:pt x="744717" y="0"/>
                  </a:moveTo>
                  <a:cubicBezTo>
                    <a:pt x="505119" y="44777"/>
                    <a:pt x="265521" y="89555"/>
                    <a:pt x="141402" y="339365"/>
                  </a:cubicBezTo>
                  <a:cubicBezTo>
                    <a:pt x="17283" y="589175"/>
                    <a:pt x="8641" y="1044018"/>
                    <a:pt x="0" y="1498862"/>
                  </a:cubicBezTo>
                </a:path>
              </a:pathLst>
            </a:custGeom>
            <a:noFill/>
            <a:ln w="508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4260D08-1CE9-45EB-AC72-54A02B507BD4}"/>
                </a:ext>
              </a:extLst>
            </p:cNvPr>
            <p:cNvGrpSpPr/>
            <p:nvPr/>
          </p:nvGrpSpPr>
          <p:grpSpPr>
            <a:xfrm>
              <a:off x="4012900" y="3476566"/>
              <a:ext cx="833152" cy="1109858"/>
              <a:chOff x="8220673" y="2801341"/>
              <a:chExt cx="833152" cy="1117506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8C1A38B-CF86-43F5-91C2-C98DDD8891EE}"/>
                  </a:ext>
                </a:extLst>
              </p:cNvPr>
              <p:cNvSpPr/>
              <p:nvPr/>
            </p:nvSpPr>
            <p:spPr>
              <a:xfrm>
                <a:off x="8220673" y="2801341"/>
                <a:ext cx="833152" cy="104565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9A200B3-76D4-478F-8B97-14D2A846CC11}"/>
                  </a:ext>
                </a:extLst>
              </p:cNvPr>
              <p:cNvSpPr txBox="1"/>
              <p:nvPr/>
            </p:nvSpPr>
            <p:spPr>
              <a:xfrm>
                <a:off x="8237174" y="3268062"/>
                <a:ext cx="781393" cy="650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Upper Basin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F37BEBE-1BC8-4A6D-BC16-FF1BD7EFC79E}"/>
                </a:ext>
              </a:extLst>
            </p:cNvPr>
            <p:cNvGrpSpPr/>
            <p:nvPr/>
          </p:nvGrpSpPr>
          <p:grpSpPr>
            <a:xfrm>
              <a:off x="3181311" y="3647194"/>
              <a:ext cx="859056" cy="928006"/>
              <a:chOff x="7557679" y="3059460"/>
              <a:chExt cx="781393" cy="928006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046A7DC-7210-411D-9AC4-0A007C1D3546}"/>
                  </a:ext>
                </a:extLst>
              </p:cNvPr>
              <p:cNvSpPr/>
              <p:nvPr/>
            </p:nvSpPr>
            <p:spPr>
              <a:xfrm>
                <a:off x="7594522" y="3059460"/>
                <a:ext cx="713232" cy="870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F520DFA-0C08-44DE-9BDA-D3602BDC2D63}"/>
                  </a:ext>
                </a:extLst>
              </p:cNvPr>
              <p:cNvSpPr txBox="1"/>
              <p:nvPr/>
            </p:nvSpPr>
            <p:spPr>
              <a:xfrm>
                <a:off x="7557679" y="3341135"/>
                <a:ext cx="7813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Lower Basin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34EE1C0-D8A9-4912-96CC-752A5EEB6AFC}"/>
                </a:ext>
              </a:extLst>
            </p:cNvPr>
            <p:cNvGrpSpPr/>
            <p:nvPr/>
          </p:nvGrpSpPr>
          <p:grpSpPr>
            <a:xfrm>
              <a:off x="4779093" y="4045207"/>
              <a:ext cx="903622" cy="532700"/>
              <a:chOff x="8817813" y="4059751"/>
              <a:chExt cx="903622" cy="53270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F724A9B-8497-401D-A6D2-92EE159A34B3}"/>
                  </a:ext>
                </a:extLst>
              </p:cNvPr>
              <p:cNvSpPr/>
              <p:nvPr/>
            </p:nvSpPr>
            <p:spPr>
              <a:xfrm>
                <a:off x="8879090" y="4059751"/>
                <a:ext cx="813123" cy="47431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D2C449B-9E78-4807-9778-D0916980C2F0}"/>
                  </a:ext>
                </a:extLst>
              </p:cNvPr>
              <p:cNvSpPr txBox="1"/>
              <p:nvPr/>
            </p:nvSpPr>
            <p:spPr>
              <a:xfrm>
                <a:off x="8817813" y="4223119"/>
                <a:ext cx="903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Mexico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423B0B4-06DF-4FD3-B985-7B545F0A815E}"/>
                </a:ext>
              </a:extLst>
            </p:cNvPr>
            <p:cNvSpPr txBox="1"/>
            <p:nvPr/>
          </p:nvSpPr>
          <p:spPr>
            <a:xfrm>
              <a:off x="8534305" y="2628039"/>
              <a:ext cx="12881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Natural inflow to Powell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8E0B068-F2C5-4EA7-9649-5E3FFA78AB04}"/>
                </a:ext>
              </a:extLst>
            </p:cNvPr>
            <p:cNvSpPr txBox="1"/>
            <p:nvPr/>
          </p:nvSpPr>
          <p:spPr>
            <a:xfrm rot="16200000">
              <a:off x="1912397" y="3191481"/>
              <a:ext cx="1930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Mead Release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E81736E-2099-4E83-9FDF-4732E56C8364}"/>
                </a:ext>
              </a:extLst>
            </p:cNvPr>
            <p:cNvGrpSpPr/>
            <p:nvPr/>
          </p:nvGrpSpPr>
          <p:grpSpPr>
            <a:xfrm>
              <a:off x="7306170" y="3158972"/>
              <a:ext cx="1258213" cy="1367128"/>
              <a:chOff x="10291733" y="3177028"/>
              <a:chExt cx="905757" cy="1367128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E60CD3E-6F06-4281-A03C-0690876DD08A}"/>
                  </a:ext>
                </a:extLst>
              </p:cNvPr>
              <p:cNvSpPr/>
              <p:nvPr/>
            </p:nvSpPr>
            <p:spPr>
              <a:xfrm>
                <a:off x="10377018" y="3177028"/>
                <a:ext cx="711487" cy="135703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125E6FD-8297-4895-95C7-ACF0860DC807}"/>
                  </a:ext>
                </a:extLst>
              </p:cNvPr>
              <p:cNvSpPr txBox="1"/>
              <p:nvPr/>
            </p:nvSpPr>
            <p:spPr>
              <a:xfrm>
                <a:off x="10291733" y="3897825"/>
                <a:ext cx="9057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Shared Reserve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58C8481-6E0F-4AAB-A87B-D84885668DDF}"/>
                </a:ext>
              </a:extLst>
            </p:cNvPr>
            <p:cNvGrpSpPr/>
            <p:nvPr/>
          </p:nvGrpSpPr>
          <p:grpSpPr>
            <a:xfrm>
              <a:off x="5587515" y="4217194"/>
              <a:ext cx="1001015" cy="507758"/>
              <a:chOff x="9567914" y="4323675"/>
              <a:chExt cx="883841" cy="36933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7745B29-FC79-4E5E-B2EB-F4094C43C6D7}"/>
                  </a:ext>
                </a:extLst>
              </p:cNvPr>
              <p:cNvSpPr/>
              <p:nvPr/>
            </p:nvSpPr>
            <p:spPr>
              <a:xfrm>
                <a:off x="9630390" y="4325454"/>
                <a:ext cx="713232" cy="21499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5987608-C45B-4394-99DA-2987C6434ED0}"/>
                  </a:ext>
                </a:extLst>
              </p:cNvPr>
              <p:cNvSpPr txBox="1"/>
              <p:nvPr/>
            </p:nvSpPr>
            <p:spPr>
              <a:xfrm>
                <a:off x="9567914" y="4323675"/>
                <a:ext cx="883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Delta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1898DAE-D676-4258-A022-4AAD26AE40CD}"/>
                </a:ext>
              </a:extLst>
            </p:cNvPr>
            <p:cNvGrpSpPr/>
            <p:nvPr/>
          </p:nvGrpSpPr>
          <p:grpSpPr>
            <a:xfrm>
              <a:off x="6371133" y="3928869"/>
              <a:ext cx="1140371" cy="646333"/>
              <a:chOff x="9548659" y="4066138"/>
              <a:chExt cx="859056" cy="525247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2E70F0A-E3E5-470E-8B77-CC04BF989BC5}"/>
                  </a:ext>
                </a:extLst>
              </p:cNvPr>
              <p:cNvSpPr/>
              <p:nvPr/>
            </p:nvSpPr>
            <p:spPr>
              <a:xfrm>
                <a:off x="9630390" y="4066138"/>
                <a:ext cx="713232" cy="47431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C96CCE8-AB30-4CEC-99A8-673FB72B38AC}"/>
                  </a:ext>
                </a:extLst>
              </p:cNvPr>
              <p:cNvSpPr txBox="1"/>
              <p:nvPr/>
            </p:nvSpPr>
            <p:spPr>
              <a:xfrm>
                <a:off x="9548659" y="4066140"/>
                <a:ext cx="859056" cy="525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First Nations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1B5A34-CA3C-4FE9-8D6B-0582DFA3804A}"/>
              </a:ext>
            </a:extLst>
          </p:cNvPr>
          <p:cNvSpPr txBox="1"/>
          <p:nvPr/>
        </p:nvSpPr>
        <p:spPr>
          <a:xfrm>
            <a:off x="9462187" y="5337531"/>
            <a:ext cx="204861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Account Types</a:t>
            </a:r>
          </a:p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Individual (blues)</a:t>
            </a:r>
          </a:p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Joint (orange)</a:t>
            </a:r>
          </a:p>
        </p:txBody>
      </p:sp>
    </p:spTree>
    <p:extLst>
      <p:ext uri="{BB962C8B-B14F-4D97-AF65-F5344CB8AC3E}">
        <p14:creationId xmlns:p14="http://schemas.microsoft.com/office/powerpoint/2010/main" val="306343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E310A7E-5AEF-432D-A691-4CEC62BA8ADA}"/>
              </a:ext>
            </a:extLst>
          </p:cNvPr>
          <p:cNvSpPr txBox="1"/>
          <p:nvPr/>
        </p:nvSpPr>
        <p:spPr>
          <a:xfrm>
            <a:off x="586409" y="501889"/>
            <a:ext cx="108435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Manage all available water not just prior conserved water.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47C4F6-582D-4AFA-B749-15357B18B6B5}"/>
              </a:ext>
            </a:extLst>
          </p:cNvPr>
          <p:cNvGrpSpPr/>
          <p:nvPr/>
        </p:nvGrpSpPr>
        <p:grpSpPr>
          <a:xfrm>
            <a:off x="285744" y="2823186"/>
            <a:ext cx="11562995" cy="2029105"/>
            <a:chOff x="285744" y="2823186"/>
            <a:chExt cx="11562995" cy="202910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5E4E6C9-B27C-4110-9A89-9D9733A9108C}"/>
                </a:ext>
              </a:extLst>
            </p:cNvPr>
            <p:cNvSpPr txBox="1"/>
            <p:nvPr/>
          </p:nvSpPr>
          <p:spPr>
            <a:xfrm>
              <a:off x="285744" y="3038631"/>
              <a:ext cx="16476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Available Water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B8685A4-B0B3-4428-B194-301AFA6B3728}"/>
                </a:ext>
              </a:extLst>
            </p:cNvPr>
            <p:cNvSpPr txBox="1"/>
            <p:nvPr/>
          </p:nvSpPr>
          <p:spPr>
            <a:xfrm>
              <a:off x="1904743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=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9E032E-4B54-46D8-A31D-45A4171A56DE}"/>
                </a:ext>
              </a:extLst>
            </p:cNvPr>
            <p:cNvSpPr txBox="1"/>
            <p:nvPr/>
          </p:nvSpPr>
          <p:spPr>
            <a:xfrm>
              <a:off x="2343723" y="3006618"/>
              <a:ext cx="16476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Account Balance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883D6F-1251-4D76-A130-B44BF732135E}"/>
                </a:ext>
              </a:extLst>
            </p:cNvPr>
            <p:cNvSpPr txBox="1"/>
            <p:nvPr/>
          </p:nvSpPr>
          <p:spPr>
            <a:xfrm>
              <a:off x="6247976" y="3008134"/>
              <a:ext cx="19366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 of Evaporation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FB7886-FBD7-492D-9ECC-CC5B745D2526}"/>
                </a:ext>
              </a:extLst>
            </p:cNvPr>
            <p:cNvSpPr txBox="1"/>
            <p:nvPr/>
          </p:nvSpPr>
          <p:spPr>
            <a:xfrm>
              <a:off x="4401702" y="2823186"/>
              <a:ext cx="143594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 of natural flow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8A7CAA-3CCF-4A60-AA17-A27D8F7BA197}"/>
                </a:ext>
              </a:extLst>
            </p:cNvPr>
            <p:cNvSpPr txBox="1"/>
            <p:nvPr/>
          </p:nvSpPr>
          <p:spPr>
            <a:xfrm>
              <a:off x="8594941" y="3223577"/>
              <a:ext cx="1647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Purchases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E3D1D9-3E59-42E6-BDE4-745CD71F4469}"/>
                </a:ext>
              </a:extLst>
            </p:cNvPr>
            <p:cNvSpPr txBox="1"/>
            <p:nvPr/>
          </p:nvSpPr>
          <p:spPr>
            <a:xfrm>
              <a:off x="10652916" y="3223577"/>
              <a:ext cx="11958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Sales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440FF1-7FC2-43C4-BBB9-926F81F08878}"/>
                </a:ext>
              </a:extLst>
            </p:cNvPr>
            <p:cNvSpPr txBox="1"/>
            <p:nvPr/>
          </p:nvSpPr>
          <p:spPr>
            <a:xfrm>
              <a:off x="3962722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22BF7B-48A9-4EF6-A7AD-D6251F4FE9E7}"/>
                </a:ext>
              </a:extLst>
            </p:cNvPr>
            <p:cNvSpPr txBox="1"/>
            <p:nvPr/>
          </p:nvSpPr>
          <p:spPr>
            <a:xfrm>
              <a:off x="5808996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F3A1A0-EEEE-4880-B3A6-76478DDDE27B}"/>
                </a:ext>
              </a:extLst>
            </p:cNvPr>
            <p:cNvSpPr txBox="1"/>
            <p:nvPr/>
          </p:nvSpPr>
          <p:spPr>
            <a:xfrm>
              <a:off x="8155961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+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62F8BF-5818-4CD6-9CB1-F8547403947C}"/>
                </a:ext>
              </a:extLst>
            </p:cNvPr>
            <p:cNvSpPr txBox="1"/>
            <p:nvPr/>
          </p:nvSpPr>
          <p:spPr>
            <a:xfrm>
              <a:off x="10213940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─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E6C3B2D1-A0D7-4BA9-BF57-B40E534FB472}"/>
                </a:ext>
              </a:extLst>
            </p:cNvPr>
            <p:cNvSpPr/>
            <p:nvPr/>
          </p:nvSpPr>
          <p:spPr>
            <a:xfrm rot="16200000">
              <a:off x="10038787" y="2663123"/>
              <a:ext cx="350305" cy="2945511"/>
            </a:xfrm>
            <a:prstGeom prst="leftBrace">
              <a:avLst>
                <a:gd name="adj1" fmla="val 54166"/>
                <a:gd name="adj2" fmla="val 50000"/>
              </a:avLst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346900-974F-4AC4-A6C5-39AAE4179846}"/>
                </a:ext>
              </a:extLst>
            </p:cNvPr>
            <p:cNvSpPr txBox="1"/>
            <p:nvPr/>
          </p:nvSpPr>
          <p:spPr>
            <a:xfrm>
              <a:off x="9502926" y="4390626"/>
              <a:ext cx="147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7030A0"/>
                  </a:solidFill>
                </a:rPr>
                <a:t>Optional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32926DD-342E-4E9B-AD14-5B78792FDFF5}"/>
              </a:ext>
            </a:extLst>
          </p:cNvPr>
          <p:cNvSpPr txBox="1"/>
          <p:nvPr/>
        </p:nvSpPr>
        <p:spPr>
          <a:xfrm>
            <a:off x="393191" y="6003469"/>
            <a:ext cx="1129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Adapt releases to natural flow and storage levels.</a:t>
            </a:r>
          </a:p>
        </p:txBody>
      </p:sp>
    </p:spTree>
    <p:extLst>
      <p:ext uri="{BB962C8B-B14F-4D97-AF65-F5344CB8AC3E}">
        <p14:creationId xmlns:p14="http://schemas.microsoft.com/office/powerpoint/2010/main" val="253579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701EE-37A4-4BD5-BCE1-4F972D19FBF3}"/>
              </a:ext>
            </a:extLst>
          </p:cNvPr>
          <p:cNvSpPr txBox="1"/>
          <p:nvPr/>
        </p:nvSpPr>
        <p:spPr>
          <a:xfrm>
            <a:off x="274320" y="464423"/>
            <a:ext cx="1014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Comic Sans MS" panose="030F0702030302020204" pitchFamily="66" charset="0"/>
              </a:rPr>
              <a:t>Ready to manage an account?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EA3D9-C686-4EB8-ACED-91F07AC27F96}"/>
              </a:ext>
            </a:extLst>
          </p:cNvPr>
          <p:cNvSpPr/>
          <p:nvPr/>
        </p:nvSpPr>
        <p:spPr>
          <a:xfrm>
            <a:off x="2622886" y="2571066"/>
            <a:ext cx="5486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2. Download (link </a:t>
            </a:r>
            <a:r>
              <a:rPr lang="en-US" sz="2800" b="1">
                <a:solidFill>
                  <a:srgbClr val="00B050"/>
                </a:solidFill>
                <a:latin typeface="Comic Sans MS" panose="030F0702030302020204" pitchFamily="66" charset="0"/>
              </a:rPr>
              <a:t>or QR code)</a:t>
            </a:r>
            <a:endParaRPr lang="en-US" sz="28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C1F614A-8301-4822-A8A6-CD837B565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281" y="3724932"/>
            <a:ext cx="1004524" cy="931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0A5149-0BF5-4DBC-A4D9-0C109C8C7B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4" t="9667" r="2453" b="10623"/>
          <a:stretch/>
        </p:blipFill>
        <p:spPr>
          <a:xfrm>
            <a:off x="1405281" y="4816390"/>
            <a:ext cx="1004524" cy="749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F80730C-801B-4166-8514-57A046502000}"/>
              </a:ext>
            </a:extLst>
          </p:cNvPr>
          <p:cNvSpPr/>
          <p:nvPr/>
        </p:nvSpPr>
        <p:spPr>
          <a:xfrm>
            <a:off x="2622886" y="4746900"/>
            <a:ext cx="40115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6263" indent="-576263"/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4. Invite participants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8F6021-7573-4E06-A957-91F2263C2A76}"/>
              </a:ext>
            </a:extLst>
          </p:cNvPr>
          <p:cNvSpPr/>
          <p:nvPr/>
        </p:nvSpPr>
        <p:spPr>
          <a:xfrm>
            <a:off x="2609528" y="5687614"/>
            <a:ext cx="49931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6263" indent="-576263"/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5. Open ReadMe-directions sheet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EB82B1-55A1-45D0-938F-9AC511D5CE59}"/>
              </a:ext>
            </a:extLst>
          </p:cNvPr>
          <p:cNvSpPr/>
          <p:nvPr/>
        </p:nvSpPr>
        <p:spPr>
          <a:xfrm>
            <a:off x="2609528" y="1568094"/>
            <a:ext cx="41803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1. Identify facilitator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01FDC-E3E5-447A-869D-388A4172B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575" y="1613972"/>
            <a:ext cx="877936" cy="8779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493392-82E0-409F-9A8D-D6EC4702C798}"/>
              </a:ext>
            </a:extLst>
          </p:cNvPr>
          <p:cNvSpPr/>
          <p:nvPr/>
        </p:nvSpPr>
        <p:spPr>
          <a:xfrm>
            <a:off x="2576004" y="3681669"/>
            <a:ext cx="4993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7525" indent="-517525"/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3. Move into Google Drive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4E20D2-6708-4E19-9952-330FE4BFBC5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5" r="13474" b="-1806"/>
          <a:stretch/>
        </p:blipFill>
        <p:spPr>
          <a:xfrm>
            <a:off x="1455241" y="2717280"/>
            <a:ext cx="911294" cy="749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8E69DD8E-C184-4F79-9C58-35D871E93E6D}"/>
              </a:ext>
            </a:extLst>
          </p:cNvPr>
          <p:cNvSpPr txBox="1">
            <a:spLocks/>
          </p:cNvSpPr>
          <p:nvPr/>
        </p:nvSpPr>
        <p:spPr>
          <a:xfrm>
            <a:off x="8872755" y="5163239"/>
            <a:ext cx="2986406" cy="14784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b="1" dirty="0"/>
              <a:t>David E. Rosenberg</a:t>
            </a: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/>
              <a:t>Utah State University</a:t>
            </a: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>
                <a:solidFill>
                  <a:srgbClr val="7030A0"/>
                </a:solidFill>
                <a:hlinkClick r:id="rId6"/>
              </a:rPr>
              <a:t>http://rosenberg.usu.edu</a:t>
            </a:r>
            <a:endParaRPr lang="en-US" sz="2000" dirty="0">
              <a:solidFill>
                <a:srgbClr val="7030A0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>
                <a:solidFill>
                  <a:srgbClr val="1000DE"/>
                </a:solidFill>
              </a:rPr>
              <a:t>@</a:t>
            </a:r>
            <a:r>
              <a:rPr lang="en-US" sz="2000" dirty="0" err="1">
                <a:solidFill>
                  <a:srgbClr val="1000DE"/>
                </a:solidFill>
              </a:rPr>
              <a:t>WaterModeler</a:t>
            </a:r>
            <a:endParaRPr lang="en-US" sz="2000" dirty="0">
              <a:solidFill>
                <a:srgbClr val="1000DE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947F91-238A-4212-8779-5321921537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958" y="1392795"/>
            <a:ext cx="2540000" cy="25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033FBC-DAC5-495F-AF86-3DB8227EF9CB}"/>
              </a:ext>
            </a:extLst>
          </p:cNvPr>
          <p:cNvSpPr txBox="1"/>
          <p:nvPr/>
        </p:nvSpPr>
        <p:spPr>
          <a:xfrm>
            <a:off x="8726858" y="3968568"/>
            <a:ext cx="3278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8"/>
              </a:rPr>
              <a:t>https://tinyurl.com/ColoradoEngage</a:t>
            </a:r>
            <a:r>
              <a:rPr 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38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3463</TotalTime>
  <Words>210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 Theme</vt:lpstr>
      <vt:lpstr>Colorado River Basin Accounts – Lets Start!</vt:lpstr>
      <vt:lpstr>Today’s Aims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143</cp:revision>
  <dcterms:created xsi:type="dcterms:W3CDTF">2021-07-02T21:06:04Z</dcterms:created>
  <dcterms:modified xsi:type="dcterms:W3CDTF">2022-06-17T17:24:03Z</dcterms:modified>
</cp:coreProperties>
</file>