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A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C6EB-D5D9-4DDF-BE19-B009F611C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BED36-DB63-4521-8782-16D09DFF1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5A7E9-721B-4365-A8C6-601D5F1A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21F41-7C9F-44E3-B35E-4D5523C1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2BFB9-6325-422A-BF3D-FEE29B99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D632-51CC-4634-831A-DEB95486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84AE1-098D-4702-9328-ADEA77608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9F47C-8F21-4ED0-A215-245556AF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75872-9EFE-49EC-9413-6DAD12F6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F0445-C5E4-4D87-B864-351C0B5E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8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FBB89-2136-42FC-A1A4-727C03F21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00D51-5186-4220-9651-93D16428C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62A93-A11F-4159-9106-85713493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9F30D-1512-4E39-A85F-B252F104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A36BE-1954-431B-B9E9-04196A7B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7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592B-2702-43CB-88AA-A84D2962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7873D-E8A1-40AE-A89F-2B4E73DB0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C7265-F017-4D17-A251-BBE174E5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E24D2-C429-46EC-B3A6-DAFDD168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479F7-122E-4513-84F8-B35107D0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0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FE01-135F-4B3E-BC55-AA5C8B805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422A8-ACF5-4D2F-81AA-AA17D7731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EF200-D24E-4BE0-A766-1279D9F8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EE3C4-E45F-4376-A789-82019627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515AE-B35B-4A21-9332-07673215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0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2209-CFBF-44F2-9A13-EFA047F3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6155E-90E2-479D-9D77-1F7D5BEFE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86F73-B4EC-41A6-A1F9-56D27AB48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F89A8-0652-438B-8940-EA28D5A10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63F1E-B122-434A-8319-615D184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36BDF-8048-416E-8E70-5164B9BB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327F-2238-4DA4-994B-0AFB8379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0C7E2-2A91-41C2-805B-E20B46916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44D02-45E6-44C1-AC6E-20A4D3CA9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D1300-34F4-45F2-AFC0-F4E5FB201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40C57-369C-492E-9F70-B419E7837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1546A-EF67-40E9-B0C2-DE2D071B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D5F3D-CAC1-47E7-A6F4-6FD6312D1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41045-E2B7-47A3-A6F1-5C6F9176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9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CE37-2246-4F3E-B52D-98558408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300060-9811-4D9D-9F37-EFA98EE2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91A5B-B892-4FED-AD18-56D57896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527F2-8856-447D-893D-7B963168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4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6B34A-75A2-4110-93D9-F30B748F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9CD7B-40B4-40E5-AC10-B50A8F1F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8407A-F572-464E-9F32-90D8B5EC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0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BD3A-E425-4447-94D5-E9FBFDE1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5D94-F263-4D9E-9246-492C83044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66C34-0857-4B07-B5F5-22834BF82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ABDDF-60DC-4B78-85C2-A4786707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37190-2298-48EF-8D08-751C3F4E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3E90D-BA18-4F45-A309-2555B4B1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1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D318-D664-42FE-9D45-5B565F99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8C8F73-92B5-4746-8D1B-5867DFA86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A451C-131A-4DBE-AB46-D69D5DD66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3338F-54B7-4D66-9812-9B2F3116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D14C3-46D1-4B15-A7D6-379CE7E2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14F75-F98B-482E-A2A4-9E01B9A7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007A6-200D-4BC9-AD15-5D578E67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DE633-5082-477B-9026-B41A086C7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89441-1A8F-4191-8C68-B59934CC4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D071D-6307-46EF-8484-8AD6D8EF0DA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E6906-F229-4712-8611-C6A5A0384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6F595-9ED2-4B6D-B2E6-E4AA7C47E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1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9BCDC2-9A10-429B-B2A0-2A34B6089359}"/>
              </a:ext>
            </a:extLst>
          </p:cNvPr>
          <p:cNvSpPr txBox="1"/>
          <p:nvPr/>
        </p:nvSpPr>
        <p:spPr>
          <a:xfrm>
            <a:off x="9507983" y="2117579"/>
            <a:ext cx="2571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Upper Basin</a:t>
            </a:r>
          </a:p>
          <a:p>
            <a:pPr algn="ctr"/>
            <a:r>
              <a:rPr lang="en-US" sz="2000" b="1" dirty="0">
                <a:solidFill>
                  <a:srgbClr val="7030A0"/>
                </a:solidFill>
              </a:rPr>
              <a:t>Demand Management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(0.5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maximum)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955EA-60CD-4CDE-A8AC-8E3EBD3BB8DF}"/>
              </a:ext>
            </a:extLst>
          </p:cNvPr>
          <p:cNvSpPr txBox="1"/>
          <p:nvPr/>
        </p:nvSpPr>
        <p:spPr>
          <a:xfrm>
            <a:off x="9253550" y="3672609"/>
            <a:ext cx="2812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Inflow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5.2 – 6.6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this year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(min. and most probable)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620A3-6192-4C4B-9163-D7C135DC9CEA}"/>
              </a:ext>
            </a:extLst>
          </p:cNvPr>
          <p:cNvSpPr txBox="1"/>
          <p:nvPr/>
        </p:nvSpPr>
        <p:spPr>
          <a:xfrm>
            <a:off x="8279309" y="5284894"/>
            <a:ext cx="38305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Drought Response Operations</a:t>
            </a:r>
          </a:p>
          <a:p>
            <a:pPr algn="ctr"/>
            <a:r>
              <a:rPr lang="en-US" sz="2000">
                <a:solidFill>
                  <a:srgbClr val="7030A0"/>
                </a:solidFill>
              </a:rPr>
              <a:t>&lt; 1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movable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4.5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storage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(combined Upper Basin reservoirs)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CA89CE-C392-424B-9A31-CDED9A149034}"/>
              </a:ext>
            </a:extLst>
          </p:cNvPr>
          <p:cNvSpPr txBox="1"/>
          <p:nvPr/>
        </p:nvSpPr>
        <p:spPr>
          <a:xfrm>
            <a:off x="4684783" y="1666749"/>
            <a:ext cx="2618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Evaporation</a:t>
            </a:r>
          </a:p>
          <a:p>
            <a:pPr algn="ctr"/>
            <a:r>
              <a:rPr lang="en-US" sz="2000" dirty="0"/>
              <a:t>(0.1 – 0.4 </a:t>
            </a:r>
            <a:r>
              <a:rPr lang="en-US" sz="2000" dirty="0" err="1"/>
              <a:t>maf</a:t>
            </a:r>
            <a:r>
              <a:rPr lang="en-US" sz="2000" dirty="0"/>
              <a:t> per year)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1F1C5-C60E-46F6-9DAA-E004B4467E33}"/>
              </a:ext>
            </a:extLst>
          </p:cNvPr>
          <p:cNvSpPr txBox="1"/>
          <p:nvPr/>
        </p:nvSpPr>
        <p:spPr>
          <a:xfrm>
            <a:off x="952205" y="2896656"/>
            <a:ext cx="2678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Release by Equalization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(7 – 7.48 </a:t>
            </a:r>
            <a:r>
              <a:rPr lang="en-US" sz="2000" dirty="0" err="1">
                <a:solidFill>
                  <a:srgbClr val="0000FF"/>
                </a:solidFill>
              </a:rPr>
              <a:t>maf</a:t>
            </a:r>
            <a:r>
              <a:rPr lang="en-US" sz="2000" dirty="0">
                <a:solidFill>
                  <a:srgbClr val="0000FF"/>
                </a:solidFill>
              </a:rPr>
              <a:t> per year)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D905EE-E906-4CAA-9577-BAB6674C2011}"/>
              </a:ext>
            </a:extLst>
          </p:cNvPr>
          <p:cNvSpPr txBox="1"/>
          <p:nvPr/>
        </p:nvSpPr>
        <p:spPr>
          <a:xfrm>
            <a:off x="112800" y="4210384"/>
            <a:ext cx="4119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Protect Endangered Fish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(Summer release temperature &lt; 18</a:t>
            </a:r>
            <a:r>
              <a:rPr lang="en-US" sz="2000" baseline="30000" dirty="0">
                <a:solidFill>
                  <a:srgbClr val="0000FF"/>
                </a:solidFill>
              </a:rPr>
              <a:t>o</a:t>
            </a:r>
            <a:r>
              <a:rPr lang="en-US" sz="2000" dirty="0">
                <a:solidFill>
                  <a:srgbClr val="0000FF"/>
                </a:solidFill>
              </a:rPr>
              <a:t>C)</a:t>
            </a:r>
          </a:p>
          <a:p>
            <a:pPr marL="174625" indent="-174625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Turbines: Powell elev. &gt; 3,525 ft.</a:t>
            </a:r>
          </a:p>
          <a:p>
            <a:pPr marL="174625" indent="-174625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River outlets: Powell elev. &gt; 3,425 ft.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0CBE95-CA13-4809-ACF3-ACAE291CD686}"/>
              </a:ext>
            </a:extLst>
          </p:cNvPr>
          <p:cNvCxnSpPr>
            <a:cxnSpLocks/>
            <a:stCxn id="5" idx="1"/>
            <a:endCxn id="33" idx="3"/>
          </p:cNvCxnSpPr>
          <p:nvPr/>
        </p:nvCxnSpPr>
        <p:spPr>
          <a:xfrm flipH="1">
            <a:off x="8438606" y="2625411"/>
            <a:ext cx="1069377" cy="1991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E7C9D4-E07B-45AE-83C7-E944E85EE0E4}"/>
              </a:ext>
            </a:extLst>
          </p:cNvPr>
          <p:cNvCxnSpPr>
            <a:cxnSpLocks/>
            <a:stCxn id="6" idx="1"/>
            <a:endCxn id="33" idx="3"/>
          </p:cNvCxnSpPr>
          <p:nvPr/>
        </p:nvCxnSpPr>
        <p:spPr>
          <a:xfrm flipH="1">
            <a:off x="8438606" y="4180441"/>
            <a:ext cx="814944" cy="4365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FF7C67-A7A1-4645-A6AA-9C912FAD9DA4}"/>
              </a:ext>
            </a:extLst>
          </p:cNvPr>
          <p:cNvCxnSpPr>
            <a:cxnSpLocks/>
            <a:endCxn id="33" idx="3"/>
          </p:cNvCxnSpPr>
          <p:nvPr/>
        </p:nvCxnSpPr>
        <p:spPr>
          <a:xfrm flipH="1" flipV="1">
            <a:off x="8438606" y="4617019"/>
            <a:ext cx="843179" cy="6000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DB56D1-659C-4565-A7AA-A56CC4476047}"/>
              </a:ext>
            </a:extLst>
          </p:cNvPr>
          <p:cNvCxnSpPr>
            <a:cxnSpLocks/>
            <a:stCxn id="18" idx="0"/>
            <a:endCxn id="8" idx="2"/>
          </p:cNvCxnSpPr>
          <p:nvPr/>
        </p:nvCxnSpPr>
        <p:spPr>
          <a:xfrm flipH="1" flipV="1">
            <a:off x="5993892" y="2374635"/>
            <a:ext cx="26880" cy="750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B40F6FD-7719-4696-974B-21B49B8A5D96}"/>
              </a:ext>
            </a:extLst>
          </p:cNvPr>
          <p:cNvCxnSpPr>
            <a:cxnSpLocks/>
            <a:stCxn id="28" idx="1"/>
            <a:endCxn id="9" idx="3"/>
          </p:cNvCxnSpPr>
          <p:nvPr/>
        </p:nvCxnSpPr>
        <p:spPr>
          <a:xfrm flipH="1" flipV="1">
            <a:off x="3631015" y="3250599"/>
            <a:ext cx="993075" cy="9559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9A1E2F-8D56-46D0-896A-9CB8021AF66D}"/>
              </a:ext>
            </a:extLst>
          </p:cNvPr>
          <p:cNvCxnSpPr>
            <a:cxnSpLocks/>
            <a:stCxn id="28" idx="1"/>
            <a:endCxn id="10" idx="3"/>
          </p:cNvCxnSpPr>
          <p:nvPr/>
        </p:nvCxnSpPr>
        <p:spPr>
          <a:xfrm flipH="1">
            <a:off x="4231953" y="4206580"/>
            <a:ext cx="392137" cy="665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4A7D5EE-0C24-44EA-83C4-67C75320AA84}"/>
              </a:ext>
            </a:extLst>
          </p:cNvPr>
          <p:cNvSpPr txBox="1"/>
          <p:nvPr/>
        </p:nvSpPr>
        <p:spPr>
          <a:xfrm>
            <a:off x="509688" y="5843287"/>
            <a:ext cx="268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Values for March 30, 2022</a:t>
            </a:r>
          </a:p>
          <a:p>
            <a:pPr algn="ctr"/>
            <a:r>
              <a:rPr lang="en-US" sz="1600" dirty="0"/>
              <a:t>David E. Rosenberg</a:t>
            </a:r>
          </a:p>
          <a:p>
            <a:pPr algn="ctr"/>
            <a:r>
              <a:rPr lang="en-US" sz="1600" dirty="0"/>
              <a:t>Utah State University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35955E-BC63-45D6-8CD3-54419E20C73C}"/>
              </a:ext>
            </a:extLst>
          </p:cNvPr>
          <p:cNvSpPr txBox="1"/>
          <p:nvPr/>
        </p:nvSpPr>
        <p:spPr>
          <a:xfrm>
            <a:off x="365761" y="400929"/>
            <a:ext cx="11256262" cy="523220"/>
          </a:xfrm>
          <a:prstGeom prst="rect">
            <a:avLst/>
          </a:prstGeom>
          <a:solidFill>
            <a:srgbClr val="EAF2F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Protect Lake Powell elevations of 3,525 and 3,490 feet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67E93AE-B1CE-43D9-ABC1-E337892F2456}"/>
              </a:ext>
            </a:extLst>
          </p:cNvPr>
          <p:cNvGrpSpPr/>
          <p:nvPr/>
        </p:nvGrpSpPr>
        <p:grpSpPr>
          <a:xfrm>
            <a:off x="4624090" y="3082517"/>
            <a:ext cx="4119153" cy="2657782"/>
            <a:chOff x="4754199" y="4275251"/>
            <a:chExt cx="4119153" cy="2657782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DE35DC4F-F19E-459F-8DA2-AE2CE4452AAA}"/>
                </a:ext>
              </a:extLst>
            </p:cNvPr>
            <p:cNvSpPr/>
            <p:nvPr/>
          </p:nvSpPr>
          <p:spPr>
            <a:xfrm rot="10800000">
              <a:off x="5120207" y="4275251"/>
              <a:ext cx="2051552" cy="2386799"/>
            </a:xfrm>
            <a:prstGeom prst="trapezoid">
              <a:avLst>
                <a:gd name="adj" fmla="val 2677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4072774-3DF5-4F9F-8173-607D03FDAFD2}"/>
                </a:ext>
              </a:extLst>
            </p:cNvPr>
            <p:cNvCxnSpPr>
              <a:cxnSpLocks/>
            </p:cNvCxnSpPr>
            <p:nvPr/>
          </p:nvCxnSpPr>
          <p:spPr>
            <a:xfrm>
              <a:off x="5289830" y="5397338"/>
              <a:ext cx="167599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FCDF37-3AF5-42DC-871E-D72F6F08E175}"/>
                </a:ext>
              </a:extLst>
            </p:cNvPr>
            <p:cNvSpPr/>
            <p:nvPr/>
          </p:nvSpPr>
          <p:spPr>
            <a:xfrm>
              <a:off x="4754199" y="5245425"/>
              <a:ext cx="59663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3,525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9EC722-79C7-4C50-AD0D-5E070D5C0B5E}"/>
                </a:ext>
              </a:extLst>
            </p:cNvPr>
            <p:cNvSpPr/>
            <p:nvPr/>
          </p:nvSpPr>
          <p:spPr>
            <a:xfrm>
              <a:off x="6916161" y="5246426"/>
              <a:ext cx="19571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5.9 - Upper Basin target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7987C47-80E8-41B8-9603-BDE6398DD780}"/>
                </a:ext>
              </a:extLst>
            </p:cNvPr>
            <p:cNvSpPr/>
            <p:nvPr/>
          </p:nvSpPr>
          <p:spPr>
            <a:xfrm>
              <a:off x="4852862" y="5670654"/>
              <a:ext cx="5950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3,490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31B30C2-8700-4AB9-8547-D807E230D305}"/>
                </a:ext>
              </a:extLst>
            </p:cNvPr>
            <p:cNvSpPr/>
            <p:nvPr/>
          </p:nvSpPr>
          <p:spPr>
            <a:xfrm>
              <a:off x="6802001" y="5655864"/>
              <a:ext cx="176671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4.0 - Minimum power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67785AB-65BE-4731-A355-4465EDEB56CC}"/>
                </a:ext>
              </a:extLst>
            </p:cNvPr>
            <p:cNvSpPr/>
            <p:nvPr/>
          </p:nvSpPr>
          <p:spPr>
            <a:xfrm>
              <a:off x="4929682" y="5960637"/>
              <a:ext cx="5950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3,455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7360E20-8F42-4900-9453-DDAA4EB9D152}"/>
                </a:ext>
              </a:extLst>
            </p:cNvPr>
            <p:cNvSpPr/>
            <p:nvPr/>
          </p:nvSpPr>
          <p:spPr>
            <a:xfrm>
              <a:off x="6752607" y="5945172"/>
              <a:ext cx="15704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2.5 - Can’t release</a:t>
              </a:r>
            </a:p>
            <a:p>
              <a:r>
                <a:rPr lang="en-US" sz="1400" dirty="0">
                  <a:solidFill>
                    <a:schemeClr val="accent2"/>
                  </a:solidFill>
                </a:rPr>
                <a:t>         7.5 </a:t>
              </a:r>
              <a:r>
                <a:rPr lang="en-US" sz="1400" dirty="0" err="1">
                  <a:solidFill>
                    <a:schemeClr val="accent2"/>
                  </a:solidFill>
                </a:rPr>
                <a:t>maf</a:t>
              </a:r>
              <a:r>
                <a:rPr lang="en-US" sz="1400" dirty="0">
                  <a:solidFill>
                    <a:schemeClr val="accent2"/>
                  </a:solidFill>
                </a:rPr>
                <a:t>/year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CA82F22-FB25-4B8F-9208-08EFA25EB4E4}"/>
                </a:ext>
              </a:extLst>
            </p:cNvPr>
            <p:cNvSpPr/>
            <p:nvPr/>
          </p:nvSpPr>
          <p:spPr>
            <a:xfrm>
              <a:off x="5066368" y="6416029"/>
              <a:ext cx="5950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3,370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2316CF7-D8DF-41F4-B6F0-207B3BC581A5}"/>
                </a:ext>
              </a:extLst>
            </p:cNvPr>
            <p:cNvSpPr/>
            <p:nvPr/>
          </p:nvSpPr>
          <p:spPr>
            <a:xfrm>
              <a:off x="6655111" y="6409813"/>
              <a:ext cx="15704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0.0 - Dead pool</a:t>
              </a:r>
            </a:p>
            <a:p>
              <a:r>
                <a:rPr lang="en-US" sz="1400" dirty="0">
                  <a:solidFill>
                    <a:schemeClr val="accent2"/>
                  </a:solidFill>
                </a:rPr>
                <a:t>         (river outlets)</a:t>
              </a:r>
            </a:p>
          </p:txBody>
        </p:sp>
        <p:sp>
          <p:nvSpPr>
            <p:cNvPr id="57" name="Trapezoid 56">
              <a:extLst>
                <a:ext uri="{FF2B5EF4-FFF2-40B4-BE49-F238E27FC236}">
                  <a16:creationId xmlns:a16="http://schemas.microsoft.com/office/drawing/2014/main" id="{28711ABD-543B-4384-842A-93E86F5E561E}"/>
                </a:ext>
              </a:extLst>
            </p:cNvPr>
            <p:cNvSpPr/>
            <p:nvPr/>
          </p:nvSpPr>
          <p:spPr>
            <a:xfrm rot="10800000">
              <a:off x="5385148" y="5428225"/>
              <a:ext cx="1521097" cy="1233831"/>
            </a:xfrm>
            <a:prstGeom prst="trapezoid">
              <a:avLst>
                <a:gd name="adj" fmla="val 2285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59D833C-985C-450B-AEE3-A99D076342C3}"/>
                </a:ext>
              </a:extLst>
            </p:cNvPr>
            <p:cNvCxnSpPr>
              <a:cxnSpLocks/>
            </p:cNvCxnSpPr>
            <p:nvPr/>
          </p:nvCxnSpPr>
          <p:spPr>
            <a:xfrm>
              <a:off x="5411732" y="5815645"/>
              <a:ext cx="143707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C6E6E5C-5C75-481E-80A8-35FEDEB591A1}"/>
                </a:ext>
              </a:extLst>
            </p:cNvPr>
            <p:cNvCxnSpPr>
              <a:cxnSpLocks/>
            </p:cNvCxnSpPr>
            <p:nvPr/>
          </p:nvCxnSpPr>
          <p:spPr>
            <a:xfrm>
              <a:off x="5447898" y="6099061"/>
              <a:ext cx="1354102" cy="154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777BDD8-2483-4A06-9FB1-94D556098736}"/>
                </a:ext>
              </a:extLst>
            </p:cNvPr>
            <p:cNvCxnSpPr>
              <a:cxnSpLocks/>
            </p:cNvCxnSpPr>
            <p:nvPr/>
          </p:nvCxnSpPr>
          <p:spPr>
            <a:xfrm>
              <a:off x="5592726" y="6569918"/>
              <a:ext cx="110046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E465A0-0C51-49A3-A194-55BF223B0D72}"/>
                </a:ext>
              </a:extLst>
            </p:cNvPr>
            <p:cNvSpPr/>
            <p:nvPr/>
          </p:nvSpPr>
          <p:spPr>
            <a:xfrm>
              <a:off x="5261054" y="4318185"/>
              <a:ext cx="1779654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/>
                <a:t>Lake Powell</a:t>
              </a:r>
            </a:p>
            <a:p>
              <a:pPr algn="ctr"/>
              <a:r>
                <a:rPr lang="en-US" dirty="0"/>
                <a:t>(5.8 </a:t>
              </a:r>
              <a:r>
                <a:rPr lang="en-US" dirty="0" err="1"/>
                <a:t>maf</a:t>
              </a:r>
              <a:r>
                <a:rPr lang="en-US" dirty="0"/>
                <a:t> storage)</a:t>
              </a:r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939A850B-FCB5-4D24-A998-64B10A938A3B}"/>
              </a:ext>
            </a:extLst>
          </p:cNvPr>
          <p:cNvSpPr/>
          <p:nvPr/>
        </p:nvSpPr>
        <p:spPr>
          <a:xfrm>
            <a:off x="4844035" y="5635943"/>
            <a:ext cx="875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Elevation</a:t>
            </a:r>
          </a:p>
          <a:p>
            <a:pPr algn="ctr"/>
            <a:r>
              <a:rPr lang="en-US" sz="1400" b="1" dirty="0"/>
              <a:t>(feet)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4181254-46CA-43AD-9475-F6942AEBB93B}"/>
              </a:ext>
            </a:extLst>
          </p:cNvPr>
          <p:cNvSpPr/>
          <p:nvPr/>
        </p:nvSpPr>
        <p:spPr>
          <a:xfrm>
            <a:off x="6341186" y="5632578"/>
            <a:ext cx="755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Volume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(</a:t>
            </a:r>
            <a:r>
              <a:rPr lang="en-US" sz="1400" b="1" dirty="0" err="1">
                <a:solidFill>
                  <a:schemeClr val="accent2"/>
                </a:solidFill>
              </a:rPr>
              <a:t>maf</a:t>
            </a:r>
            <a:r>
              <a:rPr lang="en-US" sz="1400" b="1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E5F55EF-A24E-4CB4-A870-63A8D7C500AC}"/>
              </a:ext>
            </a:extLst>
          </p:cNvPr>
          <p:cNvSpPr/>
          <p:nvPr/>
        </p:nvSpPr>
        <p:spPr>
          <a:xfrm>
            <a:off x="5569542" y="4235491"/>
            <a:ext cx="893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1.8 </a:t>
            </a:r>
            <a:r>
              <a:rPr lang="en-US" dirty="0" err="1">
                <a:solidFill>
                  <a:srgbClr val="0000FF"/>
                </a:solidFill>
              </a:rPr>
              <a:t>maf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F457671-AB44-43F0-80E4-AB64C40A03E0}"/>
              </a:ext>
            </a:extLst>
          </p:cNvPr>
          <p:cNvSpPr/>
          <p:nvPr/>
        </p:nvSpPr>
        <p:spPr>
          <a:xfrm>
            <a:off x="5577270" y="4580202"/>
            <a:ext cx="893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1.5 </a:t>
            </a:r>
            <a:r>
              <a:rPr lang="en-US" dirty="0" err="1">
                <a:solidFill>
                  <a:srgbClr val="0000FF"/>
                </a:solidFill>
              </a:rPr>
              <a:t>maf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7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2B0FD3-6420-4D8E-9857-1AE4F0722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227" y="438721"/>
            <a:ext cx="8585209" cy="620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19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160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14</cp:revision>
  <cp:lastPrinted>2022-04-05T17:05:29Z</cp:lastPrinted>
  <dcterms:created xsi:type="dcterms:W3CDTF">2022-04-01T05:55:51Z</dcterms:created>
  <dcterms:modified xsi:type="dcterms:W3CDTF">2022-04-06T23:41:09Z</dcterms:modified>
</cp:coreProperties>
</file>