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C6EB-D5D9-4DDF-BE19-B009F611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ED36-DB63-4521-8782-16D09DFF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A7E9-721B-4365-A8C6-601D5F1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1F41-7C9F-44E3-B35E-4D5523C1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BFB9-6325-422A-BF3D-FEE29B9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632-51CC-4634-831A-DEB95486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4AE1-098D-4702-9328-ADEA7760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F47C-8F21-4ED0-A215-245556AF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5872-9EFE-49EC-9413-6DAD12F6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0445-C5E4-4D87-B864-351C0B5E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FBB89-2136-42FC-A1A4-727C03F21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0D51-5186-4220-9651-93D16428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2A93-A11F-4159-9106-85713493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F30D-1512-4E39-A85F-B252F104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36BE-1954-431B-B9E9-04196A7B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592B-2702-43CB-88AA-A84D2962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873D-E8A1-40AE-A89F-2B4E73DB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7265-F017-4D17-A251-BBE174E5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24D2-C429-46EC-B3A6-DAFDD16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79F7-122E-4513-84F8-B35107D0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FE01-135F-4B3E-BC55-AA5C8B80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422A8-ACF5-4D2F-81AA-AA17D773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F200-D24E-4BE0-A766-1279D9F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E3C4-E45F-4376-A789-82019627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15AE-B35B-4A21-9332-0767321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2209-CFBF-44F2-9A13-EFA047F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55E-90E2-479D-9D77-1F7D5BEFE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86F73-B4EC-41A6-A1F9-56D27AB4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89A8-0652-438B-8940-EA28D5A1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63F1E-B122-434A-8319-615D184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6BDF-8048-416E-8E70-5164B9B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327F-2238-4DA4-994B-0AFB8379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C7E2-2A91-41C2-805B-E20B4691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4D02-45E6-44C1-AC6E-20A4D3CA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D1300-34F4-45F2-AFC0-F4E5FB20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40C57-369C-492E-9F70-B419E783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546A-EF67-40E9-B0C2-DE2D071B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D5F3D-CAC1-47E7-A6F4-6FD6312D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41045-E2B7-47A3-A6F1-5C6F9176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CE37-2246-4F3E-B52D-9855840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00060-9811-4D9D-9F37-EFA98EE2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91A5B-B892-4FED-AD18-56D5789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527F2-8856-447D-893D-7B963168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6B34A-75A2-4110-93D9-F30B748F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CD7B-40B4-40E5-AC10-B50A8F1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407A-F572-464E-9F32-90D8B5EC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BD3A-E425-4447-94D5-E9FBFDE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D94-F263-4D9E-9246-492C8304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6C34-0857-4B07-B5F5-22834BF8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ABDDF-60DC-4B78-85C2-A4786707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7190-2298-48EF-8D08-751C3F4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E90D-BA18-4F45-A309-2555B4B1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D318-D664-42FE-9D45-5B565F99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C8F73-92B5-4746-8D1B-5867DFA8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451C-131A-4DBE-AB46-D69D5DD66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338F-54B7-4D66-9812-9B2F311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14C3-46D1-4B15-A7D6-379CE7E2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4F75-F98B-482E-A2A4-9E01B9A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007A6-200D-4BC9-AD15-5D578E6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DE633-5082-477B-9026-B41A086C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9441-1A8F-4191-8C68-B59934CC4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071D-6307-46EF-8484-8AD6D8EF0DA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6906-F229-4712-8611-C6A5A0384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F595-9ED2-4B6D-B2E6-E4AA7C47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55114" y="4418695"/>
            <a:ext cx="2302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Upstream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Water Conservation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379130" y="3217173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5.3 – 6.3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095492" y="1125446"/>
            <a:ext cx="3764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movable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1317618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973875" y="2499321"/>
            <a:ext cx="2397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(Lower – Mid tier)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3861253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Sustain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Penstock: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 flipV="1">
            <a:off x="8438606" y="4267888"/>
            <a:ext cx="1116508" cy="658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3725005"/>
            <a:ext cx="940524" cy="54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stCxn id="7" idx="2"/>
            <a:endCxn id="33" idx="3"/>
          </p:cNvCxnSpPr>
          <p:nvPr/>
        </p:nvCxnSpPr>
        <p:spPr>
          <a:xfrm flipH="1">
            <a:off x="8438606" y="2448885"/>
            <a:ext cx="1539300" cy="1819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2025504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370877" y="3007153"/>
            <a:ext cx="1253213" cy="85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3857449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688637" y="5545057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April 21,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5955E-BC63-45D6-8CD3-54419E20C73C}"/>
              </a:ext>
            </a:extLst>
          </p:cNvPr>
          <p:cNvSpPr txBox="1"/>
          <p:nvPr/>
        </p:nvSpPr>
        <p:spPr>
          <a:xfrm>
            <a:off x="365761" y="218049"/>
            <a:ext cx="11256262" cy="584775"/>
          </a:xfrm>
          <a:prstGeom prst="rect">
            <a:avLst/>
          </a:prstGeom>
          <a:solidFill>
            <a:srgbClr val="EAF2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Protect Lake Powell minimum power pool elevation of 3,490 feet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2733386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5286812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5283447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3886360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4231071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9ABEF-093D-4D29-8F5E-245FC131024D}"/>
              </a:ext>
            </a:extLst>
          </p:cNvPr>
          <p:cNvSpPr txBox="1"/>
          <p:nvPr/>
        </p:nvSpPr>
        <p:spPr>
          <a:xfrm>
            <a:off x="7220304" y="5469410"/>
            <a:ext cx="3172641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Drawdown</a:t>
            </a:r>
          </a:p>
          <a:p>
            <a:pPr algn="ctr"/>
            <a:r>
              <a:rPr lang="en-US" dirty="0"/>
              <a:t>-2.1 </a:t>
            </a:r>
            <a:r>
              <a:rPr lang="en-US" dirty="0" err="1"/>
              <a:t>maf</a:t>
            </a:r>
            <a:r>
              <a:rPr lang="en-US" dirty="0"/>
              <a:t> Oct. 2019 to Sep. 2020</a:t>
            </a:r>
          </a:p>
          <a:p>
            <a:pPr algn="ctr"/>
            <a:r>
              <a:rPr lang="en-US" dirty="0"/>
              <a:t>-3.8 </a:t>
            </a:r>
            <a:r>
              <a:rPr lang="en-US" dirty="0" err="1"/>
              <a:t>maf</a:t>
            </a:r>
            <a:r>
              <a:rPr lang="en-US" dirty="0"/>
              <a:t> Oct. 2020 to Sep. 2021</a:t>
            </a:r>
          </a:p>
          <a:p>
            <a:pPr algn="ctr"/>
            <a:r>
              <a:rPr lang="en-US" dirty="0"/>
              <a:t>-1.4 </a:t>
            </a:r>
            <a:r>
              <a:rPr lang="en-US" dirty="0" err="1"/>
              <a:t>maf</a:t>
            </a:r>
            <a:r>
              <a:rPr lang="en-US" dirty="0"/>
              <a:t> Oct. 2021 to Mar. 2022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72FDD8-6E25-44CF-B2E5-C2F735880757}"/>
              </a:ext>
            </a:extLst>
          </p:cNvPr>
          <p:cNvCxnSpPr>
            <a:cxnSpLocks/>
          </p:cNvCxnSpPr>
          <p:nvPr/>
        </p:nvCxnSpPr>
        <p:spPr>
          <a:xfrm>
            <a:off x="5130945" y="3633404"/>
            <a:ext cx="1779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0A4CBBC-7FA3-4D7D-9B9E-85A55C4B350D}"/>
              </a:ext>
            </a:extLst>
          </p:cNvPr>
          <p:cNvSpPr/>
          <p:nvPr/>
        </p:nvSpPr>
        <p:spPr>
          <a:xfrm>
            <a:off x="6861234" y="3473874"/>
            <a:ext cx="1957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7.2 – Oct. 1, 2021 level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7E66BA-FD9C-4FCA-948F-910B489DF49C}"/>
              </a:ext>
            </a:extLst>
          </p:cNvPr>
          <p:cNvSpPr/>
          <p:nvPr/>
        </p:nvSpPr>
        <p:spPr>
          <a:xfrm>
            <a:off x="4546516" y="3482640"/>
            <a:ext cx="595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3,544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ADE48F-4948-4D71-AB11-808369DC8825}"/>
              </a:ext>
            </a:extLst>
          </p:cNvPr>
          <p:cNvSpPr/>
          <p:nvPr/>
        </p:nvSpPr>
        <p:spPr>
          <a:xfrm>
            <a:off x="5569384" y="4597207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7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55114" y="4000681"/>
            <a:ext cx="2302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Upstream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Water Conservation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379130" y="2799159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>
                <a:solidFill>
                  <a:srgbClr val="7030A0"/>
                </a:solidFill>
              </a:rPr>
              <a:t>5.3 </a:t>
            </a:r>
            <a:r>
              <a:rPr lang="en-US" sz="2000" dirty="0">
                <a:solidFill>
                  <a:srgbClr val="7030A0"/>
                </a:solidFill>
              </a:rPr>
              <a:t>– 6.3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095492" y="707432"/>
            <a:ext cx="3764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>
                <a:solidFill>
                  <a:srgbClr val="7030A0"/>
                </a:solidFill>
              </a:rPr>
              <a:t>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movable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899604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973875" y="2081307"/>
            <a:ext cx="2397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(Lower – Mid tier)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3443239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Sustain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Penstock: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 flipV="1">
            <a:off x="8438606" y="3849874"/>
            <a:ext cx="1116508" cy="658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3306991"/>
            <a:ext cx="940524" cy="54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stCxn id="7" idx="2"/>
            <a:endCxn id="33" idx="3"/>
          </p:cNvCxnSpPr>
          <p:nvPr/>
        </p:nvCxnSpPr>
        <p:spPr>
          <a:xfrm flipH="1">
            <a:off x="8438606" y="2030871"/>
            <a:ext cx="1539300" cy="1819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1607490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370877" y="2589139"/>
            <a:ext cx="1253213" cy="85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3439435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688637" y="5127043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April 21,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2315372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4868798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4865433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3468346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3813057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9ABEF-093D-4D29-8F5E-245FC131024D}"/>
              </a:ext>
            </a:extLst>
          </p:cNvPr>
          <p:cNvSpPr txBox="1"/>
          <p:nvPr/>
        </p:nvSpPr>
        <p:spPr>
          <a:xfrm>
            <a:off x="7220304" y="5051396"/>
            <a:ext cx="3172641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Drawdown</a:t>
            </a:r>
          </a:p>
          <a:p>
            <a:pPr algn="ctr"/>
            <a:r>
              <a:rPr lang="en-US" dirty="0"/>
              <a:t>-2.1 </a:t>
            </a:r>
            <a:r>
              <a:rPr lang="en-US" dirty="0" err="1"/>
              <a:t>maf</a:t>
            </a:r>
            <a:r>
              <a:rPr lang="en-US" dirty="0"/>
              <a:t> Oct. 2019 to Sep. 2020</a:t>
            </a:r>
          </a:p>
          <a:p>
            <a:pPr algn="ctr"/>
            <a:r>
              <a:rPr lang="en-US" dirty="0"/>
              <a:t>-3.8 </a:t>
            </a:r>
            <a:r>
              <a:rPr lang="en-US" dirty="0" err="1"/>
              <a:t>maf</a:t>
            </a:r>
            <a:r>
              <a:rPr lang="en-US" dirty="0"/>
              <a:t> Oct. 2020 to Sep. 2021</a:t>
            </a:r>
          </a:p>
          <a:p>
            <a:pPr algn="ctr"/>
            <a:r>
              <a:rPr lang="en-US" dirty="0"/>
              <a:t>-1.4 </a:t>
            </a:r>
            <a:r>
              <a:rPr lang="en-US" dirty="0" err="1"/>
              <a:t>maf</a:t>
            </a:r>
            <a:r>
              <a:rPr lang="en-US" dirty="0"/>
              <a:t> Oct. 2021 to Mar. 2022</a:t>
            </a:r>
          </a:p>
        </p:txBody>
      </p:sp>
    </p:spTree>
    <p:extLst>
      <p:ext uri="{BB962C8B-B14F-4D97-AF65-F5344CB8AC3E}">
        <p14:creationId xmlns:p14="http://schemas.microsoft.com/office/powerpoint/2010/main" val="248349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385</Words>
  <Application>Microsoft Office PowerPoint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32</cp:revision>
  <cp:lastPrinted>2022-04-05T17:05:29Z</cp:lastPrinted>
  <dcterms:created xsi:type="dcterms:W3CDTF">2022-04-01T05:55:51Z</dcterms:created>
  <dcterms:modified xsi:type="dcterms:W3CDTF">2022-04-22T06:02:00Z</dcterms:modified>
</cp:coreProperties>
</file>