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7" r:id="rId3"/>
    <p:sldId id="26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A1"/>
    <a:srgbClr val="0000FF"/>
    <a:srgbClr val="000066"/>
    <a:srgbClr val="542708"/>
    <a:srgbClr val="362900"/>
    <a:srgbClr val="FCFDFE"/>
    <a:srgbClr val="FEFAF8"/>
    <a:srgbClr val="FF6565"/>
    <a:srgbClr val="F3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B7EB-B87F-49BE-B0DA-B90D42CB9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ADDC9F-2F75-431B-8A1F-BB4844D5AC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6684-96B9-4E4C-86B4-C1AF4FAA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619B3-0942-4182-842C-99D5C539D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9779E-66FC-4242-B765-0298B90F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89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FD6D-02F6-4943-8C9C-052F2E722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20466-2E07-44D5-855C-14D7C7C9C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5482C-B6FA-45BE-8C9F-73C75158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DBBBF-7F30-4A34-85F0-201C78635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F583B-CC3F-41FF-A92F-9C5CD9ED5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46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6E1709-792D-4436-896C-19776E750C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4497F-C314-4C99-BC35-00E3D3063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4DE1-510C-4334-80A1-D89223EF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03F19-25B5-4402-A868-7229D02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784D5-10DC-4590-AE1F-D6B6F875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9964F-093D-48BC-B359-8C5C23F3D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2DC1-56BF-4BAE-B7ED-3BD02AE7D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332A7-5398-4176-A40F-E71AFC3A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FFE31-FEB5-42E1-9F37-3093E03B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3178F-52FF-46DD-8468-E5FB33DD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0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D7A8C-9494-4FD2-B090-F4EFC2F91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FAA47-4B7E-4AD7-B155-815627C0E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10DEB-03E2-4D4F-88FF-7A17D94A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9624F-06B4-4A9C-92B5-DA16535CF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FF063-2468-4760-96BA-E2C32348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4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6CB6E-6F58-41DE-A449-520FD417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F433-EFFE-4EB5-B34F-AB16FAC20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C5B95-0BDF-4124-BCEB-66EF7F47C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B327-DDAA-4851-AB11-B074ED0AE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089F-94E0-4EA1-962C-85FE70D9A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21C91-B018-47B5-93F7-9A60C2E0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14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C395-9351-4461-AC42-4E04807E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9390-A5AD-44EF-8197-5E7FDBBE4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7A0C0-6D6B-4D73-8385-2EE3C9E6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F2465F-5A33-481E-964E-6A2097C878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A5699-631E-425F-8BF9-851005F546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AD7232-722A-4690-A86B-6B1CD3FD7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58C1E-B3D0-4A26-AEEA-122A2D8B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BB400-8B41-4169-A127-1F69407F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7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4ED67-0AE4-4CC8-9775-C57769A8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E16C-83A3-4C76-935E-1B1D1F6F6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1B373-2A4C-4115-B090-C4D3758C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A2B3D-5DFA-4623-9F87-BFB87CF2F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6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881114-AA8D-43A7-85EC-FD5FD72D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ADE806-2D8C-4566-8B49-9D190CB3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2B6-589E-4B98-8B9F-145D63F0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5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CB63B-8F07-4FAB-A2BF-2A04BD4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D548-2C37-42D3-A581-0BE90FB6D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6DE0A-BED3-4AF6-9916-BA1E242D8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3C59B-8F52-4A51-87B7-BD62EFF5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3BD13-558D-45A9-8596-D0FF71AC2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B231DE-0946-403B-9ACD-87453F2AD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56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410-5ADA-4A89-BEE2-A44E02562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FA5D97-C469-4C3A-A395-1425CF4F66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29062-9224-41EF-8AC9-5CDB0207A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3767E-2147-43D1-AE69-979C01CB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0B9CA-92E8-4F57-BACE-2D8B55C0D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C916-B216-4025-A1AD-98FCE5CC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45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5D81B-8BC7-42A4-BE59-1547DEA87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C121D6-3C9A-48C8-B557-C35ECD3F4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15AC0-F279-4534-8C5C-EDF5A6274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95A85-0000-41C1-B1AB-596518EE5666}" type="datetimeFigureOut">
              <a:rPr lang="en-US" smtClean="0"/>
              <a:t>7/12/2023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166F-DC70-4684-A49D-D8D39321E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6CFD0-CB1D-46ED-B6D0-18D62572D1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DDC03-6103-4153-B414-976FB6ACF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9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osenberg.usu.edu/" TargetMode="External"/><Relationship Id="rId2" Type="http://schemas.openxmlformats.org/officeDocument/2006/relationships/hyperlink" Target="mailto:david.rosenberg@usu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tinyurl.com/ColoradoEngage" TargetMode="External"/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rosenberg.usu.edu/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43C6-8CAE-4E27-9F66-CD99DA143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073" y="1408305"/>
            <a:ext cx="10921041" cy="146598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Lake Mead Inflow + Storage Accounts – </a:t>
            </a:r>
            <a:r>
              <a:rPr lang="en-US" sz="3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Lets Start!</a:t>
            </a:r>
            <a:endParaRPr 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4A08-10CD-4D82-862D-6A0AD62526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1654" y="4839120"/>
            <a:ext cx="2904227" cy="1655762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omic Sans MS" panose="030F0702030302020204" pitchFamily="66" charset="0"/>
              </a:rPr>
              <a:t>David E. Rosenberg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@</a:t>
            </a:r>
            <a:r>
              <a:rPr lang="en-US" sz="1600" dirty="0" err="1">
                <a:latin typeface="Comic Sans MS" panose="030F0702030302020204" pitchFamily="66" charset="0"/>
              </a:rPr>
              <a:t>WaterModeler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2"/>
              </a:rPr>
              <a:t>david.rosenberg@usu.edu</a:t>
            </a:r>
            <a:endParaRPr lang="en-US" sz="1600" dirty="0">
              <a:latin typeface="Comic Sans MS" panose="030F0702030302020204" pitchFamily="66" charset="0"/>
            </a:endParaRPr>
          </a:p>
          <a:p>
            <a:r>
              <a:rPr lang="en-US" sz="1600" dirty="0">
                <a:latin typeface="Comic Sans MS" panose="030F0702030302020204" pitchFamily="66" charset="0"/>
                <a:hlinkClick r:id="rId3"/>
              </a:rPr>
              <a:t>http://rosenberg.usu.edu</a:t>
            </a:r>
            <a:r>
              <a:rPr lang="en-US" sz="1600" dirty="0">
                <a:latin typeface="Comic Sans MS" panose="030F0702030302020204" pitchFamily="66" charset="0"/>
              </a:rPr>
              <a:t> </a:t>
            </a:r>
          </a:p>
          <a:p>
            <a:r>
              <a:rPr lang="en-US" sz="1600" dirty="0">
                <a:latin typeface="Comic Sans MS" panose="030F0702030302020204" pitchFamily="66" charset="0"/>
              </a:rPr>
              <a:t>July 12,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0041C-BF06-47AC-9B53-45B1DB0D83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8" y="5420208"/>
            <a:ext cx="1940785" cy="12319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488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AB0F83-C71E-4FCA-AAAA-DE08CBC7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256" y="720725"/>
            <a:ext cx="10631424" cy="1325563"/>
          </a:xfrm>
        </p:spPr>
        <p:txBody>
          <a:bodyPr/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Today’s Aims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F68A2-F586-4F96-A854-70B22CB03375}"/>
              </a:ext>
            </a:extLst>
          </p:cNvPr>
          <p:cNvSpPr/>
          <p:nvPr/>
        </p:nvSpPr>
        <p:spPr>
          <a:xfrm>
            <a:off x="904240" y="2915668"/>
            <a:ext cx="10464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  <a:latin typeface="Comic Sans MS" panose="030F0702030302020204" pitchFamily="66" charset="0"/>
              </a:rPr>
              <a:t>Provoke thought and discussion on more adaptive Colorado River operations.</a:t>
            </a:r>
          </a:p>
          <a:p>
            <a:pPr algn="ctr"/>
            <a:endParaRPr lang="en-US" sz="3600" b="1" dirty="0">
              <a:solidFill>
                <a:srgbClr val="0000FF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en-US" sz="2800" b="1" dirty="0">
                <a:solidFill>
                  <a:srgbClr val="7030A0"/>
                </a:solidFill>
                <a:latin typeface="Comic Sans MS" panose="030F0702030302020204" pitchFamily="66" charset="0"/>
              </a:rPr>
              <a:t>Experiment with Lake Mead inflow + storage accounts as a more flexible option to manage risk independently and reduce release as lake level declines.</a:t>
            </a:r>
            <a:endParaRPr lang="en-US" sz="2800" dirty="0">
              <a:solidFill>
                <a:srgbClr val="7030A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886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AA51EB1-A667-4DD9-892B-A6D168CDE4E7}"/>
              </a:ext>
            </a:extLst>
          </p:cNvPr>
          <p:cNvGrpSpPr/>
          <p:nvPr/>
        </p:nvGrpSpPr>
        <p:grpSpPr>
          <a:xfrm>
            <a:off x="2760169" y="1382794"/>
            <a:ext cx="6908403" cy="5361969"/>
            <a:chOff x="2690500" y="998769"/>
            <a:chExt cx="6908403" cy="5361969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51962E4-B72F-42E2-B377-4738A646E5D9}"/>
                </a:ext>
              </a:extLst>
            </p:cNvPr>
            <p:cNvCxnSpPr>
              <a:cxnSpLocks/>
              <a:stCxn id="36" idx="1"/>
              <a:endCxn id="36" idx="3"/>
            </p:cNvCxnSpPr>
            <p:nvPr/>
          </p:nvCxnSpPr>
          <p:spPr>
            <a:xfrm>
              <a:off x="4813191" y="6206850"/>
              <a:ext cx="2762054" cy="0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0ADA926-30A8-4DF1-BF29-F1097CCF0108}"/>
                </a:ext>
              </a:extLst>
            </p:cNvPr>
            <p:cNvSpPr txBox="1"/>
            <p:nvPr/>
          </p:nvSpPr>
          <p:spPr>
            <a:xfrm>
              <a:off x="3595399" y="1555388"/>
              <a:ext cx="16814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5">
                      <a:lumMod val="50000"/>
                    </a:schemeClr>
                  </a:solidFill>
                </a:rPr>
                <a:t>Grand Canyon tributary flows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A9C082-8476-4AA6-BDDB-5B991A7D7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6154" y="998769"/>
              <a:ext cx="908943" cy="1404068"/>
            </a:xfrm>
            <a:prstGeom prst="straightConnector1">
              <a:avLst/>
            </a:prstGeom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EA6748E-54BC-4214-A636-C136897516B0}"/>
                </a:ext>
              </a:extLst>
            </p:cNvPr>
            <p:cNvSpPr/>
            <p:nvPr/>
          </p:nvSpPr>
          <p:spPr>
            <a:xfrm>
              <a:off x="3735244" y="4249897"/>
              <a:ext cx="796015" cy="1489052"/>
            </a:xfrm>
            <a:custGeom>
              <a:avLst/>
              <a:gdLst>
                <a:gd name="connsiteX0" fmla="*/ 744717 w 744717"/>
                <a:gd name="connsiteY0" fmla="*/ 0 h 1498862"/>
                <a:gd name="connsiteX1" fmla="*/ 141402 w 744717"/>
                <a:gd name="connsiteY1" fmla="*/ 339365 h 1498862"/>
                <a:gd name="connsiteX2" fmla="*/ 0 w 744717"/>
                <a:gd name="connsiteY2" fmla="*/ 1498862 h 1498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717" h="1498862">
                  <a:moveTo>
                    <a:pt x="744717" y="0"/>
                  </a:moveTo>
                  <a:cubicBezTo>
                    <a:pt x="505119" y="44777"/>
                    <a:pt x="265521" y="89555"/>
                    <a:pt x="141402" y="339365"/>
                  </a:cubicBezTo>
                  <a:cubicBezTo>
                    <a:pt x="17283" y="589175"/>
                    <a:pt x="8641" y="1044018"/>
                    <a:pt x="0" y="1498862"/>
                  </a:cubicBezTo>
                </a:path>
              </a:pathLst>
            </a:custGeom>
            <a:noFill/>
            <a:ln w="50800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2423B0B4-06DF-4FD3-B985-7B545F0A815E}"/>
                </a:ext>
              </a:extLst>
            </p:cNvPr>
            <p:cNvSpPr txBox="1"/>
            <p:nvPr/>
          </p:nvSpPr>
          <p:spPr>
            <a:xfrm>
              <a:off x="7836373" y="1372890"/>
              <a:ext cx="176253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Natural inflow to Lake Powell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8E0B068-F2C5-4EA7-9649-5E3FFA78AB04}"/>
                </a:ext>
              </a:extLst>
            </p:cNvPr>
            <p:cNvSpPr txBox="1"/>
            <p:nvPr/>
          </p:nvSpPr>
          <p:spPr>
            <a:xfrm>
              <a:off x="2690500" y="3964314"/>
              <a:ext cx="13816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5">
                      <a:lumMod val="50000"/>
                    </a:schemeClr>
                  </a:solidFill>
                </a:rPr>
                <a:t>Lake Mead Release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51B22B-26E0-4F12-A987-0EDF9F8EB77C}"/>
                </a:ext>
              </a:extLst>
            </p:cNvPr>
            <p:cNvGrpSpPr/>
            <p:nvPr/>
          </p:nvGrpSpPr>
          <p:grpSpPr>
            <a:xfrm>
              <a:off x="4641222" y="2438658"/>
              <a:ext cx="3130475" cy="3560499"/>
              <a:chOff x="4641222" y="2438658"/>
              <a:chExt cx="3130475" cy="3560499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4260D08-1CE9-45EB-AC72-54A02B507BD4}"/>
                  </a:ext>
                </a:extLst>
              </p:cNvPr>
              <p:cNvGrpSpPr/>
              <p:nvPr/>
            </p:nvGrpSpPr>
            <p:grpSpPr>
              <a:xfrm>
                <a:off x="4641228" y="2878030"/>
                <a:ext cx="3130469" cy="407354"/>
                <a:chOff x="8554368" y="1144319"/>
                <a:chExt cx="3130469" cy="410161"/>
              </a:xfrm>
            </p:grpSpPr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38C1A38B-CF86-43F5-91C2-C98DDD8891EE}"/>
                    </a:ext>
                  </a:extLst>
                </p:cNvPr>
                <p:cNvSpPr/>
                <p:nvPr/>
              </p:nvSpPr>
              <p:spPr>
                <a:xfrm>
                  <a:off x="8554368" y="1144319"/>
                  <a:ext cx="3130469" cy="410161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9A200B3-76D4-478F-8B97-14D2A846CC11}"/>
                    </a:ext>
                  </a:extLst>
                </p:cNvPr>
                <p:cNvSpPr txBox="1"/>
                <p:nvPr/>
              </p:nvSpPr>
              <p:spPr>
                <a:xfrm>
                  <a:off x="9134124" y="1165471"/>
                  <a:ext cx="1995168" cy="3718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Upper Basin</a:t>
                  </a:r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F37BEBE-1BC8-4A6D-BC16-FF1BD7EFC79E}"/>
                  </a:ext>
                </a:extLst>
              </p:cNvPr>
              <p:cNvGrpSpPr/>
              <p:nvPr/>
            </p:nvGrpSpPr>
            <p:grpSpPr>
              <a:xfrm>
                <a:off x="4641228" y="2438658"/>
                <a:ext cx="3130469" cy="433580"/>
                <a:chOff x="8617620" y="803779"/>
                <a:chExt cx="2847460" cy="433580"/>
              </a:xfrm>
            </p:grpSpPr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9046A7DC-7210-411D-9AC4-0A007C1D3546}"/>
                    </a:ext>
                  </a:extLst>
                </p:cNvPr>
                <p:cNvSpPr/>
                <p:nvPr/>
              </p:nvSpPr>
              <p:spPr>
                <a:xfrm>
                  <a:off x="8617620" y="803779"/>
                  <a:ext cx="2847460" cy="43358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F520DFA-0C08-44DE-9BDA-D3602BDC2D63}"/>
                    </a:ext>
                  </a:extLst>
                </p:cNvPr>
                <p:cNvSpPr txBox="1"/>
                <p:nvPr/>
              </p:nvSpPr>
              <p:spPr>
                <a:xfrm>
                  <a:off x="9157257" y="842868"/>
                  <a:ext cx="1790207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Lower Basin</a:t>
                  </a:r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4EE1C0-D8A9-4912-96CC-752A5EEB6AFC}"/>
                  </a:ext>
                </a:extLst>
              </p:cNvPr>
              <p:cNvGrpSpPr/>
              <p:nvPr/>
            </p:nvGrpSpPr>
            <p:grpSpPr>
              <a:xfrm>
                <a:off x="4641228" y="3248509"/>
                <a:ext cx="3130469" cy="369332"/>
                <a:chOff x="8385315" y="2215908"/>
                <a:chExt cx="3130469" cy="369332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F724A9B-8497-401D-A6D2-92EE159A34B3}"/>
                    </a:ext>
                  </a:extLst>
                </p:cNvPr>
                <p:cNvSpPr/>
                <p:nvPr/>
              </p:nvSpPr>
              <p:spPr>
                <a:xfrm>
                  <a:off x="8385315" y="2247538"/>
                  <a:ext cx="3130469" cy="30607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2D2C449B-9E78-4807-9778-D0916980C2F0}"/>
                    </a:ext>
                  </a:extLst>
                </p:cNvPr>
                <p:cNvSpPr txBox="1"/>
                <p:nvPr/>
              </p:nvSpPr>
              <p:spPr>
                <a:xfrm>
                  <a:off x="9510844" y="2215908"/>
                  <a:ext cx="903622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Mexico</a:t>
                  </a: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6E81736E-2099-4E83-9FDF-4732E56C8364}"/>
                  </a:ext>
                </a:extLst>
              </p:cNvPr>
              <p:cNvGrpSpPr/>
              <p:nvPr/>
            </p:nvGrpSpPr>
            <p:grpSpPr>
              <a:xfrm>
                <a:off x="4641222" y="4288033"/>
                <a:ext cx="3130470" cy="1711124"/>
                <a:chOff x="8161201" y="3258944"/>
                <a:chExt cx="2253549" cy="1317399"/>
              </a:xfrm>
            </p:grpSpPr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DE60CD3E-6F06-4281-A03C-0690876DD08A}"/>
                    </a:ext>
                  </a:extLst>
                </p:cNvPr>
                <p:cNvSpPr/>
                <p:nvPr/>
              </p:nvSpPr>
              <p:spPr>
                <a:xfrm>
                  <a:off x="8161201" y="3258944"/>
                  <a:ext cx="2253549" cy="13173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125E6FD-8297-4895-95C7-ACF0860DC807}"/>
                    </a:ext>
                  </a:extLst>
                </p:cNvPr>
                <p:cNvSpPr txBox="1"/>
                <p:nvPr/>
              </p:nvSpPr>
              <p:spPr>
                <a:xfrm>
                  <a:off x="8595786" y="3705725"/>
                  <a:ext cx="1419044" cy="369332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Shared Reserve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58C8481-6E0F-4AAB-A87B-D84885668DDF}"/>
                  </a:ext>
                </a:extLst>
              </p:cNvPr>
              <p:cNvGrpSpPr/>
              <p:nvPr/>
            </p:nvGrpSpPr>
            <p:grpSpPr>
              <a:xfrm>
                <a:off x="4641226" y="3562928"/>
                <a:ext cx="3130469" cy="369332"/>
                <a:chOff x="8472250" y="3086107"/>
                <a:chExt cx="2764032" cy="268644"/>
              </a:xfrm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7745B29-FC79-4E5E-B2EB-F4094C43C6D7}"/>
                    </a:ext>
                  </a:extLst>
                </p:cNvPr>
                <p:cNvSpPr/>
                <p:nvPr/>
              </p:nvSpPr>
              <p:spPr>
                <a:xfrm>
                  <a:off x="8472250" y="3099809"/>
                  <a:ext cx="2764032" cy="214997"/>
                </a:xfrm>
                <a:prstGeom prst="rect">
                  <a:avLst/>
                </a:prstGeom>
                <a:solidFill>
                  <a:srgbClr val="7395D3"/>
                </a:solidFill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5987608-C45B-4394-99DA-2987C6434ED0}"/>
                    </a:ext>
                  </a:extLst>
                </p:cNvPr>
                <p:cNvSpPr txBox="1"/>
                <p:nvPr/>
              </p:nvSpPr>
              <p:spPr>
                <a:xfrm>
                  <a:off x="9423037" y="3086107"/>
                  <a:ext cx="883841" cy="268644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Delta</a:t>
                  </a:r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1898DAE-D676-4258-A022-4AAD26AE40CD}"/>
                  </a:ext>
                </a:extLst>
              </p:cNvPr>
              <p:cNvGrpSpPr/>
              <p:nvPr/>
            </p:nvGrpSpPr>
            <p:grpSpPr>
              <a:xfrm>
                <a:off x="4641224" y="3877136"/>
                <a:ext cx="3130469" cy="410897"/>
                <a:chOff x="8023546" y="3173125"/>
                <a:chExt cx="2358222" cy="333918"/>
              </a:xfrm>
            </p:grpSpPr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2E70F0A-E3E5-470E-8B77-CC04BF989BC5}"/>
                    </a:ext>
                  </a:extLst>
                </p:cNvPr>
                <p:cNvSpPr/>
                <p:nvPr/>
              </p:nvSpPr>
              <p:spPr>
                <a:xfrm>
                  <a:off x="8023546" y="3173125"/>
                  <a:ext cx="2358222" cy="32803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rgbClr val="002060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5C96CCE8-AB30-4CEC-99A8-673FB72B38AC}"/>
                    </a:ext>
                  </a:extLst>
                </p:cNvPr>
                <p:cNvSpPr txBox="1"/>
                <p:nvPr/>
              </p:nvSpPr>
              <p:spPr>
                <a:xfrm>
                  <a:off x="8470467" y="3206903"/>
                  <a:ext cx="1482622" cy="300140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/>
                    <a:t>First Nations</a:t>
                  </a:r>
                </a:p>
              </p:txBody>
            </p:sp>
          </p:grp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9A9C5E2-A204-47E7-9CEF-573175361E4F}"/>
                  </a:ext>
                </a:extLst>
              </p:cNvPr>
              <p:cNvSpPr/>
              <p:nvPr/>
            </p:nvSpPr>
            <p:spPr>
              <a:xfrm>
                <a:off x="4641228" y="2439060"/>
                <a:ext cx="3130469" cy="3560097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7A3CBFC-8625-477E-8AB8-19E08D505A1C}"/>
                </a:ext>
              </a:extLst>
            </p:cNvPr>
            <p:cNvCxnSpPr>
              <a:cxnSpLocks/>
            </p:cNvCxnSpPr>
            <p:nvPr/>
          </p:nvCxnSpPr>
          <p:spPr>
            <a:xfrm>
              <a:off x="5244917" y="1930163"/>
              <a:ext cx="497431" cy="485589"/>
            </a:xfrm>
            <a:prstGeom prst="straightConnector1">
              <a:avLst/>
            </a:prstGeom>
            <a:ln w="28575">
              <a:solidFill>
                <a:schemeClr val="accent1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58FBB45-2543-470E-B0FD-3EE6C2E57E09}"/>
                </a:ext>
              </a:extLst>
            </p:cNvPr>
            <p:cNvSpPr txBox="1"/>
            <p:nvPr/>
          </p:nvSpPr>
          <p:spPr>
            <a:xfrm>
              <a:off x="7971226" y="3594982"/>
              <a:ext cx="158701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Combined Powell + Mead active reservoir storage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1467C8-70C3-4F42-A7AF-C5E070783D58}"/>
                </a:ext>
              </a:extLst>
            </p:cNvPr>
            <p:cNvCxnSpPr>
              <a:cxnSpLocks/>
            </p:cNvCxnSpPr>
            <p:nvPr/>
          </p:nvCxnSpPr>
          <p:spPr>
            <a:xfrm>
              <a:off x="4616744" y="6202837"/>
              <a:ext cx="3154948" cy="401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46EBCA-F328-49C2-80D1-C418C5567EBE}"/>
                </a:ext>
              </a:extLst>
            </p:cNvPr>
            <p:cNvSpPr txBox="1"/>
            <p:nvPr/>
          </p:nvSpPr>
          <p:spPr>
            <a:xfrm>
              <a:off x="4813191" y="6052961"/>
              <a:ext cx="2762054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Region of combined management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A352E58-7083-49E0-8D04-754237F638A2}"/>
                </a:ext>
              </a:extLst>
            </p:cNvPr>
            <p:cNvCxnSpPr>
              <a:cxnSpLocks/>
            </p:cNvCxnSpPr>
            <p:nvPr/>
          </p:nvCxnSpPr>
          <p:spPr>
            <a:xfrm>
              <a:off x="7971226" y="2445683"/>
              <a:ext cx="0" cy="3553474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DEAED8B9-E85D-4C0F-9130-20E6768CD412}"/>
              </a:ext>
            </a:extLst>
          </p:cNvPr>
          <p:cNvSpPr txBox="1"/>
          <p:nvPr/>
        </p:nvSpPr>
        <p:spPr>
          <a:xfrm>
            <a:off x="320759" y="428687"/>
            <a:ext cx="11358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Colorado River basin account balances are the water stored in a combined Lake Powell-Lake Mead system.</a:t>
            </a:r>
          </a:p>
        </p:txBody>
      </p:sp>
    </p:spTree>
    <p:extLst>
      <p:ext uri="{BB962C8B-B14F-4D97-AF65-F5344CB8AC3E}">
        <p14:creationId xmlns:p14="http://schemas.microsoft.com/office/powerpoint/2010/main" val="13112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E310A7E-5AEF-432D-A691-4CEC62BA8ADA}"/>
              </a:ext>
            </a:extLst>
          </p:cNvPr>
          <p:cNvSpPr txBox="1"/>
          <p:nvPr/>
        </p:nvSpPr>
        <p:spPr>
          <a:xfrm>
            <a:off x="586409" y="501889"/>
            <a:ext cx="108435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Manage all available water not just prior conserved water.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247C4F6-582D-4AFA-B749-15357B18B6B5}"/>
              </a:ext>
            </a:extLst>
          </p:cNvPr>
          <p:cNvGrpSpPr/>
          <p:nvPr/>
        </p:nvGrpSpPr>
        <p:grpSpPr>
          <a:xfrm>
            <a:off x="285744" y="2823186"/>
            <a:ext cx="11562995" cy="2029105"/>
            <a:chOff x="285744" y="2823186"/>
            <a:chExt cx="11562995" cy="20291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5E4E6C9-B27C-4110-9A89-9D9733A9108C}"/>
                </a:ext>
              </a:extLst>
            </p:cNvPr>
            <p:cNvSpPr txBox="1"/>
            <p:nvPr/>
          </p:nvSpPr>
          <p:spPr>
            <a:xfrm>
              <a:off x="285744" y="3038631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Available Water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B8685A4-B0B3-4428-B194-301AFA6B3728}"/>
                </a:ext>
              </a:extLst>
            </p:cNvPr>
            <p:cNvSpPr txBox="1"/>
            <p:nvPr/>
          </p:nvSpPr>
          <p:spPr>
            <a:xfrm>
              <a:off x="1904743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=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A9E032E-4B54-46D8-A31D-45A4171A56DE}"/>
                </a:ext>
              </a:extLst>
            </p:cNvPr>
            <p:cNvSpPr txBox="1"/>
            <p:nvPr/>
          </p:nvSpPr>
          <p:spPr>
            <a:xfrm>
              <a:off x="2343723" y="3006618"/>
              <a:ext cx="164764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Account Balance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883D6F-1251-4D76-A130-B44BF732135E}"/>
                </a:ext>
              </a:extLst>
            </p:cNvPr>
            <p:cNvSpPr txBox="1"/>
            <p:nvPr/>
          </p:nvSpPr>
          <p:spPr>
            <a:xfrm>
              <a:off x="6247976" y="3008134"/>
              <a:ext cx="193663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Evaporation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FB7886-FBD7-492D-9ECC-CC5B745D2526}"/>
                </a:ext>
              </a:extLst>
            </p:cNvPr>
            <p:cNvSpPr txBox="1"/>
            <p:nvPr/>
          </p:nvSpPr>
          <p:spPr>
            <a:xfrm>
              <a:off x="4401702" y="2823186"/>
              <a:ext cx="143594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Share of Lake Mead inflow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8A7CAA-3CCF-4A60-AA17-A27D8F7BA197}"/>
                </a:ext>
              </a:extLst>
            </p:cNvPr>
            <p:cNvSpPr txBox="1"/>
            <p:nvPr/>
          </p:nvSpPr>
          <p:spPr>
            <a:xfrm>
              <a:off x="8594941" y="3223577"/>
              <a:ext cx="16476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Purchases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3E3D1D9-3E59-42E6-BDE4-745CD71F4469}"/>
                </a:ext>
              </a:extLst>
            </p:cNvPr>
            <p:cNvSpPr txBox="1"/>
            <p:nvPr/>
          </p:nvSpPr>
          <p:spPr>
            <a:xfrm>
              <a:off x="10652916" y="3223577"/>
              <a:ext cx="119582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Sales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440FF1-7FC2-43C4-BBB9-926F81F08878}"/>
                </a:ext>
              </a:extLst>
            </p:cNvPr>
            <p:cNvSpPr txBox="1"/>
            <p:nvPr/>
          </p:nvSpPr>
          <p:spPr>
            <a:xfrm>
              <a:off x="3962722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2BF7B-48A9-4EF6-A7AD-D6251F4FE9E7}"/>
                </a:ext>
              </a:extLst>
            </p:cNvPr>
            <p:cNvSpPr txBox="1"/>
            <p:nvPr/>
          </p:nvSpPr>
          <p:spPr>
            <a:xfrm>
              <a:off x="5808996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3F3A1A0-EEEE-4880-B3A6-76478DDDE27B}"/>
                </a:ext>
              </a:extLst>
            </p:cNvPr>
            <p:cNvSpPr txBox="1"/>
            <p:nvPr/>
          </p:nvSpPr>
          <p:spPr>
            <a:xfrm>
              <a:off x="8155961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70C0"/>
                  </a:solidFill>
                </a:rPr>
                <a:t>+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62F8BF-5818-4CD6-9CB1-F8547403947C}"/>
                </a:ext>
              </a:extLst>
            </p:cNvPr>
            <p:cNvSpPr txBox="1"/>
            <p:nvPr/>
          </p:nvSpPr>
          <p:spPr>
            <a:xfrm>
              <a:off x="10213940" y="3223577"/>
              <a:ext cx="4676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─</a:t>
              </a:r>
            </a:p>
          </p:txBody>
        </p:sp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E6C3B2D1-A0D7-4BA9-BF57-B40E534FB472}"/>
                </a:ext>
              </a:extLst>
            </p:cNvPr>
            <p:cNvSpPr/>
            <p:nvPr/>
          </p:nvSpPr>
          <p:spPr>
            <a:xfrm rot="16200000">
              <a:off x="10038787" y="2663123"/>
              <a:ext cx="350305" cy="2945511"/>
            </a:xfrm>
            <a:prstGeom prst="leftBrace">
              <a:avLst>
                <a:gd name="adj1" fmla="val 54166"/>
                <a:gd name="adj2" fmla="val 50000"/>
              </a:avLst>
            </a:prstGeom>
            <a:ln w="2222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346900-974F-4AC4-A6C5-39AAE4179846}"/>
                </a:ext>
              </a:extLst>
            </p:cNvPr>
            <p:cNvSpPr txBox="1"/>
            <p:nvPr/>
          </p:nvSpPr>
          <p:spPr>
            <a:xfrm>
              <a:off x="9502926" y="4390626"/>
              <a:ext cx="1479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7030A0"/>
                  </a:solidFill>
                </a:rPr>
                <a:t>Optional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32926DD-342E-4E9B-AD14-5B78792FDFF5}"/>
              </a:ext>
            </a:extLst>
          </p:cNvPr>
          <p:cNvSpPr txBox="1"/>
          <p:nvPr/>
        </p:nvSpPr>
        <p:spPr>
          <a:xfrm>
            <a:off x="393191" y="6003469"/>
            <a:ext cx="11293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Comic Sans MS" panose="030F0702030302020204" pitchFamily="66" charset="0"/>
              </a:rPr>
              <a:t>Adapt releases to Lake Mead inflow and storage volume.</a:t>
            </a:r>
          </a:p>
        </p:txBody>
      </p:sp>
    </p:spTree>
    <p:extLst>
      <p:ext uri="{BB962C8B-B14F-4D97-AF65-F5344CB8AC3E}">
        <p14:creationId xmlns:p14="http://schemas.microsoft.com/office/powerpoint/2010/main" val="253579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A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701EE-37A4-4BD5-BCE1-4F972D19FBF3}"/>
              </a:ext>
            </a:extLst>
          </p:cNvPr>
          <p:cNvSpPr txBox="1"/>
          <p:nvPr/>
        </p:nvSpPr>
        <p:spPr>
          <a:xfrm>
            <a:off x="274320" y="464423"/>
            <a:ext cx="10149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Ready to manage an account?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9EA3D9-C686-4EB8-ACED-91F07AC27F96}"/>
              </a:ext>
            </a:extLst>
          </p:cNvPr>
          <p:cNvSpPr/>
          <p:nvPr/>
        </p:nvSpPr>
        <p:spPr>
          <a:xfrm>
            <a:off x="2622886" y="2571066"/>
            <a:ext cx="5486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2. Download (link </a:t>
            </a:r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or QR code)</a:t>
            </a:r>
            <a:endParaRPr lang="en-US" sz="2800" b="1" dirty="0">
              <a:solidFill>
                <a:srgbClr val="00B050"/>
              </a:solidFill>
              <a:latin typeface="Comic Sans MS" panose="030F0702030302020204" pitchFamily="66" charset="0"/>
            </a:endParaRPr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6C1F614A-8301-4822-A8A6-CD837B5659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281" y="3724932"/>
            <a:ext cx="1004524" cy="931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0A5149-0BF5-4DBC-A4D9-0C109C8C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44" t="9667" r="2453" b="10623"/>
          <a:stretch/>
        </p:blipFill>
        <p:spPr>
          <a:xfrm>
            <a:off x="1405281" y="4816390"/>
            <a:ext cx="100452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F80730C-801B-4166-8514-57A046502000}"/>
              </a:ext>
            </a:extLst>
          </p:cNvPr>
          <p:cNvSpPr/>
          <p:nvPr/>
        </p:nvSpPr>
        <p:spPr>
          <a:xfrm>
            <a:off x="2622886" y="4746900"/>
            <a:ext cx="40115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4. Invite participants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8F6021-7573-4E06-A957-91F2263C2A76}"/>
              </a:ext>
            </a:extLst>
          </p:cNvPr>
          <p:cNvSpPr/>
          <p:nvPr/>
        </p:nvSpPr>
        <p:spPr>
          <a:xfrm>
            <a:off x="2609528" y="5687614"/>
            <a:ext cx="49931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6263" indent="-576263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5. Open ReadMe-directions sheet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EB82B1-55A1-45D0-938F-9AC511D5CE59}"/>
              </a:ext>
            </a:extLst>
          </p:cNvPr>
          <p:cNvSpPr/>
          <p:nvPr/>
        </p:nvSpPr>
        <p:spPr>
          <a:xfrm>
            <a:off x="2609528" y="1568094"/>
            <a:ext cx="41803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1. Identify facilitator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001FDC-E3E5-447A-869D-388A4172B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575" y="1613972"/>
            <a:ext cx="877936" cy="877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1493392-82E0-409F-9A8D-D6EC4702C798}"/>
              </a:ext>
            </a:extLst>
          </p:cNvPr>
          <p:cNvSpPr/>
          <p:nvPr/>
        </p:nvSpPr>
        <p:spPr>
          <a:xfrm>
            <a:off x="2576004" y="3681669"/>
            <a:ext cx="4993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7525" indent="-517525"/>
            <a:r>
              <a:rPr lang="en-US" sz="2800" b="1" dirty="0">
                <a:solidFill>
                  <a:srgbClr val="00B050"/>
                </a:solidFill>
                <a:latin typeface="Comic Sans MS" panose="030F0702030302020204" pitchFamily="66" charset="0"/>
              </a:rPr>
              <a:t>3. Move into Google Drive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E20D2-6708-4E19-9952-330FE4BFBC5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45" r="13474" b="-1806"/>
          <a:stretch/>
        </p:blipFill>
        <p:spPr>
          <a:xfrm>
            <a:off x="1455241" y="2717280"/>
            <a:ext cx="911294" cy="7491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8E69DD8E-C184-4F79-9C58-35D871E93E6D}"/>
              </a:ext>
            </a:extLst>
          </p:cNvPr>
          <p:cNvSpPr txBox="1">
            <a:spLocks/>
          </p:cNvSpPr>
          <p:nvPr/>
        </p:nvSpPr>
        <p:spPr>
          <a:xfrm>
            <a:off x="8872755" y="5163239"/>
            <a:ext cx="2986406" cy="14784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400" b="1" dirty="0"/>
              <a:t>David E. Rosenberg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/>
              <a:t>Utah State University</a:t>
            </a: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7030A0"/>
                </a:solidFill>
                <a:hlinkClick r:id="rId6"/>
              </a:rPr>
              <a:t>http://rosenberg.usu.edu</a:t>
            </a:r>
            <a:endParaRPr lang="en-US" sz="2000" dirty="0">
              <a:solidFill>
                <a:srgbClr val="7030A0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r>
              <a:rPr lang="en-US" sz="2000" dirty="0">
                <a:solidFill>
                  <a:srgbClr val="1000DE"/>
                </a:solidFill>
              </a:rPr>
              <a:t>@</a:t>
            </a:r>
            <a:r>
              <a:rPr lang="en-US" sz="2000" dirty="0" err="1">
                <a:solidFill>
                  <a:srgbClr val="1000DE"/>
                </a:solidFill>
              </a:rPr>
              <a:t>WaterModeler</a:t>
            </a:r>
            <a:endParaRPr lang="en-US" sz="2000" dirty="0">
              <a:solidFill>
                <a:srgbClr val="1000DE"/>
              </a:solidFill>
            </a:endParaRPr>
          </a:p>
          <a:p>
            <a:pPr marL="0" indent="0" algn="ctr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947F91-238A-4212-8779-5321921537A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958" y="1392795"/>
            <a:ext cx="2540000" cy="25400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033FBC-DAC5-495F-AF86-3DB8227EF9CB}"/>
              </a:ext>
            </a:extLst>
          </p:cNvPr>
          <p:cNvSpPr txBox="1"/>
          <p:nvPr/>
        </p:nvSpPr>
        <p:spPr>
          <a:xfrm>
            <a:off x="8726858" y="3968568"/>
            <a:ext cx="32782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hlinkClick r:id="rId8"/>
              </a:rPr>
              <a:t>https://tinyurl.com/ColoradoEngage</a:t>
            </a: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87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3469</TotalTime>
  <Words>219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Comic Sans MS</vt:lpstr>
      <vt:lpstr>Office Theme</vt:lpstr>
      <vt:lpstr>Lake Mead Inflow + Storage Accounts – Lets Start!</vt:lpstr>
      <vt:lpstr>Today’s Aims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David Rosenberg</cp:lastModifiedBy>
  <cp:revision>149</cp:revision>
  <dcterms:created xsi:type="dcterms:W3CDTF">2021-07-02T21:06:04Z</dcterms:created>
  <dcterms:modified xsi:type="dcterms:W3CDTF">2023-07-12T22:46:15Z</dcterms:modified>
</cp:coreProperties>
</file>