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FCBBA1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ucanr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hyperlink" Target="https://tinyurl.com/ImmerseLakeMe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25" y="2559188"/>
            <a:ext cx="10921041" cy="14659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Immersive Model for Lake Mead based on the Principle of Division of Reservoir Inflow</a:t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5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Let’s Start!</a:t>
            </a:r>
            <a:endParaRPr lang="en-US" sz="5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690" y="4591073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b="1" dirty="0">
                <a:latin typeface="Comic Sans MS" panose="030F0702030302020204" pitchFamily="66" charset="0"/>
              </a:rPr>
              <a:t>Erik Porse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4"/>
              </a:rPr>
              <a:t>https://ucanr.edu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January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6" y="4591073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6F789-85C3-1ABF-7D1C-8269A2D9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3" y="5947364"/>
            <a:ext cx="3318630" cy="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421523"/>
            <a:ext cx="2326642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Purpose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3497975" y="2421331"/>
            <a:ext cx="6960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Basin partners choose assumptions.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Articulate strategies to mange risk.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Modify strategies in response to their: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Available water.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Other’s choices.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Real-time discussion of choices. </a:t>
            </a:r>
            <a:endParaRPr lang="en-US" sz="36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0C00-9490-A7E3-4E71-C01260BDEF7F}"/>
              </a:ext>
            </a:extLst>
          </p:cNvPr>
          <p:cNvSpPr txBox="1"/>
          <p:nvPr/>
        </p:nvSpPr>
        <p:spPr>
          <a:xfrm>
            <a:off x="780646" y="4932983"/>
            <a:ext cx="2187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Provoke thought and discussion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DFE7-93CC-E258-C586-6B2326D0A5CB}"/>
              </a:ext>
            </a:extLst>
          </p:cNvPr>
          <p:cNvSpPr txBox="1"/>
          <p:nvPr/>
        </p:nvSpPr>
        <p:spPr>
          <a:xfrm>
            <a:off x="3500603" y="4825646"/>
            <a:ext cx="72593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Stabilize and recover reservoir storage with low storage and low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Increase user autonomy to manage their conflicting vulnerabilities to water shortages.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982C3-5F14-3471-BA82-76F7F74B1E6C}"/>
              </a:ext>
            </a:extLst>
          </p:cNvPr>
          <p:cNvSpPr txBox="1"/>
          <p:nvPr/>
        </p:nvSpPr>
        <p:spPr>
          <a:xfrm>
            <a:off x="780646" y="2421331"/>
            <a:ext cx="218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Learn why: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A1296-6307-6FF8-414F-885A2095FCB4}"/>
              </a:ext>
            </a:extLst>
          </p:cNvPr>
          <p:cNvSpPr txBox="1"/>
          <p:nvPr/>
        </p:nvSpPr>
        <p:spPr>
          <a:xfrm>
            <a:off x="3497975" y="701238"/>
            <a:ext cx="75930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Immerse in and personify water user roles for a Lake Mead model based on the principle of divide reservoir inflow</a:t>
            </a: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04809" y="1367477"/>
            <a:ext cx="7251090" cy="5007822"/>
            <a:chOff x="2611492" y="991335"/>
            <a:chExt cx="7251090" cy="50078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2" y="991335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575245" y="1263399"/>
              <a:ext cx="176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Inflow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11492" y="3779648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Withdraw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Arizona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California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Nevada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49761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Reclamation Protect Zone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227702" y="3206903"/>
                  <a:ext cx="1923971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5" y="3594982"/>
              <a:ext cx="1891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Lake Mead active storage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(not to scale)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44407" y="38996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1. Lake Mead water level is the sum of the protection elevation and each user’s available water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435F77-1CA6-4542-4CBF-AA7B3DA24451}"/>
              </a:ext>
            </a:extLst>
          </p:cNvPr>
          <p:cNvCxnSpPr>
            <a:cxnSpLocks/>
          </p:cNvCxnSpPr>
          <p:nvPr/>
        </p:nvCxnSpPr>
        <p:spPr>
          <a:xfrm flipH="1" flipV="1">
            <a:off x="5114772" y="1861582"/>
            <a:ext cx="403159" cy="90996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2AFC9B-ED04-9BF2-878C-059E7BB094A3}"/>
              </a:ext>
            </a:extLst>
          </p:cNvPr>
          <p:cNvSpPr txBox="1"/>
          <p:nvPr/>
        </p:nvSpPr>
        <p:spPr>
          <a:xfrm>
            <a:off x="3575704" y="1570449"/>
            <a:ext cx="176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Evaporation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25A9DF-D870-E2CB-6E6B-74E22BF39CE9}"/>
              </a:ext>
            </a:extLst>
          </p:cNvPr>
          <p:cNvCxnSpPr/>
          <p:nvPr/>
        </p:nvCxnSpPr>
        <p:spPr>
          <a:xfrm flipV="1">
            <a:off x="4734539" y="2169459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8FB91-992F-0925-ADBC-C72ED86C5755}"/>
              </a:ext>
            </a:extLst>
          </p:cNvPr>
          <p:cNvCxnSpPr/>
          <p:nvPr/>
        </p:nvCxnSpPr>
        <p:spPr>
          <a:xfrm flipV="1">
            <a:off x="7865009" y="2176484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6BAA27-B176-E19D-B1AB-6C635C4E8B31}"/>
              </a:ext>
            </a:extLst>
          </p:cNvPr>
          <p:cNvSpPr/>
          <p:nvPr/>
        </p:nvSpPr>
        <p:spPr>
          <a:xfrm>
            <a:off x="4742329" y="2743200"/>
            <a:ext cx="3056965" cy="163469"/>
          </a:xfrm>
          <a:custGeom>
            <a:avLst/>
            <a:gdLst>
              <a:gd name="connsiteX0" fmla="*/ 0 w 3056965"/>
              <a:gd name="connsiteY0" fmla="*/ 17929 h 163469"/>
              <a:gd name="connsiteX1" fmla="*/ 44824 w 3056965"/>
              <a:gd name="connsiteY1" fmla="*/ 35859 h 163469"/>
              <a:gd name="connsiteX2" fmla="*/ 80683 w 3056965"/>
              <a:gd name="connsiteY2" fmla="*/ 44824 h 163469"/>
              <a:gd name="connsiteX3" fmla="*/ 98612 w 3056965"/>
              <a:gd name="connsiteY3" fmla="*/ 71718 h 163469"/>
              <a:gd name="connsiteX4" fmla="*/ 125506 w 3056965"/>
              <a:gd name="connsiteY4" fmla="*/ 89647 h 163469"/>
              <a:gd name="connsiteX5" fmla="*/ 179295 w 3056965"/>
              <a:gd name="connsiteY5" fmla="*/ 125506 h 163469"/>
              <a:gd name="connsiteX6" fmla="*/ 277906 w 3056965"/>
              <a:gd name="connsiteY6" fmla="*/ 107576 h 163469"/>
              <a:gd name="connsiteX7" fmla="*/ 304800 w 3056965"/>
              <a:gd name="connsiteY7" fmla="*/ 71718 h 163469"/>
              <a:gd name="connsiteX8" fmla="*/ 376518 w 3056965"/>
              <a:gd name="connsiteY8" fmla="*/ 44824 h 163469"/>
              <a:gd name="connsiteX9" fmla="*/ 403412 w 3056965"/>
              <a:gd name="connsiteY9" fmla="*/ 26894 h 163469"/>
              <a:gd name="connsiteX10" fmla="*/ 510989 w 3056965"/>
              <a:gd name="connsiteY10" fmla="*/ 0 h 163469"/>
              <a:gd name="connsiteX11" fmla="*/ 582706 w 3056965"/>
              <a:gd name="connsiteY11" fmla="*/ 35859 h 163469"/>
              <a:gd name="connsiteX12" fmla="*/ 654424 w 3056965"/>
              <a:gd name="connsiteY12" fmla="*/ 98612 h 163469"/>
              <a:gd name="connsiteX13" fmla="*/ 681318 w 3056965"/>
              <a:gd name="connsiteY13" fmla="*/ 116541 h 163469"/>
              <a:gd name="connsiteX14" fmla="*/ 726142 w 3056965"/>
              <a:gd name="connsiteY14" fmla="*/ 125506 h 163469"/>
              <a:gd name="connsiteX15" fmla="*/ 824753 w 3056965"/>
              <a:gd name="connsiteY15" fmla="*/ 107576 h 163469"/>
              <a:gd name="connsiteX16" fmla="*/ 869577 w 3056965"/>
              <a:gd name="connsiteY16" fmla="*/ 53788 h 163469"/>
              <a:gd name="connsiteX17" fmla="*/ 950259 w 3056965"/>
              <a:gd name="connsiteY17" fmla="*/ 26894 h 163469"/>
              <a:gd name="connsiteX18" fmla="*/ 1021977 w 3056965"/>
              <a:gd name="connsiteY18" fmla="*/ 35859 h 163469"/>
              <a:gd name="connsiteX19" fmla="*/ 1093695 w 3056965"/>
              <a:gd name="connsiteY19" fmla="*/ 89647 h 163469"/>
              <a:gd name="connsiteX20" fmla="*/ 1120589 w 3056965"/>
              <a:gd name="connsiteY20" fmla="*/ 98612 h 163469"/>
              <a:gd name="connsiteX21" fmla="*/ 1281953 w 3056965"/>
              <a:gd name="connsiteY21" fmla="*/ 71718 h 163469"/>
              <a:gd name="connsiteX22" fmla="*/ 1317812 w 3056965"/>
              <a:gd name="connsiteY22" fmla="*/ 62753 h 163469"/>
              <a:gd name="connsiteX23" fmla="*/ 1362636 w 3056965"/>
              <a:gd name="connsiteY23" fmla="*/ 26894 h 163469"/>
              <a:gd name="connsiteX24" fmla="*/ 1479177 w 3056965"/>
              <a:gd name="connsiteY24" fmla="*/ 35859 h 163469"/>
              <a:gd name="connsiteX25" fmla="*/ 1506071 w 3056965"/>
              <a:gd name="connsiteY25" fmla="*/ 53788 h 163469"/>
              <a:gd name="connsiteX26" fmla="*/ 1532965 w 3056965"/>
              <a:gd name="connsiteY26" fmla="*/ 62753 h 163469"/>
              <a:gd name="connsiteX27" fmla="*/ 1559859 w 3056965"/>
              <a:gd name="connsiteY27" fmla="*/ 89647 h 163469"/>
              <a:gd name="connsiteX28" fmla="*/ 1550895 w 3056965"/>
              <a:gd name="connsiteY28" fmla="*/ 116541 h 163469"/>
              <a:gd name="connsiteX29" fmla="*/ 1577789 w 3056965"/>
              <a:gd name="connsiteY29" fmla="*/ 143435 h 163469"/>
              <a:gd name="connsiteX30" fmla="*/ 1712259 w 3056965"/>
              <a:gd name="connsiteY30" fmla="*/ 125506 h 163469"/>
              <a:gd name="connsiteX31" fmla="*/ 1783977 w 3056965"/>
              <a:gd name="connsiteY31" fmla="*/ 53788 h 163469"/>
              <a:gd name="connsiteX32" fmla="*/ 1846730 w 3056965"/>
              <a:gd name="connsiteY32" fmla="*/ 8965 h 163469"/>
              <a:gd name="connsiteX33" fmla="*/ 1981200 w 3056965"/>
              <a:gd name="connsiteY33" fmla="*/ 35859 h 163469"/>
              <a:gd name="connsiteX34" fmla="*/ 2008095 w 3056965"/>
              <a:gd name="connsiteY34" fmla="*/ 62753 h 163469"/>
              <a:gd name="connsiteX35" fmla="*/ 2061883 w 3056965"/>
              <a:gd name="connsiteY35" fmla="*/ 98612 h 163469"/>
              <a:gd name="connsiteX36" fmla="*/ 2088777 w 3056965"/>
              <a:gd name="connsiteY36" fmla="*/ 116541 h 163469"/>
              <a:gd name="connsiteX37" fmla="*/ 2223247 w 3056965"/>
              <a:gd name="connsiteY37" fmla="*/ 134471 h 163469"/>
              <a:gd name="connsiteX38" fmla="*/ 2250142 w 3056965"/>
              <a:gd name="connsiteY38" fmla="*/ 62753 h 163469"/>
              <a:gd name="connsiteX39" fmla="*/ 2303930 w 3056965"/>
              <a:gd name="connsiteY39" fmla="*/ 26894 h 163469"/>
              <a:gd name="connsiteX40" fmla="*/ 2402542 w 3056965"/>
              <a:gd name="connsiteY40" fmla="*/ 44824 h 163469"/>
              <a:gd name="connsiteX41" fmla="*/ 2429436 w 3056965"/>
              <a:gd name="connsiteY41" fmla="*/ 71718 h 163469"/>
              <a:gd name="connsiteX42" fmla="*/ 2456330 w 3056965"/>
              <a:gd name="connsiteY42" fmla="*/ 80682 h 163469"/>
              <a:gd name="connsiteX43" fmla="*/ 2501153 w 3056965"/>
              <a:gd name="connsiteY43" fmla="*/ 116541 h 163469"/>
              <a:gd name="connsiteX44" fmla="*/ 2528047 w 3056965"/>
              <a:gd name="connsiteY44" fmla="*/ 143435 h 163469"/>
              <a:gd name="connsiteX45" fmla="*/ 2581836 w 3056965"/>
              <a:gd name="connsiteY45" fmla="*/ 152400 h 163469"/>
              <a:gd name="connsiteX46" fmla="*/ 2698377 w 3056965"/>
              <a:gd name="connsiteY46" fmla="*/ 107576 h 163469"/>
              <a:gd name="connsiteX47" fmla="*/ 2752165 w 3056965"/>
              <a:gd name="connsiteY47" fmla="*/ 53788 h 163469"/>
              <a:gd name="connsiteX48" fmla="*/ 2877671 w 3056965"/>
              <a:gd name="connsiteY48" fmla="*/ 71718 h 163469"/>
              <a:gd name="connsiteX49" fmla="*/ 2904565 w 3056965"/>
              <a:gd name="connsiteY49" fmla="*/ 89647 h 163469"/>
              <a:gd name="connsiteX50" fmla="*/ 2967318 w 3056965"/>
              <a:gd name="connsiteY50" fmla="*/ 134471 h 163469"/>
              <a:gd name="connsiteX51" fmla="*/ 3030071 w 3056965"/>
              <a:gd name="connsiteY51" fmla="*/ 107576 h 163469"/>
              <a:gd name="connsiteX52" fmla="*/ 3056965 w 3056965"/>
              <a:gd name="connsiteY52" fmla="*/ 89647 h 16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56965" h="163469">
                <a:moveTo>
                  <a:pt x="0" y="17929"/>
                </a:moveTo>
                <a:cubicBezTo>
                  <a:pt x="14941" y="23906"/>
                  <a:pt x="29557" y="30770"/>
                  <a:pt x="44824" y="35859"/>
                </a:cubicBezTo>
                <a:cubicBezTo>
                  <a:pt x="56513" y="39755"/>
                  <a:pt x="70431" y="37990"/>
                  <a:pt x="80683" y="44824"/>
                </a:cubicBezTo>
                <a:cubicBezTo>
                  <a:pt x="89648" y="50800"/>
                  <a:pt x="90994" y="64100"/>
                  <a:pt x="98612" y="71718"/>
                </a:cubicBezTo>
                <a:cubicBezTo>
                  <a:pt x="106230" y="79336"/>
                  <a:pt x="117229" y="82750"/>
                  <a:pt x="125506" y="89647"/>
                </a:cubicBezTo>
                <a:cubicBezTo>
                  <a:pt x="170275" y="126954"/>
                  <a:pt x="132030" y="109751"/>
                  <a:pt x="179295" y="125506"/>
                </a:cubicBezTo>
                <a:cubicBezTo>
                  <a:pt x="212165" y="119529"/>
                  <a:pt x="247198" y="120737"/>
                  <a:pt x="277906" y="107576"/>
                </a:cubicBezTo>
                <a:cubicBezTo>
                  <a:pt x="291639" y="101690"/>
                  <a:pt x="292195" y="79739"/>
                  <a:pt x="304800" y="71718"/>
                </a:cubicBezTo>
                <a:cubicBezTo>
                  <a:pt x="326340" y="58011"/>
                  <a:pt x="353275" y="55389"/>
                  <a:pt x="376518" y="44824"/>
                </a:cubicBezTo>
                <a:cubicBezTo>
                  <a:pt x="386327" y="40366"/>
                  <a:pt x="393191" y="30301"/>
                  <a:pt x="403412" y="26894"/>
                </a:cubicBezTo>
                <a:cubicBezTo>
                  <a:pt x="438478" y="15205"/>
                  <a:pt x="475130" y="8965"/>
                  <a:pt x="510989" y="0"/>
                </a:cubicBezTo>
                <a:cubicBezTo>
                  <a:pt x="542678" y="12675"/>
                  <a:pt x="557915" y="15199"/>
                  <a:pt x="582706" y="35859"/>
                </a:cubicBezTo>
                <a:cubicBezTo>
                  <a:pt x="682202" y="118773"/>
                  <a:pt x="510546" y="-9295"/>
                  <a:pt x="654424" y="98612"/>
                </a:cubicBezTo>
                <a:cubicBezTo>
                  <a:pt x="663043" y="105076"/>
                  <a:pt x="671230" y="112758"/>
                  <a:pt x="681318" y="116541"/>
                </a:cubicBezTo>
                <a:cubicBezTo>
                  <a:pt x="695585" y="121891"/>
                  <a:pt x="711201" y="122518"/>
                  <a:pt x="726142" y="125506"/>
                </a:cubicBezTo>
                <a:cubicBezTo>
                  <a:pt x="759012" y="119529"/>
                  <a:pt x="792629" y="116754"/>
                  <a:pt x="824753" y="107576"/>
                </a:cubicBezTo>
                <a:cubicBezTo>
                  <a:pt x="868169" y="95171"/>
                  <a:pt x="840128" y="83237"/>
                  <a:pt x="869577" y="53788"/>
                </a:cubicBezTo>
                <a:cubicBezTo>
                  <a:pt x="888134" y="35231"/>
                  <a:pt x="927597" y="31427"/>
                  <a:pt x="950259" y="26894"/>
                </a:cubicBezTo>
                <a:cubicBezTo>
                  <a:pt x="974165" y="29882"/>
                  <a:pt x="999905" y="26202"/>
                  <a:pt x="1021977" y="35859"/>
                </a:cubicBezTo>
                <a:cubicBezTo>
                  <a:pt x="1049354" y="47836"/>
                  <a:pt x="1065346" y="80197"/>
                  <a:pt x="1093695" y="89647"/>
                </a:cubicBezTo>
                <a:lnTo>
                  <a:pt x="1120589" y="98612"/>
                </a:lnTo>
                <a:lnTo>
                  <a:pt x="1281953" y="71718"/>
                </a:lnTo>
                <a:cubicBezTo>
                  <a:pt x="1294075" y="69514"/>
                  <a:pt x="1306487" y="67606"/>
                  <a:pt x="1317812" y="62753"/>
                </a:cubicBezTo>
                <a:cubicBezTo>
                  <a:pt x="1337603" y="54271"/>
                  <a:pt x="1348177" y="41353"/>
                  <a:pt x="1362636" y="26894"/>
                </a:cubicBezTo>
                <a:cubicBezTo>
                  <a:pt x="1401483" y="29882"/>
                  <a:pt x="1440883" y="28679"/>
                  <a:pt x="1479177" y="35859"/>
                </a:cubicBezTo>
                <a:cubicBezTo>
                  <a:pt x="1489767" y="37845"/>
                  <a:pt x="1496434" y="48970"/>
                  <a:pt x="1506071" y="53788"/>
                </a:cubicBezTo>
                <a:cubicBezTo>
                  <a:pt x="1514523" y="58014"/>
                  <a:pt x="1524000" y="59765"/>
                  <a:pt x="1532965" y="62753"/>
                </a:cubicBezTo>
                <a:cubicBezTo>
                  <a:pt x="1541930" y="71718"/>
                  <a:pt x="1555850" y="77620"/>
                  <a:pt x="1559859" y="89647"/>
                </a:cubicBezTo>
                <a:cubicBezTo>
                  <a:pt x="1562847" y="98612"/>
                  <a:pt x="1547907" y="107576"/>
                  <a:pt x="1550895" y="116541"/>
                </a:cubicBezTo>
                <a:cubicBezTo>
                  <a:pt x="1554904" y="128568"/>
                  <a:pt x="1568824" y="134470"/>
                  <a:pt x="1577789" y="143435"/>
                </a:cubicBezTo>
                <a:cubicBezTo>
                  <a:pt x="1622612" y="137459"/>
                  <a:pt x="1668116" y="135316"/>
                  <a:pt x="1712259" y="125506"/>
                </a:cubicBezTo>
                <a:cubicBezTo>
                  <a:pt x="1738245" y="119731"/>
                  <a:pt x="1776286" y="61479"/>
                  <a:pt x="1783977" y="53788"/>
                </a:cubicBezTo>
                <a:cubicBezTo>
                  <a:pt x="1795097" y="42668"/>
                  <a:pt x="1831459" y="19146"/>
                  <a:pt x="1846730" y="8965"/>
                </a:cubicBezTo>
                <a:cubicBezTo>
                  <a:pt x="1889316" y="13696"/>
                  <a:pt x="1941468" y="13785"/>
                  <a:pt x="1981200" y="35859"/>
                </a:cubicBezTo>
                <a:cubicBezTo>
                  <a:pt x="1992283" y="42016"/>
                  <a:pt x="1998087" y="54969"/>
                  <a:pt x="2008095" y="62753"/>
                </a:cubicBezTo>
                <a:cubicBezTo>
                  <a:pt x="2025104" y="75982"/>
                  <a:pt x="2043954" y="86659"/>
                  <a:pt x="2061883" y="98612"/>
                </a:cubicBezTo>
                <a:lnTo>
                  <a:pt x="2088777" y="116541"/>
                </a:lnTo>
                <a:cubicBezTo>
                  <a:pt x="2130010" y="171519"/>
                  <a:pt x="2119115" y="179099"/>
                  <a:pt x="2223247" y="134471"/>
                </a:cubicBezTo>
                <a:cubicBezTo>
                  <a:pt x="2248077" y="123830"/>
                  <a:pt x="2236654" y="78168"/>
                  <a:pt x="2250142" y="62753"/>
                </a:cubicBezTo>
                <a:cubicBezTo>
                  <a:pt x="2264332" y="46536"/>
                  <a:pt x="2286001" y="38847"/>
                  <a:pt x="2303930" y="26894"/>
                </a:cubicBezTo>
                <a:cubicBezTo>
                  <a:pt x="2336801" y="32871"/>
                  <a:pt x="2371079" y="33587"/>
                  <a:pt x="2402542" y="44824"/>
                </a:cubicBezTo>
                <a:cubicBezTo>
                  <a:pt x="2414481" y="49088"/>
                  <a:pt x="2418887" y="64686"/>
                  <a:pt x="2429436" y="71718"/>
                </a:cubicBezTo>
                <a:cubicBezTo>
                  <a:pt x="2437299" y="76960"/>
                  <a:pt x="2447365" y="77694"/>
                  <a:pt x="2456330" y="80682"/>
                </a:cubicBezTo>
                <a:cubicBezTo>
                  <a:pt x="2508483" y="132838"/>
                  <a:pt x="2433311" y="60007"/>
                  <a:pt x="2501153" y="116541"/>
                </a:cubicBezTo>
                <a:cubicBezTo>
                  <a:pt x="2510893" y="124657"/>
                  <a:pt x="2516462" y="138286"/>
                  <a:pt x="2528047" y="143435"/>
                </a:cubicBezTo>
                <a:cubicBezTo>
                  <a:pt x="2544657" y="150817"/>
                  <a:pt x="2563906" y="149412"/>
                  <a:pt x="2581836" y="152400"/>
                </a:cubicBezTo>
                <a:cubicBezTo>
                  <a:pt x="2624058" y="139733"/>
                  <a:pt x="2665467" y="136829"/>
                  <a:pt x="2698377" y="107576"/>
                </a:cubicBezTo>
                <a:cubicBezTo>
                  <a:pt x="2717328" y="90730"/>
                  <a:pt x="2752165" y="53788"/>
                  <a:pt x="2752165" y="53788"/>
                </a:cubicBezTo>
                <a:cubicBezTo>
                  <a:pt x="2767978" y="55369"/>
                  <a:pt x="2847999" y="59001"/>
                  <a:pt x="2877671" y="71718"/>
                </a:cubicBezTo>
                <a:cubicBezTo>
                  <a:pt x="2887574" y="75962"/>
                  <a:pt x="2895798" y="83385"/>
                  <a:pt x="2904565" y="89647"/>
                </a:cubicBezTo>
                <a:cubicBezTo>
                  <a:pt x="2982428" y="145263"/>
                  <a:pt x="2903918" y="92203"/>
                  <a:pt x="2967318" y="134471"/>
                </a:cubicBezTo>
                <a:cubicBezTo>
                  <a:pt x="3037682" y="120398"/>
                  <a:pt x="2991798" y="138195"/>
                  <a:pt x="3030071" y="107576"/>
                </a:cubicBezTo>
                <a:cubicBezTo>
                  <a:pt x="3038484" y="100845"/>
                  <a:pt x="3056965" y="89647"/>
                  <a:pt x="3056965" y="89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2. Each user manages all their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314502" y="2950473"/>
            <a:ext cx="11562995" cy="2131583"/>
            <a:chOff x="285744" y="2720708"/>
            <a:chExt cx="11562995" cy="21315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2872609"/>
              <a:ext cx="16476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Prior Available Water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720708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4901F-86E8-0048-3AA9-347AD701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C1564A-8B47-E725-642F-A8C20B5567B3}"/>
              </a:ext>
            </a:extLst>
          </p:cNvPr>
          <p:cNvSpPr txBox="1"/>
          <p:nvPr/>
        </p:nvSpPr>
        <p:spPr>
          <a:xfrm>
            <a:off x="539112" y="809316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3. Tribal Nations of the Lower Basin manage their own settled water rights</a:t>
            </a:r>
          </a:p>
        </p:txBody>
      </p:sp>
      <p:pic>
        <p:nvPicPr>
          <p:cNvPr id="3" name="Picture 2" descr="A pie chart with numbers and a number of states&#10;&#10;AI-generated content may be incorrect.">
            <a:extLst>
              <a:ext uri="{FF2B5EF4-FFF2-40B4-BE49-F238E27FC236}">
                <a16:creationId xmlns:a16="http://schemas.microsoft.com/office/drawing/2014/main" id="{094398E3-B68C-B94C-64E6-684579105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12" y="1981537"/>
            <a:ext cx="5260975" cy="4463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49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Immerse?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5233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7" y="1568094"/>
            <a:ext cx="479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session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hlinkClick r:id="rId7"/>
              </a:rPr>
              <a:t>https://tinyurl.com/ImmerseLakeMead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3E00-C82F-2B31-A519-44E092EB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290" y="1613972"/>
            <a:ext cx="2181672" cy="21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278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Immersive Model for Lake Mead based on the Principle of Division of Reservoir Inflow    Let’s Start!</vt:lpstr>
      <vt:lpstr>Purpose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Anabelle Myers</cp:lastModifiedBy>
  <cp:revision>169</cp:revision>
  <dcterms:created xsi:type="dcterms:W3CDTF">2021-07-02T21:06:04Z</dcterms:created>
  <dcterms:modified xsi:type="dcterms:W3CDTF">2025-06-25T19:49:08Z</dcterms:modified>
</cp:coreProperties>
</file>