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6" r:id="rId3"/>
    <p:sldId id="32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B685-193D-43E2-B821-D571641F8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DBFDC-E25F-402A-97B6-96CC1B9EF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D469-0C18-41FA-9D82-DD6FBAE4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E384-000F-4ADC-9BD4-7EB75545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E5A8-7A94-417F-B068-869DE4AF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0A43-C537-4D5E-9B12-99A1A68E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F5C48-A7DC-4C1C-8DCF-85C022B31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8B5E-6973-43A5-8AC0-A287D530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86A6-A5B7-49C4-A3C2-1BCAFAC4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10C7-C556-48F8-8E89-1FB84C7B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DA252-920A-4765-8FF5-A79773DD0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7B5C-2B1A-43EF-88EE-6ACE83BB1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41C0-4449-430A-A8B0-FB9E73DA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C7-8D23-4669-A7E8-D47E67A4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3F1F-799C-47E9-BF28-CA20A550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BD43-401B-4BAE-94C9-E19CB5D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D8F4-E5E0-4AAC-8C30-580903EE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6749-6624-4836-9E22-E5FF1EBE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5ABB-A5D5-4B6D-9703-16CEC579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3A4A-DE45-4F5F-88FF-CE6A5AD4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3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4219-0E7E-4083-A1B5-7F4A21B8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9EF5B-324E-4202-8F55-D3CA77E7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3C97-5761-4F85-AB1A-54CB6D2D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EE7A-9319-49AF-9FD1-A8A5B1E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BC8E-883A-471B-99E0-22DB87A3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35DB-1C17-43B3-80A6-B541CB3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5A04-2C33-4761-A603-420DEF282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F76E7-96F1-4AA2-8E6B-DC980B3F8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A7D59-26C5-4D37-B4F9-CAACB474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3153E-7E77-4BC5-AC2F-EF8AF481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44198-1284-4D1A-AC7C-3AEA4AB0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14D6-3E56-41F2-8A28-DABBB943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7DF56-6D65-4E2E-B5F3-D3F53E80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733DD-88E9-435D-A69D-99C2A1C49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20BE-7BB7-443C-A4FE-83278D110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BBBF9-5182-48C2-AE26-4583109CE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ABBF9-A1ED-4922-83A3-858F88E9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DDAF2-9F70-49F0-932F-F9AE66BC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A10D4-5C07-496C-B872-53542FB1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CBE3-5CE6-4A22-BE1C-BF09008F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B7502-5960-46EA-89A5-21B23E8E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6F279-7B64-49C0-9E78-21A8AA48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8F1A0-C72A-4113-935F-69F1B6DB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3485-08EC-494B-9ED1-5E403C69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83C4F-A4A5-4386-813A-5FE6EA89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880B6-A31C-4B30-9374-541E3BC3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78B-AA4E-471E-8EF1-CF9043ED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D93D-A40D-46B5-94E8-49D79F34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9F74D-6028-4F80-AFEA-F64A436C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B3520-4754-4385-BB3B-65814EE1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A917-3B85-42A8-9B11-783829DE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AA395-9610-4CA7-ADA4-4E7476E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CA1C-AD83-4E83-B7AC-A43A45ED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8CD6D-141E-4F7C-959E-0DB31CA94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42D6E-26C7-4FDD-B211-88686753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BA037-B277-4A8A-95D0-AF4E467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D29C4-F549-4735-B338-42AFDE5A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51BFC-058D-4584-91C9-6FEDFC6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F7D44-82FB-41C1-9F2B-A01A338A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0D9C7-7DD5-4E2B-9A78-F8EC04DF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956E-25FD-4F81-9C76-E643367AF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F72B-7FA0-4845-B363-7D6B0AE88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ADBF-496A-4B64-BA9D-8226775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861B-E7B3-44D7-AAF5-BC889296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-25806"/>
            <a:ext cx="77724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Glen Canyon Dam Outlets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9E2DA9-AD31-4C56-BDD7-EBC93DB9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1131372"/>
            <a:ext cx="6341993" cy="3701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3AC3B-60DD-4F32-8110-E805C60C5F12}"/>
              </a:ext>
            </a:extLst>
          </p:cNvPr>
          <p:cNvSpPr txBox="1"/>
          <p:nvPr/>
        </p:nvSpPr>
        <p:spPr>
          <a:xfrm>
            <a:off x="7961242" y="1994381"/>
            <a:ext cx="382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Penstock (max ~ 31,500 </a:t>
            </a:r>
            <a:r>
              <a:rPr lang="en-US" sz="2400" b="1" dirty="0" err="1">
                <a:solidFill>
                  <a:srgbClr val="0070C0"/>
                </a:solidFill>
              </a:rPr>
              <a:t>cfs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7BAD16-253B-4E08-8238-2CB5281BB0A1}"/>
              </a:ext>
            </a:extLst>
          </p:cNvPr>
          <p:cNvCxnSpPr>
            <a:cxnSpLocks/>
          </p:cNvCxnSpPr>
          <p:nvPr/>
        </p:nvCxnSpPr>
        <p:spPr>
          <a:xfrm flipH="1">
            <a:off x="4164496" y="2786270"/>
            <a:ext cx="1586948" cy="12291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1C252E-B658-42FC-9BB6-B87278C3ED05}"/>
              </a:ext>
            </a:extLst>
          </p:cNvPr>
          <p:cNvSpPr txBox="1"/>
          <p:nvPr/>
        </p:nvSpPr>
        <p:spPr>
          <a:xfrm>
            <a:off x="7961242" y="2636031"/>
            <a:ext cx="382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River (max ~ 15,000 </a:t>
            </a:r>
            <a:r>
              <a:rPr lang="en-US" sz="2400" b="1" dirty="0" err="1">
                <a:solidFill>
                  <a:srgbClr val="FF0000"/>
                </a:solidFill>
              </a:rPr>
              <a:t>cfs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76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A863F-E9FC-12D1-F9AC-F03A09DAC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table&#10;&#10;AI-generated content may be incorrect.">
            <a:extLst>
              <a:ext uri="{FF2B5EF4-FFF2-40B4-BE49-F238E27FC236}">
                <a16:creationId xmlns:a16="http://schemas.microsoft.com/office/drawing/2014/main" id="{353131DF-9547-2E63-E78B-31A6B438D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516"/>
            <a:ext cx="12192000" cy="36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8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3BAFF-1CB4-03E0-141C-96D0747B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655AEB-9756-E0E8-2EC0-3E17D78D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94" y="2521214"/>
            <a:ext cx="5748333" cy="2075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5745D-A98E-29A4-CD42-35B63071D172}"/>
              </a:ext>
            </a:extLst>
          </p:cNvPr>
          <p:cNvSpPr txBox="1"/>
          <p:nvPr/>
        </p:nvSpPr>
        <p:spPr>
          <a:xfrm>
            <a:off x="6721338" y="1865459"/>
            <a:ext cx="255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a. Enter volume in [</a:t>
            </a:r>
            <a:r>
              <a:rPr lang="en-US" b="1" dirty="0" err="1">
                <a:solidFill>
                  <a:srgbClr val="0000FF"/>
                </a:solidFill>
              </a:rPr>
              <a:t>maf</a:t>
            </a:r>
            <a:r>
              <a:rPr lang="en-US" b="1" dirty="0">
                <a:solidFill>
                  <a:srgbClr val="0000FF"/>
                </a:solidFill>
              </a:rPr>
              <a:t>].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3BEB5-B431-672F-9F6F-9C980DDF1CF3}"/>
              </a:ext>
            </a:extLst>
          </p:cNvPr>
          <p:cNvSpPr txBox="1"/>
          <p:nvPr/>
        </p:nvSpPr>
        <p:spPr>
          <a:xfrm>
            <a:off x="6897701" y="2237007"/>
            <a:ext cx="303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b. Enter price in [$/acre-foot].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3E363-BDE4-0851-778B-537551931A84}"/>
              </a:ext>
            </a:extLst>
          </p:cNvPr>
          <p:cNvSpPr txBox="1"/>
          <p:nvPr/>
        </p:nvSpPr>
        <p:spPr>
          <a:xfrm>
            <a:off x="7199502" y="2647089"/>
            <a:ext cx="446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/>
            <a:r>
              <a:rPr lang="en-US" b="1" dirty="0">
                <a:solidFill>
                  <a:srgbClr val="FF9900"/>
                </a:solidFill>
              </a:rPr>
              <a:t>c. Compensation will automatically populate.</a:t>
            </a:r>
          </a:p>
          <a:p>
            <a:pPr marL="227013"/>
            <a:r>
              <a:rPr lang="en-US" b="1" dirty="0">
                <a:solidFill>
                  <a:srgbClr val="FF9900"/>
                </a:solidFill>
              </a:rPr>
              <a:t>Compensation = [Price][Volume]</a:t>
            </a:r>
          </a:p>
          <a:p>
            <a:pPr marL="227013"/>
            <a:r>
              <a:rPr lang="en-US" b="1" dirty="0">
                <a:solidFill>
                  <a:srgbClr val="FF9900"/>
                </a:solidFill>
              </a:rPr>
              <a:t>	= [$ Million].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627FF-43E5-A43C-EB41-70782F9101F8}"/>
              </a:ext>
            </a:extLst>
          </p:cNvPr>
          <p:cNvSpPr txBox="1"/>
          <p:nvPr/>
        </p:nvSpPr>
        <p:spPr>
          <a:xfrm>
            <a:off x="7172799" y="3651920"/>
            <a:ext cx="344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 algn="ctr"/>
            <a:r>
              <a:rPr lang="en-US" b="1" dirty="0">
                <a:solidFill>
                  <a:srgbClr val="FF9900"/>
                </a:solidFill>
              </a:rPr>
              <a:t>d. Track value. Is zero when each buyer has a seller.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69A0D-FB7B-E352-AF5A-73D4B25CD64C}"/>
              </a:ext>
            </a:extLst>
          </p:cNvPr>
          <p:cNvSpPr txBox="1"/>
          <p:nvPr/>
        </p:nvSpPr>
        <p:spPr>
          <a:xfrm>
            <a:off x="7199502" y="4379752"/>
            <a:ext cx="383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 algn="ctr"/>
            <a:r>
              <a:rPr lang="en-US" b="1" dirty="0">
                <a:solidFill>
                  <a:srgbClr val="FF9900"/>
                </a:solidFill>
              </a:rPr>
              <a:t>e. Account balance. Water available to sell, consume, or conserve.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A7085-F263-1FB5-C40E-897EA57D51FA}"/>
              </a:ext>
            </a:extLst>
          </p:cNvPr>
          <p:cNvSpPr txBox="1"/>
          <p:nvPr/>
        </p:nvSpPr>
        <p:spPr>
          <a:xfrm>
            <a:off x="6942966" y="5217648"/>
            <a:ext cx="424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f. Enter volume to withdraw and consume.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0638A-78CC-231B-18EF-BB25380930AE}"/>
              </a:ext>
            </a:extLst>
          </p:cNvPr>
          <p:cNvSpPr txBox="1"/>
          <p:nvPr/>
        </p:nvSpPr>
        <p:spPr>
          <a:xfrm>
            <a:off x="6493069" y="5668481"/>
            <a:ext cx="460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 algn="ctr"/>
            <a:r>
              <a:rPr lang="en-US" b="1" dirty="0">
                <a:solidFill>
                  <a:srgbClr val="FF9900"/>
                </a:solidFill>
              </a:rPr>
              <a:t>g. End balance = Available water ― Withdraw.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C40484-719B-9D26-0887-AF7B3F14EFC4}"/>
              </a:ext>
            </a:extLst>
          </p:cNvPr>
          <p:cNvCxnSpPr>
            <a:cxnSpLocks/>
          </p:cNvCxnSpPr>
          <p:nvPr/>
        </p:nvCxnSpPr>
        <p:spPr>
          <a:xfrm flipH="1">
            <a:off x="6154824" y="2168665"/>
            <a:ext cx="566514" cy="94676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331FF-AFC7-66AB-17BF-5A7FE9F6D5C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154824" y="2421673"/>
            <a:ext cx="742877" cy="92218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B175C9-3AA8-1718-A8F9-52A04B266BC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271327" y="2882765"/>
            <a:ext cx="928175" cy="676235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049BB4-7D59-AE72-63CB-BFFAC27CA1CF}"/>
              </a:ext>
            </a:extLst>
          </p:cNvPr>
          <p:cNvCxnSpPr>
            <a:cxnSpLocks/>
          </p:cNvCxnSpPr>
          <p:nvPr/>
        </p:nvCxnSpPr>
        <p:spPr>
          <a:xfrm flipH="1" flipV="1">
            <a:off x="6213075" y="3815102"/>
            <a:ext cx="986427" cy="16955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1090B9-B14E-F5E0-6041-ECDB30BB7AE5}"/>
              </a:ext>
            </a:extLst>
          </p:cNvPr>
          <p:cNvCxnSpPr>
            <a:cxnSpLocks/>
          </p:cNvCxnSpPr>
          <p:nvPr/>
        </p:nvCxnSpPr>
        <p:spPr>
          <a:xfrm flipH="1" flipV="1">
            <a:off x="6186372" y="4033186"/>
            <a:ext cx="1013130" cy="543877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FC8EDB-0045-8375-1FFC-4749974C1DD5}"/>
              </a:ext>
            </a:extLst>
          </p:cNvPr>
          <p:cNvCxnSpPr>
            <a:cxnSpLocks/>
          </p:cNvCxnSpPr>
          <p:nvPr/>
        </p:nvCxnSpPr>
        <p:spPr>
          <a:xfrm flipH="1" flipV="1">
            <a:off x="5963830" y="4594018"/>
            <a:ext cx="624426" cy="1184462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944708-1DF0-9699-4DB8-1E61ED367BF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154824" y="4263745"/>
            <a:ext cx="788142" cy="113856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5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Glen Canyon Dam Outlets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Glen Canyon Dam Outlets</dc:title>
  <dc:creator>david</dc:creator>
  <cp:lastModifiedBy>David Rosenberg</cp:lastModifiedBy>
  <cp:revision>5</cp:revision>
  <dcterms:created xsi:type="dcterms:W3CDTF">2021-10-18T02:38:30Z</dcterms:created>
  <dcterms:modified xsi:type="dcterms:W3CDTF">2025-07-11T21:31:46Z</dcterms:modified>
</cp:coreProperties>
</file>