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7" r:id="rId3"/>
    <p:sldId id="268" r:id="rId4"/>
    <p:sldId id="259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5050"/>
    <a:srgbClr val="FCBBA1"/>
    <a:srgbClr val="000066"/>
    <a:srgbClr val="542708"/>
    <a:srgbClr val="362900"/>
    <a:srgbClr val="FCFDFE"/>
    <a:srgbClr val="FEFAF8"/>
    <a:srgbClr val="FF6565"/>
    <a:srgbClr val="F3F7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CB7EB-B87F-49BE-B0DA-B90D42CB93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ADDC9F-2F75-431B-8A1F-BB4844D5AC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FC6684-96B9-4E4C-86B4-C1AF4FAAC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95A85-0000-41C1-B1AB-596518EE5666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0619B3-0942-4182-842C-99D5C539D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C9779E-66FC-4242-B765-0298B90F6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DDC03-6103-4153-B414-976FB6ACF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897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5FD6D-02F6-4943-8C9C-052F2E722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C20466-2E07-44D5-855C-14D7C7C9C0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75482C-B6FA-45BE-8C9F-73C751582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95A85-0000-41C1-B1AB-596518EE5666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CDBBBF-7F30-4A34-85F0-201C78635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DF583B-CC3F-41FF-A92F-9C5CD9ED5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DDC03-6103-4153-B414-976FB6ACF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646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6E1709-792D-4436-896C-19776E750C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74497F-C314-4C99-BC35-00E3D30634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4C4DE1-510C-4334-80A1-D89223EF2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95A85-0000-41C1-B1AB-596518EE5666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303F19-25B5-4402-A868-7229D02E7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5784D5-10DC-4590-AE1F-D6B6F8750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DDC03-6103-4153-B414-976FB6ACF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576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9964F-093D-48BC-B359-8C5C23F3D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32DC1-56BF-4BAE-B7ED-3BD02AE7DE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E332A7-5398-4176-A40F-E71AFC3A6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95A85-0000-41C1-B1AB-596518EE5666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EFFE31-FEB5-42E1-9F37-3093E03BE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63178F-52FF-46DD-8468-E5FB33DDC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DDC03-6103-4153-B414-976FB6ACF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503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D7A8C-9494-4FD2-B090-F4EFC2F91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FAA47-4B7E-4AD7-B155-815627C0ED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A10DEB-03E2-4D4F-88FF-7A17D94AD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95A85-0000-41C1-B1AB-596518EE5666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9624F-06B4-4A9C-92B5-DA16535CF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FF063-2468-4760-96BA-E2C323483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DDC03-6103-4153-B414-976FB6ACF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474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6CB6E-6F58-41DE-A449-520FD4177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9F433-EFFE-4EB5-B34F-AB16FAC200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1C5B95-0BDF-4124-BCEB-66EF7F47C8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02B327-DDAA-4851-AB11-B074ED0AE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95A85-0000-41C1-B1AB-596518EE5666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AD089F-94E0-4EA1-962C-85FE70D9A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B21C91-B018-47B5-93F7-9A60C2E08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DDC03-6103-4153-B414-976FB6ACF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114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2C395-9351-4461-AC42-4E04807EF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549390-A5AD-44EF-8197-5E7FDBBE47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C7A0C0-6D6B-4D73-8385-2EE3C9E673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F2465F-5A33-481E-964E-6A2097C878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0A5699-631E-425F-8BF9-851005F546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AD7232-722A-4690-A86B-6B1CD3FD7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95A85-0000-41C1-B1AB-596518EE5666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958C1E-B3D0-4A26-AEEA-122A2D8B1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ABB400-8B41-4169-A127-1F69407FD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DDC03-6103-4153-B414-976FB6ACF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897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4ED67-0AE4-4CC8-9775-C57769A87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11E16C-83A3-4C76-935E-1B1D1F6F6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95A85-0000-41C1-B1AB-596518EE5666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41B373-2A4C-4115-B090-C4D3758CF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1A2B3D-5DFA-4623-9F87-BFB87CF2F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DDC03-6103-4153-B414-976FB6ACF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167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881114-AA8D-43A7-85EC-FD5FD72D7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95A85-0000-41C1-B1AB-596518EE5666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ADE806-2D8C-4566-8B49-9D190CB32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4E32B6-589E-4B98-8B9F-145D63F0C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DDC03-6103-4153-B414-976FB6ACF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355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CB63B-8F07-4FAB-A2BF-2A04BD437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FD548-2C37-42D3-A581-0BE90FB6DD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B6DE0A-BED3-4AF6-9916-BA1E242D8E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83C59B-8F52-4A51-87B7-BD62EFF53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95A85-0000-41C1-B1AB-596518EE5666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23BD13-558D-45A9-8596-D0FF71AC2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B231DE-0946-403B-9ACD-87453F2AD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DDC03-6103-4153-B414-976FB6ACF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056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A8410-5ADA-4A89-BEE2-A44E02562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FA5D97-C469-4C3A-A395-1425CF4F66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A29062-9224-41EF-8AC9-5CDB0207A1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63767E-2147-43D1-AE69-979C01CBC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95A85-0000-41C1-B1AB-596518EE5666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E0B9CA-92E8-4F57-BACE-2D8B55C0D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9DC916-B216-4025-A1AD-98FCE5CC3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DDC03-6103-4153-B414-976FB6ACF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345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55D81B-8BC7-42A4-BE59-1547DEA87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C121D6-3C9A-48C8-B557-C35ECD3F44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915AC0-F279-4534-8C5C-EDF5A6274B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695A85-0000-41C1-B1AB-596518EE5666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8F166F-DC70-4684-A49D-D8D39321E0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E6CFD0-CB1D-46ED-B6D0-18D62572D1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DDC03-6103-4153-B414-976FB6ACF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692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rosenberg.usu.edu/" TargetMode="External"/><Relationship Id="rId2" Type="http://schemas.openxmlformats.org/officeDocument/2006/relationships/hyperlink" Target="mailto:david.rosenberg@usu.edu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.jpg"/><Relationship Id="rId7" Type="http://schemas.openxmlformats.org/officeDocument/2006/relationships/hyperlink" Target="https://tinyurl.com/ImmerseLakeMead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rosenberg.usu.edu/" TargetMode="Externa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843C6-8CAE-4E27-9F66-CD99DA143B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9425" y="2559188"/>
            <a:ext cx="10921041" cy="1465980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rgbClr val="002060"/>
                </a:solidFill>
                <a:latin typeface="Comic Sans MS" panose="030F0702030302020204" pitchFamily="66" charset="0"/>
              </a:rPr>
              <a:t>Immersive Model for Lake Mead based on the Principle of Division of Reservoir Inflow</a:t>
            </a:r>
            <a:br>
              <a:rPr lang="en-US" sz="3200" b="1" dirty="0">
                <a:solidFill>
                  <a:srgbClr val="002060"/>
                </a:solidFill>
                <a:latin typeface="Comic Sans MS" panose="030F0702030302020204" pitchFamily="66" charset="0"/>
              </a:rPr>
            </a:br>
            <a:br>
              <a:rPr lang="en-US" sz="3200" b="1" dirty="0">
                <a:solidFill>
                  <a:srgbClr val="002060"/>
                </a:solidFill>
                <a:latin typeface="Comic Sans MS" panose="030F0702030302020204" pitchFamily="66" charset="0"/>
              </a:rPr>
            </a:br>
            <a:br>
              <a:rPr lang="en-US" sz="3200" b="1" dirty="0">
                <a:solidFill>
                  <a:srgbClr val="002060"/>
                </a:solidFill>
                <a:latin typeface="Comic Sans MS" panose="030F0702030302020204" pitchFamily="66" charset="0"/>
              </a:rPr>
            </a:br>
            <a:br>
              <a:rPr lang="en-US" sz="3200" b="1" dirty="0">
                <a:solidFill>
                  <a:srgbClr val="002060"/>
                </a:solidFill>
                <a:latin typeface="Comic Sans MS" panose="030F0702030302020204" pitchFamily="66" charset="0"/>
              </a:rPr>
            </a:br>
            <a:r>
              <a:rPr lang="en-US" sz="5300" b="1" dirty="0">
                <a:solidFill>
                  <a:srgbClr val="FF0000"/>
                </a:solidFill>
                <a:latin typeface="Comic Sans MS" panose="030F0702030302020204" pitchFamily="66" charset="0"/>
              </a:rPr>
              <a:t>Let’s Start!</a:t>
            </a:r>
            <a:endParaRPr lang="en-US" sz="53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464A08-10CD-4D82-862D-6A0AD62526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41654" y="4839120"/>
            <a:ext cx="2904227" cy="1655762"/>
          </a:xfrm>
        </p:spPr>
        <p:txBody>
          <a:bodyPr>
            <a:noAutofit/>
          </a:bodyPr>
          <a:lstStyle/>
          <a:p>
            <a:r>
              <a:rPr lang="en-US" sz="1600" b="1" dirty="0">
                <a:latin typeface="Comic Sans MS" panose="030F0702030302020204" pitchFamily="66" charset="0"/>
              </a:rPr>
              <a:t>David E. Rosenberg</a:t>
            </a:r>
          </a:p>
          <a:p>
            <a:r>
              <a:rPr lang="en-US" sz="1600" dirty="0">
                <a:latin typeface="Comic Sans MS" panose="030F0702030302020204" pitchFamily="66" charset="0"/>
              </a:rPr>
              <a:t>@</a:t>
            </a:r>
            <a:r>
              <a:rPr lang="en-US" sz="1600" dirty="0" err="1">
                <a:latin typeface="Comic Sans MS" panose="030F0702030302020204" pitchFamily="66" charset="0"/>
              </a:rPr>
              <a:t>WaterModeler</a:t>
            </a:r>
            <a:endParaRPr lang="en-US" sz="1600" dirty="0">
              <a:latin typeface="Comic Sans MS" panose="030F0702030302020204" pitchFamily="66" charset="0"/>
            </a:endParaRPr>
          </a:p>
          <a:p>
            <a:r>
              <a:rPr lang="en-US" sz="1600" dirty="0">
                <a:latin typeface="Comic Sans MS" panose="030F0702030302020204" pitchFamily="66" charset="0"/>
                <a:hlinkClick r:id="rId2"/>
              </a:rPr>
              <a:t>david.rosenberg@usu.edu</a:t>
            </a:r>
            <a:endParaRPr lang="en-US" sz="1600" dirty="0">
              <a:latin typeface="Comic Sans MS" panose="030F0702030302020204" pitchFamily="66" charset="0"/>
            </a:endParaRPr>
          </a:p>
          <a:p>
            <a:r>
              <a:rPr lang="en-US" sz="1600" dirty="0">
                <a:latin typeface="Comic Sans MS" panose="030F0702030302020204" pitchFamily="66" charset="0"/>
                <a:hlinkClick r:id="rId3"/>
              </a:rPr>
              <a:t>http://rosenberg.usu.edu</a:t>
            </a:r>
            <a:r>
              <a:rPr lang="en-US" sz="1600" dirty="0">
                <a:latin typeface="Comic Sans MS" panose="030F0702030302020204" pitchFamily="66" charset="0"/>
              </a:rPr>
              <a:t> </a:t>
            </a:r>
          </a:p>
          <a:p>
            <a:r>
              <a:rPr lang="en-US" sz="1600" dirty="0">
                <a:latin typeface="Comic Sans MS" panose="030F0702030302020204" pitchFamily="66" charset="0"/>
              </a:rPr>
              <a:t>January 2025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80041C-BF06-47AC-9B53-45B1DB0D83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698" y="5420208"/>
            <a:ext cx="1940785" cy="123191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54889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CAB0F83-C71E-4FCA-AAAA-DE08CBC7C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976" y="421523"/>
            <a:ext cx="10631424" cy="1325563"/>
          </a:xfrm>
        </p:spPr>
        <p:txBody>
          <a:bodyPr/>
          <a:lstStyle/>
          <a:p>
            <a:pPr algn="ctr"/>
            <a:r>
              <a:rPr lang="en-US" b="1" dirty="0">
                <a:latin typeface="Comic Sans MS" panose="030F0702030302020204" pitchFamily="66" charset="0"/>
              </a:rPr>
              <a:t>Today’s Aims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E6F68A2-F586-4F96-A854-70B22CB03375}"/>
              </a:ext>
            </a:extLst>
          </p:cNvPr>
          <p:cNvSpPr/>
          <p:nvPr/>
        </p:nvSpPr>
        <p:spPr>
          <a:xfrm>
            <a:off x="863600" y="1852094"/>
            <a:ext cx="10464800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rgbClr val="0000FF"/>
                </a:solidFill>
                <a:latin typeface="Comic Sans MS" panose="030F0702030302020204" pitchFamily="66" charset="0"/>
              </a:rPr>
              <a:t>Immerse in and personify water user roles. Decide to withdraw and conserve:</a:t>
            </a:r>
          </a:p>
          <a:p>
            <a:pPr algn="ctr"/>
            <a:endParaRPr lang="en-US" sz="2800" b="1" dirty="0">
              <a:solidFill>
                <a:srgbClr val="0000FF"/>
              </a:solidFill>
              <a:latin typeface="Comic Sans MS" panose="030F0702030302020204" pitchFamily="66" charset="0"/>
            </a:endParaRPr>
          </a:p>
          <a:p>
            <a:pPr marL="2573338" indent="-1714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B050"/>
                </a:solidFill>
                <a:latin typeface="Comic Sans MS" panose="030F0702030302020204" pitchFamily="66" charset="0"/>
              </a:rPr>
              <a:t>Within one’s available water.</a:t>
            </a:r>
          </a:p>
          <a:p>
            <a:pPr marL="2573338" indent="-1714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B050"/>
                </a:solidFill>
                <a:latin typeface="Comic Sans MS" panose="030F0702030302020204" pitchFamily="66" charset="0"/>
              </a:rPr>
              <a:t>In response to others’ choices.</a:t>
            </a:r>
          </a:p>
          <a:p>
            <a:pPr marL="2573338" indent="-17145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B050"/>
                </a:solidFill>
                <a:latin typeface="Comic Sans MS" panose="030F0702030302020204" pitchFamily="66" charset="0"/>
              </a:rPr>
              <a:t>Real-time discussion of choices</a:t>
            </a:r>
          </a:p>
          <a:p>
            <a:pPr algn="ctr"/>
            <a:endParaRPr lang="en-US" sz="3600" b="1" dirty="0">
              <a:solidFill>
                <a:srgbClr val="0000FF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800C00-9490-A7E3-4E71-C01260BDEF7F}"/>
              </a:ext>
            </a:extLst>
          </p:cNvPr>
          <p:cNvSpPr txBox="1"/>
          <p:nvPr/>
        </p:nvSpPr>
        <p:spPr>
          <a:xfrm>
            <a:off x="1604682" y="4956433"/>
            <a:ext cx="218738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  <a:latin typeface="Comic Sans MS" panose="030F0702030302020204" pitchFamily="66" charset="0"/>
              </a:rPr>
              <a:t>Provoke thought and discussion to: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FCDFE7-93CC-E258-C586-6B2326D0A5CB}"/>
              </a:ext>
            </a:extLst>
          </p:cNvPr>
          <p:cNvSpPr txBox="1"/>
          <p:nvPr/>
        </p:nvSpPr>
        <p:spPr>
          <a:xfrm>
            <a:off x="4231341" y="4812998"/>
            <a:ext cx="6355977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5050"/>
                </a:solidFill>
                <a:latin typeface="Comic Sans MS" panose="030F0702030302020204" pitchFamily="66" charset="0"/>
              </a:rPr>
              <a:t>Stabilize and recover reservoir storage with low storage and low inflow.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5050"/>
                </a:solidFill>
                <a:latin typeface="Comic Sans MS" panose="030F0702030302020204" pitchFamily="66" charset="0"/>
              </a:rPr>
              <a:t>Increase user autonomy to manage their conflicting vulnerabilities to water shortages.</a:t>
            </a:r>
          </a:p>
        </p:txBody>
      </p:sp>
    </p:spTree>
    <p:extLst>
      <p:ext uri="{BB962C8B-B14F-4D97-AF65-F5344CB8AC3E}">
        <p14:creationId xmlns:p14="http://schemas.microsoft.com/office/powerpoint/2010/main" val="3666886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DAA51EB1-A667-4DD9-892B-A6D168CDE4E7}"/>
              </a:ext>
            </a:extLst>
          </p:cNvPr>
          <p:cNvGrpSpPr/>
          <p:nvPr/>
        </p:nvGrpSpPr>
        <p:grpSpPr>
          <a:xfrm>
            <a:off x="2704809" y="1367477"/>
            <a:ext cx="7251090" cy="5007822"/>
            <a:chOff x="2611492" y="991335"/>
            <a:chExt cx="7251090" cy="5007822"/>
          </a:xfrm>
        </p:grpSpPr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C1A9C082-8476-4AA6-BDDB-5B991A7D70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16152" y="991335"/>
              <a:ext cx="908943" cy="1404068"/>
            </a:xfrm>
            <a:prstGeom prst="straightConnector1">
              <a:avLst/>
            </a:prstGeom>
            <a:ln w="50800">
              <a:solidFill>
                <a:schemeClr val="accent1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7EA6748E-54BC-4214-A636-C136897516B0}"/>
                </a:ext>
              </a:extLst>
            </p:cNvPr>
            <p:cNvSpPr/>
            <p:nvPr/>
          </p:nvSpPr>
          <p:spPr>
            <a:xfrm>
              <a:off x="3735244" y="4249897"/>
              <a:ext cx="796015" cy="1489052"/>
            </a:xfrm>
            <a:custGeom>
              <a:avLst/>
              <a:gdLst>
                <a:gd name="connsiteX0" fmla="*/ 744717 w 744717"/>
                <a:gd name="connsiteY0" fmla="*/ 0 h 1498862"/>
                <a:gd name="connsiteX1" fmla="*/ 141402 w 744717"/>
                <a:gd name="connsiteY1" fmla="*/ 339365 h 1498862"/>
                <a:gd name="connsiteX2" fmla="*/ 0 w 744717"/>
                <a:gd name="connsiteY2" fmla="*/ 1498862 h 1498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4717" h="1498862">
                  <a:moveTo>
                    <a:pt x="744717" y="0"/>
                  </a:moveTo>
                  <a:cubicBezTo>
                    <a:pt x="505119" y="44777"/>
                    <a:pt x="265521" y="89555"/>
                    <a:pt x="141402" y="339365"/>
                  </a:cubicBezTo>
                  <a:cubicBezTo>
                    <a:pt x="17283" y="589175"/>
                    <a:pt x="8641" y="1044018"/>
                    <a:pt x="0" y="1498862"/>
                  </a:cubicBezTo>
                </a:path>
              </a:pathLst>
            </a:custGeom>
            <a:noFill/>
            <a:ln w="50800">
              <a:solidFill>
                <a:schemeClr val="accent1">
                  <a:lumMod val="75000"/>
                </a:schemeClr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2423B0B4-06DF-4FD3-B985-7B545F0A815E}"/>
                </a:ext>
              </a:extLst>
            </p:cNvPr>
            <p:cNvSpPr txBox="1"/>
            <p:nvPr/>
          </p:nvSpPr>
          <p:spPr>
            <a:xfrm>
              <a:off x="7575245" y="1263399"/>
              <a:ext cx="176253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accent5">
                      <a:lumMod val="50000"/>
                    </a:schemeClr>
                  </a:solidFill>
                </a:rPr>
                <a:t>Inflow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08E0B068-F2C5-4EA7-9649-5E3FFA78AB04}"/>
                </a:ext>
              </a:extLst>
            </p:cNvPr>
            <p:cNvSpPr txBox="1"/>
            <p:nvPr/>
          </p:nvSpPr>
          <p:spPr>
            <a:xfrm>
              <a:off x="2611492" y="3779648"/>
              <a:ext cx="138165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accent5">
                      <a:lumMod val="50000"/>
                    </a:schemeClr>
                  </a:solidFill>
                </a:rPr>
                <a:t>Lake Mead Withdraw</a:t>
              </a: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B851B22B-26E0-4F12-A987-0EDF9F8EB77C}"/>
                </a:ext>
              </a:extLst>
            </p:cNvPr>
            <p:cNvGrpSpPr/>
            <p:nvPr/>
          </p:nvGrpSpPr>
          <p:grpSpPr>
            <a:xfrm>
              <a:off x="4641222" y="2438658"/>
              <a:ext cx="3130475" cy="3560499"/>
              <a:chOff x="4641222" y="2438658"/>
              <a:chExt cx="3130475" cy="3560499"/>
            </a:xfrm>
          </p:grpSpPr>
          <p:grpSp>
            <p:nvGrpSpPr>
              <p:cNvPr id="84" name="Group 83">
                <a:extLst>
                  <a:ext uri="{FF2B5EF4-FFF2-40B4-BE49-F238E27FC236}">
                    <a16:creationId xmlns:a16="http://schemas.microsoft.com/office/drawing/2014/main" id="{74260D08-1CE9-45EB-AC72-54A02B507BD4}"/>
                  </a:ext>
                </a:extLst>
              </p:cNvPr>
              <p:cNvGrpSpPr/>
              <p:nvPr/>
            </p:nvGrpSpPr>
            <p:grpSpPr>
              <a:xfrm>
                <a:off x="4641228" y="2878030"/>
                <a:ext cx="3130469" cy="407354"/>
                <a:chOff x="8554368" y="1144319"/>
                <a:chExt cx="3130469" cy="410161"/>
              </a:xfrm>
            </p:grpSpPr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38C1A38B-CF86-43F5-91C2-C98DDD8891EE}"/>
                    </a:ext>
                  </a:extLst>
                </p:cNvPr>
                <p:cNvSpPr/>
                <p:nvPr/>
              </p:nvSpPr>
              <p:spPr>
                <a:xfrm>
                  <a:off x="8554368" y="1144319"/>
                  <a:ext cx="3130469" cy="410161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rgbClr val="00206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C9A200B3-76D4-478F-8B97-14D2A846CC11}"/>
                    </a:ext>
                  </a:extLst>
                </p:cNvPr>
                <p:cNvSpPr txBox="1"/>
                <p:nvPr/>
              </p:nvSpPr>
              <p:spPr>
                <a:xfrm>
                  <a:off x="9134124" y="1165471"/>
                  <a:ext cx="1995168" cy="371877"/>
                </a:xfrm>
                <a:prstGeom prst="rect">
                  <a:avLst/>
                </a:prstGeom>
                <a:noFill/>
                <a:ln>
                  <a:noFill/>
                  <a:prstDash val="solid"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b="1" dirty="0"/>
                    <a:t>Arizona</a:t>
                  </a:r>
                </a:p>
              </p:txBody>
            </p:sp>
          </p:grpSp>
          <p:grpSp>
            <p:nvGrpSpPr>
              <p:cNvPr id="83" name="Group 82">
                <a:extLst>
                  <a:ext uri="{FF2B5EF4-FFF2-40B4-BE49-F238E27FC236}">
                    <a16:creationId xmlns:a16="http://schemas.microsoft.com/office/drawing/2014/main" id="{DF37BEBE-1BC8-4A6D-BC16-FF1BD7EFC79E}"/>
                  </a:ext>
                </a:extLst>
              </p:cNvPr>
              <p:cNvGrpSpPr/>
              <p:nvPr/>
            </p:nvGrpSpPr>
            <p:grpSpPr>
              <a:xfrm>
                <a:off x="4641228" y="2438658"/>
                <a:ext cx="3130469" cy="433580"/>
                <a:chOff x="8617620" y="803779"/>
                <a:chExt cx="2847460" cy="433580"/>
              </a:xfrm>
            </p:grpSpPr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9046A7DC-7210-411D-9AC4-0A007C1D3546}"/>
                    </a:ext>
                  </a:extLst>
                </p:cNvPr>
                <p:cNvSpPr/>
                <p:nvPr/>
              </p:nvSpPr>
              <p:spPr>
                <a:xfrm>
                  <a:off x="8617620" y="803779"/>
                  <a:ext cx="2847460" cy="43358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rgbClr val="00206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9F520DFA-0C08-44DE-9BDA-D3602BDC2D63}"/>
                    </a:ext>
                  </a:extLst>
                </p:cNvPr>
                <p:cNvSpPr txBox="1"/>
                <p:nvPr/>
              </p:nvSpPr>
              <p:spPr>
                <a:xfrm>
                  <a:off x="9157257" y="842868"/>
                  <a:ext cx="1790207" cy="369332"/>
                </a:xfrm>
                <a:prstGeom prst="rect">
                  <a:avLst/>
                </a:prstGeom>
                <a:noFill/>
                <a:ln>
                  <a:noFill/>
                  <a:prstDash val="solid"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b="1" dirty="0"/>
                    <a:t>California</a:t>
                  </a:r>
                </a:p>
              </p:txBody>
            </p:sp>
          </p:grp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B34EE1C0-D8A9-4912-96CC-752A5EEB6AFC}"/>
                  </a:ext>
                </a:extLst>
              </p:cNvPr>
              <p:cNvGrpSpPr/>
              <p:nvPr/>
            </p:nvGrpSpPr>
            <p:grpSpPr>
              <a:xfrm>
                <a:off x="4641228" y="3248509"/>
                <a:ext cx="3130469" cy="369332"/>
                <a:chOff x="8385315" y="2215908"/>
                <a:chExt cx="3130469" cy="369332"/>
              </a:xfrm>
            </p:grpSpPr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AF724A9B-8497-401D-A6D2-92EE159A34B3}"/>
                    </a:ext>
                  </a:extLst>
                </p:cNvPr>
                <p:cNvSpPr/>
                <p:nvPr/>
              </p:nvSpPr>
              <p:spPr>
                <a:xfrm>
                  <a:off x="8385315" y="2247538"/>
                  <a:ext cx="3130469" cy="306072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rgbClr val="00206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2D2C449B-9E78-4807-9778-D0916980C2F0}"/>
                    </a:ext>
                  </a:extLst>
                </p:cNvPr>
                <p:cNvSpPr txBox="1"/>
                <p:nvPr/>
              </p:nvSpPr>
              <p:spPr>
                <a:xfrm>
                  <a:off x="9510844" y="2215908"/>
                  <a:ext cx="903622" cy="369332"/>
                </a:xfrm>
                <a:prstGeom prst="rect">
                  <a:avLst/>
                </a:prstGeom>
                <a:noFill/>
                <a:ln>
                  <a:noFill/>
                  <a:prstDash val="solid"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b="1" dirty="0"/>
                    <a:t>Nevada</a:t>
                  </a:r>
                </a:p>
              </p:txBody>
            </p:sp>
          </p:grp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6E81736E-2099-4E83-9FDF-4732E56C8364}"/>
                  </a:ext>
                </a:extLst>
              </p:cNvPr>
              <p:cNvGrpSpPr/>
              <p:nvPr/>
            </p:nvGrpSpPr>
            <p:grpSpPr>
              <a:xfrm>
                <a:off x="4641222" y="4288033"/>
                <a:ext cx="3130470" cy="1711124"/>
                <a:chOff x="8161201" y="3258944"/>
                <a:chExt cx="2253549" cy="1317399"/>
              </a:xfrm>
            </p:grpSpPr>
            <p:sp>
              <p:nvSpPr>
                <p:cNvPr id="82" name="Rectangle 81">
                  <a:extLst>
                    <a:ext uri="{FF2B5EF4-FFF2-40B4-BE49-F238E27FC236}">
                      <a16:creationId xmlns:a16="http://schemas.microsoft.com/office/drawing/2014/main" id="{DE60CD3E-6F06-4281-A03C-0690876DD08A}"/>
                    </a:ext>
                  </a:extLst>
                </p:cNvPr>
                <p:cNvSpPr/>
                <p:nvPr/>
              </p:nvSpPr>
              <p:spPr>
                <a:xfrm>
                  <a:off x="8161201" y="3258944"/>
                  <a:ext cx="2253549" cy="1317399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9125E6FD-8297-4895-95C7-ACF0860DC807}"/>
                    </a:ext>
                  </a:extLst>
                </p:cNvPr>
                <p:cNvSpPr txBox="1"/>
                <p:nvPr/>
              </p:nvSpPr>
              <p:spPr>
                <a:xfrm>
                  <a:off x="8595786" y="3705725"/>
                  <a:ext cx="1419044" cy="497612"/>
                </a:xfrm>
                <a:prstGeom prst="rect">
                  <a:avLst/>
                </a:prstGeom>
                <a:noFill/>
                <a:ln>
                  <a:noFill/>
                  <a:prstDash val="solid"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b="1" dirty="0"/>
                    <a:t>Reclamation Protect Zone</a:t>
                  </a:r>
                </a:p>
              </p:txBody>
            </p:sp>
          </p:grpSp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158C8481-6E0F-4AAB-A87B-D84885668DDF}"/>
                  </a:ext>
                </a:extLst>
              </p:cNvPr>
              <p:cNvGrpSpPr/>
              <p:nvPr/>
            </p:nvGrpSpPr>
            <p:grpSpPr>
              <a:xfrm>
                <a:off x="4641226" y="3562928"/>
                <a:ext cx="3130469" cy="369332"/>
                <a:chOff x="8472250" y="3086107"/>
                <a:chExt cx="2764032" cy="268644"/>
              </a:xfrm>
            </p:grpSpPr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B7745B29-FC79-4E5E-B2EB-F4094C43C6D7}"/>
                    </a:ext>
                  </a:extLst>
                </p:cNvPr>
                <p:cNvSpPr/>
                <p:nvPr/>
              </p:nvSpPr>
              <p:spPr>
                <a:xfrm>
                  <a:off x="8472250" y="3099809"/>
                  <a:ext cx="2764032" cy="214997"/>
                </a:xfrm>
                <a:prstGeom prst="rect">
                  <a:avLst/>
                </a:prstGeom>
                <a:solidFill>
                  <a:srgbClr val="7395D3"/>
                </a:solidFill>
                <a:ln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B5987608-C45B-4394-99DA-2987C6434ED0}"/>
                    </a:ext>
                  </a:extLst>
                </p:cNvPr>
                <p:cNvSpPr txBox="1"/>
                <p:nvPr/>
              </p:nvSpPr>
              <p:spPr>
                <a:xfrm>
                  <a:off x="9423037" y="3086107"/>
                  <a:ext cx="883841" cy="268644"/>
                </a:xfrm>
                <a:prstGeom prst="rect">
                  <a:avLst/>
                </a:prstGeom>
                <a:noFill/>
                <a:ln>
                  <a:noFill/>
                  <a:prstDash val="solid"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b="1" dirty="0"/>
                    <a:t>Mexico</a:t>
                  </a:r>
                </a:p>
              </p:txBody>
            </p:sp>
          </p:grpSp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E1898DAE-D676-4258-A022-4AAD26AE40CD}"/>
                  </a:ext>
                </a:extLst>
              </p:cNvPr>
              <p:cNvGrpSpPr/>
              <p:nvPr/>
            </p:nvGrpSpPr>
            <p:grpSpPr>
              <a:xfrm>
                <a:off x="4641224" y="3877136"/>
                <a:ext cx="3130469" cy="410897"/>
                <a:chOff x="8023546" y="3173125"/>
                <a:chExt cx="2358222" cy="333918"/>
              </a:xfrm>
            </p:grpSpPr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32E70F0A-E3E5-470E-8B77-CC04BF989BC5}"/>
                    </a:ext>
                  </a:extLst>
                </p:cNvPr>
                <p:cNvSpPr/>
                <p:nvPr/>
              </p:nvSpPr>
              <p:spPr>
                <a:xfrm>
                  <a:off x="8023546" y="3173125"/>
                  <a:ext cx="2358222" cy="328039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rgbClr val="00206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5C96CCE8-AB30-4CEC-99A8-673FB72B38AC}"/>
                    </a:ext>
                  </a:extLst>
                </p:cNvPr>
                <p:cNvSpPr txBox="1"/>
                <p:nvPr/>
              </p:nvSpPr>
              <p:spPr>
                <a:xfrm>
                  <a:off x="8227702" y="3206903"/>
                  <a:ext cx="1923971" cy="300140"/>
                </a:xfrm>
                <a:prstGeom prst="rect">
                  <a:avLst/>
                </a:prstGeom>
                <a:noFill/>
                <a:ln>
                  <a:noFill/>
                  <a:prstDash val="solid"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b="1" dirty="0"/>
                    <a:t>First Nations</a:t>
                  </a:r>
                </a:p>
              </p:txBody>
            </p:sp>
          </p:grp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09A9C5E2-A204-47E7-9CEF-573175361E4F}"/>
                  </a:ext>
                </a:extLst>
              </p:cNvPr>
              <p:cNvSpPr/>
              <p:nvPr/>
            </p:nvSpPr>
            <p:spPr>
              <a:xfrm>
                <a:off x="4641228" y="2439060"/>
                <a:ext cx="3130469" cy="3560097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58FBB45-2543-470E-B0FD-3EE6C2E57E09}"/>
                </a:ext>
              </a:extLst>
            </p:cNvPr>
            <p:cNvSpPr txBox="1"/>
            <p:nvPr/>
          </p:nvSpPr>
          <p:spPr>
            <a:xfrm>
              <a:off x="7971225" y="3594982"/>
              <a:ext cx="1891357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Lake Mead active storage</a:t>
              </a:r>
            </a:p>
            <a:p>
              <a:pPr algn="ctr"/>
              <a:r>
                <a:rPr lang="en-US" sz="1600" b="1" dirty="0">
                  <a:solidFill>
                    <a:srgbClr val="0000FF"/>
                  </a:solidFill>
                </a:rPr>
                <a:t>(not to scale)</a:t>
              </a:r>
            </a:p>
          </p:txBody>
        </p: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DA352E58-7083-49E0-8D04-754237F638A2}"/>
                </a:ext>
              </a:extLst>
            </p:cNvPr>
            <p:cNvCxnSpPr>
              <a:cxnSpLocks/>
            </p:cNvCxnSpPr>
            <p:nvPr/>
          </p:nvCxnSpPr>
          <p:spPr>
            <a:xfrm>
              <a:off x="7971226" y="2445683"/>
              <a:ext cx="0" cy="3553474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DEAED8B9-E85D-4C0F-9130-20E6768CD412}"/>
              </a:ext>
            </a:extLst>
          </p:cNvPr>
          <p:cNvSpPr txBox="1"/>
          <p:nvPr/>
        </p:nvSpPr>
        <p:spPr>
          <a:xfrm>
            <a:off x="344407" y="389967"/>
            <a:ext cx="113581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2060"/>
                </a:solidFill>
                <a:latin typeface="Comic Sans MS" panose="030F0702030302020204" pitchFamily="66" charset="0"/>
              </a:rPr>
              <a:t>Lake Mead water Level is the sum of the protection elevation and each user’s available water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55435F77-1CA6-4542-4CBF-AA7B3DA24451}"/>
              </a:ext>
            </a:extLst>
          </p:cNvPr>
          <p:cNvCxnSpPr>
            <a:cxnSpLocks/>
          </p:cNvCxnSpPr>
          <p:nvPr/>
        </p:nvCxnSpPr>
        <p:spPr>
          <a:xfrm flipH="1" flipV="1">
            <a:off x="5114772" y="1861582"/>
            <a:ext cx="403159" cy="909963"/>
          </a:xfrm>
          <a:prstGeom prst="straightConnector1">
            <a:avLst/>
          </a:prstGeom>
          <a:ln w="508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92AFC9B-ED04-9BF2-878C-059E7BB094A3}"/>
              </a:ext>
            </a:extLst>
          </p:cNvPr>
          <p:cNvSpPr txBox="1"/>
          <p:nvPr/>
        </p:nvSpPr>
        <p:spPr>
          <a:xfrm>
            <a:off x="3575704" y="1570449"/>
            <a:ext cx="17625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5">
                    <a:lumMod val="50000"/>
                  </a:schemeClr>
                </a:solidFill>
              </a:rPr>
              <a:t>Evaporation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925A9DF-D870-E2CB-6E6B-74E22BF39CE9}"/>
              </a:ext>
            </a:extLst>
          </p:cNvPr>
          <p:cNvCxnSpPr/>
          <p:nvPr/>
        </p:nvCxnSpPr>
        <p:spPr>
          <a:xfrm flipV="1">
            <a:off x="4734539" y="2169459"/>
            <a:ext cx="0" cy="64534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D08FB91-992F-0925-ADBC-C72ED86C5755}"/>
              </a:ext>
            </a:extLst>
          </p:cNvPr>
          <p:cNvCxnSpPr/>
          <p:nvPr/>
        </p:nvCxnSpPr>
        <p:spPr>
          <a:xfrm flipV="1">
            <a:off x="7865009" y="2176484"/>
            <a:ext cx="0" cy="64534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56BAA27-B176-E19D-B1AB-6C635C4E8B31}"/>
              </a:ext>
            </a:extLst>
          </p:cNvPr>
          <p:cNvSpPr/>
          <p:nvPr/>
        </p:nvSpPr>
        <p:spPr>
          <a:xfrm>
            <a:off x="4742329" y="2743200"/>
            <a:ext cx="3056965" cy="163469"/>
          </a:xfrm>
          <a:custGeom>
            <a:avLst/>
            <a:gdLst>
              <a:gd name="connsiteX0" fmla="*/ 0 w 3056965"/>
              <a:gd name="connsiteY0" fmla="*/ 17929 h 163469"/>
              <a:gd name="connsiteX1" fmla="*/ 44824 w 3056965"/>
              <a:gd name="connsiteY1" fmla="*/ 35859 h 163469"/>
              <a:gd name="connsiteX2" fmla="*/ 80683 w 3056965"/>
              <a:gd name="connsiteY2" fmla="*/ 44824 h 163469"/>
              <a:gd name="connsiteX3" fmla="*/ 98612 w 3056965"/>
              <a:gd name="connsiteY3" fmla="*/ 71718 h 163469"/>
              <a:gd name="connsiteX4" fmla="*/ 125506 w 3056965"/>
              <a:gd name="connsiteY4" fmla="*/ 89647 h 163469"/>
              <a:gd name="connsiteX5" fmla="*/ 179295 w 3056965"/>
              <a:gd name="connsiteY5" fmla="*/ 125506 h 163469"/>
              <a:gd name="connsiteX6" fmla="*/ 277906 w 3056965"/>
              <a:gd name="connsiteY6" fmla="*/ 107576 h 163469"/>
              <a:gd name="connsiteX7" fmla="*/ 304800 w 3056965"/>
              <a:gd name="connsiteY7" fmla="*/ 71718 h 163469"/>
              <a:gd name="connsiteX8" fmla="*/ 376518 w 3056965"/>
              <a:gd name="connsiteY8" fmla="*/ 44824 h 163469"/>
              <a:gd name="connsiteX9" fmla="*/ 403412 w 3056965"/>
              <a:gd name="connsiteY9" fmla="*/ 26894 h 163469"/>
              <a:gd name="connsiteX10" fmla="*/ 510989 w 3056965"/>
              <a:gd name="connsiteY10" fmla="*/ 0 h 163469"/>
              <a:gd name="connsiteX11" fmla="*/ 582706 w 3056965"/>
              <a:gd name="connsiteY11" fmla="*/ 35859 h 163469"/>
              <a:gd name="connsiteX12" fmla="*/ 654424 w 3056965"/>
              <a:gd name="connsiteY12" fmla="*/ 98612 h 163469"/>
              <a:gd name="connsiteX13" fmla="*/ 681318 w 3056965"/>
              <a:gd name="connsiteY13" fmla="*/ 116541 h 163469"/>
              <a:gd name="connsiteX14" fmla="*/ 726142 w 3056965"/>
              <a:gd name="connsiteY14" fmla="*/ 125506 h 163469"/>
              <a:gd name="connsiteX15" fmla="*/ 824753 w 3056965"/>
              <a:gd name="connsiteY15" fmla="*/ 107576 h 163469"/>
              <a:gd name="connsiteX16" fmla="*/ 869577 w 3056965"/>
              <a:gd name="connsiteY16" fmla="*/ 53788 h 163469"/>
              <a:gd name="connsiteX17" fmla="*/ 950259 w 3056965"/>
              <a:gd name="connsiteY17" fmla="*/ 26894 h 163469"/>
              <a:gd name="connsiteX18" fmla="*/ 1021977 w 3056965"/>
              <a:gd name="connsiteY18" fmla="*/ 35859 h 163469"/>
              <a:gd name="connsiteX19" fmla="*/ 1093695 w 3056965"/>
              <a:gd name="connsiteY19" fmla="*/ 89647 h 163469"/>
              <a:gd name="connsiteX20" fmla="*/ 1120589 w 3056965"/>
              <a:gd name="connsiteY20" fmla="*/ 98612 h 163469"/>
              <a:gd name="connsiteX21" fmla="*/ 1281953 w 3056965"/>
              <a:gd name="connsiteY21" fmla="*/ 71718 h 163469"/>
              <a:gd name="connsiteX22" fmla="*/ 1317812 w 3056965"/>
              <a:gd name="connsiteY22" fmla="*/ 62753 h 163469"/>
              <a:gd name="connsiteX23" fmla="*/ 1362636 w 3056965"/>
              <a:gd name="connsiteY23" fmla="*/ 26894 h 163469"/>
              <a:gd name="connsiteX24" fmla="*/ 1479177 w 3056965"/>
              <a:gd name="connsiteY24" fmla="*/ 35859 h 163469"/>
              <a:gd name="connsiteX25" fmla="*/ 1506071 w 3056965"/>
              <a:gd name="connsiteY25" fmla="*/ 53788 h 163469"/>
              <a:gd name="connsiteX26" fmla="*/ 1532965 w 3056965"/>
              <a:gd name="connsiteY26" fmla="*/ 62753 h 163469"/>
              <a:gd name="connsiteX27" fmla="*/ 1559859 w 3056965"/>
              <a:gd name="connsiteY27" fmla="*/ 89647 h 163469"/>
              <a:gd name="connsiteX28" fmla="*/ 1550895 w 3056965"/>
              <a:gd name="connsiteY28" fmla="*/ 116541 h 163469"/>
              <a:gd name="connsiteX29" fmla="*/ 1577789 w 3056965"/>
              <a:gd name="connsiteY29" fmla="*/ 143435 h 163469"/>
              <a:gd name="connsiteX30" fmla="*/ 1712259 w 3056965"/>
              <a:gd name="connsiteY30" fmla="*/ 125506 h 163469"/>
              <a:gd name="connsiteX31" fmla="*/ 1783977 w 3056965"/>
              <a:gd name="connsiteY31" fmla="*/ 53788 h 163469"/>
              <a:gd name="connsiteX32" fmla="*/ 1846730 w 3056965"/>
              <a:gd name="connsiteY32" fmla="*/ 8965 h 163469"/>
              <a:gd name="connsiteX33" fmla="*/ 1981200 w 3056965"/>
              <a:gd name="connsiteY33" fmla="*/ 35859 h 163469"/>
              <a:gd name="connsiteX34" fmla="*/ 2008095 w 3056965"/>
              <a:gd name="connsiteY34" fmla="*/ 62753 h 163469"/>
              <a:gd name="connsiteX35" fmla="*/ 2061883 w 3056965"/>
              <a:gd name="connsiteY35" fmla="*/ 98612 h 163469"/>
              <a:gd name="connsiteX36" fmla="*/ 2088777 w 3056965"/>
              <a:gd name="connsiteY36" fmla="*/ 116541 h 163469"/>
              <a:gd name="connsiteX37" fmla="*/ 2223247 w 3056965"/>
              <a:gd name="connsiteY37" fmla="*/ 134471 h 163469"/>
              <a:gd name="connsiteX38" fmla="*/ 2250142 w 3056965"/>
              <a:gd name="connsiteY38" fmla="*/ 62753 h 163469"/>
              <a:gd name="connsiteX39" fmla="*/ 2303930 w 3056965"/>
              <a:gd name="connsiteY39" fmla="*/ 26894 h 163469"/>
              <a:gd name="connsiteX40" fmla="*/ 2402542 w 3056965"/>
              <a:gd name="connsiteY40" fmla="*/ 44824 h 163469"/>
              <a:gd name="connsiteX41" fmla="*/ 2429436 w 3056965"/>
              <a:gd name="connsiteY41" fmla="*/ 71718 h 163469"/>
              <a:gd name="connsiteX42" fmla="*/ 2456330 w 3056965"/>
              <a:gd name="connsiteY42" fmla="*/ 80682 h 163469"/>
              <a:gd name="connsiteX43" fmla="*/ 2501153 w 3056965"/>
              <a:gd name="connsiteY43" fmla="*/ 116541 h 163469"/>
              <a:gd name="connsiteX44" fmla="*/ 2528047 w 3056965"/>
              <a:gd name="connsiteY44" fmla="*/ 143435 h 163469"/>
              <a:gd name="connsiteX45" fmla="*/ 2581836 w 3056965"/>
              <a:gd name="connsiteY45" fmla="*/ 152400 h 163469"/>
              <a:gd name="connsiteX46" fmla="*/ 2698377 w 3056965"/>
              <a:gd name="connsiteY46" fmla="*/ 107576 h 163469"/>
              <a:gd name="connsiteX47" fmla="*/ 2752165 w 3056965"/>
              <a:gd name="connsiteY47" fmla="*/ 53788 h 163469"/>
              <a:gd name="connsiteX48" fmla="*/ 2877671 w 3056965"/>
              <a:gd name="connsiteY48" fmla="*/ 71718 h 163469"/>
              <a:gd name="connsiteX49" fmla="*/ 2904565 w 3056965"/>
              <a:gd name="connsiteY49" fmla="*/ 89647 h 163469"/>
              <a:gd name="connsiteX50" fmla="*/ 2967318 w 3056965"/>
              <a:gd name="connsiteY50" fmla="*/ 134471 h 163469"/>
              <a:gd name="connsiteX51" fmla="*/ 3030071 w 3056965"/>
              <a:gd name="connsiteY51" fmla="*/ 107576 h 163469"/>
              <a:gd name="connsiteX52" fmla="*/ 3056965 w 3056965"/>
              <a:gd name="connsiteY52" fmla="*/ 89647 h 163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3056965" h="163469">
                <a:moveTo>
                  <a:pt x="0" y="17929"/>
                </a:moveTo>
                <a:cubicBezTo>
                  <a:pt x="14941" y="23906"/>
                  <a:pt x="29557" y="30770"/>
                  <a:pt x="44824" y="35859"/>
                </a:cubicBezTo>
                <a:cubicBezTo>
                  <a:pt x="56513" y="39755"/>
                  <a:pt x="70431" y="37990"/>
                  <a:pt x="80683" y="44824"/>
                </a:cubicBezTo>
                <a:cubicBezTo>
                  <a:pt x="89648" y="50800"/>
                  <a:pt x="90994" y="64100"/>
                  <a:pt x="98612" y="71718"/>
                </a:cubicBezTo>
                <a:cubicBezTo>
                  <a:pt x="106230" y="79336"/>
                  <a:pt x="117229" y="82750"/>
                  <a:pt x="125506" y="89647"/>
                </a:cubicBezTo>
                <a:cubicBezTo>
                  <a:pt x="170275" y="126954"/>
                  <a:pt x="132030" y="109751"/>
                  <a:pt x="179295" y="125506"/>
                </a:cubicBezTo>
                <a:cubicBezTo>
                  <a:pt x="212165" y="119529"/>
                  <a:pt x="247198" y="120737"/>
                  <a:pt x="277906" y="107576"/>
                </a:cubicBezTo>
                <a:cubicBezTo>
                  <a:pt x="291639" y="101690"/>
                  <a:pt x="292195" y="79739"/>
                  <a:pt x="304800" y="71718"/>
                </a:cubicBezTo>
                <a:cubicBezTo>
                  <a:pt x="326340" y="58011"/>
                  <a:pt x="353275" y="55389"/>
                  <a:pt x="376518" y="44824"/>
                </a:cubicBezTo>
                <a:cubicBezTo>
                  <a:pt x="386327" y="40366"/>
                  <a:pt x="393191" y="30301"/>
                  <a:pt x="403412" y="26894"/>
                </a:cubicBezTo>
                <a:cubicBezTo>
                  <a:pt x="438478" y="15205"/>
                  <a:pt x="475130" y="8965"/>
                  <a:pt x="510989" y="0"/>
                </a:cubicBezTo>
                <a:cubicBezTo>
                  <a:pt x="542678" y="12675"/>
                  <a:pt x="557915" y="15199"/>
                  <a:pt x="582706" y="35859"/>
                </a:cubicBezTo>
                <a:cubicBezTo>
                  <a:pt x="682202" y="118773"/>
                  <a:pt x="510546" y="-9295"/>
                  <a:pt x="654424" y="98612"/>
                </a:cubicBezTo>
                <a:cubicBezTo>
                  <a:pt x="663043" y="105076"/>
                  <a:pt x="671230" y="112758"/>
                  <a:pt x="681318" y="116541"/>
                </a:cubicBezTo>
                <a:cubicBezTo>
                  <a:pt x="695585" y="121891"/>
                  <a:pt x="711201" y="122518"/>
                  <a:pt x="726142" y="125506"/>
                </a:cubicBezTo>
                <a:cubicBezTo>
                  <a:pt x="759012" y="119529"/>
                  <a:pt x="792629" y="116754"/>
                  <a:pt x="824753" y="107576"/>
                </a:cubicBezTo>
                <a:cubicBezTo>
                  <a:pt x="868169" y="95171"/>
                  <a:pt x="840128" y="83237"/>
                  <a:pt x="869577" y="53788"/>
                </a:cubicBezTo>
                <a:cubicBezTo>
                  <a:pt x="888134" y="35231"/>
                  <a:pt x="927597" y="31427"/>
                  <a:pt x="950259" y="26894"/>
                </a:cubicBezTo>
                <a:cubicBezTo>
                  <a:pt x="974165" y="29882"/>
                  <a:pt x="999905" y="26202"/>
                  <a:pt x="1021977" y="35859"/>
                </a:cubicBezTo>
                <a:cubicBezTo>
                  <a:pt x="1049354" y="47836"/>
                  <a:pt x="1065346" y="80197"/>
                  <a:pt x="1093695" y="89647"/>
                </a:cubicBezTo>
                <a:lnTo>
                  <a:pt x="1120589" y="98612"/>
                </a:lnTo>
                <a:lnTo>
                  <a:pt x="1281953" y="71718"/>
                </a:lnTo>
                <a:cubicBezTo>
                  <a:pt x="1294075" y="69514"/>
                  <a:pt x="1306487" y="67606"/>
                  <a:pt x="1317812" y="62753"/>
                </a:cubicBezTo>
                <a:cubicBezTo>
                  <a:pt x="1337603" y="54271"/>
                  <a:pt x="1348177" y="41353"/>
                  <a:pt x="1362636" y="26894"/>
                </a:cubicBezTo>
                <a:cubicBezTo>
                  <a:pt x="1401483" y="29882"/>
                  <a:pt x="1440883" y="28679"/>
                  <a:pt x="1479177" y="35859"/>
                </a:cubicBezTo>
                <a:cubicBezTo>
                  <a:pt x="1489767" y="37845"/>
                  <a:pt x="1496434" y="48970"/>
                  <a:pt x="1506071" y="53788"/>
                </a:cubicBezTo>
                <a:cubicBezTo>
                  <a:pt x="1514523" y="58014"/>
                  <a:pt x="1524000" y="59765"/>
                  <a:pt x="1532965" y="62753"/>
                </a:cubicBezTo>
                <a:cubicBezTo>
                  <a:pt x="1541930" y="71718"/>
                  <a:pt x="1555850" y="77620"/>
                  <a:pt x="1559859" y="89647"/>
                </a:cubicBezTo>
                <a:cubicBezTo>
                  <a:pt x="1562847" y="98612"/>
                  <a:pt x="1547907" y="107576"/>
                  <a:pt x="1550895" y="116541"/>
                </a:cubicBezTo>
                <a:cubicBezTo>
                  <a:pt x="1554904" y="128568"/>
                  <a:pt x="1568824" y="134470"/>
                  <a:pt x="1577789" y="143435"/>
                </a:cubicBezTo>
                <a:cubicBezTo>
                  <a:pt x="1622612" y="137459"/>
                  <a:pt x="1668116" y="135316"/>
                  <a:pt x="1712259" y="125506"/>
                </a:cubicBezTo>
                <a:cubicBezTo>
                  <a:pt x="1738245" y="119731"/>
                  <a:pt x="1776286" y="61479"/>
                  <a:pt x="1783977" y="53788"/>
                </a:cubicBezTo>
                <a:cubicBezTo>
                  <a:pt x="1795097" y="42668"/>
                  <a:pt x="1831459" y="19146"/>
                  <a:pt x="1846730" y="8965"/>
                </a:cubicBezTo>
                <a:cubicBezTo>
                  <a:pt x="1889316" y="13696"/>
                  <a:pt x="1941468" y="13785"/>
                  <a:pt x="1981200" y="35859"/>
                </a:cubicBezTo>
                <a:cubicBezTo>
                  <a:pt x="1992283" y="42016"/>
                  <a:pt x="1998087" y="54969"/>
                  <a:pt x="2008095" y="62753"/>
                </a:cubicBezTo>
                <a:cubicBezTo>
                  <a:pt x="2025104" y="75982"/>
                  <a:pt x="2043954" y="86659"/>
                  <a:pt x="2061883" y="98612"/>
                </a:cubicBezTo>
                <a:lnTo>
                  <a:pt x="2088777" y="116541"/>
                </a:lnTo>
                <a:cubicBezTo>
                  <a:pt x="2130010" y="171519"/>
                  <a:pt x="2119115" y="179099"/>
                  <a:pt x="2223247" y="134471"/>
                </a:cubicBezTo>
                <a:cubicBezTo>
                  <a:pt x="2248077" y="123830"/>
                  <a:pt x="2236654" y="78168"/>
                  <a:pt x="2250142" y="62753"/>
                </a:cubicBezTo>
                <a:cubicBezTo>
                  <a:pt x="2264332" y="46536"/>
                  <a:pt x="2286001" y="38847"/>
                  <a:pt x="2303930" y="26894"/>
                </a:cubicBezTo>
                <a:cubicBezTo>
                  <a:pt x="2336801" y="32871"/>
                  <a:pt x="2371079" y="33587"/>
                  <a:pt x="2402542" y="44824"/>
                </a:cubicBezTo>
                <a:cubicBezTo>
                  <a:pt x="2414481" y="49088"/>
                  <a:pt x="2418887" y="64686"/>
                  <a:pt x="2429436" y="71718"/>
                </a:cubicBezTo>
                <a:cubicBezTo>
                  <a:pt x="2437299" y="76960"/>
                  <a:pt x="2447365" y="77694"/>
                  <a:pt x="2456330" y="80682"/>
                </a:cubicBezTo>
                <a:cubicBezTo>
                  <a:pt x="2508483" y="132838"/>
                  <a:pt x="2433311" y="60007"/>
                  <a:pt x="2501153" y="116541"/>
                </a:cubicBezTo>
                <a:cubicBezTo>
                  <a:pt x="2510893" y="124657"/>
                  <a:pt x="2516462" y="138286"/>
                  <a:pt x="2528047" y="143435"/>
                </a:cubicBezTo>
                <a:cubicBezTo>
                  <a:pt x="2544657" y="150817"/>
                  <a:pt x="2563906" y="149412"/>
                  <a:pt x="2581836" y="152400"/>
                </a:cubicBezTo>
                <a:cubicBezTo>
                  <a:pt x="2624058" y="139733"/>
                  <a:pt x="2665467" y="136829"/>
                  <a:pt x="2698377" y="107576"/>
                </a:cubicBezTo>
                <a:cubicBezTo>
                  <a:pt x="2717328" y="90730"/>
                  <a:pt x="2752165" y="53788"/>
                  <a:pt x="2752165" y="53788"/>
                </a:cubicBezTo>
                <a:cubicBezTo>
                  <a:pt x="2767978" y="55369"/>
                  <a:pt x="2847999" y="59001"/>
                  <a:pt x="2877671" y="71718"/>
                </a:cubicBezTo>
                <a:cubicBezTo>
                  <a:pt x="2887574" y="75962"/>
                  <a:pt x="2895798" y="83385"/>
                  <a:pt x="2904565" y="89647"/>
                </a:cubicBezTo>
                <a:cubicBezTo>
                  <a:pt x="2982428" y="145263"/>
                  <a:pt x="2903918" y="92203"/>
                  <a:pt x="2967318" y="134471"/>
                </a:cubicBezTo>
                <a:cubicBezTo>
                  <a:pt x="3037682" y="120398"/>
                  <a:pt x="2991798" y="138195"/>
                  <a:pt x="3030071" y="107576"/>
                </a:cubicBezTo>
                <a:cubicBezTo>
                  <a:pt x="3038484" y="100845"/>
                  <a:pt x="3056965" y="89647"/>
                  <a:pt x="3056965" y="89647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224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A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DE310A7E-5AEF-432D-A691-4CEC62BA8ADA}"/>
              </a:ext>
            </a:extLst>
          </p:cNvPr>
          <p:cNvSpPr txBox="1"/>
          <p:nvPr/>
        </p:nvSpPr>
        <p:spPr>
          <a:xfrm>
            <a:off x="539112" y="832965"/>
            <a:ext cx="1084359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2060"/>
                </a:solidFill>
                <a:latin typeface="Comic Sans MS" panose="030F0702030302020204" pitchFamily="66" charset="0"/>
              </a:rPr>
              <a:t>Manage all available water not just prior conserved water.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247C4F6-582D-4AFA-B749-15357B18B6B5}"/>
              </a:ext>
            </a:extLst>
          </p:cNvPr>
          <p:cNvGrpSpPr/>
          <p:nvPr/>
        </p:nvGrpSpPr>
        <p:grpSpPr>
          <a:xfrm>
            <a:off x="314502" y="3037185"/>
            <a:ext cx="11562995" cy="2029105"/>
            <a:chOff x="285744" y="2823186"/>
            <a:chExt cx="11562995" cy="2029105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5E4E6C9-B27C-4110-9A89-9D9733A9108C}"/>
                </a:ext>
              </a:extLst>
            </p:cNvPr>
            <p:cNvSpPr txBox="1"/>
            <p:nvPr/>
          </p:nvSpPr>
          <p:spPr>
            <a:xfrm>
              <a:off x="285744" y="3038631"/>
              <a:ext cx="164764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rgbClr val="0070C0"/>
                  </a:solidFill>
                </a:rPr>
                <a:t>Available Water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CB8685A4-B0B3-4428-B194-301AFA6B3728}"/>
                </a:ext>
              </a:extLst>
            </p:cNvPr>
            <p:cNvSpPr txBox="1"/>
            <p:nvPr/>
          </p:nvSpPr>
          <p:spPr>
            <a:xfrm>
              <a:off x="1904743" y="3223577"/>
              <a:ext cx="46762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rgbClr val="7030A0"/>
                  </a:solidFill>
                </a:rPr>
                <a:t>=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A9E032E-4B54-46D8-A31D-45A4171A56DE}"/>
                </a:ext>
              </a:extLst>
            </p:cNvPr>
            <p:cNvSpPr txBox="1"/>
            <p:nvPr/>
          </p:nvSpPr>
          <p:spPr>
            <a:xfrm>
              <a:off x="2343723" y="3006618"/>
              <a:ext cx="164764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Account Balance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0883D6F-1251-4D76-A130-B44BF732135E}"/>
                </a:ext>
              </a:extLst>
            </p:cNvPr>
            <p:cNvSpPr txBox="1"/>
            <p:nvPr/>
          </p:nvSpPr>
          <p:spPr>
            <a:xfrm>
              <a:off x="6247976" y="3008134"/>
              <a:ext cx="193663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Share of Evaporation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1FB7886-FBD7-492D-9ECC-CC5B745D2526}"/>
                </a:ext>
              </a:extLst>
            </p:cNvPr>
            <p:cNvSpPr txBox="1"/>
            <p:nvPr/>
          </p:nvSpPr>
          <p:spPr>
            <a:xfrm>
              <a:off x="4401702" y="2823186"/>
              <a:ext cx="1435941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Share of Lake Mead inflow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A8A7CAA-3CCF-4A60-AA17-A27D8F7BA197}"/>
                </a:ext>
              </a:extLst>
            </p:cNvPr>
            <p:cNvSpPr txBox="1"/>
            <p:nvPr/>
          </p:nvSpPr>
          <p:spPr>
            <a:xfrm>
              <a:off x="8594941" y="3223577"/>
              <a:ext cx="164764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Purchases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E3D1D9-3E59-42E6-BDE4-745CD71F4469}"/>
                </a:ext>
              </a:extLst>
            </p:cNvPr>
            <p:cNvSpPr txBox="1"/>
            <p:nvPr/>
          </p:nvSpPr>
          <p:spPr>
            <a:xfrm>
              <a:off x="10652916" y="3223577"/>
              <a:ext cx="119582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Sales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9440FF1-7FC2-43C4-BBB9-926F81F08878}"/>
                </a:ext>
              </a:extLst>
            </p:cNvPr>
            <p:cNvSpPr txBox="1"/>
            <p:nvPr/>
          </p:nvSpPr>
          <p:spPr>
            <a:xfrm>
              <a:off x="3962722" y="3223577"/>
              <a:ext cx="46762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rgbClr val="0070C0"/>
                  </a:solidFill>
                </a:rPr>
                <a:t>+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222BF7B-48A9-4EF6-A7AD-D6251F4FE9E7}"/>
                </a:ext>
              </a:extLst>
            </p:cNvPr>
            <p:cNvSpPr txBox="1"/>
            <p:nvPr/>
          </p:nvSpPr>
          <p:spPr>
            <a:xfrm>
              <a:off x="5808996" y="3223577"/>
              <a:ext cx="46762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rgbClr val="FF0000"/>
                  </a:solidFill>
                </a:rPr>
                <a:t>─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3F3A1A0-EEEE-4880-B3A6-76478DDDE27B}"/>
                </a:ext>
              </a:extLst>
            </p:cNvPr>
            <p:cNvSpPr txBox="1"/>
            <p:nvPr/>
          </p:nvSpPr>
          <p:spPr>
            <a:xfrm>
              <a:off x="8155961" y="3223577"/>
              <a:ext cx="46762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rgbClr val="0070C0"/>
                  </a:solidFill>
                </a:rPr>
                <a:t>+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862F8BF-5818-4CD6-9CB1-F8547403947C}"/>
                </a:ext>
              </a:extLst>
            </p:cNvPr>
            <p:cNvSpPr txBox="1"/>
            <p:nvPr/>
          </p:nvSpPr>
          <p:spPr>
            <a:xfrm>
              <a:off x="10213940" y="3223577"/>
              <a:ext cx="46762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rgbClr val="FF0000"/>
                  </a:solidFill>
                </a:rPr>
                <a:t>─</a:t>
              </a:r>
            </a:p>
          </p:txBody>
        </p:sp>
        <p:sp>
          <p:nvSpPr>
            <p:cNvPr id="14" name="Left Brace 13">
              <a:extLst>
                <a:ext uri="{FF2B5EF4-FFF2-40B4-BE49-F238E27FC236}">
                  <a16:creationId xmlns:a16="http://schemas.microsoft.com/office/drawing/2014/main" id="{E6C3B2D1-A0D7-4BA9-BF57-B40E534FB472}"/>
                </a:ext>
              </a:extLst>
            </p:cNvPr>
            <p:cNvSpPr/>
            <p:nvPr/>
          </p:nvSpPr>
          <p:spPr>
            <a:xfrm rot="16200000">
              <a:off x="10038787" y="2663123"/>
              <a:ext cx="350305" cy="2945511"/>
            </a:xfrm>
            <a:prstGeom prst="leftBrace">
              <a:avLst>
                <a:gd name="adj1" fmla="val 54166"/>
                <a:gd name="adj2" fmla="val 50000"/>
              </a:avLst>
            </a:prstGeom>
            <a:ln w="2222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7346900-974F-4AC4-A6C5-39AAE4179846}"/>
                </a:ext>
              </a:extLst>
            </p:cNvPr>
            <p:cNvSpPr txBox="1"/>
            <p:nvPr/>
          </p:nvSpPr>
          <p:spPr>
            <a:xfrm>
              <a:off x="9502926" y="4390626"/>
              <a:ext cx="14793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7030A0"/>
                  </a:solidFill>
                </a:rPr>
                <a:t>Optional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35792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A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A701EE-37A4-4BD5-BCE1-4F972D19FBF3}"/>
              </a:ext>
            </a:extLst>
          </p:cNvPr>
          <p:cNvSpPr txBox="1"/>
          <p:nvPr/>
        </p:nvSpPr>
        <p:spPr>
          <a:xfrm>
            <a:off x="274320" y="464423"/>
            <a:ext cx="10149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Comic Sans MS" panose="030F0702030302020204" pitchFamily="66" charset="0"/>
              </a:rPr>
              <a:t>Ready to Immerse?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9EA3D9-C686-4EB8-ACED-91F07AC27F96}"/>
              </a:ext>
            </a:extLst>
          </p:cNvPr>
          <p:cNvSpPr/>
          <p:nvPr/>
        </p:nvSpPr>
        <p:spPr>
          <a:xfrm>
            <a:off x="2622886" y="2571066"/>
            <a:ext cx="54864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  <a:latin typeface="Comic Sans MS" panose="030F0702030302020204" pitchFamily="66" charset="0"/>
              </a:rPr>
              <a:t>2. Download (link </a:t>
            </a:r>
            <a:r>
              <a:rPr lang="en-US" sz="2800" b="1">
                <a:solidFill>
                  <a:srgbClr val="00B050"/>
                </a:solidFill>
                <a:latin typeface="Comic Sans MS" panose="030F0702030302020204" pitchFamily="66" charset="0"/>
              </a:rPr>
              <a:t>or QR code)</a:t>
            </a:r>
            <a:endParaRPr lang="en-US" sz="2800" b="1" dirty="0">
              <a:solidFill>
                <a:srgbClr val="00B050"/>
              </a:solidFill>
              <a:latin typeface="Comic Sans MS" panose="030F0702030302020204" pitchFamily="66" charset="0"/>
            </a:endParaRPr>
          </a:p>
        </p:txBody>
      </p:sp>
      <p:pic>
        <p:nvPicPr>
          <p:cNvPr id="10" name="Picture 5">
            <a:extLst>
              <a:ext uri="{FF2B5EF4-FFF2-40B4-BE49-F238E27FC236}">
                <a16:creationId xmlns:a16="http://schemas.microsoft.com/office/drawing/2014/main" id="{6C1F614A-8301-4822-A8A6-CD837B5659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5281" y="3724932"/>
            <a:ext cx="1004524" cy="9317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D0A5149-0BF5-4DBC-A4D9-0C109C8C7B9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044" t="9667" r="2453" b="10623"/>
          <a:stretch/>
        </p:blipFill>
        <p:spPr>
          <a:xfrm>
            <a:off x="1405281" y="4816390"/>
            <a:ext cx="1004524" cy="74913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DF80730C-801B-4166-8514-57A046502000}"/>
              </a:ext>
            </a:extLst>
          </p:cNvPr>
          <p:cNvSpPr/>
          <p:nvPr/>
        </p:nvSpPr>
        <p:spPr>
          <a:xfrm>
            <a:off x="2622886" y="4746900"/>
            <a:ext cx="401159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6263" indent="-576263"/>
            <a:r>
              <a:rPr lang="en-US" sz="2800" b="1" dirty="0">
                <a:solidFill>
                  <a:srgbClr val="00B050"/>
                </a:solidFill>
                <a:latin typeface="Comic Sans MS" panose="030F0702030302020204" pitchFamily="66" charset="0"/>
              </a:rPr>
              <a:t>4. Invite participants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F8F6021-7573-4E06-A957-91F2263C2A76}"/>
              </a:ext>
            </a:extLst>
          </p:cNvPr>
          <p:cNvSpPr/>
          <p:nvPr/>
        </p:nvSpPr>
        <p:spPr>
          <a:xfrm>
            <a:off x="2609528" y="5687614"/>
            <a:ext cx="523381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6263" indent="-576263"/>
            <a:r>
              <a:rPr lang="en-US" sz="2800" b="1" dirty="0">
                <a:solidFill>
                  <a:srgbClr val="00B050"/>
                </a:solidFill>
                <a:latin typeface="Comic Sans MS" panose="030F0702030302020204" pitchFamily="66" charset="0"/>
              </a:rPr>
              <a:t>5. Open ReadMe-Directions sheet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2EB82B1-55A1-45D0-938F-9AC511D5CE59}"/>
              </a:ext>
            </a:extLst>
          </p:cNvPr>
          <p:cNvSpPr/>
          <p:nvPr/>
        </p:nvSpPr>
        <p:spPr>
          <a:xfrm>
            <a:off x="2609528" y="1568094"/>
            <a:ext cx="418039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  <a:latin typeface="Comic Sans MS" panose="030F0702030302020204" pitchFamily="66" charset="0"/>
              </a:rPr>
              <a:t>1. Identify guide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7001FDC-E3E5-447A-869D-388A4172BF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8575" y="1613972"/>
            <a:ext cx="877936" cy="87793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41493392-82E0-409F-9A8D-D6EC4702C798}"/>
              </a:ext>
            </a:extLst>
          </p:cNvPr>
          <p:cNvSpPr/>
          <p:nvPr/>
        </p:nvSpPr>
        <p:spPr>
          <a:xfrm>
            <a:off x="2576004" y="3681669"/>
            <a:ext cx="499319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7525" indent="-517525"/>
            <a:r>
              <a:rPr lang="en-US" sz="2800" b="1" dirty="0">
                <a:solidFill>
                  <a:srgbClr val="00B050"/>
                </a:solidFill>
                <a:latin typeface="Comic Sans MS" panose="030F0702030302020204" pitchFamily="66" charset="0"/>
              </a:rPr>
              <a:t>3. Move into Google Drive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14E20D2-6708-4E19-9952-330FE4BFBC5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45" r="13474" b="-1806"/>
          <a:stretch/>
        </p:blipFill>
        <p:spPr>
          <a:xfrm>
            <a:off x="1455241" y="2717280"/>
            <a:ext cx="911294" cy="74913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7" name="Subtitle 2">
            <a:extLst>
              <a:ext uri="{FF2B5EF4-FFF2-40B4-BE49-F238E27FC236}">
                <a16:creationId xmlns:a16="http://schemas.microsoft.com/office/drawing/2014/main" id="{8E69DD8E-C184-4F79-9C58-35D871E93E6D}"/>
              </a:ext>
            </a:extLst>
          </p:cNvPr>
          <p:cNvSpPr txBox="1">
            <a:spLocks/>
          </p:cNvSpPr>
          <p:nvPr/>
        </p:nvSpPr>
        <p:spPr>
          <a:xfrm>
            <a:off x="8872755" y="5163239"/>
            <a:ext cx="2986406" cy="14784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sz="2400" b="1" dirty="0"/>
              <a:t>David E. Rosenberg</a:t>
            </a:r>
          </a:p>
          <a:p>
            <a:pPr marL="0" indent="0" algn="ctr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sz="2000" dirty="0"/>
              <a:t>Utah State University</a:t>
            </a:r>
          </a:p>
          <a:p>
            <a:pPr marL="0" indent="0" algn="ctr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sz="2000" dirty="0">
                <a:solidFill>
                  <a:srgbClr val="7030A0"/>
                </a:solidFill>
                <a:hlinkClick r:id="rId6"/>
              </a:rPr>
              <a:t>http://rosenberg.usu.edu</a:t>
            </a:r>
            <a:endParaRPr lang="en-US" sz="2000" dirty="0">
              <a:solidFill>
                <a:srgbClr val="7030A0"/>
              </a:solidFill>
            </a:endParaRPr>
          </a:p>
          <a:p>
            <a:pPr marL="0" indent="0" algn="ctr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sz="2000" dirty="0">
                <a:solidFill>
                  <a:srgbClr val="1000DE"/>
                </a:solidFill>
              </a:rPr>
              <a:t>@</a:t>
            </a:r>
            <a:r>
              <a:rPr lang="en-US" sz="2000" dirty="0" err="1">
                <a:solidFill>
                  <a:srgbClr val="1000DE"/>
                </a:solidFill>
              </a:rPr>
              <a:t>WaterModeler</a:t>
            </a:r>
            <a:endParaRPr lang="en-US" sz="2000" dirty="0">
              <a:solidFill>
                <a:srgbClr val="1000DE"/>
              </a:solidFill>
            </a:endParaRPr>
          </a:p>
          <a:p>
            <a:pPr marL="0" indent="0" algn="ctr">
              <a:lnSpc>
                <a:spcPct val="100000"/>
              </a:lnSpc>
              <a:spcBef>
                <a:spcPts val="400"/>
              </a:spcBef>
              <a:buNone/>
            </a:pPr>
            <a:endParaRPr lang="en-US" sz="2000" b="1" dirty="0">
              <a:solidFill>
                <a:srgbClr val="7030A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8033FBC-DAC5-495F-AF86-3DB8227EF9CB}"/>
              </a:ext>
            </a:extLst>
          </p:cNvPr>
          <p:cNvSpPr txBox="1"/>
          <p:nvPr/>
        </p:nvSpPr>
        <p:spPr>
          <a:xfrm>
            <a:off x="8726858" y="3968568"/>
            <a:ext cx="32782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00FF"/>
                </a:solidFill>
                <a:hlinkClick r:id="rId7"/>
              </a:rPr>
              <a:t>https://tinyurl.com/ImmerseLakeMead</a:t>
            </a:r>
            <a:r>
              <a:rPr lang="en-US" sz="2800" b="1" dirty="0">
                <a:solidFill>
                  <a:srgbClr val="0000FF"/>
                </a:solidFill>
              </a:rPr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A153E00-C82F-2B31-A519-44E092EBBB3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13290" y="1613972"/>
            <a:ext cx="2181672" cy="2111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877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3509</TotalTime>
  <Words>229</Words>
  <Application>Microsoft Office PowerPoint</Application>
  <PresentationFormat>Widescreen</PresentationFormat>
  <Paragraphs>51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Comic Sans MS</vt:lpstr>
      <vt:lpstr>Office Theme</vt:lpstr>
      <vt:lpstr>Immersive Model for Lake Mead based on the Principle of Division of Reservoir Inflow    Let’s Start!</vt:lpstr>
      <vt:lpstr>Today’s Aims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</dc:creator>
  <cp:lastModifiedBy>David Rosenberg</cp:lastModifiedBy>
  <cp:revision>158</cp:revision>
  <dcterms:created xsi:type="dcterms:W3CDTF">2021-07-02T21:06:04Z</dcterms:created>
  <dcterms:modified xsi:type="dcterms:W3CDTF">2025-01-09T22:56:29Z</dcterms:modified>
</cp:coreProperties>
</file>