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259" r:id="rId5"/>
    <p:sldId id="261" r:id="rId6"/>
    <p:sldId id="260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673-AB6F-447A-9786-6FC9A0AA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E3407-60B7-4AED-8641-CB71C5712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435E-BCE8-4E8A-BAAC-170408FA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1A30-FEA2-4D27-AFFF-5645C910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497D-51FA-479E-9FAC-104EB76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158B-6241-4DCE-BC5B-FF598A44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A8EF7-E33A-4D28-8EC0-041E4328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555D-9387-4208-AA0A-F8E9B5FD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DCDE-9E52-40D2-894C-524764AD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97EB7-49F7-4050-816F-71DB4C7B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AF22C-E4AD-4F00-8D32-091415ABE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FC145-3689-4A05-8729-1CAC53F9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C0FF-5FAD-4EF7-A822-B6088B3E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D05E-5FCA-4359-971A-AC4A747C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BAD2-4BF7-448E-891E-41F3C0F6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49C0-9DC0-4ACC-8505-FD44DE9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A44A-8846-4673-B254-23A2ED8B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77B3-C9D8-4728-A722-993715CB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C3C0-A303-4051-A5AA-6F4F2092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8927-48B2-407A-B1CD-118E76BA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0D1B-D76B-4044-942B-E06F0CC9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088C-8CDD-4649-B357-E4169329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A378-C970-429F-B75A-B14E0859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A5F8-ED5A-4943-9A15-201CBB42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431-7C58-46D4-8750-14D253F2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8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ED1A-300F-4555-ACFE-5010191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C58A-7A3B-45F2-A906-4D64DCE0B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399E-C1E5-4C3D-9845-8A3C899D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34471-F009-4F42-BE55-F29AEAA7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D45E-DE2E-4881-BB0A-B2E7AF7B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B5B9-C221-4C85-B176-6A0AE550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38B7-7C5B-4832-BC26-88B90962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D6B0-DFD2-4CC3-9865-D3F01A0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8C439-4BC6-4DE3-9B71-063EBDB7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E232-5AB5-4FA8-827C-2F591B68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A409F-D137-407C-AC1C-05A0C69FC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1853D-F684-4B69-911A-7B01AE0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1C299-7041-40E2-946C-6E5DD385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B6B97-EA1B-411E-851B-91CBEC0A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26CF-0560-4F65-AB81-80CD4E2B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308-26C3-4930-9ED5-E80BC001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9E9BC-ED62-4090-9D06-A8F4554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9BD05-14C3-4FD8-BD71-E7A356AD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E44E1-DBCA-41D2-9CDD-01711822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ECF05-F627-4E9C-807B-278B485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1560-E7CA-46D6-9E87-E5D17F3D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2D7D-3EE8-4DA3-A312-2695CCE7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D19-CCF1-4174-89DE-AC19C879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03BCF-9C37-4D86-9EAF-44773913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8187-E1E2-4B6E-B9CD-038F141D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45F9-DFB5-49B5-BAD0-D2A0CDE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BB40D-DC02-40B5-ADF4-2705BF33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1D1B-9948-40A8-9F79-1815BE56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D0B83-06E5-4E26-B324-46C81BE3C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5898F-009D-4811-A320-3E25C6D1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D2C7-D986-47D4-A60F-C3E34A9E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77E2-2194-4741-A9EE-7B08CB2A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EE5D-A302-48BE-86C1-DE57A8DB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B62A6-8853-4ACB-8BEF-185BD0E8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F991-5D8E-430F-A498-F67D5D5E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A6E2-08C7-4C3C-9AF0-636B9B819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DE5B-CECC-4C4F-8B49-97070A232AA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ECE2-D7FD-404F-9428-DC62DA5D3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239A2-A022-4880-8E5D-DFB9E2314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zeke/UrmiaCoding/tree/main/LiteratureSynthesis/FigsApril20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Q5qdlTx8wFkrUNZIPXK3jpPtOQ3gnqY2prUzkfxkcYa0FgmFuM1UPRWcVnmbDWHHXUrsk5uryWL6kU4zP5jdb_ln7VfjUMrgXfQrediQEf_quk1fL37I9-AnkqBJhsMXsNBKoA0">
            <a:extLst>
              <a:ext uri="{FF2B5EF4-FFF2-40B4-BE49-F238E27FC236}">
                <a16:creationId xmlns:a16="http://schemas.microsoft.com/office/drawing/2014/main" id="{A19C7E08-FA53-4990-9DBF-D45B3A0C5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50" y="682565"/>
            <a:ext cx="7869935" cy="46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5B179-83EE-46A4-9812-A92175E6F8DB}"/>
              </a:ext>
            </a:extLst>
          </p:cNvPr>
          <p:cNvSpPr txBox="1"/>
          <p:nvPr/>
        </p:nvSpPr>
        <p:spPr>
          <a:xfrm>
            <a:off x="836762" y="5676180"/>
            <a:ext cx="7272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and code to generate this figure are at </a:t>
            </a:r>
            <a:r>
              <a:rPr lang="en-US" dirty="0">
                <a:hlinkClick r:id="rId3"/>
              </a:rPr>
              <a:t>https://github.com/dzeke/UrmiaCoding/tree/main/LiteratureSynthesis/FigsApril2021</a:t>
            </a:r>
            <a:r>
              <a:rPr lang="en-US" dirty="0"/>
              <a:t> in the file BibliometrixUrmia2020.Rmd</a:t>
            </a:r>
          </a:p>
        </p:txBody>
      </p:sp>
    </p:spTree>
    <p:extLst>
      <p:ext uri="{BB962C8B-B14F-4D97-AF65-F5344CB8AC3E}">
        <p14:creationId xmlns:p14="http://schemas.microsoft.com/office/powerpoint/2010/main" val="133803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8B36A086-9E1D-4137-AB2B-EC2F89F7692B}"/>
              </a:ext>
            </a:extLst>
          </p:cNvPr>
          <p:cNvSpPr/>
          <p:nvPr/>
        </p:nvSpPr>
        <p:spPr>
          <a:xfrm rot="10800000">
            <a:off x="1531583" y="3667953"/>
            <a:ext cx="2923565" cy="798153"/>
          </a:xfrm>
          <a:prstGeom prst="trapezoid">
            <a:avLst>
              <a:gd name="adj" fmla="val 9507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B2D064-BF37-4A88-9464-87C483BEBADB}"/>
              </a:ext>
            </a:extLst>
          </p:cNvPr>
          <p:cNvCxnSpPr>
            <a:cxnSpLocks/>
          </p:cNvCxnSpPr>
          <p:nvPr/>
        </p:nvCxnSpPr>
        <p:spPr>
          <a:xfrm flipH="1">
            <a:off x="4211251" y="3843061"/>
            <a:ext cx="2360689" cy="156284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06ECB0-DFE1-4922-BB05-01E57830D944}"/>
              </a:ext>
            </a:extLst>
          </p:cNvPr>
          <p:cNvCxnSpPr>
            <a:cxnSpLocks/>
          </p:cNvCxnSpPr>
          <p:nvPr/>
        </p:nvCxnSpPr>
        <p:spPr>
          <a:xfrm flipH="1">
            <a:off x="6580548" y="3792889"/>
            <a:ext cx="1572782" cy="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14DBF2-3901-4E15-8F78-1B28A5070692}"/>
              </a:ext>
            </a:extLst>
          </p:cNvPr>
          <p:cNvCxnSpPr>
            <a:cxnSpLocks/>
          </p:cNvCxnSpPr>
          <p:nvPr/>
        </p:nvCxnSpPr>
        <p:spPr>
          <a:xfrm flipH="1" flipV="1">
            <a:off x="8655481" y="3812556"/>
            <a:ext cx="1155413" cy="61336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241555-9F2C-461D-845F-73E12F821780}"/>
              </a:ext>
            </a:extLst>
          </p:cNvPr>
          <p:cNvSpPr txBox="1"/>
          <p:nvPr/>
        </p:nvSpPr>
        <p:spPr>
          <a:xfrm>
            <a:off x="4621786" y="4149550"/>
            <a:ext cx="93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Stream gage</a:t>
            </a:r>
          </a:p>
        </p:txBody>
      </p:sp>
      <p:sp>
        <p:nvSpPr>
          <p:cNvPr id="21" name="Flowchart: Summing Junction 20">
            <a:extLst>
              <a:ext uri="{FF2B5EF4-FFF2-40B4-BE49-F238E27FC236}">
                <a16:creationId xmlns:a16="http://schemas.microsoft.com/office/drawing/2014/main" id="{212A8CAD-6566-480E-9959-6E38FE8FBED2}"/>
              </a:ext>
            </a:extLst>
          </p:cNvPr>
          <p:cNvSpPr/>
          <p:nvPr/>
        </p:nvSpPr>
        <p:spPr>
          <a:xfrm>
            <a:off x="4924937" y="3745505"/>
            <a:ext cx="345233" cy="355434"/>
          </a:xfrm>
          <a:prstGeom prst="flowChartSummingJunc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B8FF4-EA33-4CFF-87CA-CA5AFB88970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087970" y="2952768"/>
            <a:ext cx="93806" cy="686579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47AB8C-E6D6-4F89-8192-71A42EEC50A0}"/>
              </a:ext>
            </a:extLst>
          </p:cNvPr>
          <p:cNvSpPr txBox="1"/>
          <p:nvPr/>
        </p:nvSpPr>
        <p:spPr>
          <a:xfrm>
            <a:off x="3435327" y="2583436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Precipitation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27BC4C-E964-4C09-BA20-46E4EC095FC1}"/>
              </a:ext>
            </a:extLst>
          </p:cNvPr>
          <p:cNvCxnSpPr>
            <a:cxnSpLocks/>
          </p:cNvCxnSpPr>
          <p:nvPr/>
        </p:nvCxnSpPr>
        <p:spPr>
          <a:xfrm flipV="1">
            <a:off x="2843446" y="2971899"/>
            <a:ext cx="1" cy="64663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35D12D-8ED0-4842-BEDD-BC1C1E75442E}"/>
              </a:ext>
            </a:extLst>
          </p:cNvPr>
          <p:cNvSpPr txBox="1"/>
          <p:nvPr/>
        </p:nvSpPr>
        <p:spPr>
          <a:xfrm>
            <a:off x="2156684" y="2584095"/>
            <a:ext cx="137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Evaporation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0A1729-7ECB-455B-A4C2-5E06110D3111}"/>
              </a:ext>
            </a:extLst>
          </p:cNvPr>
          <p:cNvSpPr txBox="1"/>
          <p:nvPr/>
        </p:nvSpPr>
        <p:spPr>
          <a:xfrm>
            <a:off x="8217288" y="4263269"/>
            <a:ext cx="119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Reservoir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39567-4F08-4C94-AB7A-849EFBF62AAB}"/>
              </a:ext>
            </a:extLst>
          </p:cNvPr>
          <p:cNvSpPr txBox="1"/>
          <p:nvPr/>
        </p:nvSpPr>
        <p:spPr>
          <a:xfrm>
            <a:off x="359135" y="3792889"/>
            <a:ext cx="11237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Lake Elevation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871E0A-659C-4F72-8E86-6B0EB2F75A5B}"/>
              </a:ext>
            </a:extLst>
          </p:cNvPr>
          <p:cNvCxnSpPr>
            <a:cxnSpLocks/>
          </p:cNvCxnSpPr>
          <p:nvPr/>
        </p:nvCxnSpPr>
        <p:spPr>
          <a:xfrm flipH="1">
            <a:off x="1214496" y="4076265"/>
            <a:ext cx="668801" cy="0"/>
          </a:xfrm>
          <a:prstGeom prst="straightConnector1">
            <a:avLst/>
          </a:prstGeom>
          <a:ln w="1016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5F276B-01AB-4415-925B-A878FE1E552F}"/>
              </a:ext>
            </a:extLst>
          </p:cNvPr>
          <p:cNvCxnSpPr>
            <a:cxnSpLocks/>
          </p:cNvCxnSpPr>
          <p:nvPr/>
        </p:nvCxnSpPr>
        <p:spPr>
          <a:xfrm flipH="1" flipV="1">
            <a:off x="6500595" y="2780980"/>
            <a:ext cx="62108" cy="970206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F6BFF6-9713-4282-97AC-04570107BF4C}"/>
              </a:ext>
            </a:extLst>
          </p:cNvPr>
          <p:cNvSpPr txBox="1"/>
          <p:nvPr/>
        </p:nvSpPr>
        <p:spPr>
          <a:xfrm>
            <a:off x="7133710" y="3903174"/>
            <a:ext cx="119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Reservoir releases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92F908-012E-4A05-B643-DBA13E40CF5A}"/>
              </a:ext>
            </a:extLst>
          </p:cNvPr>
          <p:cNvSpPr txBox="1"/>
          <p:nvPr/>
        </p:nvSpPr>
        <p:spPr>
          <a:xfrm>
            <a:off x="5761367" y="2088469"/>
            <a:ext cx="14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Agriculture water release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08B4A8-FB04-4444-99AB-18855FC6B762}"/>
              </a:ext>
            </a:extLst>
          </p:cNvPr>
          <p:cNvSpPr txBox="1"/>
          <p:nvPr/>
        </p:nvSpPr>
        <p:spPr>
          <a:xfrm>
            <a:off x="9274793" y="3208413"/>
            <a:ext cx="133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Headwaters flow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B405CA6-5DD0-4235-88A1-F1BE38FDD1BB}"/>
              </a:ext>
            </a:extLst>
          </p:cNvPr>
          <p:cNvCxnSpPr>
            <a:cxnSpLocks/>
            <a:stCxn id="63" idx="2"/>
            <a:endCxn id="28" idx="0"/>
          </p:cNvCxnSpPr>
          <p:nvPr/>
        </p:nvCxnSpPr>
        <p:spPr>
          <a:xfrm flipH="1">
            <a:off x="7676252" y="742063"/>
            <a:ext cx="84831" cy="68457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D8E1AD-D0E3-42E5-A3F1-B429F83D3601}"/>
              </a:ext>
            </a:extLst>
          </p:cNvPr>
          <p:cNvSpPr txBox="1"/>
          <p:nvPr/>
        </p:nvSpPr>
        <p:spPr>
          <a:xfrm>
            <a:off x="8382450" y="121803"/>
            <a:ext cx="14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Risk aversion,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Shortage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767AF-F238-4DA5-A9C3-2AC69B50E9AE}"/>
              </a:ext>
            </a:extLst>
          </p:cNvPr>
          <p:cNvSpPr txBox="1"/>
          <p:nvPr/>
        </p:nvSpPr>
        <p:spPr>
          <a:xfrm>
            <a:off x="2282277" y="3752193"/>
            <a:ext cx="143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Lake Urmia Volume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B9877-BA85-4E4B-9FC2-81DD34ADA97D}"/>
              </a:ext>
            </a:extLst>
          </p:cNvPr>
          <p:cNvSpPr txBox="1"/>
          <p:nvPr/>
        </p:nvSpPr>
        <p:spPr>
          <a:xfrm>
            <a:off x="10477836" y="3759841"/>
            <a:ext cx="133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Downscale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7AAE10-33D9-4455-9F83-F68760048333}"/>
              </a:ext>
            </a:extLst>
          </p:cNvPr>
          <p:cNvCxnSpPr>
            <a:cxnSpLocks/>
          </p:cNvCxnSpPr>
          <p:nvPr/>
        </p:nvCxnSpPr>
        <p:spPr>
          <a:xfrm flipH="1" flipV="1">
            <a:off x="9832701" y="3898570"/>
            <a:ext cx="752089" cy="249332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1D01052-6922-4EFF-BC9A-BC8A365DAA9D}"/>
              </a:ext>
            </a:extLst>
          </p:cNvPr>
          <p:cNvSpPr txBox="1"/>
          <p:nvPr/>
        </p:nvSpPr>
        <p:spPr>
          <a:xfrm>
            <a:off x="10584790" y="4736007"/>
            <a:ext cx="1756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Climate</a:t>
            </a:r>
          </a:p>
          <a:p>
            <a:pPr algn="ctr"/>
            <a:r>
              <a:rPr lang="en-US" b="1" dirty="0"/>
              <a:t>Temperature Precipitation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6637A1-9012-4090-98ED-168360E51B58}"/>
              </a:ext>
            </a:extLst>
          </p:cNvPr>
          <p:cNvCxnSpPr>
            <a:cxnSpLocks/>
          </p:cNvCxnSpPr>
          <p:nvPr/>
        </p:nvCxnSpPr>
        <p:spPr>
          <a:xfrm flipH="1" flipV="1">
            <a:off x="10626447" y="4168847"/>
            <a:ext cx="732532" cy="501393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E048F-49D7-4CC3-AEEC-D193CC208AC1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9976885" y="4226339"/>
            <a:ext cx="520349" cy="120008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64966A4-B4EB-4710-8AF5-06444EE6B0CD}"/>
              </a:ext>
            </a:extLst>
          </p:cNvPr>
          <p:cNvSpPr txBox="1"/>
          <p:nvPr/>
        </p:nvSpPr>
        <p:spPr>
          <a:xfrm>
            <a:off x="9115140" y="5426421"/>
            <a:ext cx="172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Groundwater infiltration, ET, runoff, soil type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997AD5-3546-4A57-82EC-D970AEAE3894}"/>
              </a:ext>
            </a:extLst>
          </p:cNvPr>
          <p:cNvCxnSpPr>
            <a:cxnSpLocks/>
          </p:cNvCxnSpPr>
          <p:nvPr/>
        </p:nvCxnSpPr>
        <p:spPr>
          <a:xfrm>
            <a:off x="829111" y="4398524"/>
            <a:ext cx="160934" cy="821176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F6FCA58-F7F1-4F14-A956-F6B7B5BE0802}"/>
              </a:ext>
            </a:extLst>
          </p:cNvPr>
          <p:cNvSpPr txBox="1"/>
          <p:nvPr/>
        </p:nvSpPr>
        <p:spPr>
          <a:xfrm>
            <a:off x="122124" y="5219700"/>
            <a:ext cx="158065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Soil, brine shrimp fecal pellets, pollen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3A148C-0DE3-42CA-927A-6C90A525BDDD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676252" y="709970"/>
            <a:ext cx="845030" cy="716667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3AD7FE-5CAB-43C6-9839-1B17163F4C72}"/>
              </a:ext>
            </a:extLst>
          </p:cNvPr>
          <p:cNvSpPr/>
          <p:nvPr/>
        </p:nvSpPr>
        <p:spPr>
          <a:xfrm>
            <a:off x="6339830" y="1426637"/>
            <a:ext cx="2672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Water User Allocation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4F40B-86FA-49B7-ADD5-4EB5B7D4C74B}"/>
              </a:ext>
            </a:extLst>
          </p:cNvPr>
          <p:cNvSpPr txBox="1"/>
          <p:nvPr/>
        </p:nvSpPr>
        <p:spPr>
          <a:xfrm>
            <a:off x="7144890" y="95732"/>
            <a:ext cx="123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Crop area, Crop 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02F6F4-6245-457D-AF9C-A905FF2ED8B5}"/>
              </a:ext>
            </a:extLst>
          </p:cNvPr>
          <p:cNvCxnSpPr>
            <a:cxnSpLocks/>
          </p:cNvCxnSpPr>
          <p:nvPr/>
        </p:nvCxnSpPr>
        <p:spPr>
          <a:xfrm flipH="1" flipV="1">
            <a:off x="841051" y="2462540"/>
            <a:ext cx="410207" cy="40139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1CE9CE0-77FF-4061-B45E-E659089965AB}"/>
              </a:ext>
            </a:extLst>
          </p:cNvPr>
          <p:cNvSpPr txBox="1"/>
          <p:nvPr/>
        </p:nvSpPr>
        <p:spPr>
          <a:xfrm>
            <a:off x="729194" y="2874600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Water temperature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3947EB-5A52-4893-BB3E-7988A78C6C9E}"/>
              </a:ext>
            </a:extLst>
          </p:cNvPr>
          <p:cNvSpPr txBox="1"/>
          <p:nvPr/>
        </p:nvSpPr>
        <p:spPr>
          <a:xfrm>
            <a:off x="-17572" y="2093208"/>
            <a:ext cx="14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Humidity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69AA07-9A5E-4C81-AD8F-9D855CD93A2A}"/>
              </a:ext>
            </a:extLst>
          </p:cNvPr>
          <p:cNvSpPr txBox="1"/>
          <p:nvPr/>
        </p:nvSpPr>
        <p:spPr>
          <a:xfrm>
            <a:off x="-37643" y="885198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Urban Heat Degree Days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F92796-8039-4A5A-892C-15936C590DFE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632483" y="1525644"/>
            <a:ext cx="96711" cy="56756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82EC3-6473-4198-B93D-7B292BFE2816}"/>
              </a:ext>
            </a:extLst>
          </p:cNvPr>
          <p:cNvCxnSpPr>
            <a:cxnSpLocks/>
          </p:cNvCxnSpPr>
          <p:nvPr/>
        </p:nvCxnSpPr>
        <p:spPr>
          <a:xfrm flipV="1">
            <a:off x="1536565" y="2362072"/>
            <a:ext cx="66126" cy="486423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87B2B6-0D65-49FC-AB53-84EEBD9885ED}"/>
              </a:ext>
            </a:extLst>
          </p:cNvPr>
          <p:cNvSpPr txBox="1"/>
          <p:nvPr/>
        </p:nvSpPr>
        <p:spPr>
          <a:xfrm>
            <a:off x="1112006" y="1731067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Land Subsidence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01DE94-E538-469E-A985-FCABC5C909E2}"/>
              </a:ext>
            </a:extLst>
          </p:cNvPr>
          <p:cNvSpPr txBox="1"/>
          <p:nvPr/>
        </p:nvSpPr>
        <p:spPr>
          <a:xfrm>
            <a:off x="1784036" y="4920860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Groundwater Quality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F0F1BD-2FFF-4DC0-B505-C7BACD036787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2530802" y="5567191"/>
            <a:ext cx="116204" cy="509759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A3E9734-9845-4DF0-BBE4-2B72C251E02F}"/>
              </a:ext>
            </a:extLst>
          </p:cNvPr>
          <p:cNvSpPr txBox="1"/>
          <p:nvPr/>
        </p:nvSpPr>
        <p:spPr>
          <a:xfrm>
            <a:off x="1650720" y="6076950"/>
            <a:ext cx="199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Water distribution system scaling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B2F67A-9FC4-4E53-A68C-DC9289F9E32F}"/>
              </a:ext>
            </a:extLst>
          </p:cNvPr>
          <p:cNvSpPr txBox="1"/>
          <p:nvPr/>
        </p:nvSpPr>
        <p:spPr>
          <a:xfrm>
            <a:off x="7724867" y="5525488"/>
            <a:ext cx="14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259B01-3AC4-4B6B-9471-6433F9E0F8EC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8471633" y="5894820"/>
            <a:ext cx="10824" cy="36743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956879D-9C3E-4528-BF6D-477CFC58109A}"/>
              </a:ext>
            </a:extLst>
          </p:cNvPr>
          <p:cNvSpPr txBox="1"/>
          <p:nvPr/>
        </p:nvSpPr>
        <p:spPr>
          <a:xfrm>
            <a:off x="7486171" y="6262251"/>
            <a:ext cx="199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Energy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4C682B-36BF-4B2D-B731-6712E2DBF8AA}"/>
              </a:ext>
            </a:extLst>
          </p:cNvPr>
          <p:cNvSpPr txBox="1"/>
          <p:nvPr/>
        </p:nvSpPr>
        <p:spPr>
          <a:xfrm>
            <a:off x="5116831" y="2687863"/>
            <a:ext cx="82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Illegal Wells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1BD886-1B7B-4EAA-A1C4-6C2F7D3D6E1C}"/>
              </a:ext>
            </a:extLst>
          </p:cNvPr>
          <p:cNvCxnSpPr>
            <a:cxnSpLocks/>
          </p:cNvCxnSpPr>
          <p:nvPr/>
        </p:nvCxnSpPr>
        <p:spPr>
          <a:xfrm>
            <a:off x="4012521" y="1784148"/>
            <a:ext cx="1197026" cy="995843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A90EBF7-4B60-4D2F-A7FF-9D231D97777F}"/>
              </a:ext>
            </a:extLst>
          </p:cNvPr>
          <p:cNvSpPr txBox="1"/>
          <p:nvPr/>
        </p:nvSpPr>
        <p:spPr>
          <a:xfrm>
            <a:off x="3104674" y="1306947"/>
            <a:ext cx="109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Mental Health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239B78-8E2B-489D-831A-4153D5845FC8}"/>
              </a:ext>
            </a:extLst>
          </p:cNvPr>
          <p:cNvCxnSpPr>
            <a:cxnSpLocks/>
          </p:cNvCxnSpPr>
          <p:nvPr/>
        </p:nvCxnSpPr>
        <p:spPr>
          <a:xfrm flipH="1">
            <a:off x="3804034" y="1009402"/>
            <a:ext cx="166546" cy="362339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E9FB2A9-1B8D-47A0-B675-C5405AC5BDD2}"/>
              </a:ext>
            </a:extLst>
          </p:cNvPr>
          <p:cNvCxnSpPr>
            <a:cxnSpLocks/>
          </p:cNvCxnSpPr>
          <p:nvPr/>
        </p:nvCxnSpPr>
        <p:spPr>
          <a:xfrm flipH="1" flipV="1">
            <a:off x="2984306" y="775387"/>
            <a:ext cx="652315" cy="43601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67D4DF6-6D7E-4E70-82E2-FD1BC8CBF7D9}"/>
              </a:ext>
            </a:extLst>
          </p:cNvPr>
          <p:cNvSpPr txBox="1"/>
          <p:nvPr/>
        </p:nvSpPr>
        <p:spPr>
          <a:xfrm>
            <a:off x="1671314" y="428336"/>
            <a:ext cx="137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Sustainable Governance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E2DB1D4-EFB1-42AE-AC40-65882DE72905}"/>
              </a:ext>
            </a:extLst>
          </p:cNvPr>
          <p:cNvSpPr txBox="1"/>
          <p:nvPr/>
        </p:nvSpPr>
        <p:spPr>
          <a:xfrm>
            <a:off x="3572107" y="667946"/>
            <a:ext cx="10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Farmers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8E33B8-91D8-4E60-84A9-8496C0B8FF8A}"/>
              </a:ext>
            </a:extLst>
          </p:cNvPr>
          <p:cNvSpPr txBox="1"/>
          <p:nvPr/>
        </p:nvSpPr>
        <p:spPr>
          <a:xfrm>
            <a:off x="5793999" y="4634095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Fault Tree Analysis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33A67F5-BEEB-4AAD-9106-D447B9A441AF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5793999" y="5280426"/>
            <a:ext cx="746766" cy="291991"/>
          </a:xfrm>
          <a:prstGeom prst="straightConnector1">
            <a:avLst/>
          </a:prstGeom>
          <a:ln w="127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1DDF4F1-317D-411C-AB34-362D8C4D592A}"/>
              </a:ext>
            </a:extLst>
          </p:cNvPr>
          <p:cNvSpPr txBox="1"/>
          <p:nvPr/>
        </p:nvSpPr>
        <p:spPr>
          <a:xfrm>
            <a:off x="4785172" y="5308786"/>
            <a:ext cx="113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Quantity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846F92-270D-48B6-948B-39CE4D427885}"/>
              </a:ext>
            </a:extLst>
          </p:cNvPr>
          <p:cNvSpPr txBox="1"/>
          <p:nvPr/>
        </p:nvSpPr>
        <p:spPr>
          <a:xfrm>
            <a:off x="5128829" y="5892769"/>
            <a:ext cx="113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Quality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EDC5E0-42F1-4007-84DC-B1C39AA8574A}"/>
              </a:ext>
            </a:extLst>
          </p:cNvPr>
          <p:cNvSpPr txBox="1"/>
          <p:nvPr/>
        </p:nvSpPr>
        <p:spPr>
          <a:xfrm>
            <a:off x="6037223" y="6083936"/>
            <a:ext cx="11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Ecological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A26242-9AB0-4F89-B6CF-E4EF61EE38FB}"/>
              </a:ext>
            </a:extLst>
          </p:cNvPr>
          <p:cNvSpPr txBox="1"/>
          <p:nvPr/>
        </p:nvSpPr>
        <p:spPr>
          <a:xfrm>
            <a:off x="6650963" y="5813438"/>
            <a:ext cx="11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Economic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650DFC-E2D0-4585-AFDF-5D5DBBFC8889}"/>
              </a:ext>
            </a:extLst>
          </p:cNvPr>
          <p:cNvSpPr txBox="1"/>
          <p:nvPr/>
        </p:nvSpPr>
        <p:spPr>
          <a:xfrm>
            <a:off x="7166856" y="5404522"/>
            <a:ext cx="9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Social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37A34-2EB5-4B52-A632-15E4EA61DBAF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5898735" y="5280426"/>
            <a:ext cx="642030" cy="674691"/>
          </a:xfrm>
          <a:prstGeom prst="straightConnector1">
            <a:avLst/>
          </a:prstGeom>
          <a:ln w="127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69F3B69-47DA-4374-84D9-DB071FFB1AFB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6540765" y="5280426"/>
            <a:ext cx="92657" cy="859456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4BF23D5-CC65-43DC-81D8-642D9DD0BFC8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6540765" y="5280426"/>
            <a:ext cx="550136" cy="612343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520FEC2-4008-48C4-B63F-C34A82B2A2BF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6540765" y="5280426"/>
            <a:ext cx="746766" cy="268527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E2B115-F2E2-42CE-9F41-19C59D13A957}"/>
              </a:ext>
            </a:extLst>
          </p:cNvPr>
          <p:cNvSpPr txBox="1"/>
          <p:nvPr/>
        </p:nvSpPr>
        <p:spPr>
          <a:xfrm>
            <a:off x="3281458" y="4751153"/>
            <a:ext cx="14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Salinity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408E30-2FB2-445D-89F5-FE33D1213100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4028224" y="5120485"/>
            <a:ext cx="59745" cy="3680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E6FEF6-5E18-423F-B288-2630F0A034CA}"/>
              </a:ext>
            </a:extLst>
          </p:cNvPr>
          <p:cNvSpPr txBox="1"/>
          <p:nvPr/>
        </p:nvSpPr>
        <p:spPr>
          <a:xfrm>
            <a:off x="3216976" y="5488498"/>
            <a:ext cx="199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Artemia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1DC747-C5A5-4102-909C-E35CD55FB8A2}"/>
              </a:ext>
            </a:extLst>
          </p:cNvPr>
          <p:cNvCxnSpPr>
            <a:cxnSpLocks/>
          </p:cNvCxnSpPr>
          <p:nvPr/>
        </p:nvCxnSpPr>
        <p:spPr>
          <a:xfrm>
            <a:off x="3718507" y="4501063"/>
            <a:ext cx="181936" cy="2883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FCC103-A552-4007-A929-CF6C7049455B}"/>
              </a:ext>
            </a:extLst>
          </p:cNvPr>
          <p:cNvCxnSpPr>
            <a:cxnSpLocks/>
          </p:cNvCxnSpPr>
          <p:nvPr/>
        </p:nvCxnSpPr>
        <p:spPr>
          <a:xfrm>
            <a:off x="4148260" y="5876460"/>
            <a:ext cx="62991" cy="3387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ACBA478-4FAD-40CA-919F-E31C59F411F0}"/>
              </a:ext>
            </a:extLst>
          </p:cNvPr>
          <p:cNvSpPr txBox="1"/>
          <p:nvPr/>
        </p:nvSpPr>
        <p:spPr>
          <a:xfrm>
            <a:off x="3337012" y="6244473"/>
            <a:ext cx="199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Birds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32DA5B3-24E0-4D67-9D98-5D51409AB858}"/>
              </a:ext>
            </a:extLst>
          </p:cNvPr>
          <p:cNvCxnSpPr>
            <a:cxnSpLocks/>
          </p:cNvCxnSpPr>
          <p:nvPr/>
        </p:nvCxnSpPr>
        <p:spPr>
          <a:xfrm flipH="1">
            <a:off x="7314401" y="3667953"/>
            <a:ext cx="83892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C6F4D43-3ECF-4D99-95A6-F08D8B65288E}"/>
              </a:ext>
            </a:extLst>
          </p:cNvPr>
          <p:cNvCxnSpPr>
            <a:cxnSpLocks/>
          </p:cNvCxnSpPr>
          <p:nvPr/>
        </p:nvCxnSpPr>
        <p:spPr>
          <a:xfrm flipH="1" flipV="1">
            <a:off x="8650822" y="3698951"/>
            <a:ext cx="1102688" cy="69171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9C763E-26FE-4CD8-8DFA-4A0DF9735DA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296265" y="1795969"/>
            <a:ext cx="379987" cy="1909037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8AABDC-A570-45B2-960E-E5370754E58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676252" y="1197564"/>
            <a:ext cx="924040" cy="22907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EB631FD-44DF-4FB5-81C9-967370F51506}"/>
              </a:ext>
            </a:extLst>
          </p:cNvPr>
          <p:cNvSpPr txBox="1"/>
          <p:nvPr/>
        </p:nvSpPr>
        <p:spPr>
          <a:xfrm>
            <a:off x="8488947" y="885198"/>
            <a:ext cx="1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Treated Wastewater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E8D6BFC-635B-4C19-BB69-BC3A6C7930DA}"/>
              </a:ext>
            </a:extLst>
          </p:cNvPr>
          <p:cNvCxnSpPr>
            <a:cxnSpLocks/>
          </p:cNvCxnSpPr>
          <p:nvPr/>
        </p:nvCxnSpPr>
        <p:spPr>
          <a:xfrm>
            <a:off x="1397788" y="4386085"/>
            <a:ext cx="626660" cy="56831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792C1FB-4F69-4FD8-9315-4D86103E554F}"/>
              </a:ext>
            </a:extLst>
          </p:cNvPr>
          <p:cNvSpPr txBox="1"/>
          <p:nvPr/>
        </p:nvSpPr>
        <p:spPr>
          <a:xfrm>
            <a:off x="4924226" y="672848"/>
            <a:ext cx="108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Land Use Change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310772-1175-47EE-92B9-C945BF15B643}"/>
              </a:ext>
            </a:extLst>
          </p:cNvPr>
          <p:cNvSpPr txBox="1"/>
          <p:nvPr/>
        </p:nvSpPr>
        <p:spPr>
          <a:xfrm>
            <a:off x="5813328" y="102285"/>
            <a:ext cx="108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Irrigation Efficiency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1CFBD4-DBCE-4E15-9C79-F5531872E694}"/>
              </a:ext>
            </a:extLst>
          </p:cNvPr>
          <p:cNvCxnSpPr>
            <a:cxnSpLocks/>
            <a:stCxn id="128" idx="1"/>
            <a:endCxn id="127" idx="0"/>
          </p:cNvCxnSpPr>
          <p:nvPr/>
        </p:nvCxnSpPr>
        <p:spPr>
          <a:xfrm flipH="1">
            <a:off x="5468607" y="425451"/>
            <a:ext cx="344721" cy="24739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D452672-4982-4D5C-88DA-000236005EAC}"/>
              </a:ext>
            </a:extLst>
          </p:cNvPr>
          <p:cNvCxnSpPr>
            <a:cxnSpLocks/>
            <a:stCxn id="63" idx="1"/>
            <a:endCxn id="128" idx="3"/>
          </p:cNvCxnSpPr>
          <p:nvPr/>
        </p:nvCxnSpPr>
        <p:spPr>
          <a:xfrm flipH="1">
            <a:off x="6902090" y="418898"/>
            <a:ext cx="242800" cy="655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08EE856-F2BA-4151-96E1-343AB8561A09}"/>
              </a:ext>
            </a:extLst>
          </p:cNvPr>
          <p:cNvCxnSpPr>
            <a:cxnSpLocks/>
            <a:stCxn id="127" idx="2"/>
            <a:endCxn id="169" idx="0"/>
          </p:cNvCxnSpPr>
          <p:nvPr/>
        </p:nvCxnSpPr>
        <p:spPr>
          <a:xfrm flipH="1">
            <a:off x="5460318" y="1319179"/>
            <a:ext cx="8289" cy="24739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8C4C048-0017-493E-946E-204682E130C0}"/>
              </a:ext>
            </a:extLst>
          </p:cNvPr>
          <p:cNvSpPr txBox="1"/>
          <p:nvPr/>
        </p:nvSpPr>
        <p:spPr>
          <a:xfrm>
            <a:off x="4797155" y="1566576"/>
            <a:ext cx="132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Water Yield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17FDF5C-D71D-4F7B-9651-EA2E17E98385}"/>
              </a:ext>
            </a:extLst>
          </p:cNvPr>
          <p:cNvCxnSpPr>
            <a:cxnSpLocks/>
            <a:stCxn id="110" idx="2"/>
          </p:cNvCxnSpPr>
          <p:nvPr/>
        </p:nvCxnSpPr>
        <p:spPr>
          <a:xfrm flipV="1">
            <a:off x="6540765" y="5266912"/>
            <a:ext cx="803050" cy="13514"/>
          </a:xfrm>
          <a:prstGeom prst="straightConnector1">
            <a:avLst/>
          </a:prstGeom>
          <a:ln w="127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0C031BF2-7059-4126-8FE3-A51922EBE912}"/>
              </a:ext>
            </a:extLst>
          </p:cNvPr>
          <p:cNvSpPr txBox="1"/>
          <p:nvPr/>
        </p:nvSpPr>
        <p:spPr>
          <a:xfrm>
            <a:off x="7326142" y="5062031"/>
            <a:ext cx="12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Managerial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56D5B-7991-461C-AE4B-58E0FEAA1DD0}"/>
              </a:ext>
            </a:extLst>
          </p:cNvPr>
          <p:cNvSpPr/>
          <p:nvPr/>
        </p:nvSpPr>
        <p:spPr>
          <a:xfrm>
            <a:off x="8283426" y="3182901"/>
            <a:ext cx="320368" cy="104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043FF5-AEA4-4432-8B06-C4442FD5B0FE}"/>
              </a:ext>
            </a:extLst>
          </p:cNvPr>
          <p:cNvSpPr txBox="1"/>
          <p:nvPr/>
        </p:nvSpPr>
        <p:spPr>
          <a:xfrm>
            <a:off x="10026783" y="213669"/>
            <a:ext cx="2003487" cy="2862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b="1" dirty="0"/>
              <a:t>Estimate lake level</a:t>
            </a:r>
          </a:p>
          <a:p>
            <a:pPr marL="228600" indent="-228600"/>
            <a:r>
              <a:rPr lang="en-US" b="1" dirty="0">
                <a:solidFill>
                  <a:srgbClr val="0070C0"/>
                </a:solidFill>
              </a:rPr>
              <a:t>Water allocation</a:t>
            </a:r>
          </a:p>
          <a:p>
            <a:pPr marL="228600" indent="-228600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Irrigation/land use</a:t>
            </a:r>
          </a:p>
          <a:p>
            <a:pPr marL="228600" indent="-228600"/>
            <a:r>
              <a:rPr lang="en-US" b="1" dirty="0">
                <a:solidFill>
                  <a:schemeClr val="accent4"/>
                </a:solidFill>
              </a:rPr>
              <a:t>Lake properties</a:t>
            </a:r>
          </a:p>
          <a:p>
            <a:pPr marL="228600" indent="-228600"/>
            <a:r>
              <a:rPr lang="en-US" b="1" dirty="0">
                <a:solidFill>
                  <a:srgbClr val="00B0F0"/>
                </a:solidFill>
              </a:rPr>
              <a:t>Farmers &amp; governance</a:t>
            </a:r>
          </a:p>
          <a:p>
            <a:pPr marL="228600" indent="-228600"/>
            <a:r>
              <a:rPr lang="en-US" b="1" dirty="0">
                <a:solidFill>
                  <a:srgbClr val="FF0000"/>
                </a:solidFill>
              </a:rPr>
              <a:t>Ecology, salinity, &amp; lake level</a:t>
            </a:r>
          </a:p>
          <a:p>
            <a:pPr marL="228600" indent="-228600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Portfolio/multi-criteria analysis</a:t>
            </a:r>
          </a:p>
        </p:txBody>
      </p:sp>
    </p:spTree>
    <p:extLst>
      <p:ext uri="{BB962C8B-B14F-4D97-AF65-F5344CB8AC3E}">
        <p14:creationId xmlns:p14="http://schemas.microsoft.com/office/powerpoint/2010/main" val="25578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447FE5-1334-43A9-B04C-AC23870572E4}"/>
              </a:ext>
            </a:extLst>
          </p:cNvPr>
          <p:cNvSpPr/>
          <p:nvPr/>
        </p:nvSpPr>
        <p:spPr>
          <a:xfrm>
            <a:off x="417581" y="1173437"/>
            <a:ext cx="3867022" cy="100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C23D9B-5BDB-4394-A1BC-3D502516A48D}"/>
              </a:ext>
            </a:extLst>
          </p:cNvPr>
          <p:cNvSpPr/>
          <p:nvPr/>
        </p:nvSpPr>
        <p:spPr>
          <a:xfrm>
            <a:off x="5142256" y="3045582"/>
            <a:ext cx="1778948" cy="389258"/>
          </a:xfrm>
          <a:custGeom>
            <a:avLst/>
            <a:gdLst>
              <a:gd name="connsiteX0" fmla="*/ 0 w 1765738"/>
              <a:gd name="connsiteY0" fmla="*/ 451945 h 451945"/>
              <a:gd name="connsiteX1" fmla="*/ 0 w 1765738"/>
              <a:gd name="connsiteY1" fmla="*/ 451945 h 451945"/>
              <a:gd name="connsiteX2" fmla="*/ 10510 w 1765738"/>
              <a:gd name="connsiteY2" fmla="*/ 199697 h 451945"/>
              <a:gd name="connsiteX3" fmla="*/ 21020 w 1765738"/>
              <a:gd name="connsiteY3" fmla="*/ 168166 h 451945"/>
              <a:gd name="connsiteX4" fmla="*/ 31531 w 1765738"/>
              <a:gd name="connsiteY4" fmla="*/ 199697 h 451945"/>
              <a:gd name="connsiteX5" fmla="*/ 31531 w 1765738"/>
              <a:gd name="connsiteY5" fmla="*/ 241738 h 451945"/>
              <a:gd name="connsiteX6" fmla="*/ 357352 w 1765738"/>
              <a:gd name="connsiteY6" fmla="*/ 10511 h 451945"/>
              <a:gd name="connsiteX7" fmla="*/ 536027 w 1765738"/>
              <a:gd name="connsiteY7" fmla="*/ 0 h 451945"/>
              <a:gd name="connsiteX8" fmla="*/ 620110 w 1765738"/>
              <a:gd name="connsiteY8" fmla="*/ 31531 h 451945"/>
              <a:gd name="connsiteX9" fmla="*/ 651641 w 1765738"/>
              <a:gd name="connsiteY9" fmla="*/ 42042 h 451945"/>
              <a:gd name="connsiteX10" fmla="*/ 819807 w 1765738"/>
              <a:gd name="connsiteY10" fmla="*/ 52552 h 451945"/>
              <a:gd name="connsiteX11" fmla="*/ 840827 w 1765738"/>
              <a:gd name="connsiteY11" fmla="*/ 84083 h 451945"/>
              <a:gd name="connsiteX12" fmla="*/ 903889 w 1765738"/>
              <a:gd name="connsiteY12" fmla="*/ 105104 h 451945"/>
              <a:gd name="connsiteX13" fmla="*/ 924910 w 1765738"/>
              <a:gd name="connsiteY13" fmla="*/ 168166 h 451945"/>
              <a:gd name="connsiteX14" fmla="*/ 935420 w 1765738"/>
              <a:gd name="connsiteY14" fmla="*/ 199697 h 451945"/>
              <a:gd name="connsiteX15" fmla="*/ 945931 w 1765738"/>
              <a:gd name="connsiteY15" fmla="*/ 294290 h 451945"/>
              <a:gd name="connsiteX16" fmla="*/ 977462 w 1765738"/>
              <a:gd name="connsiteY16" fmla="*/ 304800 h 451945"/>
              <a:gd name="connsiteX17" fmla="*/ 1040524 w 1765738"/>
              <a:gd name="connsiteY17" fmla="*/ 346842 h 451945"/>
              <a:gd name="connsiteX18" fmla="*/ 1051034 w 1765738"/>
              <a:gd name="connsiteY18" fmla="*/ 378373 h 451945"/>
              <a:gd name="connsiteX19" fmla="*/ 1124607 w 1765738"/>
              <a:gd name="connsiteY19" fmla="*/ 409904 h 451945"/>
              <a:gd name="connsiteX20" fmla="*/ 1156138 w 1765738"/>
              <a:gd name="connsiteY20" fmla="*/ 430924 h 451945"/>
              <a:gd name="connsiteX21" fmla="*/ 1208689 w 1765738"/>
              <a:gd name="connsiteY21" fmla="*/ 420414 h 451945"/>
              <a:gd name="connsiteX22" fmla="*/ 1408386 w 1765738"/>
              <a:gd name="connsiteY22" fmla="*/ 409904 h 451945"/>
              <a:gd name="connsiteX23" fmla="*/ 1450427 w 1765738"/>
              <a:gd name="connsiteY23" fmla="*/ 283780 h 451945"/>
              <a:gd name="connsiteX24" fmla="*/ 1492469 w 1765738"/>
              <a:gd name="connsiteY24" fmla="*/ 220717 h 451945"/>
              <a:gd name="connsiteX25" fmla="*/ 1587062 w 1765738"/>
              <a:gd name="connsiteY25" fmla="*/ 199697 h 451945"/>
              <a:gd name="connsiteX26" fmla="*/ 1755227 w 1765738"/>
              <a:gd name="connsiteY26" fmla="*/ 325821 h 451945"/>
              <a:gd name="connsiteX27" fmla="*/ 1765738 w 1765738"/>
              <a:gd name="connsiteY27" fmla="*/ 420414 h 451945"/>
              <a:gd name="connsiteX28" fmla="*/ 0 w 1765738"/>
              <a:gd name="connsiteY28" fmla="*/ 451945 h 451945"/>
              <a:gd name="connsiteX0" fmla="*/ 0 w 1770316"/>
              <a:gd name="connsiteY0" fmla="*/ 451945 h 451945"/>
              <a:gd name="connsiteX1" fmla="*/ 0 w 1770316"/>
              <a:gd name="connsiteY1" fmla="*/ 451945 h 451945"/>
              <a:gd name="connsiteX2" fmla="*/ 10510 w 1770316"/>
              <a:gd name="connsiteY2" fmla="*/ 199697 h 451945"/>
              <a:gd name="connsiteX3" fmla="*/ 21020 w 1770316"/>
              <a:gd name="connsiteY3" fmla="*/ 168166 h 451945"/>
              <a:gd name="connsiteX4" fmla="*/ 31531 w 1770316"/>
              <a:gd name="connsiteY4" fmla="*/ 199697 h 451945"/>
              <a:gd name="connsiteX5" fmla="*/ 31531 w 1770316"/>
              <a:gd name="connsiteY5" fmla="*/ 241738 h 451945"/>
              <a:gd name="connsiteX6" fmla="*/ 357352 w 1770316"/>
              <a:gd name="connsiteY6" fmla="*/ 10511 h 451945"/>
              <a:gd name="connsiteX7" fmla="*/ 536027 w 1770316"/>
              <a:gd name="connsiteY7" fmla="*/ 0 h 451945"/>
              <a:gd name="connsiteX8" fmla="*/ 620110 w 1770316"/>
              <a:gd name="connsiteY8" fmla="*/ 31531 h 451945"/>
              <a:gd name="connsiteX9" fmla="*/ 651641 w 1770316"/>
              <a:gd name="connsiteY9" fmla="*/ 42042 h 451945"/>
              <a:gd name="connsiteX10" fmla="*/ 819807 w 1770316"/>
              <a:gd name="connsiteY10" fmla="*/ 52552 h 451945"/>
              <a:gd name="connsiteX11" fmla="*/ 840827 w 1770316"/>
              <a:gd name="connsiteY11" fmla="*/ 84083 h 451945"/>
              <a:gd name="connsiteX12" fmla="*/ 903889 w 1770316"/>
              <a:gd name="connsiteY12" fmla="*/ 105104 h 451945"/>
              <a:gd name="connsiteX13" fmla="*/ 924910 w 1770316"/>
              <a:gd name="connsiteY13" fmla="*/ 168166 h 451945"/>
              <a:gd name="connsiteX14" fmla="*/ 935420 w 1770316"/>
              <a:gd name="connsiteY14" fmla="*/ 199697 h 451945"/>
              <a:gd name="connsiteX15" fmla="*/ 945931 w 1770316"/>
              <a:gd name="connsiteY15" fmla="*/ 294290 h 451945"/>
              <a:gd name="connsiteX16" fmla="*/ 977462 w 1770316"/>
              <a:gd name="connsiteY16" fmla="*/ 304800 h 451945"/>
              <a:gd name="connsiteX17" fmla="*/ 1040524 w 1770316"/>
              <a:gd name="connsiteY17" fmla="*/ 346842 h 451945"/>
              <a:gd name="connsiteX18" fmla="*/ 1051034 w 1770316"/>
              <a:gd name="connsiteY18" fmla="*/ 378373 h 451945"/>
              <a:gd name="connsiteX19" fmla="*/ 1124607 w 1770316"/>
              <a:gd name="connsiteY19" fmla="*/ 409904 h 451945"/>
              <a:gd name="connsiteX20" fmla="*/ 1156138 w 1770316"/>
              <a:gd name="connsiteY20" fmla="*/ 430924 h 451945"/>
              <a:gd name="connsiteX21" fmla="*/ 1208689 w 1770316"/>
              <a:gd name="connsiteY21" fmla="*/ 420414 h 451945"/>
              <a:gd name="connsiteX22" fmla="*/ 1408386 w 1770316"/>
              <a:gd name="connsiteY22" fmla="*/ 409904 h 451945"/>
              <a:gd name="connsiteX23" fmla="*/ 1450427 w 1770316"/>
              <a:gd name="connsiteY23" fmla="*/ 283780 h 451945"/>
              <a:gd name="connsiteX24" fmla="*/ 1492469 w 1770316"/>
              <a:gd name="connsiteY24" fmla="*/ 220717 h 451945"/>
              <a:gd name="connsiteX25" fmla="*/ 1587062 w 1770316"/>
              <a:gd name="connsiteY25" fmla="*/ 199697 h 451945"/>
              <a:gd name="connsiteX26" fmla="*/ 1755227 w 1770316"/>
              <a:gd name="connsiteY26" fmla="*/ 325821 h 451945"/>
              <a:gd name="connsiteX27" fmla="*/ 1770316 w 1770316"/>
              <a:gd name="connsiteY27" fmla="*/ 446494 h 451945"/>
              <a:gd name="connsiteX28" fmla="*/ 0 w 1770316"/>
              <a:gd name="connsiteY28" fmla="*/ 451945 h 451945"/>
              <a:gd name="connsiteX0" fmla="*/ 0 w 1806938"/>
              <a:gd name="connsiteY0" fmla="*/ 451945 h 451945"/>
              <a:gd name="connsiteX1" fmla="*/ 0 w 1806938"/>
              <a:gd name="connsiteY1" fmla="*/ 451945 h 451945"/>
              <a:gd name="connsiteX2" fmla="*/ 10510 w 1806938"/>
              <a:gd name="connsiteY2" fmla="*/ 199697 h 451945"/>
              <a:gd name="connsiteX3" fmla="*/ 21020 w 1806938"/>
              <a:gd name="connsiteY3" fmla="*/ 168166 h 451945"/>
              <a:gd name="connsiteX4" fmla="*/ 31531 w 1806938"/>
              <a:gd name="connsiteY4" fmla="*/ 199697 h 451945"/>
              <a:gd name="connsiteX5" fmla="*/ 31531 w 1806938"/>
              <a:gd name="connsiteY5" fmla="*/ 241738 h 451945"/>
              <a:gd name="connsiteX6" fmla="*/ 357352 w 1806938"/>
              <a:gd name="connsiteY6" fmla="*/ 10511 h 451945"/>
              <a:gd name="connsiteX7" fmla="*/ 536027 w 1806938"/>
              <a:gd name="connsiteY7" fmla="*/ 0 h 451945"/>
              <a:gd name="connsiteX8" fmla="*/ 620110 w 1806938"/>
              <a:gd name="connsiteY8" fmla="*/ 31531 h 451945"/>
              <a:gd name="connsiteX9" fmla="*/ 651641 w 1806938"/>
              <a:gd name="connsiteY9" fmla="*/ 42042 h 451945"/>
              <a:gd name="connsiteX10" fmla="*/ 819807 w 1806938"/>
              <a:gd name="connsiteY10" fmla="*/ 52552 h 451945"/>
              <a:gd name="connsiteX11" fmla="*/ 840827 w 1806938"/>
              <a:gd name="connsiteY11" fmla="*/ 84083 h 451945"/>
              <a:gd name="connsiteX12" fmla="*/ 903889 w 1806938"/>
              <a:gd name="connsiteY12" fmla="*/ 105104 h 451945"/>
              <a:gd name="connsiteX13" fmla="*/ 924910 w 1806938"/>
              <a:gd name="connsiteY13" fmla="*/ 168166 h 451945"/>
              <a:gd name="connsiteX14" fmla="*/ 935420 w 1806938"/>
              <a:gd name="connsiteY14" fmla="*/ 199697 h 451945"/>
              <a:gd name="connsiteX15" fmla="*/ 945931 w 1806938"/>
              <a:gd name="connsiteY15" fmla="*/ 294290 h 451945"/>
              <a:gd name="connsiteX16" fmla="*/ 977462 w 1806938"/>
              <a:gd name="connsiteY16" fmla="*/ 304800 h 451945"/>
              <a:gd name="connsiteX17" fmla="*/ 1040524 w 1806938"/>
              <a:gd name="connsiteY17" fmla="*/ 346842 h 451945"/>
              <a:gd name="connsiteX18" fmla="*/ 1051034 w 1806938"/>
              <a:gd name="connsiteY18" fmla="*/ 378373 h 451945"/>
              <a:gd name="connsiteX19" fmla="*/ 1124607 w 1806938"/>
              <a:gd name="connsiteY19" fmla="*/ 409904 h 451945"/>
              <a:gd name="connsiteX20" fmla="*/ 1156138 w 1806938"/>
              <a:gd name="connsiteY20" fmla="*/ 430924 h 451945"/>
              <a:gd name="connsiteX21" fmla="*/ 1208689 w 1806938"/>
              <a:gd name="connsiteY21" fmla="*/ 420414 h 451945"/>
              <a:gd name="connsiteX22" fmla="*/ 1408386 w 1806938"/>
              <a:gd name="connsiteY22" fmla="*/ 409904 h 451945"/>
              <a:gd name="connsiteX23" fmla="*/ 1450427 w 1806938"/>
              <a:gd name="connsiteY23" fmla="*/ 283780 h 451945"/>
              <a:gd name="connsiteX24" fmla="*/ 1492469 w 1806938"/>
              <a:gd name="connsiteY24" fmla="*/ 220717 h 451945"/>
              <a:gd name="connsiteX25" fmla="*/ 1587062 w 1806938"/>
              <a:gd name="connsiteY25" fmla="*/ 199697 h 451945"/>
              <a:gd name="connsiteX26" fmla="*/ 1755227 w 1806938"/>
              <a:gd name="connsiteY26" fmla="*/ 325821 h 451945"/>
              <a:gd name="connsiteX27" fmla="*/ 1806938 w 1806938"/>
              <a:gd name="connsiteY27" fmla="*/ 447580 h 451945"/>
              <a:gd name="connsiteX28" fmla="*/ 0 w 1806938"/>
              <a:gd name="connsiteY28" fmla="*/ 451945 h 451945"/>
              <a:gd name="connsiteX0" fmla="*/ 0 w 1909031"/>
              <a:gd name="connsiteY0" fmla="*/ 460374 h 460374"/>
              <a:gd name="connsiteX1" fmla="*/ 102093 w 1909031"/>
              <a:gd name="connsiteY1" fmla="*/ 451945 h 460374"/>
              <a:gd name="connsiteX2" fmla="*/ 112603 w 1909031"/>
              <a:gd name="connsiteY2" fmla="*/ 199697 h 460374"/>
              <a:gd name="connsiteX3" fmla="*/ 123113 w 1909031"/>
              <a:gd name="connsiteY3" fmla="*/ 168166 h 460374"/>
              <a:gd name="connsiteX4" fmla="*/ 133624 w 1909031"/>
              <a:gd name="connsiteY4" fmla="*/ 199697 h 460374"/>
              <a:gd name="connsiteX5" fmla="*/ 133624 w 1909031"/>
              <a:gd name="connsiteY5" fmla="*/ 241738 h 460374"/>
              <a:gd name="connsiteX6" fmla="*/ 459445 w 1909031"/>
              <a:gd name="connsiteY6" fmla="*/ 10511 h 460374"/>
              <a:gd name="connsiteX7" fmla="*/ 638120 w 1909031"/>
              <a:gd name="connsiteY7" fmla="*/ 0 h 460374"/>
              <a:gd name="connsiteX8" fmla="*/ 722203 w 1909031"/>
              <a:gd name="connsiteY8" fmla="*/ 31531 h 460374"/>
              <a:gd name="connsiteX9" fmla="*/ 753734 w 1909031"/>
              <a:gd name="connsiteY9" fmla="*/ 42042 h 460374"/>
              <a:gd name="connsiteX10" fmla="*/ 921900 w 1909031"/>
              <a:gd name="connsiteY10" fmla="*/ 52552 h 460374"/>
              <a:gd name="connsiteX11" fmla="*/ 942920 w 1909031"/>
              <a:gd name="connsiteY11" fmla="*/ 84083 h 460374"/>
              <a:gd name="connsiteX12" fmla="*/ 1005982 w 1909031"/>
              <a:gd name="connsiteY12" fmla="*/ 105104 h 460374"/>
              <a:gd name="connsiteX13" fmla="*/ 1027003 w 1909031"/>
              <a:gd name="connsiteY13" fmla="*/ 168166 h 460374"/>
              <a:gd name="connsiteX14" fmla="*/ 1037513 w 1909031"/>
              <a:gd name="connsiteY14" fmla="*/ 199697 h 460374"/>
              <a:gd name="connsiteX15" fmla="*/ 1048024 w 1909031"/>
              <a:gd name="connsiteY15" fmla="*/ 294290 h 460374"/>
              <a:gd name="connsiteX16" fmla="*/ 1079555 w 1909031"/>
              <a:gd name="connsiteY16" fmla="*/ 304800 h 460374"/>
              <a:gd name="connsiteX17" fmla="*/ 1142617 w 1909031"/>
              <a:gd name="connsiteY17" fmla="*/ 346842 h 460374"/>
              <a:gd name="connsiteX18" fmla="*/ 1153127 w 1909031"/>
              <a:gd name="connsiteY18" fmla="*/ 378373 h 460374"/>
              <a:gd name="connsiteX19" fmla="*/ 1226700 w 1909031"/>
              <a:gd name="connsiteY19" fmla="*/ 409904 h 460374"/>
              <a:gd name="connsiteX20" fmla="*/ 1258231 w 1909031"/>
              <a:gd name="connsiteY20" fmla="*/ 430924 h 460374"/>
              <a:gd name="connsiteX21" fmla="*/ 1310782 w 1909031"/>
              <a:gd name="connsiteY21" fmla="*/ 420414 h 460374"/>
              <a:gd name="connsiteX22" fmla="*/ 1510479 w 1909031"/>
              <a:gd name="connsiteY22" fmla="*/ 409904 h 460374"/>
              <a:gd name="connsiteX23" fmla="*/ 1552520 w 1909031"/>
              <a:gd name="connsiteY23" fmla="*/ 283780 h 460374"/>
              <a:gd name="connsiteX24" fmla="*/ 1594562 w 1909031"/>
              <a:gd name="connsiteY24" fmla="*/ 220717 h 460374"/>
              <a:gd name="connsiteX25" fmla="*/ 1689155 w 1909031"/>
              <a:gd name="connsiteY25" fmla="*/ 199697 h 460374"/>
              <a:gd name="connsiteX26" fmla="*/ 1857320 w 1909031"/>
              <a:gd name="connsiteY26" fmla="*/ 325821 h 460374"/>
              <a:gd name="connsiteX27" fmla="*/ 1909031 w 1909031"/>
              <a:gd name="connsiteY27" fmla="*/ 447580 h 460374"/>
              <a:gd name="connsiteX28" fmla="*/ 0 w 1909031"/>
              <a:gd name="connsiteY28" fmla="*/ 460374 h 460374"/>
              <a:gd name="connsiteX0" fmla="*/ 0 w 1909031"/>
              <a:gd name="connsiteY0" fmla="*/ 460374 h 460374"/>
              <a:gd name="connsiteX1" fmla="*/ 79899 w 1909031"/>
              <a:gd name="connsiteY1" fmla="*/ 397154 h 460374"/>
              <a:gd name="connsiteX2" fmla="*/ 112603 w 1909031"/>
              <a:gd name="connsiteY2" fmla="*/ 199697 h 460374"/>
              <a:gd name="connsiteX3" fmla="*/ 123113 w 1909031"/>
              <a:gd name="connsiteY3" fmla="*/ 168166 h 460374"/>
              <a:gd name="connsiteX4" fmla="*/ 133624 w 1909031"/>
              <a:gd name="connsiteY4" fmla="*/ 199697 h 460374"/>
              <a:gd name="connsiteX5" fmla="*/ 133624 w 1909031"/>
              <a:gd name="connsiteY5" fmla="*/ 241738 h 460374"/>
              <a:gd name="connsiteX6" fmla="*/ 459445 w 1909031"/>
              <a:gd name="connsiteY6" fmla="*/ 10511 h 460374"/>
              <a:gd name="connsiteX7" fmla="*/ 638120 w 1909031"/>
              <a:gd name="connsiteY7" fmla="*/ 0 h 460374"/>
              <a:gd name="connsiteX8" fmla="*/ 722203 w 1909031"/>
              <a:gd name="connsiteY8" fmla="*/ 31531 h 460374"/>
              <a:gd name="connsiteX9" fmla="*/ 753734 w 1909031"/>
              <a:gd name="connsiteY9" fmla="*/ 42042 h 460374"/>
              <a:gd name="connsiteX10" fmla="*/ 921900 w 1909031"/>
              <a:gd name="connsiteY10" fmla="*/ 52552 h 460374"/>
              <a:gd name="connsiteX11" fmla="*/ 942920 w 1909031"/>
              <a:gd name="connsiteY11" fmla="*/ 84083 h 460374"/>
              <a:gd name="connsiteX12" fmla="*/ 1005982 w 1909031"/>
              <a:gd name="connsiteY12" fmla="*/ 105104 h 460374"/>
              <a:gd name="connsiteX13" fmla="*/ 1027003 w 1909031"/>
              <a:gd name="connsiteY13" fmla="*/ 168166 h 460374"/>
              <a:gd name="connsiteX14" fmla="*/ 1037513 w 1909031"/>
              <a:gd name="connsiteY14" fmla="*/ 199697 h 460374"/>
              <a:gd name="connsiteX15" fmla="*/ 1048024 w 1909031"/>
              <a:gd name="connsiteY15" fmla="*/ 294290 h 460374"/>
              <a:gd name="connsiteX16" fmla="*/ 1079555 w 1909031"/>
              <a:gd name="connsiteY16" fmla="*/ 304800 h 460374"/>
              <a:gd name="connsiteX17" fmla="*/ 1142617 w 1909031"/>
              <a:gd name="connsiteY17" fmla="*/ 346842 h 460374"/>
              <a:gd name="connsiteX18" fmla="*/ 1153127 w 1909031"/>
              <a:gd name="connsiteY18" fmla="*/ 378373 h 460374"/>
              <a:gd name="connsiteX19" fmla="*/ 1226700 w 1909031"/>
              <a:gd name="connsiteY19" fmla="*/ 409904 h 460374"/>
              <a:gd name="connsiteX20" fmla="*/ 1258231 w 1909031"/>
              <a:gd name="connsiteY20" fmla="*/ 430924 h 460374"/>
              <a:gd name="connsiteX21" fmla="*/ 1310782 w 1909031"/>
              <a:gd name="connsiteY21" fmla="*/ 420414 h 460374"/>
              <a:gd name="connsiteX22" fmla="*/ 1510479 w 1909031"/>
              <a:gd name="connsiteY22" fmla="*/ 409904 h 460374"/>
              <a:gd name="connsiteX23" fmla="*/ 1552520 w 1909031"/>
              <a:gd name="connsiteY23" fmla="*/ 283780 h 460374"/>
              <a:gd name="connsiteX24" fmla="*/ 1594562 w 1909031"/>
              <a:gd name="connsiteY24" fmla="*/ 220717 h 460374"/>
              <a:gd name="connsiteX25" fmla="*/ 1689155 w 1909031"/>
              <a:gd name="connsiteY25" fmla="*/ 199697 h 460374"/>
              <a:gd name="connsiteX26" fmla="*/ 1857320 w 1909031"/>
              <a:gd name="connsiteY26" fmla="*/ 325821 h 460374"/>
              <a:gd name="connsiteX27" fmla="*/ 1909031 w 1909031"/>
              <a:gd name="connsiteY27" fmla="*/ 447580 h 460374"/>
              <a:gd name="connsiteX28" fmla="*/ 0 w 1909031"/>
              <a:gd name="connsiteY28" fmla="*/ 460374 h 460374"/>
              <a:gd name="connsiteX0" fmla="*/ 0 w 1909031"/>
              <a:gd name="connsiteY0" fmla="*/ 460374 h 460374"/>
              <a:gd name="connsiteX1" fmla="*/ 84338 w 1909031"/>
              <a:gd name="connsiteY1" fmla="*/ 363435 h 460374"/>
              <a:gd name="connsiteX2" fmla="*/ 112603 w 1909031"/>
              <a:gd name="connsiteY2" fmla="*/ 199697 h 460374"/>
              <a:gd name="connsiteX3" fmla="*/ 123113 w 1909031"/>
              <a:gd name="connsiteY3" fmla="*/ 168166 h 460374"/>
              <a:gd name="connsiteX4" fmla="*/ 133624 w 1909031"/>
              <a:gd name="connsiteY4" fmla="*/ 199697 h 460374"/>
              <a:gd name="connsiteX5" fmla="*/ 133624 w 1909031"/>
              <a:gd name="connsiteY5" fmla="*/ 241738 h 460374"/>
              <a:gd name="connsiteX6" fmla="*/ 459445 w 1909031"/>
              <a:gd name="connsiteY6" fmla="*/ 10511 h 460374"/>
              <a:gd name="connsiteX7" fmla="*/ 638120 w 1909031"/>
              <a:gd name="connsiteY7" fmla="*/ 0 h 460374"/>
              <a:gd name="connsiteX8" fmla="*/ 722203 w 1909031"/>
              <a:gd name="connsiteY8" fmla="*/ 31531 h 460374"/>
              <a:gd name="connsiteX9" fmla="*/ 753734 w 1909031"/>
              <a:gd name="connsiteY9" fmla="*/ 42042 h 460374"/>
              <a:gd name="connsiteX10" fmla="*/ 921900 w 1909031"/>
              <a:gd name="connsiteY10" fmla="*/ 52552 h 460374"/>
              <a:gd name="connsiteX11" fmla="*/ 942920 w 1909031"/>
              <a:gd name="connsiteY11" fmla="*/ 84083 h 460374"/>
              <a:gd name="connsiteX12" fmla="*/ 1005982 w 1909031"/>
              <a:gd name="connsiteY12" fmla="*/ 105104 h 460374"/>
              <a:gd name="connsiteX13" fmla="*/ 1027003 w 1909031"/>
              <a:gd name="connsiteY13" fmla="*/ 168166 h 460374"/>
              <a:gd name="connsiteX14" fmla="*/ 1037513 w 1909031"/>
              <a:gd name="connsiteY14" fmla="*/ 199697 h 460374"/>
              <a:gd name="connsiteX15" fmla="*/ 1048024 w 1909031"/>
              <a:gd name="connsiteY15" fmla="*/ 294290 h 460374"/>
              <a:gd name="connsiteX16" fmla="*/ 1079555 w 1909031"/>
              <a:gd name="connsiteY16" fmla="*/ 304800 h 460374"/>
              <a:gd name="connsiteX17" fmla="*/ 1142617 w 1909031"/>
              <a:gd name="connsiteY17" fmla="*/ 346842 h 460374"/>
              <a:gd name="connsiteX18" fmla="*/ 1153127 w 1909031"/>
              <a:gd name="connsiteY18" fmla="*/ 378373 h 460374"/>
              <a:gd name="connsiteX19" fmla="*/ 1226700 w 1909031"/>
              <a:gd name="connsiteY19" fmla="*/ 409904 h 460374"/>
              <a:gd name="connsiteX20" fmla="*/ 1258231 w 1909031"/>
              <a:gd name="connsiteY20" fmla="*/ 430924 h 460374"/>
              <a:gd name="connsiteX21" fmla="*/ 1310782 w 1909031"/>
              <a:gd name="connsiteY21" fmla="*/ 420414 h 460374"/>
              <a:gd name="connsiteX22" fmla="*/ 1510479 w 1909031"/>
              <a:gd name="connsiteY22" fmla="*/ 409904 h 460374"/>
              <a:gd name="connsiteX23" fmla="*/ 1552520 w 1909031"/>
              <a:gd name="connsiteY23" fmla="*/ 283780 h 460374"/>
              <a:gd name="connsiteX24" fmla="*/ 1594562 w 1909031"/>
              <a:gd name="connsiteY24" fmla="*/ 220717 h 460374"/>
              <a:gd name="connsiteX25" fmla="*/ 1689155 w 1909031"/>
              <a:gd name="connsiteY25" fmla="*/ 199697 h 460374"/>
              <a:gd name="connsiteX26" fmla="*/ 1857320 w 1909031"/>
              <a:gd name="connsiteY26" fmla="*/ 325821 h 460374"/>
              <a:gd name="connsiteX27" fmla="*/ 1909031 w 1909031"/>
              <a:gd name="connsiteY27" fmla="*/ 447580 h 460374"/>
              <a:gd name="connsiteX28" fmla="*/ 0 w 1909031"/>
              <a:gd name="connsiteY28" fmla="*/ 460374 h 46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09031" h="460374">
                <a:moveTo>
                  <a:pt x="0" y="460374"/>
                </a:moveTo>
                <a:lnTo>
                  <a:pt x="84338" y="363435"/>
                </a:lnTo>
                <a:cubicBezTo>
                  <a:pt x="87841" y="279352"/>
                  <a:pt x="106141" y="232242"/>
                  <a:pt x="112603" y="199697"/>
                </a:cubicBezTo>
                <a:cubicBezTo>
                  <a:pt x="119065" y="167152"/>
                  <a:pt x="112034" y="168166"/>
                  <a:pt x="123113" y="168166"/>
                </a:cubicBezTo>
                <a:cubicBezTo>
                  <a:pt x="134192" y="168166"/>
                  <a:pt x="132057" y="188729"/>
                  <a:pt x="133624" y="199697"/>
                </a:cubicBezTo>
                <a:cubicBezTo>
                  <a:pt x="135606" y="213570"/>
                  <a:pt x="133624" y="227724"/>
                  <a:pt x="133624" y="241738"/>
                </a:cubicBezTo>
                <a:lnTo>
                  <a:pt x="459445" y="10511"/>
                </a:lnTo>
                <a:lnTo>
                  <a:pt x="638120" y="0"/>
                </a:lnTo>
                <a:lnTo>
                  <a:pt x="722203" y="31531"/>
                </a:lnTo>
                <a:cubicBezTo>
                  <a:pt x="732615" y="35317"/>
                  <a:pt x="742716" y="40882"/>
                  <a:pt x="753734" y="42042"/>
                </a:cubicBezTo>
                <a:cubicBezTo>
                  <a:pt x="809590" y="47922"/>
                  <a:pt x="865845" y="49049"/>
                  <a:pt x="921900" y="52552"/>
                </a:cubicBezTo>
                <a:cubicBezTo>
                  <a:pt x="928907" y="63062"/>
                  <a:pt x="932208" y="77388"/>
                  <a:pt x="942920" y="84083"/>
                </a:cubicBezTo>
                <a:cubicBezTo>
                  <a:pt x="961710" y="95827"/>
                  <a:pt x="1005982" y="105104"/>
                  <a:pt x="1005982" y="105104"/>
                </a:cubicBezTo>
                <a:lnTo>
                  <a:pt x="1027003" y="168166"/>
                </a:lnTo>
                <a:lnTo>
                  <a:pt x="1037513" y="199697"/>
                </a:lnTo>
                <a:cubicBezTo>
                  <a:pt x="1041017" y="231228"/>
                  <a:pt x="1036241" y="264834"/>
                  <a:pt x="1048024" y="294290"/>
                </a:cubicBezTo>
                <a:cubicBezTo>
                  <a:pt x="1052139" y="304576"/>
                  <a:pt x="1069870" y="299420"/>
                  <a:pt x="1079555" y="304800"/>
                </a:cubicBezTo>
                <a:cubicBezTo>
                  <a:pt x="1101640" y="317069"/>
                  <a:pt x="1142617" y="346842"/>
                  <a:pt x="1142617" y="346842"/>
                </a:cubicBezTo>
                <a:cubicBezTo>
                  <a:pt x="1146120" y="357352"/>
                  <a:pt x="1146206" y="369722"/>
                  <a:pt x="1153127" y="378373"/>
                </a:cubicBezTo>
                <a:cubicBezTo>
                  <a:pt x="1171272" y="401054"/>
                  <a:pt x="1201457" y="403593"/>
                  <a:pt x="1226700" y="409904"/>
                </a:cubicBezTo>
                <a:cubicBezTo>
                  <a:pt x="1237210" y="416911"/>
                  <a:pt x="1245697" y="429357"/>
                  <a:pt x="1258231" y="430924"/>
                </a:cubicBezTo>
                <a:cubicBezTo>
                  <a:pt x="1275957" y="433140"/>
                  <a:pt x="1292980" y="421897"/>
                  <a:pt x="1310782" y="420414"/>
                </a:cubicBezTo>
                <a:cubicBezTo>
                  <a:pt x="1377210" y="414879"/>
                  <a:pt x="1443913" y="413407"/>
                  <a:pt x="1510479" y="409904"/>
                </a:cubicBezTo>
                <a:lnTo>
                  <a:pt x="1552520" y="283780"/>
                </a:lnTo>
                <a:cubicBezTo>
                  <a:pt x="1562396" y="254153"/>
                  <a:pt x="1562356" y="238609"/>
                  <a:pt x="1594562" y="220717"/>
                </a:cubicBezTo>
                <a:cubicBezTo>
                  <a:pt x="1638380" y="196373"/>
                  <a:pt x="1649324" y="199697"/>
                  <a:pt x="1689155" y="199697"/>
                </a:cubicBezTo>
                <a:lnTo>
                  <a:pt x="1857320" y="325821"/>
                </a:lnTo>
                <a:lnTo>
                  <a:pt x="1909031" y="447580"/>
                </a:lnTo>
                <a:lnTo>
                  <a:pt x="0" y="46037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C0C4DD-7024-4BB5-A8D3-1308E28AA61E}"/>
              </a:ext>
            </a:extLst>
          </p:cNvPr>
          <p:cNvSpPr/>
          <p:nvPr/>
        </p:nvSpPr>
        <p:spPr>
          <a:xfrm>
            <a:off x="1412414" y="3431692"/>
            <a:ext cx="7765369" cy="2267074"/>
          </a:xfrm>
          <a:custGeom>
            <a:avLst/>
            <a:gdLst>
              <a:gd name="connsiteX0" fmla="*/ 0 w 8234150"/>
              <a:gd name="connsiteY0" fmla="*/ 4549 h 1942531"/>
              <a:gd name="connsiteX1" fmla="*/ 441278 w 8234150"/>
              <a:gd name="connsiteY1" fmla="*/ 413982 h 1942531"/>
              <a:gd name="connsiteX2" fmla="*/ 1137314 w 8234150"/>
              <a:gd name="connsiteY2" fmla="*/ 832513 h 1942531"/>
              <a:gd name="connsiteX3" fmla="*/ 2092657 w 8234150"/>
              <a:gd name="connsiteY3" fmla="*/ 1278340 h 1942531"/>
              <a:gd name="connsiteX4" fmla="*/ 2888776 w 8234150"/>
              <a:gd name="connsiteY4" fmla="*/ 1642281 h 1942531"/>
              <a:gd name="connsiteX5" fmla="*/ 4057935 w 8234150"/>
              <a:gd name="connsiteY5" fmla="*/ 1878842 h 1942531"/>
              <a:gd name="connsiteX6" fmla="*/ 6014114 w 8234150"/>
              <a:gd name="connsiteY6" fmla="*/ 1942531 h 1942531"/>
              <a:gd name="connsiteX7" fmla="*/ 7187821 w 8234150"/>
              <a:gd name="connsiteY7" fmla="*/ 1610436 h 1942531"/>
              <a:gd name="connsiteX8" fmla="*/ 7847463 w 8234150"/>
              <a:gd name="connsiteY8" fmla="*/ 827964 h 1942531"/>
              <a:gd name="connsiteX9" fmla="*/ 7952096 w 8234150"/>
              <a:gd name="connsiteY9" fmla="*/ 677839 h 1942531"/>
              <a:gd name="connsiteX10" fmla="*/ 8234150 w 8234150"/>
              <a:gd name="connsiteY10" fmla="*/ 0 h 1942531"/>
              <a:gd name="connsiteX11" fmla="*/ 0 w 8234150"/>
              <a:gd name="connsiteY11" fmla="*/ 4549 h 194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150" h="1942531">
                <a:moveTo>
                  <a:pt x="0" y="4549"/>
                </a:moveTo>
                <a:lnTo>
                  <a:pt x="441278" y="413982"/>
                </a:lnTo>
                <a:lnTo>
                  <a:pt x="1137314" y="832513"/>
                </a:lnTo>
                <a:lnTo>
                  <a:pt x="2092657" y="1278340"/>
                </a:lnTo>
                <a:lnTo>
                  <a:pt x="2888776" y="1642281"/>
                </a:lnTo>
                <a:lnTo>
                  <a:pt x="4057935" y="1878842"/>
                </a:lnTo>
                <a:lnTo>
                  <a:pt x="6014114" y="1942531"/>
                </a:lnTo>
                <a:lnTo>
                  <a:pt x="7187821" y="1610436"/>
                </a:lnTo>
                <a:lnTo>
                  <a:pt x="7847463" y="827964"/>
                </a:lnTo>
                <a:lnTo>
                  <a:pt x="7952096" y="677839"/>
                </a:lnTo>
                <a:lnTo>
                  <a:pt x="8234150" y="0"/>
                </a:lnTo>
                <a:lnTo>
                  <a:pt x="0" y="454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70E964-1381-4509-886C-A45579B30EA1}"/>
              </a:ext>
            </a:extLst>
          </p:cNvPr>
          <p:cNvSpPr/>
          <p:nvPr/>
        </p:nvSpPr>
        <p:spPr>
          <a:xfrm>
            <a:off x="8975834" y="3406806"/>
            <a:ext cx="2346672" cy="638660"/>
          </a:xfrm>
          <a:custGeom>
            <a:avLst/>
            <a:gdLst>
              <a:gd name="connsiteX0" fmla="*/ 0 w 1323833"/>
              <a:gd name="connsiteY0" fmla="*/ 227463 h 227463"/>
              <a:gd name="connsiteX1" fmla="*/ 555009 w 1323833"/>
              <a:gd name="connsiteY1" fmla="*/ 186519 h 227463"/>
              <a:gd name="connsiteX2" fmla="*/ 1323833 w 1323833"/>
              <a:gd name="connsiteY2" fmla="*/ 0 h 227463"/>
              <a:gd name="connsiteX3" fmla="*/ 90986 w 1323833"/>
              <a:gd name="connsiteY3" fmla="*/ 4549 h 227463"/>
              <a:gd name="connsiteX4" fmla="*/ 0 w 1323833"/>
              <a:gd name="connsiteY4" fmla="*/ 227463 h 227463"/>
              <a:gd name="connsiteX0" fmla="*/ 0 w 1321636"/>
              <a:gd name="connsiteY0" fmla="*/ 248755 h 248755"/>
              <a:gd name="connsiteX1" fmla="*/ 555009 w 1321636"/>
              <a:gd name="connsiteY1" fmla="*/ 207811 h 248755"/>
              <a:gd name="connsiteX2" fmla="*/ 1321636 w 1321636"/>
              <a:gd name="connsiteY2" fmla="*/ 0 h 248755"/>
              <a:gd name="connsiteX3" fmla="*/ 90986 w 1321636"/>
              <a:gd name="connsiteY3" fmla="*/ 25841 h 248755"/>
              <a:gd name="connsiteX4" fmla="*/ 0 w 1321636"/>
              <a:gd name="connsiteY4" fmla="*/ 248755 h 248755"/>
              <a:gd name="connsiteX0" fmla="*/ 0 w 1161283"/>
              <a:gd name="connsiteY0" fmla="*/ 235652 h 235652"/>
              <a:gd name="connsiteX1" fmla="*/ 555009 w 1161283"/>
              <a:gd name="connsiteY1" fmla="*/ 194708 h 235652"/>
              <a:gd name="connsiteX2" fmla="*/ 1161283 w 1161283"/>
              <a:gd name="connsiteY2" fmla="*/ 0 h 235652"/>
              <a:gd name="connsiteX3" fmla="*/ 90986 w 1161283"/>
              <a:gd name="connsiteY3" fmla="*/ 12738 h 235652"/>
              <a:gd name="connsiteX4" fmla="*/ 0 w 1161283"/>
              <a:gd name="connsiteY4" fmla="*/ 235652 h 23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283" h="235652">
                <a:moveTo>
                  <a:pt x="0" y="235652"/>
                </a:moveTo>
                <a:lnTo>
                  <a:pt x="555009" y="194708"/>
                </a:lnTo>
                <a:lnTo>
                  <a:pt x="1161283" y="0"/>
                </a:lnTo>
                <a:lnTo>
                  <a:pt x="90986" y="12738"/>
                </a:lnTo>
                <a:lnTo>
                  <a:pt x="0" y="235652"/>
                </a:lnTo>
                <a:close/>
              </a:path>
            </a:pathLst>
          </a:custGeom>
          <a:pattFill prst="smConfetti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5E21FF85-DB6E-4B8D-B8AB-9F95DA928F72}"/>
              </a:ext>
            </a:extLst>
          </p:cNvPr>
          <p:cNvSpPr/>
          <p:nvPr/>
        </p:nvSpPr>
        <p:spPr>
          <a:xfrm>
            <a:off x="4822534" y="3322641"/>
            <a:ext cx="362923" cy="2267074"/>
          </a:xfrm>
          <a:prstGeom prst="trapezoid">
            <a:avLst/>
          </a:prstGeom>
          <a:pattFill prst="pct70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E421D-2786-4718-9E38-31AC48F1A36E}"/>
              </a:ext>
            </a:extLst>
          </p:cNvPr>
          <p:cNvSpPr txBox="1"/>
          <p:nvPr/>
        </p:nvSpPr>
        <p:spPr>
          <a:xfrm>
            <a:off x="6413474" y="3495584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Artemia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ACABC-71EF-4A3A-83D2-08F5CD6A0B1D}"/>
              </a:ext>
            </a:extLst>
          </p:cNvPr>
          <p:cNvSpPr txBox="1"/>
          <p:nvPr/>
        </p:nvSpPr>
        <p:spPr>
          <a:xfrm>
            <a:off x="9890026" y="3402094"/>
            <a:ext cx="10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Wetlands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DF6D1D-18CA-4D26-B224-730A039455E4}"/>
              </a:ext>
            </a:extLst>
          </p:cNvPr>
          <p:cNvSpPr txBox="1"/>
          <p:nvPr/>
        </p:nvSpPr>
        <p:spPr>
          <a:xfrm>
            <a:off x="7146057" y="469235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Salinity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EFFD6DF1-3076-4319-B0A9-6F9FE8C4DFFB}"/>
              </a:ext>
            </a:extLst>
          </p:cNvPr>
          <p:cNvSpPr/>
          <p:nvPr/>
        </p:nvSpPr>
        <p:spPr>
          <a:xfrm rot="16200000">
            <a:off x="4727550" y="3484531"/>
            <a:ext cx="502916" cy="1000084"/>
          </a:xfrm>
          <a:prstGeom prst="upDownArrow">
            <a:avLst/>
          </a:prstGeom>
          <a:solidFill>
            <a:schemeClr val="bg1"/>
          </a:solidFill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885A14-0293-446A-B339-38AA1C15BB5A}"/>
              </a:ext>
            </a:extLst>
          </p:cNvPr>
          <p:cNvSpPr txBox="1"/>
          <p:nvPr/>
        </p:nvSpPr>
        <p:spPr>
          <a:xfrm>
            <a:off x="4645642" y="21750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Mammals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23DAA1-AB86-4C6C-A23F-7DC92B63E15A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3932506" y="3441209"/>
            <a:ext cx="866182" cy="20196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30B1FB-3255-4E29-989C-29CF72FB9B9C}"/>
              </a:ext>
            </a:extLst>
          </p:cNvPr>
          <p:cNvSpPr/>
          <p:nvPr/>
        </p:nvSpPr>
        <p:spPr>
          <a:xfrm>
            <a:off x="11043820" y="2497496"/>
            <a:ext cx="1176927" cy="870558"/>
          </a:xfrm>
          <a:custGeom>
            <a:avLst/>
            <a:gdLst>
              <a:gd name="connsiteX0" fmla="*/ 1388533 w 1388533"/>
              <a:gd name="connsiteY0" fmla="*/ 38935 h 276002"/>
              <a:gd name="connsiteX1" fmla="*/ 982133 w 1388533"/>
              <a:gd name="connsiteY1" fmla="*/ 9906 h 276002"/>
              <a:gd name="connsiteX2" fmla="*/ 585409 w 1388533"/>
              <a:gd name="connsiteY2" fmla="*/ 188916 h 276002"/>
              <a:gd name="connsiteX3" fmla="*/ 0 w 1388533"/>
              <a:gd name="connsiteY3" fmla="*/ 276002 h 276002"/>
              <a:gd name="connsiteX0" fmla="*/ 1388533 w 1388533"/>
              <a:gd name="connsiteY0" fmla="*/ 13697 h 250764"/>
              <a:gd name="connsiteX1" fmla="*/ 1070910 w 1388533"/>
              <a:gd name="connsiteY1" fmla="*/ 28836 h 250764"/>
              <a:gd name="connsiteX2" fmla="*/ 585409 w 1388533"/>
              <a:gd name="connsiteY2" fmla="*/ 163678 h 250764"/>
              <a:gd name="connsiteX3" fmla="*/ 0 w 1388533"/>
              <a:gd name="connsiteY3" fmla="*/ 250764 h 250764"/>
              <a:gd name="connsiteX0" fmla="*/ 1388533 w 1388533"/>
              <a:gd name="connsiteY0" fmla="*/ 12746 h 249813"/>
              <a:gd name="connsiteX1" fmla="*/ 1070910 w 1388533"/>
              <a:gd name="connsiteY1" fmla="*/ 27885 h 249813"/>
              <a:gd name="connsiteX2" fmla="*/ 585409 w 1388533"/>
              <a:gd name="connsiteY2" fmla="*/ 162727 h 249813"/>
              <a:gd name="connsiteX3" fmla="*/ 0 w 1388533"/>
              <a:gd name="connsiteY3" fmla="*/ 249813 h 249813"/>
              <a:gd name="connsiteX0" fmla="*/ 1410728 w 1410728"/>
              <a:gd name="connsiteY0" fmla="*/ 9184 h 271681"/>
              <a:gd name="connsiteX1" fmla="*/ 1070910 w 1410728"/>
              <a:gd name="connsiteY1" fmla="*/ 49753 h 271681"/>
              <a:gd name="connsiteX2" fmla="*/ 585409 w 1410728"/>
              <a:gd name="connsiteY2" fmla="*/ 184595 h 271681"/>
              <a:gd name="connsiteX3" fmla="*/ 0 w 1410728"/>
              <a:gd name="connsiteY3" fmla="*/ 271681 h 271681"/>
              <a:gd name="connsiteX0" fmla="*/ 1410728 w 1410728"/>
              <a:gd name="connsiteY0" fmla="*/ 0 h 262497"/>
              <a:gd name="connsiteX1" fmla="*/ 1070910 w 1410728"/>
              <a:gd name="connsiteY1" fmla="*/ 40569 h 262497"/>
              <a:gd name="connsiteX2" fmla="*/ 585409 w 1410728"/>
              <a:gd name="connsiteY2" fmla="*/ 175411 h 262497"/>
              <a:gd name="connsiteX3" fmla="*/ 0 w 1410728"/>
              <a:gd name="connsiteY3" fmla="*/ 262497 h 2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28" h="262497">
                <a:moveTo>
                  <a:pt x="1410728" y="0"/>
                </a:moveTo>
                <a:cubicBezTo>
                  <a:pt x="1225628" y="13140"/>
                  <a:pt x="1208463" y="11334"/>
                  <a:pt x="1070910" y="40569"/>
                </a:cubicBezTo>
                <a:cubicBezTo>
                  <a:pt x="933357" y="69804"/>
                  <a:pt x="749098" y="131062"/>
                  <a:pt x="585409" y="175411"/>
                </a:cubicBezTo>
                <a:cubicBezTo>
                  <a:pt x="421720" y="219760"/>
                  <a:pt x="101600" y="252015"/>
                  <a:pt x="0" y="262497"/>
                </a:cubicBezTo>
              </a:path>
            </a:pathLst>
          </a:custGeom>
          <a:noFill/>
          <a:ln w="38100"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1893B0-2D43-4F5C-9D28-FDB73B19D763}"/>
              </a:ext>
            </a:extLst>
          </p:cNvPr>
          <p:cNvSpPr txBox="1"/>
          <p:nvPr/>
        </p:nvSpPr>
        <p:spPr>
          <a:xfrm rot="16200000">
            <a:off x="4404348" y="4622715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Causeway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2F2DB4-5F26-42E4-8082-5C8635689A25}"/>
              </a:ext>
            </a:extLst>
          </p:cNvPr>
          <p:cNvSpPr txBox="1"/>
          <p:nvPr/>
        </p:nvSpPr>
        <p:spPr>
          <a:xfrm>
            <a:off x="4625207" y="3798496"/>
            <a:ext cx="7676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Breach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778DB3-0FAC-4387-8DAB-7CAE0DB61DF6}"/>
              </a:ext>
            </a:extLst>
          </p:cNvPr>
          <p:cNvSpPr txBox="1"/>
          <p:nvPr/>
        </p:nvSpPr>
        <p:spPr>
          <a:xfrm>
            <a:off x="3044121" y="345850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25FC79-6687-4632-9AD1-FEF879A99561}"/>
              </a:ext>
            </a:extLst>
          </p:cNvPr>
          <p:cNvSpPr txBox="1"/>
          <p:nvPr/>
        </p:nvSpPr>
        <p:spPr>
          <a:xfrm>
            <a:off x="11322506" y="2260808"/>
            <a:ext cx="76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9A6ED6-9CF0-47A3-81E3-F08D43DFE286}"/>
              </a:ext>
            </a:extLst>
          </p:cNvPr>
          <p:cNvSpPr txBox="1"/>
          <p:nvPr/>
        </p:nvSpPr>
        <p:spPr>
          <a:xfrm>
            <a:off x="2255154" y="4032577"/>
            <a:ext cx="137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Ionic composition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3F59D33-16B1-48B6-88B5-0154635264FA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2943193" y="3781938"/>
            <a:ext cx="280666" cy="25063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E37785-93EF-4176-89A5-2CFCD863A4A0}"/>
              </a:ext>
            </a:extLst>
          </p:cNvPr>
          <p:cNvSpPr txBox="1"/>
          <p:nvPr/>
        </p:nvSpPr>
        <p:spPr>
          <a:xfrm>
            <a:off x="5293165" y="3091652"/>
            <a:ext cx="8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Islands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0169A9-A393-4AC6-B71F-3328FA871660}"/>
              </a:ext>
            </a:extLst>
          </p:cNvPr>
          <p:cNvCxnSpPr>
            <a:cxnSpLocks/>
          </p:cNvCxnSpPr>
          <p:nvPr/>
        </p:nvCxnSpPr>
        <p:spPr>
          <a:xfrm>
            <a:off x="544068" y="1281695"/>
            <a:ext cx="8459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2924A3-8C14-4D98-8DFC-A85803E7BB78}"/>
              </a:ext>
            </a:extLst>
          </p:cNvPr>
          <p:cNvSpPr txBox="1"/>
          <p:nvPr/>
        </p:nvSpPr>
        <p:spPr>
          <a:xfrm>
            <a:off x="1445946" y="109702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Studied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CAECE3-26B3-44A3-8420-922DFA82EB55}"/>
              </a:ext>
            </a:extLst>
          </p:cNvPr>
          <p:cNvCxnSpPr>
            <a:cxnSpLocks/>
          </p:cNvCxnSpPr>
          <p:nvPr/>
        </p:nvCxnSpPr>
        <p:spPr>
          <a:xfrm>
            <a:off x="571368" y="1620772"/>
            <a:ext cx="845995" cy="0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F465552-9E82-4FF0-AF5D-25EF8825B168}"/>
              </a:ext>
            </a:extLst>
          </p:cNvPr>
          <p:cNvSpPr txBox="1"/>
          <p:nvPr/>
        </p:nvSpPr>
        <p:spPr>
          <a:xfrm>
            <a:off x="1473246" y="1436106"/>
            <a:ext cx="29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Limited or conflicting results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601DA1-E48E-4092-A079-4E85E4E3172C}"/>
              </a:ext>
            </a:extLst>
          </p:cNvPr>
          <p:cNvCxnSpPr>
            <a:cxnSpLocks/>
          </p:cNvCxnSpPr>
          <p:nvPr/>
        </p:nvCxnSpPr>
        <p:spPr>
          <a:xfrm>
            <a:off x="542364" y="2004434"/>
            <a:ext cx="845995" cy="0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D948A7-3AB3-4499-BA9B-C53162B55093}"/>
              </a:ext>
            </a:extLst>
          </p:cNvPr>
          <p:cNvSpPr txBox="1"/>
          <p:nvPr/>
        </p:nvSpPr>
        <p:spPr>
          <a:xfrm>
            <a:off x="1444242" y="1819768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studies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59C0BF-1B47-4939-98CB-5CC8B2D21B33}"/>
              </a:ext>
            </a:extLst>
          </p:cNvPr>
          <p:cNvCxnSpPr>
            <a:cxnSpLocks/>
          </p:cNvCxnSpPr>
          <p:nvPr/>
        </p:nvCxnSpPr>
        <p:spPr>
          <a:xfrm flipH="1" flipV="1">
            <a:off x="5436480" y="2476860"/>
            <a:ext cx="226198" cy="534406"/>
          </a:xfrm>
          <a:prstGeom prst="straightConnector1">
            <a:avLst/>
          </a:prstGeom>
          <a:ln w="31750">
            <a:solidFill>
              <a:schemeClr val="accent2">
                <a:lumMod val="40000"/>
                <a:lumOff val="6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159B68-B67A-479F-9E21-62C856338546}"/>
              </a:ext>
            </a:extLst>
          </p:cNvPr>
          <p:cNvSpPr txBox="1"/>
          <p:nvPr/>
        </p:nvSpPr>
        <p:spPr>
          <a:xfrm>
            <a:off x="417581" y="4476672"/>
            <a:ext cx="12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Lake</a:t>
            </a:r>
          </a:p>
          <a:p>
            <a:r>
              <a:rPr lang="en-US" b="1" dirty="0"/>
              <a:t>Elevation,  Area,</a:t>
            </a:r>
          </a:p>
          <a:p>
            <a:r>
              <a:rPr lang="en-US" b="1" dirty="0">
                <a:solidFill>
                  <a:schemeClr val="accent2"/>
                </a:solidFill>
              </a:rPr>
              <a:t>Volume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52D0DB-E8A7-4727-9E20-F58C5CF80BB9}"/>
              </a:ext>
            </a:extLst>
          </p:cNvPr>
          <p:cNvCxnSpPr>
            <a:cxnSpLocks/>
          </p:cNvCxnSpPr>
          <p:nvPr/>
        </p:nvCxnSpPr>
        <p:spPr>
          <a:xfrm flipV="1">
            <a:off x="355640" y="3559765"/>
            <a:ext cx="0" cy="1324461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C694FF-86DB-4936-9566-E59FC867BD16}"/>
              </a:ext>
            </a:extLst>
          </p:cNvPr>
          <p:cNvSpPr/>
          <p:nvPr/>
        </p:nvSpPr>
        <p:spPr>
          <a:xfrm rot="223007">
            <a:off x="-68315" y="3390900"/>
            <a:ext cx="2207557" cy="649014"/>
          </a:xfrm>
          <a:custGeom>
            <a:avLst/>
            <a:gdLst>
              <a:gd name="connsiteX0" fmla="*/ 1114097 w 1692166"/>
              <a:gd name="connsiteY0" fmla="*/ 21020 h 620110"/>
              <a:gd name="connsiteX1" fmla="*/ 1524000 w 1692166"/>
              <a:gd name="connsiteY1" fmla="*/ 493986 h 620110"/>
              <a:gd name="connsiteX2" fmla="*/ 1692166 w 1692166"/>
              <a:gd name="connsiteY2" fmla="*/ 620110 h 620110"/>
              <a:gd name="connsiteX3" fmla="*/ 557049 w 1692166"/>
              <a:gd name="connsiteY3" fmla="*/ 441434 h 620110"/>
              <a:gd name="connsiteX4" fmla="*/ 0 w 1692166"/>
              <a:gd name="connsiteY4" fmla="*/ 0 h 620110"/>
              <a:gd name="connsiteX5" fmla="*/ 1114097 w 1692166"/>
              <a:gd name="connsiteY5" fmla="*/ 2102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2166" h="620110">
                <a:moveTo>
                  <a:pt x="1114097" y="21020"/>
                </a:moveTo>
                <a:lnTo>
                  <a:pt x="1524000" y="493986"/>
                </a:lnTo>
                <a:lnTo>
                  <a:pt x="1692166" y="620110"/>
                </a:lnTo>
                <a:lnTo>
                  <a:pt x="557049" y="441434"/>
                </a:lnTo>
                <a:lnTo>
                  <a:pt x="0" y="0"/>
                </a:lnTo>
                <a:lnTo>
                  <a:pt x="1114097" y="2102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B28ED7-1693-4592-9D2F-1563961C2426}"/>
              </a:ext>
            </a:extLst>
          </p:cNvPr>
          <p:cNvSpPr txBox="1"/>
          <p:nvPr/>
        </p:nvSpPr>
        <p:spPr>
          <a:xfrm>
            <a:off x="750168" y="3459099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4F7BC-6507-4D72-9568-737E2114B765}"/>
              </a:ext>
            </a:extLst>
          </p:cNvPr>
          <p:cNvSpPr txBox="1"/>
          <p:nvPr/>
        </p:nvSpPr>
        <p:spPr>
          <a:xfrm>
            <a:off x="697305" y="2398883"/>
            <a:ext cx="62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Dust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DB4A40-9A82-4058-8227-78A68F8D4E1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007198" y="2768215"/>
            <a:ext cx="1571" cy="5700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46B5C0-E636-42A5-AEE5-768C5FFAF31E}"/>
              </a:ext>
            </a:extLst>
          </p:cNvPr>
          <p:cNvSpPr txBox="1"/>
          <p:nvPr/>
        </p:nvSpPr>
        <p:spPr>
          <a:xfrm>
            <a:off x="3489399" y="4510707"/>
            <a:ext cx="147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Salt Precipitation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8F0BE6-F599-4975-B09A-9D1BB331852F}"/>
              </a:ext>
            </a:extLst>
          </p:cNvPr>
          <p:cNvCxnSpPr>
            <a:cxnSpLocks/>
          </p:cNvCxnSpPr>
          <p:nvPr/>
        </p:nvCxnSpPr>
        <p:spPr>
          <a:xfrm>
            <a:off x="3418578" y="3839224"/>
            <a:ext cx="341748" cy="1045002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8CEA71E-F920-4009-8DE5-C380AC37CA76}"/>
              </a:ext>
            </a:extLst>
          </p:cNvPr>
          <p:cNvSpPr txBox="1"/>
          <p:nvPr/>
        </p:nvSpPr>
        <p:spPr>
          <a:xfrm>
            <a:off x="8200671" y="4071155"/>
            <a:ext cx="82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Brine flies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6259DC-3FB5-4ABE-8FE2-FE41BCBBBB5C}"/>
              </a:ext>
            </a:extLst>
          </p:cNvPr>
          <p:cNvCxnSpPr>
            <a:cxnSpLocks/>
          </p:cNvCxnSpPr>
          <p:nvPr/>
        </p:nvCxnSpPr>
        <p:spPr>
          <a:xfrm flipV="1">
            <a:off x="6995613" y="2138200"/>
            <a:ext cx="252713" cy="1450404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8CDA2D-B84C-4985-9837-DE07E0FEB979}"/>
              </a:ext>
            </a:extLst>
          </p:cNvPr>
          <p:cNvCxnSpPr>
            <a:cxnSpLocks/>
          </p:cNvCxnSpPr>
          <p:nvPr/>
        </p:nvCxnSpPr>
        <p:spPr>
          <a:xfrm flipV="1">
            <a:off x="7798817" y="4497651"/>
            <a:ext cx="555759" cy="206813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28AF10-27B6-4F3A-86E8-EB30918BE700}"/>
              </a:ext>
            </a:extLst>
          </p:cNvPr>
          <p:cNvCxnSpPr>
            <a:cxnSpLocks/>
          </p:cNvCxnSpPr>
          <p:nvPr/>
        </p:nvCxnSpPr>
        <p:spPr>
          <a:xfrm flipH="1" flipV="1">
            <a:off x="6881999" y="3815196"/>
            <a:ext cx="630669" cy="865620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C6C8B06-9CA3-4EC1-8CB7-45CC57903454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7839499" y="2143767"/>
            <a:ext cx="775296" cy="1927388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092178E-77C1-4A7A-8F2B-A13EACEC7DDB}"/>
              </a:ext>
            </a:extLst>
          </p:cNvPr>
          <p:cNvSpPr txBox="1"/>
          <p:nvPr/>
        </p:nvSpPr>
        <p:spPr>
          <a:xfrm>
            <a:off x="9471394" y="3666572"/>
            <a:ext cx="141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Plants, Algae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016111A-8417-4594-A78F-0C953268FB92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320232" y="4833873"/>
            <a:ext cx="2169167" cy="618708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9792247-1303-4E51-B6E9-45C9A6270701}"/>
              </a:ext>
            </a:extLst>
          </p:cNvPr>
          <p:cNvSpPr txBox="1"/>
          <p:nvPr/>
        </p:nvSpPr>
        <p:spPr>
          <a:xfrm>
            <a:off x="3645310" y="4113534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Nutrients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C585FED-A91A-4D7D-92CD-DE1543C838C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3488314" y="3827840"/>
            <a:ext cx="641519" cy="250639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C1170C1-F7B5-40EE-9ACB-D9A2CC4607FF}"/>
              </a:ext>
            </a:extLst>
          </p:cNvPr>
          <p:cNvSpPr txBox="1"/>
          <p:nvPr/>
        </p:nvSpPr>
        <p:spPr>
          <a:xfrm>
            <a:off x="5901472" y="457231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Archaea &amp;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C130AA5-D55F-4750-B0DF-52660E4392AD}"/>
              </a:ext>
            </a:extLst>
          </p:cNvPr>
          <p:cNvCxnSpPr>
            <a:cxnSpLocks/>
          </p:cNvCxnSpPr>
          <p:nvPr/>
        </p:nvCxnSpPr>
        <p:spPr>
          <a:xfrm flipV="1">
            <a:off x="6437712" y="3815196"/>
            <a:ext cx="269355" cy="781606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2C8147E2-59B8-4974-A60A-FFC9583906BC}"/>
              </a:ext>
            </a:extLst>
          </p:cNvPr>
          <p:cNvSpPr/>
          <p:nvPr/>
        </p:nvSpPr>
        <p:spPr>
          <a:xfrm>
            <a:off x="8986345" y="3399586"/>
            <a:ext cx="567558" cy="660974"/>
          </a:xfrm>
          <a:custGeom>
            <a:avLst/>
            <a:gdLst>
              <a:gd name="connsiteX0" fmla="*/ 0 w 599089"/>
              <a:gd name="connsiteY0" fmla="*/ 630620 h 630620"/>
              <a:gd name="connsiteX1" fmla="*/ 0 w 599089"/>
              <a:gd name="connsiteY1" fmla="*/ 630620 h 630620"/>
              <a:gd name="connsiteX2" fmla="*/ 94593 w 599089"/>
              <a:gd name="connsiteY2" fmla="*/ 620110 h 630620"/>
              <a:gd name="connsiteX3" fmla="*/ 325821 w 599089"/>
              <a:gd name="connsiteY3" fmla="*/ 609600 h 630620"/>
              <a:gd name="connsiteX4" fmla="*/ 388883 w 599089"/>
              <a:gd name="connsiteY4" fmla="*/ 588579 h 630620"/>
              <a:gd name="connsiteX5" fmla="*/ 420414 w 599089"/>
              <a:gd name="connsiteY5" fmla="*/ 578069 h 630620"/>
              <a:gd name="connsiteX6" fmla="*/ 567558 w 599089"/>
              <a:gd name="connsiteY6" fmla="*/ 588579 h 630620"/>
              <a:gd name="connsiteX7" fmla="*/ 599089 w 599089"/>
              <a:gd name="connsiteY7" fmla="*/ 231227 h 630620"/>
              <a:gd name="connsiteX8" fmla="*/ 420414 w 599089"/>
              <a:gd name="connsiteY8" fmla="*/ 10510 h 630620"/>
              <a:gd name="connsiteX9" fmla="*/ 126124 w 599089"/>
              <a:gd name="connsiteY9" fmla="*/ 0 h 630620"/>
              <a:gd name="connsiteX10" fmla="*/ 0 w 599089"/>
              <a:gd name="connsiteY10" fmla="*/ 630620 h 630620"/>
              <a:gd name="connsiteX0" fmla="*/ 0 w 599089"/>
              <a:gd name="connsiteY0" fmla="*/ 620110 h 620110"/>
              <a:gd name="connsiteX1" fmla="*/ 0 w 599089"/>
              <a:gd name="connsiteY1" fmla="*/ 620110 h 620110"/>
              <a:gd name="connsiteX2" fmla="*/ 94593 w 599089"/>
              <a:gd name="connsiteY2" fmla="*/ 609600 h 620110"/>
              <a:gd name="connsiteX3" fmla="*/ 325821 w 599089"/>
              <a:gd name="connsiteY3" fmla="*/ 599090 h 620110"/>
              <a:gd name="connsiteX4" fmla="*/ 388883 w 599089"/>
              <a:gd name="connsiteY4" fmla="*/ 578069 h 620110"/>
              <a:gd name="connsiteX5" fmla="*/ 420414 w 599089"/>
              <a:gd name="connsiteY5" fmla="*/ 567559 h 620110"/>
              <a:gd name="connsiteX6" fmla="*/ 567558 w 599089"/>
              <a:gd name="connsiteY6" fmla="*/ 578069 h 620110"/>
              <a:gd name="connsiteX7" fmla="*/ 599089 w 599089"/>
              <a:gd name="connsiteY7" fmla="*/ 220717 h 620110"/>
              <a:gd name="connsiteX8" fmla="*/ 420414 w 599089"/>
              <a:gd name="connsiteY8" fmla="*/ 0 h 620110"/>
              <a:gd name="connsiteX9" fmla="*/ 117246 w 599089"/>
              <a:gd name="connsiteY9" fmla="*/ 25001 h 620110"/>
              <a:gd name="connsiteX10" fmla="*/ 0 w 599089"/>
              <a:gd name="connsiteY10" fmla="*/ 620110 h 620110"/>
              <a:gd name="connsiteX0" fmla="*/ 0 w 599089"/>
              <a:gd name="connsiteY0" fmla="*/ 621742 h 621742"/>
              <a:gd name="connsiteX1" fmla="*/ 0 w 599089"/>
              <a:gd name="connsiteY1" fmla="*/ 621742 h 621742"/>
              <a:gd name="connsiteX2" fmla="*/ 94593 w 599089"/>
              <a:gd name="connsiteY2" fmla="*/ 611232 h 621742"/>
              <a:gd name="connsiteX3" fmla="*/ 325821 w 599089"/>
              <a:gd name="connsiteY3" fmla="*/ 600722 h 621742"/>
              <a:gd name="connsiteX4" fmla="*/ 388883 w 599089"/>
              <a:gd name="connsiteY4" fmla="*/ 579701 h 621742"/>
              <a:gd name="connsiteX5" fmla="*/ 420414 w 599089"/>
              <a:gd name="connsiteY5" fmla="*/ 569191 h 621742"/>
              <a:gd name="connsiteX6" fmla="*/ 567558 w 599089"/>
              <a:gd name="connsiteY6" fmla="*/ 579701 h 621742"/>
              <a:gd name="connsiteX7" fmla="*/ 599089 w 599089"/>
              <a:gd name="connsiteY7" fmla="*/ 222349 h 621742"/>
              <a:gd name="connsiteX8" fmla="*/ 420414 w 599089"/>
              <a:gd name="connsiteY8" fmla="*/ 1632 h 621742"/>
              <a:gd name="connsiteX9" fmla="*/ 121685 w 599089"/>
              <a:gd name="connsiteY9" fmla="*/ 0 h 621742"/>
              <a:gd name="connsiteX10" fmla="*/ 0 w 599089"/>
              <a:gd name="connsiteY10" fmla="*/ 621742 h 621742"/>
              <a:gd name="connsiteX0" fmla="*/ 0 w 567558"/>
              <a:gd name="connsiteY0" fmla="*/ 621742 h 621742"/>
              <a:gd name="connsiteX1" fmla="*/ 0 w 567558"/>
              <a:gd name="connsiteY1" fmla="*/ 621742 h 621742"/>
              <a:gd name="connsiteX2" fmla="*/ 94593 w 567558"/>
              <a:gd name="connsiteY2" fmla="*/ 611232 h 621742"/>
              <a:gd name="connsiteX3" fmla="*/ 325821 w 567558"/>
              <a:gd name="connsiteY3" fmla="*/ 600722 h 621742"/>
              <a:gd name="connsiteX4" fmla="*/ 388883 w 567558"/>
              <a:gd name="connsiteY4" fmla="*/ 579701 h 621742"/>
              <a:gd name="connsiteX5" fmla="*/ 420414 w 567558"/>
              <a:gd name="connsiteY5" fmla="*/ 569191 h 621742"/>
              <a:gd name="connsiteX6" fmla="*/ 567558 w 567558"/>
              <a:gd name="connsiteY6" fmla="*/ 579701 h 621742"/>
              <a:gd name="connsiteX7" fmla="*/ 510312 w 567558"/>
              <a:gd name="connsiteY7" fmla="*/ 253421 h 621742"/>
              <a:gd name="connsiteX8" fmla="*/ 420414 w 567558"/>
              <a:gd name="connsiteY8" fmla="*/ 1632 h 621742"/>
              <a:gd name="connsiteX9" fmla="*/ 121685 w 567558"/>
              <a:gd name="connsiteY9" fmla="*/ 0 h 621742"/>
              <a:gd name="connsiteX10" fmla="*/ 0 w 567558"/>
              <a:gd name="connsiteY10" fmla="*/ 621742 h 621742"/>
              <a:gd name="connsiteX0" fmla="*/ 0 w 567558"/>
              <a:gd name="connsiteY0" fmla="*/ 650699 h 650699"/>
              <a:gd name="connsiteX1" fmla="*/ 0 w 567558"/>
              <a:gd name="connsiteY1" fmla="*/ 650699 h 650699"/>
              <a:gd name="connsiteX2" fmla="*/ 94593 w 567558"/>
              <a:gd name="connsiteY2" fmla="*/ 640189 h 650699"/>
              <a:gd name="connsiteX3" fmla="*/ 325821 w 567558"/>
              <a:gd name="connsiteY3" fmla="*/ 629679 h 650699"/>
              <a:gd name="connsiteX4" fmla="*/ 388883 w 567558"/>
              <a:gd name="connsiteY4" fmla="*/ 608658 h 650699"/>
              <a:gd name="connsiteX5" fmla="*/ 420414 w 567558"/>
              <a:gd name="connsiteY5" fmla="*/ 598148 h 650699"/>
              <a:gd name="connsiteX6" fmla="*/ 567558 w 567558"/>
              <a:gd name="connsiteY6" fmla="*/ 608658 h 650699"/>
              <a:gd name="connsiteX7" fmla="*/ 510312 w 567558"/>
              <a:gd name="connsiteY7" fmla="*/ 282378 h 650699"/>
              <a:gd name="connsiteX8" fmla="*/ 415975 w 567558"/>
              <a:gd name="connsiteY8" fmla="*/ 0 h 650699"/>
              <a:gd name="connsiteX9" fmla="*/ 121685 w 567558"/>
              <a:gd name="connsiteY9" fmla="*/ 28957 h 650699"/>
              <a:gd name="connsiteX10" fmla="*/ 0 w 567558"/>
              <a:gd name="connsiteY10" fmla="*/ 650699 h 65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7558" h="650699">
                <a:moveTo>
                  <a:pt x="0" y="650699"/>
                </a:moveTo>
                <a:lnTo>
                  <a:pt x="0" y="650699"/>
                </a:lnTo>
                <a:cubicBezTo>
                  <a:pt x="31531" y="647196"/>
                  <a:pt x="62934" y="642231"/>
                  <a:pt x="94593" y="640189"/>
                </a:cubicBezTo>
                <a:cubicBezTo>
                  <a:pt x="171589" y="635222"/>
                  <a:pt x="249105" y="637899"/>
                  <a:pt x="325821" y="629679"/>
                </a:cubicBezTo>
                <a:cubicBezTo>
                  <a:pt x="347853" y="627318"/>
                  <a:pt x="367862" y="615665"/>
                  <a:pt x="388883" y="608658"/>
                </a:cubicBezTo>
                <a:lnTo>
                  <a:pt x="420414" y="598148"/>
                </a:lnTo>
                <a:cubicBezTo>
                  <a:pt x="511122" y="613266"/>
                  <a:pt x="462165" y="608658"/>
                  <a:pt x="567558" y="608658"/>
                </a:cubicBezTo>
                <a:lnTo>
                  <a:pt x="510312" y="282378"/>
                </a:lnTo>
                <a:lnTo>
                  <a:pt x="415975" y="0"/>
                </a:lnTo>
                <a:lnTo>
                  <a:pt x="121685" y="28957"/>
                </a:lnTo>
                <a:lnTo>
                  <a:pt x="0" y="6506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4A45715-996D-43F9-A4FF-5775608E1509}"/>
              </a:ext>
            </a:extLst>
          </p:cNvPr>
          <p:cNvCxnSpPr>
            <a:cxnSpLocks/>
          </p:cNvCxnSpPr>
          <p:nvPr/>
        </p:nvCxnSpPr>
        <p:spPr>
          <a:xfrm flipH="1" flipV="1">
            <a:off x="8305027" y="2129606"/>
            <a:ext cx="535789" cy="1327630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5EEAD2-0BBD-4C93-992F-49805A07AC08}"/>
              </a:ext>
            </a:extLst>
          </p:cNvPr>
          <p:cNvCxnSpPr>
            <a:cxnSpLocks/>
          </p:cNvCxnSpPr>
          <p:nvPr/>
        </p:nvCxnSpPr>
        <p:spPr>
          <a:xfrm flipV="1">
            <a:off x="6127220" y="4980235"/>
            <a:ext cx="1084435" cy="825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643B046-F959-4846-8238-94F731910954}"/>
              </a:ext>
            </a:extLst>
          </p:cNvPr>
          <p:cNvSpPr txBox="1"/>
          <p:nvPr/>
        </p:nvSpPr>
        <p:spPr>
          <a:xfrm>
            <a:off x="6075485" y="479890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Algae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F07624-6CF7-4544-A6DF-E7F21DF59E1B}"/>
              </a:ext>
            </a:extLst>
          </p:cNvPr>
          <p:cNvCxnSpPr>
            <a:cxnSpLocks/>
          </p:cNvCxnSpPr>
          <p:nvPr/>
        </p:nvCxnSpPr>
        <p:spPr>
          <a:xfrm flipV="1">
            <a:off x="7645612" y="3685368"/>
            <a:ext cx="1086646" cy="995448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F39C4D-18F9-4DAD-A66A-B3A949988471}"/>
              </a:ext>
            </a:extLst>
          </p:cNvPr>
          <p:cNvSpPr txBox="1"/>
          <p:nvPr/>
        </p:nvSpPr>
        <p:spPr>
          <a:xfrm>
            <a:off x="6700295" y="1743982"/>
            <a:ext cx="250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Flamingos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Other Birds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CB02DA-8EDF-4663-914C-EEF4880F1F94}"/>
              </a:ext>
            </a:extLst>
          </p:cNvPr>
          <p:cNvSpPr txBox="1"/>
          <p:nvPr/>
        </p:nvSpPr>
        <p:spPr>
          <a:xfrm>
            <a:off x="8440046" y="3378852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Invertebrates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B88883-9EF0-4A31-ADD5-60359AF1E6AA}"/>
              </a:ext>
            </a:extLst>
          </p:cNvPr>
          <p:cNvCxnSpPr>
            <a:cxnSpLocks/>
          </p:cNvCxnSpPr>
          <p:nvPr/>
        </p:nvCxnSpPr>
        <p:spPr>
          <a:xfrm flipH="1" flipV="1">
            <a:off x="7452419" y="2120973"/>
            <a:ext cx="117645" cy="2494163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10A7E6-AA6D-4B97-A89F-CFE638B759EC}"/>
              </a:ext>
            </a:extLst>
          </p:cNvPr>
          <p:cNvCxnSpPr>
            <a:cxnSpLocks/>
          </p:cNvCxnSpPr>
          <p:nvPr/>
        </p:nvCxnSpPr>
        <p:spPr>
          <a:xfrm flipH="1" flipV="1">
            <a:off x="9089466" y="3675553"/>
            <a:ext cx="414895" cy="204074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Left 69">
            <a:extLst>
              <a:ext uri="{FF2B5EF4-FFF2-40B4-BE49-F238E27FC236}">
                <a16:creationId xmlns:a16="http://schemas.microsoft.com/office/drawing/2014/main" id="{4A1BB51D-1B69-45E2-A016-F360E69F43A0}"/>
              </a:ext>
            </a:extLst>
          </p:cNvPr>
          <p:cNvSpPr/>
          <p:nvPr/>
        </p:nvSpPr>
        <p:spPr>
          <a:xfrm rot="20991994">
            <a:off x="8964734" y="2793948"/>
            <a:ext cx="2791761" cy="506884"/>
          </a:xfrm>
          <a:prstGeom prst="leftArrow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Channelization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789E6D-FB45-4D00-8E0D-107B499F518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1346610" y="3643174"/>
            <a:ext cx="1697511" cy="1164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C76AE36-D5A1-4DF5-8718-622B930B3DBE}"/>
              </a:ext>
            </a:extLst>
          </p:cNvPr>
          <p:cNvSpPr txBox="1"/>
          <p:nvPr/>
        </p:nvSpPr>
        <p:spPr>
          <a:xfrm>
            <a:off x="5060834" y="5708132"/>
            <a:ext cx="168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Lake Elevation, 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D4B491-D44B-48B9-96B2-48A29E4C0972}"/>
              </a:ext>
            </a:extLst>
          </p:cNvPr>
          <p:cNvCxnSpPr>
            <a:cxnSpLocks/>
          </p:cNvCxnSpPr>
          <p:nvPr/>
        </p:nvCxnSpPr>
        <p:spPr>
          <a:xfrm flipV="1">
            <a:off x="5697482" y="3513824"/>
            <a:ext cx="116556" cy="2223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5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oasoDU7x3u9VeSM-B4U9oX9n2mXpB45YLOWx7Qldt8JplqS-bvt8zevy8fYtWaIBBlgOu3b8iqrWy0wVTwsKTkE8NTyYDHyBSi4JNuosPpx_6wCmwRvWd-vn9zoly9AwKlCE18M">
            <a:extLst>
              <a:ext uri="{FF2B5EF4-FFF2-40B4-BE49-F238E27FC236}">
                <a16:creationId xmlns:a16="http://schemas.microsoft.com/office/drawing/2014/main" id="{D43A6BB1-670C-463F-9C23-C264DEC15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8921"/>
            <a:ext cx="7030258" cy="60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1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8S3O64f36Y3M0BlQyiK2mnAKKwULnn7sg11JU8iGXs9YOFwqbvWVs-QHfaFfJMq8_IYfy7gb1vyP3WZB5iU1Fnr1V-GjUqdKfzECJYpna0Aj-oSXMgV1PVSp5g_SfNw-ivib5OA">
            <a:extLst>
              <a:ext uri="{FF2B5EF4-FFF2-40B4-BE49-F238E27FC236}">
                <a16:creationId xmlns:a16="http://schemas.microsoft.com/office/drawing/2014/main" id="{29CC01D1-F85C-4F81-8540-8DCF176D7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06" y="329394"/>
            <a:ext cx="8103954" cy="541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70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aN3AknwNbModRyxmSAOmUHzalPHrbyyAC9R5ozqE1dJxpeB8G__CSfZTE2ui6l803euuD5x8dHE_8DmI6V5sLU2axuz3KARS3qD8HAgDYii1kBs85qAzW70kFtw5vRLzIKwzbwg">
            <a:extLst>
              <a:ext uri="{FF2B5EF4-FFF2-40B4-BE49-F238E27FC236}">
                <a16:creationId xmlns:a16="http://schemas.microsoft.com/office/drawing/2014/main" id="{4581A5A0-AA2B-4A5F-9393-E5DCAAAD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87" y="629638"/>
            <a:ext cx="9233451" cy="55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-EmXU43kSKAsDpHR_ZsOsGjoCBm9T6PgEZjHKFiL5-WSd1W5H9llAgEGv-RFsthKQuC_XQyEEv9Rmpl-HCoTF33xwpzL80XwjEwj9NqVFleFsKbVMVMUuOIbcf9EMCka9mHesR4">
            <a:extLst>
              <a:ext uri="{FF2B5EF4-FFF2-40B4-BE49-F238E27FC236}">
                <a16:creationId xmlns:a16="http://schemas.microsoft.com/office/drawing/2014/main" id="{FA14FC0B-AA6C-4BC2-849D-498CD2282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4" y="1266825"/>
            <a:ext cx="10697570" cy="389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8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8B36A086-9E1D-4137-AB2B-EC2F89F7692B}"/>
              </a:ext>
            </a:extLst>
          </p:cNvPr>
          <p:cNvSpPr/>
          <p:nvPr/>
        </p:nvSpPr>
        <p:spPr>
          <a:xfrm rot="10800000">
            <a:off x="1531583" y="3667953"/>
            <a:ext cx="2923565" cy="798153"/>
          </a:xfrm>
          <a:prstGeom prst="trapezoid">
            <a:avLst>
              <a:gd name="adj" fmla="val 950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B2D064-BF37-4A88-9464-87C483BEBADB}"/>
              </a:ext>
            </a:extLst>
          </p:cNvPr>
          <p:cNvCxnSpPr>
            <a:cxnSpLocks/>
          </p:cNvCxnSpPr>
          <p:nvPr/>
        </p:nvCxnSpPr>
        <p:spPr>
          <a:xfrm flipH="1">
            <a:off x="4319752" y="3787359"/>
            <a:ext cx="4165307" cy="28992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14DBF2-3901-4E15-8F78-1B28A507069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8962542" y="3716866"/>
            <a:ext cx="1189687" cy="9289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241555-9F2C-461D-845F-73E12F821780}"/>
              </a:ext>
            </a:extLst>
          </p:cNvPr>
          <p:cNvSpPr txBox="1"/>
          <p:nvPr/>
        </p:nvSpPr>
        <p:spPr>
          <a:xfrm>
            <a:off x="4111366" y="4003738"/>
            <a:ext cx="1608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River flows to Lake</a:t>
            </a:r>
          </a:p>
        </p:txBody>
      </p:sp>
      <p:sp>
        <p:nvSpPr>
          <p:cNvPr id="21" name="Flowchart: Summing Junction 20">
            <a:extLst>
              <a:ext uri="{FF2B5EF4-FFF2-40B4-BE49-F238E27FC236}">
                <a16:creationId xmlns:a16="http://schemas.microsoft.com/office/drawing/2014/main" id="{212A8CAD-6566-480E-9959-6E38FE8FBED2}"/>
              </a:ext>
            </a:extLst>
          </p:cNvPr>
          <p:cNvSpPr/>
          <p:nvPr/>
        </p:nvSpPr>
        <p:spPr>
          <a:xfrm>
            <a:off x="4767466" y="3656108"/>
            <a:ext cx="345233" cy="355434"/>
          </a:xfrm>
          <a:prstGeom prst="flowChartSummingJunc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B8FF4-EA33-4CFF-87CA-CA5AFB88970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047834" y="2997092"/>
            <a:ext cx="230153" cy="61446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47AB8C-E6D6-4F89-8192-71A42EEC50A0}"/>
              </a:ext>
            </a:extLst>
          </p:cNvPr>
          <p:cNvSpPr txBox="1"/>
          <p:nvPr/>
        </p:nvSpPr>
        <p:spPr>
          <a:xfrm>
            <a:off x="2413672" y="2227651"/>
            <a:ext cx="1728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Lake Precipitation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27BC4C-E964-4C09-BA20-46E4EC095FC1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656129" y="2753700"/>
            <a:ext cx="622954" cy="914253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35D12D-8ED0-4842-BEDD-BC1C1E75442E}"/>
              </a:ext>
            </a:extLst>
          </p:cNvPr>
          <p:cNvSpPr txBox="1"/>
          <p:nvPr/>
        </p:nvSpPr>
        <p:spPr>
          <a:xfrm>
            <a:off x="860807" y="2322813"/>
            <a:ext cx="1590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Evaporation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0A1729-7ECB-455B-A4C2-5E06110D3111}"/>
              </a:ext>
            </a:extLst>
          </p:cNvPr>
          <p:cNvSpPr txBox="1"/>
          <p:nvPr/>
        </p:nvSpPr>
        <p:spPr>
          <a:xfrm>
            <a:off x="8071010" y="4236109"/>
            <a:ext cx="1586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Reservoir + Releases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39567-4F08-4C94-AB7A-849EFBF62AAB}"/>
              </a:ext>
            </a:extLst>
          </p:cNvPr>
          <p:cNvSpPr txBox="1"/>
          <p:nvPr/>
        </p:nvSpPr>
        <p:spPr>
          <a:xfrm>
            <a:off x="75374" y="3787699"/>
            <a:ext cx="130529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Lake Elevation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871E0A-659C-4F72-8E86-6B0EB2F75A5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186205" y="4067029"/>
            <a:ext cx="724800" cy="0"/>
          </a:xfrm>
          <a:prstGeom prst="straightConnector1">
            <a:avLst/>
          </a:prstGeom>
          <a:ln w="63500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92F908-012E-4A05-B643-DBA13E40CF5A}"/>
              </a:ext>
            </a:extLst>
          </p:cNvPr>
          <p:cNvSpPr txBox="1"/>
          <p:nvPr/>
        </p:nvSpPr>
        <p:spPr>
          <a:xfrm>
            <a:off x="7572812" y="2003529"/>
            <a:ext cx="196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Agriculture water release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08B4A8-FB04-4444-99AB-18855FC6B762}"/>
              </a:ext>
            </a:extLst>
          </p:cNvPr>
          <p:cNvSpPr txBox="1"/>
          <p:nvPr/>
        </p:nvSpPr>
        <p:spPr>
          <a:xfrm>
            <a:off x="8967081" y="2842118"/>
            <a:ext cx="1335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Reservoir inflows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767AF-F238-4DA5-A9C3-2AC69B50E9AE}"/>
              </a:ext>
            </a:extLst>
          </p:cNvPr>
          <p:cNvSpPr txBox="1"/>
          <p:nvPr/>
        </p:nvSpPr>
        <p:spPr>
          <a:xfrm>
            <a:off x="2166181" y="3730233"/>
            <a:ext cx="1708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Lake Urmia Volume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D01052-6922-4EFF-BC9A-BC8A365DAA9D}"/>
              </a:ext>
            </a:extLst>
          </p:cNvPr>
          <p:cNvSpPr txBox="1"/>
          <p:nvPr/>
        </p:nvSpPr>
        <p:spPr>
          <a:xfrm>
            <a:off x="10435968" y="1749718"/>
            <a:ext cx="1756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Basin Precipitation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6637A1-9012-4090-98ED-168360E51B58}"/>
              </a:ext>
            </a:extLst>
          </p:cNvPr>
          <p:cNvCxnSpPr>
            <a:cxnSpLocks/>
          </p:cNvCxnSpPr>
          <p:nvPr/>
        </p:nvCxnSpPr>
        <p:spPr>
          <a:xfrm flipH="1">
            <a:off x="10152229" y="2560763"/>
            <a:ext cx="858206" cy="1184742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C4C682B-36BF-4B2D-B731-6712E2DBF8AA}"/>
              </a:ext>
            </a:extLst>
          </p:cNvPr>
          <p:cNvSpPr txBox="1"/>
          <p:nvPr/>
        </p:nvSpPr>
        <p:spPr>
          <a:xfrm>
            <a:off x="9106399" y="261744"/>
            <a:ext cx="1045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Illegal Wells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E2B115-F2E2-42CE-9F41-19C59D13A957}"/>
              </a:ext>
            </a:extLst>
          </p:cNvPr>
          <p:cNvSpPr txBox="1"/>
          <p:nvPr/>
        </p:nvSpPr>
        <p:spPr>
          <a:xfrm>
            <a:off x="722091" y="4786052"/>
            <a:ext cx="14935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Salinity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408E30-2FB2-445D-89F5-FE33D1213100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>
            <a:off x="1468857" y="5216939"/>
            <a:ext cx="210427" cy="456343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E6FEF6-5E18-423F-B288-2630F0A034CA}"/>
              </a:ext>
            </a:extLst>
          </p:cNvPr>
          <p:cNvSpPr txBox="1"/>
          <p:nvPr/>
        </p:nvSpPr>
        <p:spPr>
          <a:xfrm>
            <a:off x="1060198" y="5673282"/>
            <a:ext cx="1238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Artemia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CBA478-4FAD-40CA-919F-E31C59F411F0}"/>
              </a:ext>
            </a:extLst>
          </p:cNvPr>
          <p:cNvSpPr txBox="1"/>
          <p:nvPr/>
        </p:nvSpPr>
        <p:spPr>
          <a:xfrm>
            <a:off x="2507926" y="6325083"/>
            <a:ext cx="970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Birds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56D5B-7991-461C-AE4B-58E0FEAA1DD0}"/>
              </a:ext>
            </a:extLst>
          </p:cNvPr>
          <p:cNvSpPr/>
          <p:nvPr/>
        </p:nvSpPr>
        <p:spPr>
          <a:xfrm>
            <a:off x="8642174" y="3192728"/>
            <a:ext cx="320368" cy="10482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ADEDD1-56FB-448D-A8A2-B3E086A4B019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152229" y="3721511"/>
            <a:ext cx="1212340" cy="327226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9F688E6-CAE1-4577-9D4E-479C826B020A}"/>
              </a:ext>
            </a:extLst>
          </p:cNvPr>
          <p:cNvSpPr txBox="1"/>
          <p:nvPr/>
        </p:nvSpPr>
        <p:spPr>
          <a:xfrm>
            <a:off x="10612511" y="4048737"/>
            <a:ext cx="1504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Snowpack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4B6B449-A2D0-4FD9-A471-A0294CD7C6B9}"/>
              </a:ext>
            </a:extLst>
          </p:cNvPr>
          <p:cNvSpPr txBox="1"/>
          <p:nvPr/>
        </p:nvSpPr>
        <p:spPr>
          <a:xfrm>
            <a:off x="4162097" y="154483"/>
            <a:ext cx="1701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rgbClr val="0070C0"/>
                </a:solidFill>
              </a:rPr>
              <a:t>Evapo</a:t>
            </a:r>
            <a:r>
              <a:rPr lang="en-US" sz="2200" b="1" dirty="0">
                <a:solidFill>
                  <a:srgbClr val="0070C0"/>
                </a:solidFill>
              </a:rPr>
              <a:t>-transpiration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8CADDA-AC5F-47DA-A96C-D38DA613FB7B}"/>
              </a:ext>
            </a:extLst>
          </p:cNvPr>
          <p:cNvSpPr txBox="1"/>
          <p:nvPr/>
        </p:nvSpPr>
        <p:spPr>
          <a:xfrm>
            <a:off x="6594480" y="588424"/>
            <a:ext cx="1393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Farm deliveries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AF4679-6D4B-4F4F-AAD8-C954F19C4FFE}"/>
              </a:ext>
            </a:extLst>
          </p:cNvPr>
          <p:cNvSpPr txBox="1"/>
          <p:nvPr/>
        </p:nvSpPr>
        <p:spPr>
          <a:xfrm>
            <a:off x="5620805" y="1962646"/>
            <a:ext cx="1573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Agricultural diversions from Rivers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9D0D3A-C75F-4CF6-A968-8C94484C7C17}"/>
              </a:ext>
            </a:extLst>
          </p:cNvPr>
          <p:cNvSpPr txBox="1"/>
          <p:nvPr/>
        </p:nvSpPr>
        <p:spPr>
          <a:xfrm>
            <a:off x="6684214" y="5721616"/>
            <a:ext cx="1879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Municipal &amp; Industrial Use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386946-446E-4FC8-A8BA-DB26BF530CFF}"/>
              </a:ext>
            </a:extLst>
          </p:cNvPr>
          <p:cNvSpPr txBox="1"/>
          <p:nvPr/>
        </p:nvSpPr>
        <p:spPr>
          <a:xfrm>
            <a:off x="5232530" y="4730695"/>
            <a:ext cx="1745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Treated Wastewater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228A0F-26CD-4E63-A800-159ABAABF587}"/>
              </a:ext>
            </a:extLst>
          </p:cNvPr>
          <p:cNvSpPr txBox="1"/>
          <p:nvPr/>
        </p:nvSpPr>
        <p:spPr>
          <a:xfrm>
            <a:off x="9253333" y="1097753"/>
            <a:ext cx="825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Legal Wells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B0B8B2-3438-4BC5-912A-59A7653D316F}"/>
              </a:ext>
            </a:extLst>
          </p:cNvPr>
          <p:cNvSpPr txBox="1"/>
          <p:nvPr/>
        </p:nvSpPr>
        <p:spPr>
          <a:xfrm>
            <a:off x="4197020" y="1510718"/>
            <a:ext cx="1243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Return flows to rivers</a:t>
            </a: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75658611-6A3A-4689-8748-D9976F817C5F}"/>
              </a:ext>
            </a:extLst>
          </p:cNvPr>
          <p:cNvSpPr/>
          <p:nvPr/>
        </p:nvSpPr>
        <p:spPr>
          <a:xfrm rot="16200000">
            <a:off x="7150753" y="2377714"/>
            <a:ext cx="1635387" cy="1033226"/>
          </a:xfrm>
          <a:prstGeom prst="bentArrow">
            <a:avLst>
              <a:gd name="adj1" fmla="val 7414"/>
              <a:gd name="adj2" fmla="val 10957"/>
              <a:gd name="adj3" fmla="val 25000"/>
              <a:gd name="adj4" fmla="val 4375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82CB09-36ED-4500-BA2C-F36FDA21ED04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248706" y="1357865"/>
            <a:ext cx="42509" cy="2377476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7EE21FE-39FC-4417-BFAD-D8DE27EDF535}"/>
              </a:ext>
            </a:extLst>
          </p:cNvPr>
          <p:cNvCxnSpPr>
            <a:cxnSpLocks/>
            <a:endCxn id="96" idx="3"/>
          </p:cNvCxnSpPr>
          <p:nvPr/>
        </p:nvCxnSpPr>
        <p:spPr>
          <a:xfrm flipH="1" flipV="1">
            <a:off x="5863712" y="539204"/>
            <a:ext cx="999820" cy="25345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4EDDDED-4AC2-435F-8A14-29011903A7DC}"/>
              </a:ext>
            </a:extLst>
          </p:cNvPr>
          <p:cNvCxnSpPr>
            <a:cxnSpLocks/>
            <a:stCxn id="88" idx="1"/>
            <a:endCxn id="97" idx="3"/>
          </p:cNvCxnSpPr>
          <p:nvPr/>
        </p:nvCxnSpPr>
        <p:spPr>
          <a:xfrm flipH="1">
            <a:off x="7987950" y="646465"/>
            <a:ext cx="1118449" cy="326680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A8CD20B-D666-4C49-B4AB-3ED1BB9852DD}"/>
              </a:ext>
            </a:extLst>
          </p:cNvPr>
          <p:cNvCxnSpPr>
            <a:cxnSpLocks/>
            <a:stCxn id="103" idx="1"/>
            <a:endCxn id="97" idx="3"/>
          </p:cNvCxnSpPr>
          <p:nvPr/>
        </p:nvCxnSpPr>
        <p:spPr>
          <a:xfrm flipH="1" flipV="1">
            <a:off x="7987950" y="973145"/>
            <a:ext cx="1265383" cy="509329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36B0D4D9-1337-42A0-A2B3-3E3F2E331AF0}"/>
              </a:ext>
            </a:extLst>
          </p:cNvPr>
          <p:cNvSpPr/>
          <p:nvPr/>
        </p:nvSpPr>
        <p:spPr>
          <a:xfrm>
            <a:off x="5375910" y="934278"/>
            <a:ext cx="1287730" cy="2811227"/>
          </a:xfrm>
          <a:custGeom>
            <a:avLst/>
            <a:gdLst>
              <a:gd name="connsiteX0" fmla="*/ 1243551 w 1243551"/>
              <a:gd name="connsiteY0" fmla="*/ 0 h 2852531"/>
              <a:gd name="connsiteX1" fmla="*/ 199942 w 1243551"/>
              <a:gd name="connsiteY1" fmla="*/ 477079 h 2852531"/>
              <a:gd name="connsiteX2" fmla="*/ 1160 w 1243551"/>
              <a:gd name="connsiteY2" fmla="*/ 2852531 h 28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551" h="2852531">
                <a:moveTo>
                  <a:pt x="1243551" y="0"/>
                </a:moveTo>
                <a:cubicBezTo>
                  <a:pt x="825279" y="828"/>
                  <a:pt x="407007" y="1657"/>
                  <a:pt x="199942" y="477079"/>
                </a:cubicBezTo>
                <a:cubicBezTo>
                  <a:pt x="-7123" y="952501"/>
                  <a:pt x="-2982" y="1902516"/>
                  <a:pt x="1160" y="2852531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8BCB71-0B4A-4829-AF8C-7C082613E0D7}"/>
              </a:ext>
            </a:extLst>
          </p:cNvPr>
          <p:cNvSpPr txBox="1"/>
          <p:nvPr/>
        </p:nvSpPr>
        <p:spPr>
          <a:xfrm>
            <a:off x="2225559" y="5181463"/>
            <a:ext cx="1971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Photosynthetic production</a:t>
            </a:r>
          </a:p>
        </p:txBody>
      </p:sp>
      <p:sp>
        <p:nvSpPr>
          <p:cNvPr id="188" name="Arrow: Bent-Up 187">
            <a:extLst>
              <a:ext uri="{FF2B5EF4-FFF2-40B4-BE49-F238E27FC236}">
                <a16:creationId xmlns:a16="http://schemas.microsoft.com/office/drawing/2014/main" id="{4A4467FF-AD5F-4631-A65C-C500D1D3D8A8}"/>
              </a:ext>
            </a:extLst>
          </p:cNvPr>
          <p:cNvSpPr/>
          <p:nvPr/>
        </p:nvSpPr>
        <p:spPr>
          <a:xfrm rot="10800000">
            <a:off x="7363110" y="3885123"/>
            <a:ext cx="1121949" cy="1836492"/>
          </a:xfrm>
          <a:prstGeom prst="bentUpArrow">
            <a:avLst>
              <a:gd name="adj1" fmla="val 7155"/>
              <a:gd name="adj2" fmla="val 14695"/>
              <a:gd name="adj3" fmla="val 25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48AB29-5FF1-4AD6-B9DD-832CD026A897}"/>
              </a:ext>
            </a:extLst>
          </p:cNvPr>
          <p:cNvCxnSpPr>
            <a:cxnSpLocks/>
          </p:cNvCxnSpPr>
          <p:nvPr/>
        </p:nvCxnSpPr>
        <p:spPr>
          <a:xfrm flipH="1" flipV="1">
            <a:off x="6363622" y="5445110"/>
            <a:ext cx="323128" cy="63250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D1D537F-150D-45CD-BE01-E4F16A17B4F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5759220" y="3816353"/>
            <a:ext cx="346120" cy="914342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04AC68B-0A84-4062-9A7A-6C8D5C3A36B3}"/>
              </a:ext>
            </a:extLst>
          </p:cNvPr>
          <p:cNvGrpSpPr/>
          <p:nvPr/>
        </p:nvGrpSpPr>
        <p:grpSpPr>
          <a:xfrm>
            <a:off x="158297" y="256651"/>
            <a:ext cx="3162860" cy="2064326"/>
            <a:chOff x="208331" y="118746"/>
            <a:chExt cx="2829348" cy="2005084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8EB629-9EC4-4455-B038-1FFC57869290}"/>
                </a:ext>
              </a:extLst>
            </p:cNvPr>
            <p:cNvSpPr txBox="1"/>
            <p:nvPr/>
          </p:nvSpPr>
          <p:spPr>
            <a:xfrm>
              <a:off x="303272" y="118746"/>
              <a:ext cx="2734407" cy="18833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Measurement Quality</a:t>
              </a:r>
            </a:p>
            <a:p>
              <a:pPr algn="ctr"/>
              <a:endParaRPr lang="en-US" sz="2400" b="1" u="sng" dirty="0"/>
            </a:p>
            <a:p>
              <a:pPr algn="ctr"/>
              <a:endParaRPr lang="en-US" sz="2400" b="1" u="sng" dirty="0"/>
            </a:p>
            <a:p>
              <a:pPr algn="ctr"/>
              <a:endParaRPr lang="en-US" sz="2400" b="1" u="sng" dirty="0"/>
            </a:p>
            <a:p>
              <a:pPr algn="ctr"/>
              <a:endParaRPr lang="en-US" sz="2400" b="1" u="sng" dirty="0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98BAC71-5456-43A4-817F-DAF0D5EBD1BC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84" y="951137"/>
              <a:ext cx="1047479" cy="2472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EFC7DED-E26F-4462-AB7E-FCA4FC839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244" y="1493485"/>
              <a:ext cx="1093022" cy="11062"/>
            </a:xfrm>
            <a:prstGeom prst="straightConnector1">
              <a:avLst/>
            </a:prstGeom>
            <a:ln w="476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5233AC3-CD4E-4E03-A828-36EEE3D0EA97}"/>
                </a:ext>
              </a:extLst>
            </p:cNvPr>
            <p:cNvSpPr txBox="1"/>
            <p:nvPr/>
          </p:nvSpPr>
          <p:spPr>
            <a:xfrm>
              <a:off x="208331" y="554170"/>
              <a:ext cx="1627119" cy="15696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None or Unknown</a:t>
              </a:r>
            </a:p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Poor</a:t>
              </a:r>
            </a:p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High</a:t>
              </a:r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291E1E60-80AC-4965-8949-34DE2DBB8782}"/>
                </a:ext>
              </a:extLst>
            </p:cNvPr>
            <p:cNvCxnSpPr>
              <a:cxnSpLocks/>
            </p:cNvCxnSpPr>
            <p:nvPr/>
          </p:nvCxnSpPr>
          <p:spPr>
            <a:xfrm>
              <a:off x="1651825" y="1858339"/>
              <a:ext cx="1112744" cy="0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0F0EAD6-CBAD-47C9-81EB-7E3138262FFA}"/>
              </a:ext>
            </a:extLst>
          </p:cNvPr>
          <p:cNvCxnSpPr>
            <a:cxnSpLocks/>
          </p:cNvCxnSpPr>
          <p:nvPr/>
        </p:nvCxnSpPr>
        <p:spPr>
          <a:xfrm>
            <a:off x="933131" y="4549433"/>
            <a:ext cx="253074" cy="348409"/>
          </a:xfrm>
          <a:prstGeom prst="straightConnector1">
            <a:avLst/>
          </a:prstGeom>
          <a:ln w="63500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C19C1BC-A7E0-4C15-B1E3-32D299AEC29E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911005" y="6065338"/>
            <a:ext cx="596921" cy="475189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DA0DDAA-F3B6-41BB-BFEC-3E85668524D0}"/>
              </a:ext>
            </a:extLst>
          </p:cNvPr>
          <p:cNvCxnSpPr>
            <a:cxnSpLocks/>
            <a:stCxn id="167" idx="2"/>
            <a:endCxn id="76" idx="0"/>
          </p:cNvCxnSpPr>
          <p:nvPr/>
        </p:nvCxnSpPr>
        <p:spPr>
          <a:xfrm flipH="1">
            <a:off x="2993365" y="5950904"/>
            <a:ext cx="217925" cy="374179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75F49C5-FABD-4D10-8516-2A743D36F3A1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1981527" y="5001495"/>
            <a:ext cx="1229763" cy="179968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82DB7F-6659-4EB0-92CE-215052EF520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565045" y="1357865"/>
            <a:ext cx="7767" cy="718769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8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5.googleusercontent.com/lUuTvY6dZTRifOMgQCYkVUhsYzg-iCLcZI6jOsEYqkr6g05lRmHbv_3onlPuHe1caRuzHUXWUIgVOC73DzMskFAfxloFP55yaXIx5fSSB_MghefdbotIPXrEwaDoCURsmfZlN4c">
            <a:extLst>
              <a:ext uri="{FF2B5EF4-FFF2-40B4-BE49-F238E27FC236}">
                <a16:creationId xmlns:a16="http://schemas.microsoft.com/office/drawing/2014/main" id="{659CF511-ADB3-4DE1-80BB-A195379BE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05" y="1353542"/>
            <a:ext cx="5796468" cy="396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75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257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Rosenberg</dc:creator>
  <cp:lastModifiedBy>david</cp:lastModifiedBy>
  <cp:revision>57</cp:revision>
  <dcterms:created xsi:type="dcterms:W3CDTF">2019-08-04T18:06:10Z</dcterms:created>
  <dcterms:modified xsi:type="dcterms:W3CDTF">2021-09-12T17:57:34Z</dcterms:modified>
</cp:coreProperties>
</file>