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480" r:id="rId2"/>
    <p:sldId id="481" r:id="rId3"/>
    <p:sldId id="482" r:id="rId4"/>
    <p:sldId id="483" r:id="rId5"/>
    <p:sldId id="484" r:id="rId6"/>
    <p:sldId id="485" r:id="rId7"/>
    <p:sldId id="486" r:id="rId8"/>
    <p:sldId id="487" r:id="rId9"/>
    <p:sldId id="471" r:id="rId10"/>
    <p:sldId id="473" r:id="rId11"/>
    <p:sldId id="472" r:id="rId12"/>
    <p:sldId id="476" r:id="rId13"/>
    <p:sldId id="474" r:id="rId14"/>
    <p:sldId id="477" r:id="rId15"/>
    <p:sldId id="522" r:id="rId16"/>
    <p:sldId id="596" r:id="rId17"/>
    <p:sldId id="639" r:id="rId18"/>
    <p:sldId id="584" r:id="rId19"/>
    <p:sldId id="597" r:id="rId20"/>
    <p:sldId id="366" r:id="rId21"/>
    <p:sldId id="367" r:id="rId22"/>
    <p:sldId id="368" r:id="rId23"/>
    <p:sldId id="595" r:id="rId24"/>
    <p:sldId id="622" r:id="rId25"/>
    <p:sldId id="624" r:id="rId26"/>
    <p:sldId id="625" r:id="rId27"/>
    <p:sldId id="619" r:id="rId28"/>
    <p:sldId id="545" r:id="rId29"/>
    <p:sldId id="623" r:id="rId30"/>
    <p:sldId id="629" r:id="rId31"/>
    <p:sldId id="630" r:id="rId32"/>
    <p:sldId id="615" r:id="rId33"/>
    <p:sldId id="589" r:id="rId34"/>
    <p:sldId id="590" r:id="rId35"/>
    <p:sldId id="592" r:id="rId36"/>
    <p:sldId id="568" r:id="rId37"/>
    <p:sldId id="569" r:id="rId38"/>
    <p:sldId id="591" r:id="rId39"/>
    <p:sldId id="594" r:id="rId40"/>
    <p:sldId id="579" r:id="rId41"/>
    <p:sldId id="543" r:id="rId42"/>
    <p:sldId id="626" r:id="rId43"/>
    <p:sldId id="628" r:id="rId44"/>
    <p:sldId id="659" r:id="rId45"/>
    <p:sldId id="627" r:id="rId46"/>
    <p:sldId id="641" r:id="rId47"/>
    <p:sldId id="658" r:id="rId48"/>
    <p:sldId id="370" r:id="rId49"/>
    <p:sldId id="371" r:id="rId50"/>
    <p:sldId id="631" r:id="rId51"/>
    <p:sldId id="573" r:id="rId52"/>
    <p:sldId id="574" r:id="rId53"/>
    <p:sldId id="548" r:id="rId54"/>
    <p:sldId id="570" r:id="rId55"/>
    <p:sldId id="571" r:id="rId56"/>
    <p:sldId id="572" r:id="rId57"/>
    <p:sldId id="549" r:id="rId58"/>
    <p:sldId id="632" r:id="rId59"/>
    <p:sldId id="550" r:id="rId60"/>
    <p:sldId id="567" r:id="rId61"/>
    <p:sldId id="552" r:id="rId62"/>
    <p:sldId id="551" r:id="rId63"/>
    <p:sldId id="633" r:id="rId64"/>
    <p:sldId id="553" r:id="rId65"/>
    <p:sldId id="554" r:id="rId66"/>
    <p:sldId id="638" r:id="rId67"/>
    <p:sldId id="635" r:id="rId68"/>
    <p:sldId id="555" r:id="rId69"/>
    <p:sldId id="558" r:id="rId70"/>
    <p:sldId id="636" r:id="rId71"/>
    <p:sldId id="557" r:id="rId72"/>
    <p:sldId id="559" r:id="rId73"/>
    <p:sldId id="580" r:id="rId74"/>
    <p:sldId id="637" r:id="rId75"/>
    <p:sldId id="556" r:id="rId76"/>
    <p:sldId id="560" r:id="rId77"/>
    <p:sldId id="561" r:id="rId78"/>
    <p:sldId id="562" r:id="rId79"/>
    <p:sldId id="563" r:id="rId80"/>
    <p:sldId id="564" r:id="rId81"/>
    <p:sldId id="577" r:id="rId82"/>
    <p:sldId id="493" r:id="rId83"/>
    <p:sldId id="494" r:id="rId84"/>
    <p:sldId id="495" r:id="rId85"/>
    <p:sldId id="496" r:id="rId86"/>
    <p:sldId id="378" r:id="rId87"/>
    <p:sldId id="379" r:id="rId88"/>
    <p:sldId id="642" r:id="rId89"/>
    <p:sldId id="643" r:id="rId90"/>
    <p:sldId id="644" r:id="rId91"/>
    <p:sldId id="645" r:id="rId92"/>
    <p:sldId id="646" r:id="rId93"/>
    <p:sldId id="647" r:id="rId94"/>
    <p:sldId id="648" r:id="rId95"/>
    <p:sldId id="649" r:id="rId96"/>
    <p:sldId id="650" r:id="rId97"/>
    <p:sldId id="651" r:id="rId98"/>
    <p:sldId id="652" r:id="rId99"/>
    <p:sldId id="653" r:id="rId100"/>
    <p:sldId id="654" r:id="rId101"/>
    <p:sldId id="655" r:id="rId102"/>
    <p:sldId id="656" r:id="rId103"/>
    <p:sldId id="657"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581" autoAdjust="0"/>
    <p:restoredTop sz="94620" autoAdjust="0"/>
  </p:normalViewPr>
  <p:slideViewPr>
    <p:cSldViewPr>
      <p:cViewPr varScale="1">
        <p:scale>
          <a:sx n="153" d="100"/>
          <a:sy n="153" d="100"/>
        </p:scale>
        <p:origin x="1916" y="8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3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5FFDE-6B46-4F62-8CCF-AA1B1E15A9CE}" type="datetimeFigureOut">
              <a:rPr lang="lv-LV" smtClean="0"/>
              <a:t>25.10.2017</a:t>
            </a:fld>
            <a:endParaRPr lang="lv-LV"/>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9197-2F5B-48AF-A474-B7DAD8D824DB}" type="slidenum">
              <a:rPr lang="lv-LV" smtClean="0"/>
              <a:t>‹#›</a:t>
            </a:fld>
            <a:endParaRPr lang="lv-LV"/>
          </a:p>
        </p:txBody>
      </p:sp>
    </p:spTree>
    <p:extLst>
      <p:ext uri="{BB962C8B-B14F-4D97-AF65-F5344CB8AC3E}">
        <p14:creationId xmlns:p14="http://schemas.microsoft.com/office/powerpoint/2010/main" val="115828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Pakotņu mijiedarbība</a:t>
            </a:r>
            <a:endParaRPr lang="lv-LV" dirty="0"/>
          </a:p>
        </p:txBody>
      </p:sp>
      <p:sp>
        <p:nvSpPr>
          <p:cNvPr id="4" name="Slide Number Placeholder 3"/>
          <p:cNvSpPr>
            <a:spLocks noGrp="1"/>
          </p:cNvSpPr>
          <p:nvPr>
            <p:ph type="sldNum" sz="quarter" idx="10"/>
          </p:nvPr>
        </p:nvSpPr>
        <p:spPr/>
        <p:txBody>
          <a:bodyPr/>
          <a:lstStyle/>
          <a:p>
            <a:fld id="{52169197-2F5B-48AF-A474-B7DAD8D824DB}" type="slidenum">
              <a:rPr lang="lv-LV" smtClean="0"/>
              <a:t>25</a:t>
            </a:fld>
            <a:endParaRPr lang="lv-LV"/>
          </a:p>
        </p:txBody>
      </p:sp>
    </p:spTree>
    <p:extLst>
      <p:ext uri="{BB962C8B-B14F-4D97-AF65-F5344CB8AC3E}">
        <p14:creationId xmlns:p14="http://schemas.microsoft.com/office/powerpoint/2010/main" val="32878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err="1" smtClean="0"/>
              <a:t>Timeout</a:t>
            </a:r>
            <a:r>
              <a:rPr lang="lv-LV" dirty="0" smtClean="0"/>
              <a:t> - noildze</a:t>
            </a:r>
            <a:endParaRPr lang="lv-LV" dirty="0"/>
          </a:p>
        </p:txBody>
      </p:sp>
      <p:sp>
        <p:nvSpPr>
          <p:cNvPr id="4" name="Slide Number Placeholder 3"/>
          <p:cNvSpPr>
            <a:spLocks noGrp="1"/>
          </p:cNvSpPr>
          <p:nvPr>
            <p:ph type="sldNum" sz="quarter" idx="10"/>
          </p:nvPr>
        </p:nvSpPr>
        <p:spPr/>
        <p:txBody>
          <a:bodyPr/>
          <a:lstStyle/>
          <a:p>
            <a:fld id="{52169197-2F5B-48AF-A474-B7DAD8D824DB}" type="slidenum">
              <a:rPr lang="lv-LV" smtClean="0"/>
              <a:t>59</a:t>
            </a:fld>
            <a:endParaRPr lang="lv-LV"/>
          </a:p>
        </p:txBody>
      </p:sp>
    </p:spTree>
    <p:extLst>
      <p:ext uri="{BB962C8B-B14F-4D97-AF65-F5344CB8AC3E}">
        <p14:creationId xmlns:p14="http://schemas.microsoft.com/office/powerpoint/2010/main" val="96853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v-LV" dirty="0" smtClean="0"/>
              <a:t>Moduļu projektējuma piemērs, ievade </a:t>
            </a:r>
            <a:r>
              <a:rPr lang="lv-LV" dirty="0" err="1" smtClean="0"/>
              <a:t>paŗādīta</a:t>
            </a:r>
            <a:r>
              <a:rPr lang="lv-LV" dirty="0" smtClean="0"/>
              <a:t>   - saskarnes apraksts integrēts detalizētajā projektējumā</a:t>
            </a:r>
          </a:p>
          <a:p>
            <a:endParaRPr lang="lv-LV" dirty="0"/>
          </a:p>
        </p:txBody>
      </p:sp>
      <p:sp>
        <p:nvSpPr>
          <p:cNvPr id="4" name="Slide Number Placeholder 3"/>
          <p:cNvSpPr>
            <a:spLocks noGrp="1"/>
          </p:cNvSpPr>
          <p:nvPr>
            <p:ph type="sldNum" sz="quarter" idx="10"/>
          </p:nvPr>
        </p:nvSpPr>
        <p:spPr/>
        <p:txBody>
          <a:bodyPr/>
          <a:lstStyle/>
          <a:p>
            <a:fld id="{52169197-2F5B-48AF-A474-B7DAD8D824DB}" type="slidenum">
              <a:rPr lang="lv-LV" smtClean="0"/>
              <a:t>75</a:t>
            </a:fld>
            <a:endParaRPr lang="lv-LV"/>
          </a:p>
        </p:txBody>
      </p:sp>
    </p:spTree>
    <p:extLst>
      <p:ext uri="{BB962C8B-B14F-4D97-AF65-F5344CB8AC3E}">
        <p14:creationId xmlns:p14="http://schemas.microsoft.com/office/powerpoint/2010/main" val="142186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lv-LV" dirty="0" smtClean="0"/>
              <a:t>Industrijā ne vienmēr PPA tiek aprakstīts un ne vienmēr tas tiek veidots pašā sākumā, jo tiek izmantotas tehnoloģijas, kas ļauj šo informāciju sagatavot pēc tam.</a:t>
            </a:r>
          </a:p>
          <a:p>
            <a:r>
              <a:rPr lang="lv-LV" dirty="0" smtClean="0"/>
              <a:t>Vajag veidot, lai varētu strādāt projekta uzturēšanas fāzē.</a:t>
            </a:r>
          </a:p>
          <a:p>
            <a:endParaRPr lang="lv-LV" dirty="0" smtClean="0"/>
          </a:p>
          <a:p>
            <a:r>
              <a:rPr lang="lv-LV" dirty="0" smtClean="0"/>
              <a:t>Strādā ar reverso inženieriju:</a:t>
            </a:r>
          </a:p>
          <a:p>
            <a:r>
              <a:rPr lang="lv-LV" dirty="0" smtClean="0"/>
              <a:t>Prasības-&gt;apspriež projektējumu, bet reāli programmē</a:t>
            </a:r>
            <a:r>
              <a:rPr lang="lv-LV" baseline="0" dirty="0" smtClean="0"/>
              <a:t> -&gt; kad noprogrammēts, ar rīkiem ģenerē projektējuma informāciju gan DB projektējumam, gan visam kodam; ļoti labi parāda dažādas atkarības un saistības</a:t>
            </a:r>
          </a:p>
          <a:p>
            <a:endParaRPr lang="lv-LV" baseline="0" dirty="0" smtClean="0"/>
          </a:p>
          <a:p>
            <a:endParaRPr lang="lv-LV" dirty="0" smtClean="0"/>
          </a:p>
          <a:p>
            <a:endParaRPr lang="lv-LV" dirty="0"/>
          </a:p>
        </p:txBody>
      </p:sp>
      <p:sp>
        <p:nvSpPr>
          <p:cNvPr id="4" name="Slide Number Placeholder 3"/>
          <p:cNvSpPr>
            <a:spLocks noGrp="1"/>
          </p:cNvSpPr>
          <p:nvPr>
            <p:ph type="sldNum" sz="quarter" idx="10"/>
          </p:nvPr>
        </p:nvSpPr>
        <p:spPr/>
        <p:txBody>
          <a:bodyPr/>
          <a:lstStyle/>
          <a:p>
            <a:pPr>
              <a:defRPr/>
            </a:pPr>
            <a:fld id="{0BDF555D-9753-4FB6-864C-8F7E3AB42D5E}" type="slidenum">
              <a:rPr lang="lv-LV" smtClean="0"/>
              <a:pPr>
                <a:defRPr/>
              </a:pPr>
              <a:t>82</a:t>
            </a:fld>
            <a:endParaRPr lang="lv-LV"/>
          </a:p>
        </p:txBody>
      </p:sp>
    </p:spTree>
    <p:extLst>
      <p:ext uri="{BB962C8B-B14F-4D97-AF65-F5344CB8AC3E}">
        <p14:creationId xmlns:p14="http://schemas.microsoft.com/office/powerpoint/2010/main" val="227439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lv-LV" dirty="0" smtClean="0"/>
              <a:t>Parādīta apraksta pieeja – kā uzģenerēt pēc tam dokumentu</a:t>
            </a:r>
            <a:endParaRPr lang="lv-LV" dirty="0"/>
          </a:p>
        </p:txBody>
      </p:sp>
      <p:sp>
        <p:nvSpPr>
          <p:cNvPr id="4" name="Slide Number Placeholder 3"/>
          <p:cNvSpPr>
            <a:spLocks noGrp="1"/>
          </p:cNvSpPr>
          <p:nvPr>
            <p:ph type="sldNum" sz="quarter" idx="10"/>
          </p:nvPr>
        </p:nvSpPr>
        <p:spPr/>
        <p:txBody>
          <a:bodyPr/>
          <a:lstStyle/>
          <a:p>
            <a:pPr>
              <a:defRPr/>
            </a:pPr>
            <a:fld id="{0BDF555D-9753-4FB6-864C-8F7E3AB42D5E}" type="slidenum">
              <a:rPr lang="lv-LV" smtClean="0"/>
              <a:pPr>
                <a:defRPr/>
              </a:pPr>
              <a:t>84</a:t>
            </a:fld>
            <a:endParaRPr lang="lv-LV"/>
          </a:p>
        </p:txBody>
      </p:sp>
    </p:spTree>
    <p:extLst>
      <p:ext uri="{BB962C8B-B14F-4D97-AF65-F5344CB8AC3E}">
        <p14:creationId xmlns:p14="http://schemas.microsoft.com/office/powerpoint/2010/main" val="74639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v-LV" dirty="0" smtClean="0"/>
              <a:t>Paraugs, kā var uzģenerēt aprakstu no esošās</a:t>
            </a:r>
            <a:r>
              <a:rPr lang="lv-LV" baseline="0" dirty="0" smtClean="0"/>
              <a:t> situācijas DB</a:t>
            </a:r>
            <a:endParaRPr lang="lv-LV" dirty="0"/>
          </a:p>
        </p:txBody>
      </p:sp>
      <p:sp>
        <p:nvSpPr>
          <p:cNvPr id="4" name="Slide Number Placeholder 3"/>
          <p:cNvSpPr>
            <a:spLocks noGrp="1"/>
          </p:cNvSpPr>
          <p:nvPr>
            <p:ph type="sldNum" sz="quarter" idx="10"/>
          </p:nvPr>
        </p:nvSpPr>
        <p:spPr/>
        <p:txBody>
          <a:bodyPr/>
          <a:lstStyle/>
          <a:p>
            <a:fld id="{52169197-2F5B-48AF-A474-B7DAD8D824DB}" type="slidenum">
              <a:rPr lang="lv-LV" smtClean="0"/>
              <a:t>85</a:t>
            </a:fld>
            <a:endParaRPr lang="lv-LV"/>
          </a:p>
        </p:txBody>
      </p:sp>
    </p:spTree>
    <p:extLst>
      <p:ext uri="{BB962C8B-B14F-4D97-AF65-F5344CB8AC3E}">
        <p14:creationId xmlns:p14="http://schemas.microsoft.com/office/powerpoint/2010/main" val="26817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2169197-2F5B-48AF-A474-B7DAD8D824DB}" type="slidenum">
              <a:rPr lang="lv-LV" smtClean="0"/>
              <a:t>96</a:t>
            </a:fld>
            <a:endParaRPr lang="lv-LV"/>
          </a:p>
        </p:txBody>
      </p:sp>
    </p:spTree>
    <p:extLst>
      <p:ext uri="{BB962C8B-B14F-4D97-AF65-F5344CB8AC3E}">
        <p14:creationId xmlns:p14="http://schemas.microsoft.com/office/powerpoint/2010/main" val="665843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4140200"/>
            <a:ext cx="5257800" cy="711200"/>
          </a:xfrm>
        </p:spPr>
        <p:txBody>
          <a:bodyPr/>
          <a:lstStyle>
            <a:lvl1pPr algn="r">
              <a:defRPr sz="4000">
                <a:effectLst/>
              </a:defRPr>
            </a:lvl1pPr>
          </a:lstStyle>
          <a:p>
            <a:r>
              <a:rPr lang="en-US" dirty="0" smtClean="0"/>
              <a:t>Click to edit title</a:t>
            </a:r>
            <a:endParaRPr lang="en-US" dirty="0"/>
          </a:p>
        </p:txBody>
      </p:sp>
      <p:sp>
        <p:nvSpPr>
          <p:cNvPr id="3" name="Subtitle 2"/>
          <p:cNvSpPr>
            <a:spLocks noGrp="1"/>
          </p:cNvSpPr>
          <p:nvPr>
            <p:ph type="subTitle" idx="1"/>
          </p:nvPr>
        </p:nvSpPr>
        <p:spPr>
          <a:xfrm>
            <a:off x="3276600" y="4851400"/>
            <a:ext cx="5257800" cy="1219200"/>
          </a:xfrm>
        </p:spPr>
        <p:txBody>
          <a:bodyPr/>
          <a:lstStyle>
            <a:lvl1pPr marL="0" indent="0" algn="r">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396999"/>
            <a:ext cx="2057400" cy="4729164"/>
          </a:xfrm>
        </p:spPr>
        <p:txBody>
          <a:bodyPr vert="eaVert"/>
          <a:lstStyle/>
          <a:p>
            <a:r>
              <a:rPr lang="en-US" dirty="0" smtClean="0"/>
              <a:t>Click to edit title style</a:t>
            </a:r>
            <a:endParaRPr lang="en-US" dirty="0"/>
          </a:p>
        </p:txBody>
      </p:sp>
      <p:sp>
        <p:nvSpPr>
          <p:cNvPr id="3" name="Vertical Text Placeholder 2"/>
          <p:cNvSpPr>
            <a:spLocks noGrp="1"/>
          </p:cNvSpPr>
          <p:nvPr>
            <p:ph type="body" orient="vert" idx="1"/>
          </p:nvPr>
        </p:nvSpPr>
        <p:spPr>
          <a:xfrm>
            <a:off x="457200" y="1396999"/>
            <a:ext cx="6019800" cy="47291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77800"/>
            <a:ext cx="8001000" cy="812801"/>
          </a:xfrm>
        </p:spPr>
        <p:txBody>
          <a:bodyPr/>
          <a:lstStyle/>
          <a:p>
            <a:r>
              <a:rPr lang="en-US" dirty="0" smtClean="0"/>
              <a:t>Click to edit title style</a:t>
            </a:r>
            <a:endParaRPr lang="en-US" dirty="0"/>
          </a:p>
        </p:txBody>
      </p:sp>
      <p:sp>
        <p:nvSpPr>
          <p:cNvPr id="3" name="Content Placeholder 2"/>
          <p:cNvSpPr>
            <a:spLocks noGrp="1"/>
          </p:cNvSpPr>
          <p:nvPr>
            <p:ph idx="1"/>
          </p:nvPr>
        </p:nvSpPr>
        <p:spPr>
          <a:xfrm>
            <a:off x="685800" y="1295400"/>
            <a:ext cx="8001000" cy="54863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1"/>
            <a:ext cx="7772400" cy="1362075"/>
          </a:xfrm>
        </p:spPr>
        <p:txBody>
          <a:bodyPr anchor="t"/>
          <a:lstStyle>
            <a:lvl1pPr algn="l">
              <a:defRPr sz="3200" b="1" cap="all"/>
            </a:lvl1pPr>
          </a:lstStyle>
          <a:p>
            <a:r>
              <a:rPr lang="en-US" dirty="0" smtClean="0"/>
              <a:t>Click to edit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457200" y="1295401"/>
            <a:ext cx="4038600" cy="483076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1"/>
            <a:ext cx="4038600" cy="483076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457200" y="1193800"/>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93800"/>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100000">
              <a:schemeClr val="bg1">
                <a:tint val="80000"/>
                <a:satMod val="300000"/>
              </a:schemeClr>
            </a:gs>
            <a:gs pos="100000">
              <a:schemeClr val="bg1">
                <a:shade val="30000"/>
                <a:satMod val="2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09220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92201"/>
            <a:ext cx="5111750" cy="503396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2311401"/>
            <a:ext cx="3008313" cy="38147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93799"/>
            <a:ext cx="5486400" cy="3533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77800"/>
            <a:ext cx="8001000" cy="812801"/>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685800" y="1295400"/>
            <a:ext cx="8001000" cy="54863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US" sz="3600" kern="1200" dirty="0">
          <a:gradFill flip="none" rotWithShape="1">
            <a:gsLst>
              <a:gs pos="0">
                <a:srgbClr val="26588D"/>
              </a:gs>
              <a:gs pos="100000">
                <a:srgbClr val="4197C6"/>
              </a:gs>
            </a:gsLst>
            <a:lin ang="16200000" scaled="1"/>
            <a:tileRect/>
          </a:gra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981200" y="4267200"/>
            <a:ext cx="6934200" cy="711200"/>
          </a:xfrm>
        </p:spPr>
        <p:txBody>
          <a:bodyPr/>
          <a:lstStyle/>
          <a:p>
            <a:r>
              <a:rPr lang="lv-LV" sz="4400" dirty="0" smtClean="0"/>
              <a:t>Meteoroloģiskās stacijas projektējuma diagrammu piemēri</a:t>
            </a:r>
            <a:endParaRPr lang="lv-LV" sz="4400" dirty="0"/>
          </a:p>
        </p:txBody>
      </p:sp>
      <p:sp>
        <p:nvSpPr>
          <p:cNvPr id="3" name="Content Placeholder 2"/>
          <p:cNvSpPr txBox="1">
            <a:spLocks/>
          </p:cNvSpPr>
          <p:nvPr/>
        </p:nvSpPr>
        <p:spPr>
          <a:xfrm>
            <a:off x="1295400" y="6096000"/>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Sommerville</a:t>
            </a:r>
            <a:endParaRPr lang="lv-LV" dirty="0"/>
          </a:p>
        </p:txBody>
      </p:sp>
    </p:spTree>
    <p:extLst>
      <p:ext uri="{BB962C8B-B14F-4D97-AF65-F5344CB8AC3E}">
        <p14:creationId xmlns:p14="http://schemas.microsoft.com/office/powerpoint/2010/main" val="333226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smtClean="0"/>
              <a:t>Arhitektūras konteksta diagrammas modelis</a:t>
            </a:r>
            <a:endParaRPr lang="lv-LV" sz="3200" dirty="0"/>
          </a:p>
        </p:txBody>
      </p:sp>
      <p:pic>
        <p:nvPicPr>
          <p:cNvPr id="4" name="Picture 3"/>
          <p:cNvPicPr>
            <a:picLocks noChangeAspect="1"/>
          </p:cNvPicPr>
          <p:nvPr/>
        </p:nvPicPr>
        <p:blipFill>
          <a:blip r:embed="rId2"/>
          <a:stretch>
            <a:fillRect/>
          </a:stretch>
        </p:blipFill>
        <p:spPr>
          <a:xfrm>
            <a:off x="1347787" y="1314450"/>
            <a:ext cx="6448425" cy="4229100"/>
          </a:xfrm>
          <a:prstGeom prst="rect">
            <a:avLst/>
          </a:prstGeom>
        </p:spPr>
      </p:pic>
    </p:spTree>
    <p:extLst>
      <p:ext uri="{BB962C8B-B14F-4D97-AF65-F5344CB8AC3E}">
        <p14:creationId xmlns:p14="http://schemas.microsoft.com/office/powerpoint/2010/main" val="11460690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9483"/>
            <a:ext cx="8235567" cy="1066800"/>
          </a:xfrm>
        </p:spPr>
        <p:txBody>
          <a:bodyPr/>
          <a:lstStyle/>
          <a:p>
            <a:r>
              <a:rPr lang="lv-LV" sz="2400" dirty="0" smtClean="0"/>
              <a:t>Lietošanas gadījumu diagramma Visa wthdrawal pakotnei</a:t>
            </a:r>
            <a:endParaRPr lang="lv-LV" sz="24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2"/>
          <a:stretch>
            <a:fillRect/>
          </a:stretch>
        </p:blipFill>
        <p:spPr>
          <a:xfrm>
            <a:off x="1062446" y="1676400"/>
            <a:ext cx="6958886" cy="3709987"/>
          </a:xfrm>
          <a:prstGeom prst="rect">
            <a:avLst/>
          </a:prstGeom>
        </p:spPr>
      </p:pic>
    </p:spTree>
    <p:extLst>
      <p:ext uri="{BB962C8B-B14F-4D97-AF65-F5344CB8AC3E}">
        <p14:creationId xmlns:p14="http://schemas.microsoft.com/office/powerpoint/2010/main" val="31022063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9483"/>
            <a:ext cx="8235567" cy="1066800"/>
          </a:xfrm>
        </p:spPr>
        <p:txBody>
          <a:bodyPr/>
          <a:lstStyle/>
          <a:p>
            <a:r>
              <a:rPr lang="lv-LV" sz="2400" dirty="0" smtClean="0"/>
              <a:t>Lietošanas gadījumu diagramma Customer transactions pakotnei</a:t>
            </a:r>
            <a:endParaRPr lang="lv-LV" sz="24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4" name="Picture 3"/>
          <p:cNvPicPr>
            <a:picLocks noChangeAspect="1"/>
          </p:cNvPicPr>
          <p:nvPr/>
        </p:nvPicPr>
        <p:blipFill>
          <a:blip r:embed="rId2"/>
          <a:stretch>
            <a:fillRect/>
          </a:stretch>
        </p:blipFill>
        <p:spPr>
          <a:xfrm>
            <a:off x="1295400" y="1150746"/>
            <a:ext cx="6370125" cy="5324475"/>
          </a:xfrm>
          <a:prstGeom prst="rect">
            <a:avLst/>
          </a:prstGeom>
        </p:spPr>
      </p:pic>
    </p:spTree>
    <p:extLst>
      <p:ext uri="{BB962C8B-B14F-4D97-AF65-F5344CB8AC3E}">
        <p14:creationId xmlns:p14="http://schemas.microsoft.com/office/powerpoint/2010/main" val="3698364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38400" y="725946"/>
            <a:ext cx="6105878" cy="2005012"/>
          </a:xfrm>
          <a:prstGeom prst="rect">
            <a:avLst/>
          </a:prstGeom>
        </p:spPr>
      </p:pic>
      <p:sp>
        <p:nvSpPr>
          <p:cNvPr id="2" name="Title 1"/>
          <p:cNvSpPr>
            <a:spLocks noGrp="1"/>
          </p:cNvSpPr>
          <p:nvPr>
            <p:ph type="title"/>
          </p:nvPr>
        </p:nvSpPr>
        <p:spPr>
          <a:xfrm>
            <a:off x="609600" y="179483"/>
            <a:ext cx="8235567" cy="1066800"/>
          </a:xfrm>
        </p:spPr>
        <p:txBody>
          <a:bodyPr/>
          <a:lstStyle/>
          <a:p>
            <a:r>
              <a:rPr lang="lv-LV" sz="2400" dirty="0" smtClean="0"/>
              <a:t>Saistība &lt;&lt;extend&gt;&gt; lietošanas gadījumu diagrammā</a:t>
            </a:r>
            <a:endParaRPr lang="lv-LV" sz="24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sp>
        <p:nvSpPr>
          <p:cNvPr id="6" name="Content Placeholder 2"/>
          <p:cNvSpPr>
            <a:spLocks noGrp="1"/>
          </p:cNvSpPr>
          <p:nvPr>
            <p:ph idx="1"/>
          </p:nvPr>
        </p:nvSpPr>
        <p:spPr>
          <a:xfrm>
            <a:off x="618309" y="2730957"/>
            <a:ext cx="8001000" cy="2016097"/>
          </a:xfrm>
        </p:spPr>
        <p:txBody>
          <a:bodyPr>
            <a:normAutofit/>
          </a:bodyPr>
          <a:lstStyle/>
          <a:p>
            <a:pPr marL="0" indent="0">
              <a:buNone/>
            </a:pPr>
            <a:r>
              <a:rPr lang="lv-LV" dirty="0" smtClean="0"/>
              <a:t>Katru lietošanas gadījumu var izpildīt neatkarīgi, bet </a:t>
            </a:r>
            <a:r>
              <a:rPr lang="lv-LV" i="1" dirty="0" smtClean="0"/>
              <a:t>Consult balance </a:t>
            </a:r>
            <a:r>
              <a:rPr lang="lv-LV" dirty="0" smtClean="0"/>
              <a:t>var tikt  iekļauts lietošanas gadījumā </a:t>
            </a:r>
            <a:r>
              <a:rPr lang="lv-LV" i="1" dirty="0" smtClean="0"/>
              <a:t>Withdraw money using bank cards </a:t>
            </a:r>
            <a:r>
              <a:rPr lang="lv-LV" dirty="0" smtClean="0"/>
              <a:t>paplašinājuma punktā </a:t>
            </a:r>
            <a:r>
              <a:rPr lang="lv-LV" i="1" dirty="0" smtClean="0"/>
              <a:t>verify amount </a:t>
            </a:r>
          </a:p>
          <a:p>
            <a:pPr marL="0" indent="0">
              <a:buNone/>
            </a:pPr>
            <a:r>
              <a:rPr lang="lv-LV" dirty="0" smtClean="0"/>
              <a:t>Teksts lietošanas gadījuma aprakstā:</a:t>
            </a:r>
            <a:endParaRPr lang="lv-LV" dirty="0"/>
          </a:p>
        </p:txBody>
      </p:sp>
      <p:pic>
        <p:nvPicPr>
          <p:cNvPr id="7" name="Picture 6"/>
          <p:cNvPicPr>
            <a:picLocks noChangeAspect="1"/>
          </p:cNvPicPr>
          <p:nvPr/>
        </p:nvPicPr>
        <p:blipFill>
          <a:blip r:embed="rId3"/>
          <a:stretch>
            <a:fillRect/>
          </a:stretch>
        </p:blipFill>
        <p:spPr>
          <a:xfrm>
            <a:off x="514951" y="4459124"/>
            <a:ext cx="8424863" cy="2128302"/>
          </a:xfrm>
          <a:prstGeom prst="rect">
            <a:avLst/>
          </a:prstGeom>
        </p:spPr>
      </p:pic>
    </p:spTree>
    <p:extLst>
      <p:ext uri="{BB962C8B-B14F-4D97-AF65-F5344CB8AC3E}">
        <p14:creationId xmlns:p14="http://schemas.microsoft.com/office/powerpoint/2010/main" val="35143010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9483"/>
            <a:ext cx="8235567" cy="1066800"/>
          </a:xfrm>
        </p:spPr>
        <p:txBody>
          <a:bodyPr/>
          <a:lstStyle/>
          <a:p>
            <a:r>
              <a:rPr lang="lv-LV" sz="2400" dirty="0" smtClean="0"/>
              <a:t>Lietošanas gadījumu diagramma Maintenance pakotnei</a:t>
            </a:r>
            <a:endParaRPr lang="lv-LV" sz="24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2"/>
          <a:stretch>
            <a:fillRect/>
          </a:stretch>
        </p:blipFill>
        <p:spPr>
          <a:xfrm>
            <a:off x="1447800" y="1246283"/>
            <a:ext cx="6153150" cy="4953000"/>
          </a:xfrm>
          <a:prstGeom prst="rect">
            <a:avLst/>
          </a:prstGeom>
        </p:spPr>
      </p:pic>
    </p:spTree>
    <p:extLst>
      <p:ext uri="{BB962C8B-B14F-4D97-AF65-F5344CB8AC3E}">
        <p14:creationId xmlns:p14="http://schemas.microsoft.com/office/powerpoint/2010/main" val="315957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Arhitektūras konteksta </a:t>
            </a:r>
            <a:r>
              <a:rPr lang="lv-LV" dirty="0" smtClean="0"/>
              <a:t>diagramma </a:t>
            </a:r>
            <a:r>
              <a:rPr lang="lv-LV" dirty="0" err="1" smtClean="0"/>
              <a:t>SafeHome</a:t>
            </a:r>
            <a:r>
              <a:rPr lang="lv-LV" dirty="0" smtClean="0"/>
              <a:t> sistēmai</a:t>
            </a:r>
            <a:endParaRPr lang="lv-LV" dirty="0"/>
          </a:p>
        </p:txBody>
      </p:sp>
      <p:pic>
        <p:nvPicPr>
          <p:cNvPr id="4" name="Content Placeholder 3"/>
          <p:cNvPicPr>
            <a:picLocks noGrp="1" noChangeAspect="1"/>
          </p:cNvPicPr>
          <p:nvPr>
            <p:ph idx="1"/>
          </p:nvPr>
        </p:nvPicPr>
        <p:blipFill>
          <a:blip r:embed="rId2"/>
          <a:stretch>
            <a:fillRect/>
          </a:stretch>
        </p:blipFill>
        <p:spPr>
          <a:xfrm>
            <a:off x="781050" y="1600200"/>
            <a:ext cx="7810500" cy="4352925"/>
          </a:xfrm>
          <a:prstGeom prst="rect">
            <a:avLst/>
          </a:prstGeom>
        </p:spPr>
      </p:pic>
    </p:spTree>
    <p:extLst>
      <p:ext uri="{BB962C8B-B14F-4D97-AF65-F5344CB8AC3E}">
        <p14:creationId xmlns:p14="http://schemas.microsoft.com/office/powerpoint/2010/main" val="159536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Drošības funkciju arhetipi </a:t>
            </a:r>
            <a:r>
              <a:rPr lang="lv-LV" dirty="0" err="1" smtClean="0"/>
              <a:t>SafeHome</a:t>
            </a:r>
            <a:r>
              <a:rPr lang="lv-LV" dirty="0" smtClean="0"/>
              <a:t> sistēmai</a:t>
            </a:r>
            <a:endParaRPr lang="lv-LV" dirty="0"/>
          </a:p>
        </p:txBody>
      </p:sp>
      <p:pic>
        <p:nvPicPr>
          <p:cNvPr id="5" name="Picture 4"/>
          <p:cNvPicPr>
            <a:picLocks noChangeAspect="1"/>
          </p:cNvPicPr>
          <p:nvPr/>
        </p:nvPicPr>
        <p:blipFill>
          <a:blip r:embed="rId2"/>
          <a:stretch>
            <a:fillRect/>
          </a:stretch>
        </p:blipFill>
        <p:spPr>
          <a:xfrm>
            <a:off x="2057400" y="1730581"/>
            <a:ext cx="4343400" cy="4086225"/>
          </a:xfrm>
          <a:prstGeom prst="rect">
            <a:avLst/>
          </a:prstGeom>
        </p:spPr>
      </p:pic>
    </p:spTree>
    <p:extLst>
      <p:ext uri="{BB962C8B-B14F-4D97-AF65-F5344CB8AC3E}">
        <p14:creationId xmlns:p14="http://schemas.microsoft.com/office/powerpoint/2010/main" val="366981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8" y="1"/>
            <a:ext cx="1299118" cy="6858000"/>
          </a:xfrm>
          <a:prstGeom prst="rect">
            <a:avLst/>
          </a:prstGeom>
        </p:spPr>
      </p:pic>
      <p:sp>
        <p:nvSpPr>
          <p:cNvPr id="2" name="Title 1"/>
          <p:cNvSpPr>
            <a:spLocks noGrp="1"/>
          </p:cNvSpPr>
          <p:nvPr>
            <p:ph type="title"/>
          </p:nvPr>
        </p:nvSpPr>
        <p:spPr/>
        <p:txBody>
          <a:bodyPr/>
          <a:lstStyle/>
          <a:p>
            <a:r>
              <a:rPr lang="lv-LV" sz="2800" dirty="0"/>
              <a:t>Arhitektūras </a:t>
            </a:r>
            <a:r>
              <a:rPr lang="lv-LV" sz="2800" dirty="0" smtClean="0"/>
              <a:t>augšējā līmeņa struktūra diagramma </a:t>
            </a:r>
            <a:r>
              <a:rPr lang="lv-LV" sz="2800" dirty="0" err="1" smtClean="0"/>
              <a:t>SafeHome</a:t>
            </a:r>
            <a:r>
              <a:rPr lang="lv-LV" sz="2800" dirty="0" smtClean="0"/>
              <a:t> sistēmai</a:t>
            </a:r>
            <a:endParaRPr lang="lv-LV" sz="2800" dirty="0"/>
          </a:p>
        </p:txBody>
      </p:sp>
      <p:pic>
        <p:nvPicPr>
          <p:cNvPr id="5" name="Picture 4"/>
          <p:cNvPicPr>
            <a:picLocks noChangeAspect="1"/>
          </p:cNvPicPr>
          <p:nvPr/>
        </p:nvPicPr>
        <p:blipFill>
          <a:blip r:embed="rId3"/>
          <a:stretch>
            <a:fillRect/>
          </a:stretch>
        </p:blipFill>
        <p:spPr>
          <a:xfrm>
            <a:off x="-38100" y="1114425"/>
            <a:ext cx="9105900" cy="4571764"/>
          </a:xfrm>
          <a:prstGeom prst="rect">
            <a:avLst/>
          </a:prstGeom>
        </p:spPr>
      </p:pic>
    </p:spTree>
    <p:extLst>
      <p:ext uri="{BB962C8B-B14F-4D97-AF65-F5344CB8AC3E}">
        <p14:creationId xmlns:p14="http://schemas.microsoft.com/office/powerpoint/2010/main" val="82796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718" y="1"/>
            <a:ext cx="1299118" cy="6858000"/>
          </a:xfrm>
          <a:prstGeom prst="rect">
            <a:avLst/>
          </a:prstGeom>
        </p:spPr>
      </p:pic>
      <p:sp>
        <p:nvSpPr>
          <p:cNvPr id="2" name="Title 1"/>
          <p:cNvSpPr>
            <a:spLocks noGrp="1"/>
          </p:cNvSpPr>
          <p:nvPr>
            <p:ph type="title"/>
          </p:nvPr>
        </p:nvSpPr>
        <p:spPr/>
        <p:txBody>
          <a:bodyPr/>
          <a:lstStyle/>
          <a:p>
            <a:r>
              <a:rPr lang="lv-LV" sz="3200" dirty="0" smtClean="0"/>
              <a:t>Komponentu tālāka detalizācija</a:t>
            </a:r>
            <a:endParaRPr lang="lv-LV" sz="3200" dirty="0"/>
          </a:p>
        </p:txBody>
      </p:sp>
      <p:sp>
        <p:nvSpPr>
          <p:cNvPr id="6" name="Content Placeholder 2"/>
          <p:cNvSpPr txBox="1">
            <a:spLocks/>
          </p:cNvSpPr>
          <p:nvPr/>
        </p:nvSpPr>
        <p:spPr>
          <a:xfrm>
            <a:off x="1295400" y="6251986"/>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Pressman</a:t>
            </a:r>
            <a:endParaRPr lang="lv-LV" dirty="0"/>
          </a:p>
        </p:txBody>
      </p:sp>
      <p:pic>
        <p:nvPicPr>
          <p:cNvPr id="5" name="Picture 4"/>
          <p:cNvPicPr>
            <a:picLocks noChangeAspect="1"/>
          </p:cNvPicPr>
          <p:nvPr/>
        </p:nvPicPr>
        <p:blipFill>
          <a:blip r:embed="rId3"/>
          <a:stretch>
            <a:fillRect/>
          </a:stretch>
        </p:blipFill>
        <p:spPr>
          <a:xfrm>
            <a:off x="2057400" y="1730581"/>
            <a:ext cx="4343400" cy="4086225"/>
          </a:xfrm>
          <a:prstGeom prst="rect">
            <a:avLst/>
          </a:prstGeom>
        </p:spPr>
      </p:pic>
      <p:pic>
        <p:nvPicPr>
          <p:cNvPr id="7" name="Picture 6"/>
          <p:cNvPicPr>
            <a:picLocks noChangeAspect="1"/>
          </p:cNvPicPr>
          <p:nvPr/>
        </p:nvPicPr>
        <p:blipFill>
          <a:blip r:embed="rId4"/>
          <a:stretch>
            <a:fillRect/>
          </a:stretch>
        </p:blipFill>
        <p:spPr>
          <a:xfrm>
            <a:off x="457200" y="852440"/>
            <a:ext cx="8382000" cy="5972391"/>
          </a:xfrm>
          <a:prstGeom prst="rect">
            <a:avLst/>
          </a:prstGeom>
        </p:spPr>
      </p:pic>
    </p:spTree>
    <p:extLst>
      <p:ext uri="{BB962C8B-B14F-4D97-AF65-F5344CB8AC3E}">
        <p14:creationId xmlns:p14="http://schemas.microsoft.com/office/powerpoint/2010/main" val="159869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09800" y="4140200"/>
            <a:ext cx="6324600" cy="711200"/>
          </a:xfrm>
        </p:spPr>
        <p:txBody>
          <a:bodyPr/>
          <a:lstStyle/>
          <a:p>
            <a:r>
              <a:rPr lang="lv-LV" dirty="0" smtClean="0"/>
              <a:t>Diagrammu veidi sistēmu projektēšanā</a:t>
            </a:r>
            <a:endParaRPr lang="lv-LV" dirty="0"/>
          </a:p>
        </p:txBody>
      </p:sp>
    </p:spTree>
    <p:extLst>
      <p:ext uri="{BB962C8B-B14F-4D97-AF65-F5344CB8AC3E}">
        <p14:creationId xmlns:p14="http://schemas.microsoft.com/office/powerpoint/2010/main" val="388273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lv-LV" dirty="0" err="1" smtClean="0"/>
              <a:t>Kardinalitātes</a:t>
            </a:r>
            <a:r>
              <a:rPr lang="lv-LV" dirty="0" smtClean="0"/>
              <a:t> attēlošana – kā 1.kursā mācīja prof. </a:t>
            </a:r>
            <a:r>
              <a:rPr lang="lv-LV" dirty="0" err="1" smtClean="0"/>
              <a:t>Karnītis</a:t>
            </a:r>
            <a:endParaRPr lang="en-US" dirty="0" smtClean="0"/>
          </a:p>
        </p:txBody>
      </p:sp>
      <p:sp>
        <p:nvSpPr>
          <p:cNvPr id="23555" name="Rectangle 3"/>
          <p:cNvSpPr>
            <a:spLocks noGrp="1" noChangeArrowheads="1"/>
          </p:cNvSpPr>
          <p:nvPr>
            <p:ph idx="1"/>
          </p:nvPr>
        </p:nvSpPr>
        <p:spPr>
          <a:xfrm>
            <a:off x="480237" y="1166001"/>
            <a:ext cx="8229600" cy="2981325"/>
          </a:xfrm>
        </p:spPr>
        <p:txBody>
          <a:bodyPr/>
          <a:lstStyle/>
          <a:p>
            <a:pPr eaLnBrk="1" hangingPunct="1"/>
            <a:r>
              <a:rPr lang="lv-LV" altLang="lv-LV" dirty="0" err="1" smtClean="0"/>
              <a:t>Kardinalitāti</a:t>
            </a:r>
            <a:r>
              <a:rPr lang="lv-LV" altLang="lv-LV" dirty="0" smtClean="0"/>
              <a:t> attēlo kā skaitli uz līnijas starp entītiju kopu un relāciju. Tā rāda cik entītijas no kopas ir saistītas ar vienu konkrēto relāciju</a:t>
            </a:r>
          </a:p>
          <a:p>
            <a:pPr eaLnBrk="1" hangingPunct="1"/>
            <a:r>
              <a:rPr lang="lv-LV" altLang="lv-LV" dirty="0" smtClean="0"/>
              <a:t>Ja saite nav obligāta, tad pieliek saites galā o.</a:t>
            </a:r>
            <a:endParaRPr lang="en-US" altLang="lv-LV" dirty="0" smtClean="0"/>
          </a:p>
        </p:txBody>
      </p:sp>
      <p:sp>
        <p:nvSpPr>
          <p:cNvPr id="3" name="TextBox 2"/>
          <p:cNvSpPr txBox="1"/>
          <p:nvPr/>
        </p:nvSpPr>
        <p:spPr>
          <a:xfrm>
            <a:off x="914400" y="5672138"/>
            <a:ext cx="8229600" cy="1200150"/>
          </a:xfrm>
          <a:prstGeom prst="rect">
            <a:avLst/>
          </a:prstGeom>
          <a:noFill/>
        </p:spPr>
        <p:txBody>
          <a:bodyPr wrap="square">
            <a:spAutoFit/>
          </a:bodyPr>
          <a:lstStyle/>
          <a:p>
            <a:pPr eaLnBrk="1" hangingPunct="1">
              <a:defRPr/>
            </a:pPr>
            <a:r>
              <a:rPr lang="lv-LV" dirty="0">
                <a:solidFill>
                  <a:schemeClr val="accent6">
                    <a:lumMod val="75000"/>
                  </a:schemeClr>
                </a:solidFill>
                <a:latin typeface="Arial" charset="0"/>
              </a:rPr>
              <a:t>Studentam ne vairāk kā viens priekšmets ir mīļākais priekšmets, bet katrs priekšmets var būt mīļākais priekšmets daudz studentiem (arī nevienam). Students ir pierakstījies uz vismaz vienu priekšmetu, bet uz priekšmetu var nebūt pierakstījies neviens students.</a:t>
            </a:r>
          </a:p>
        </p:txBody>
      </p:sp>
      <p:pic>
        <p:nvPicPr>
          <p:cNvPr id="2355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20176"/>
            <a:ext cx="47212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400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Diagrammas sistēmu modelēšanā/projektēšanā</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27448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9285"/>
            <a:ext cx="8001000" cy="431800"/>
          </a:xfrm>
        </p:spPr>
        <p:txBody>
          <a:bodyPr/>
          <a:lstStyle/>
          <a:p>
            <a:r>
              <a:rPr lang="lv-LV" sz="2800" dirty="0" smtClean="0"/>
              <a:t>Modelēšana – mērķi un līdzekļi</a:t>
            </a:r>
            <a:endParaRPr lang="lv-LV" sz="2800" dirty="0"/>
          </a:p>
        </p:txBody>
      </p:sp>
      <p:pic>
        <p:nvPicPr>
          <p:cNvPr id="2050" name="Picture 2" descr="http://AgileModeling.com/images/modelingOverview.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10907"/>
            <a:ext cx="9097520" cy="56898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66800" y="6400800"/>
            <a:ext cx="7010400" cy="609600"/>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http</a:t>
            </a:r>
            <a:r>
              <a:rPr lang="lv-LV" dirty="0"/>
              <a:t>://agilemodeling.com/essays/phasesExamined.htm</a:t>
            </a:r>
          </a:p>
        </p:txBody>
      </p:sp>
    </p:spTree>
    <p:extLst>
      <p:ext uri="{BB962C8B-B14F-4D97-AF65-F5344CB8AC3E}">
        <p14:creationId xmlns:p14="http://schemas.microsoft.com/office/powerpoint/2010/main" val="83101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Analītiskie skati</a:t>
            </a:r>
            <a:endParaRPr lang="lv-LV" dirty="0"/>
          </a:p>
        </p:txBody>
      </p:sp>
      <p:pic>
        <p:nvPicPr>
          <p:cNvPr id="4" name="Content Placeholder 3"/>
          <p:cNvPicPr>
            <a:picLocks noGrp="1" noChangeAspect="1"/>
          </p:cNvPicPr>
          <p:nvPr>
            <p:ph idx="1"/>
          </p:nvPr>
        </p:nvPicPr>
        <p:blipFill>
          <a:blip r:embed="rId2"/>
          <a:stretch>
            <a:fillRect/>
          </a:stretch>
        </p:blipFill>
        <p:spPr>
          <a:xfrm>
            <a:off x="2590800" y="1066800"/>
            <a:ext cx="4857135" cy="3962400"/>
          </a:xfrm>
          <a:prstGeom prst="rect">
            <a:avLst/>
          </a:prstGeom>
        </p:spPr>
      </p:pic>
      <p:sp>
        <p:nvSpPr>
          <p:cNvPr id="5" name="Rectangle 4"/>
          <p:cNvSpPr/>
          <p:nvPr/>
        </p:nvSpPr>
        <p:spPr>
          <a:xfrm>
            <a:off x="1295400" y="6324600"/>
            <a:ext cx="5832648" cy="369332"/>
          </a:xfrm>
          <a:prstGeom prst="rect">
            <a:avLst/>
          </a:prstGeom>
        </p:spPr>
        <p:txBody>
          <a:bodyPr wrap="square">
            <a:spAutoFit/>
          </a:bodyPr>
          <a:lstStyle/>
          <a:p>
            <a:r>
              <a:rPr lang="lv-LV" dirty="0" smtClean="0"/>
              <a:t>Avots: P.Roques UML in Practice, 2004</a:t>
            </a:r>
            <a:endParaRPr lang="lv-LV" dirty="0"/>
          </a:p>
        </p:txBody>
      </p:sp>
      <p:sp>
        <p:nvSpPr>
          <p:cNvPr id="3" name="Rectangle 2"/>
          <p:cNvSpPr/>
          <p:nvPr/>
        </p:nvSpPr>
        <p:spPr>
          <a:xfrm>
            <a:off x="1066800" y="5215235"/>
            <a:ext cx="7696200" cy="923330"/>
          </a:xfrm>
          <a:prstGeom prst="rect">
            <a:avLst/>
          </a:prstGeom>
        </p:spPr>
        <p:txBody>
          <a:bodyPr wrap="square">
            <a:spAutoFit/>
          </a:bodyPr>
          <a:lstStyle/>
          <a:p>
            <a:r>
              <a:rPr lang="lv-LV" dirty="0"/>
              <a:t>Ieteicams iepazīties: </a:t>
            </a:r>
          </a:p>
          <a:p>
            <a:pPr marL="285750" indent="-285750">
              <a:buFont typeface="Arial" panose="020B0604020202020204" pitchFamily="34" charset="0"/>
              <a:buChar char="•"/>
            </a:pPr>
            <a:r>
              <a:rPr lang="lv-LV" dirty="0"/>
              <a:t>ISO/IEC 19501:2005 Unified Modeling Language </a:t>
            </a:r>
            <a:r>
              <a:rPr lang="lv-LV" dirty="0" smtClean="0"/>
              <a:t>Specification</a:t>
            </a:r>
          </a:p>
          <a:p>
            <a:pPr marL="285750" indent="-285750">
              <a:buFont typeface="Arial" panose="020B0604020202020204" pitchFamily="34" charset="0"/>
              <a:buChar char="•"/>
            </a:pPr>
            <a:r>
              <a:rPr lang="lv-LV" dirty="0"/>
              <a:t>http://www.sparxsystems.com/uml-tutorial.html</a:t>
            </a:r>
            <a:endParaRPr lang="lv-LV" dirty="0"/>
          </a:p>
        </p:txBody>
      </p:sp>
    </p:spTree>
    <p:extLst>
      <p:ext uri="{BB962C8B-B14F-4D97-AF65-F5344CB8AC3E}">
        <p14:creationId xmlns:p14="http://schemas.microsoft.com/office/powerpoint/2010/main" val="59492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Konteksta skats meteoroloģiskajai stacijai</a:t>
            </a:r>
            <a:endParaRPr lang="lv-LV" dirty="0"/>
          </a:p>
        </p:txBody>
      </p:sp>
      <p:pic>
        <p:nvPicPr>
          <p:cNvPr id="4" name="Content Placeholder 3"/>
          <p:cNvPicPr>
            <a:picLocks noGrp="1" noChangeAspect="1"/>
          </p:cNvPicPr>
          <p:nvPr>
            <p:ph idx="1"/>
          </p:nvPr>
        </p:nvPicPr>
        <p:blipFill>
          <a:blip r:embed="rId2"/>
          <a:stretch>
            <a:fillRect/>
          </a:stretch>
        </p:blipFill>
        <p:spPr>
          <a:xfrm>
            <a:off x="1143000" y="1488349"/>
            <a:ext cx="6096000" cy="3831364"/>
          </a:xfrm>
          <a:prstGeom prst="rect">
            <a:avLst/>
          </a:prstGeom>
        </p:spPr>
      </p:pic>
    </p:spTree>
    <p:extLst>
      <p:ext uri="{BB962C8B-B14F-4D97-AF65-F5344CB8AC3E}">
        <p14:creationId xmlns:p14="http://schemas.microsoft.com/office/powerpoint/2010/main" val="121995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03714" y="4754154"/>
            <a:ext cx="6019800" cy="711200"/>
          </a:xfrm>
        </p:spPr>
        <p:txBody>
          <a:bodyPr/>
          <a:lstStyle/>
          <a:p>
            <a:r>
              <a:rPr lang="lv-LV" sz="4400" dirty="0" smtClean="0"/>
              <a:t>Projektēšanā izmantojamās diagrammas</a:t>
            </a:r>
            <a:endParaRPr lang="lv-LV" sz="4400" dirty="0"/>
          </a:p>
        </p:txBody>
      </p:sp>
      <p:sp>
        <p:nvSpPr>
          <p:cNvPr id="6" name="Subtitle 5"/>
          <p:cNvSpPr>
            <a:spLocks noGrp="1"/>
          </p:cNvSpPr>
          <p:nvPr>
            <p:ph type="subTitle" idx="1"/>
          </p:nvPr>
        </p:nvSpPr>
        <p:spPr/>
        <p:txBody>
          <a:bodyPr/>
          <a:lstStyle/>
          <a:p>
            <a:endParaRPr lang="lv-LV"/>
          </a:p>
        </p:txBody>
      </p:sp>
    </p:spTree>
    <p:extLst>
      <p:ext uri="{BB962C8B-B14F-4D97-AF65-F5344CB8AC3E}">
        <p14:creationId xmlns:p14="http://schemas.microsoft.com/office/powerpoint/2010/main" val="127650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Projektējums</a:t>
            </a:r>
            <a:endParaRPr lang="lv-LV" dirty="0"/>
          </a:p>
        </p:txBody>
      </p:sp>
      <p:sp>
        <p:nvSpPr>
          <p:cNvPr id="3" name="Content Placeholder 2"/>
          <p:cNvSpPr>
            <a:spLocks noGrp="1"/>
          </p:cNvSpPr>
          <p:nvPr>
            <p:ph idx="1"/>
          </p:nvPr>
        </p:nvSpPr>
        <p:spPr/>
        <p:txBody>
          <a:bodyPr/>
          <a:lstStyle/>
          <a:p>
            <a:r>
              <a:rPr lang="lv-LV" dirty="0" smtClean="0"/>
              <a:t>Arhitektūras projektējums/apraksts</a:t>
            </a:r>
          </a:p>
          <a:p>
            <a:endParaRPr lang="lv-LV" dirty="0" smtClean="0"/>
          </a:p>
          <a:p>
            <a:r>
              <a:rPr lang="lv-LV" dirty="0" smtClean="0"/>
              <a:t>Moduļu / procesu / pakotņu dekompozīcija </a:t>
            </a:r>
          </a:p>
          <a:p>
            <a:endParaRPr lang="lv-LV" dirty="0" smtClean="0"/>
          </a:p>
          <a:p>
            <a:r>
              <a:rPr lang="lv-LV" dirty="0" smtClean="0"/>
              <a:t>Moduļu / procesu/ funkciju detalizēts projektējums</a:t>
            </a:r>
          </a:p>
          <a:p>
            <a:endParaRPr lang="lv-LV" dirty="0" smtClean="0"/>
          </a:p>
          <a:p>
            <a:endParaRPr lang="lv-LV" dirty="0" smtClean="0"/>
          </a:p>
          <a:p>
            <a:endParaRPr lang="lv-LV" dirty="0"/>
          </a:p>
        </p:txBody>
      </p:sp>
    </p:spTree>
    <p:extLst>
      <p:ext uri="{BB962C8B-B14F-4D97-AF65-F5344CB8AC3E}">
        <p14:creationId xmlns:p14="http://schemas.microsoft.com/office/powerpoint/2010/main" val="3902514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Arhitektūras apraksts</a:t>
            </a:r>
            <a:endParaRPr lang="lv-LV" dirty="0"/>
          </a:p>
        </p:txBody>
      </p:sp>
      <p:sp>
        <p:nvSpPr>
          <p:cNvPr id="3" name="Content Placeholder 2"/>
          <p:cNvSpPr>
            <a:spLocks noGrp="1"/>
          </p:cNvSpPr>
          <p:nvPr>
            <p:ph idx="1"/>
          </p:nvPr>
        </p:nvSpPr>
        <p:spPr/>
        <p:txBody>
          <a:bodyPr/>
          <a:lstStyle/>
          <a:p>
            <a:r>
              <a:rPr lang="lv-LV" dirty="0" smtClean="0"/>
              <a:t>Piemēram, apraksts par izmantoto daudzslāņu arhitektūru ar ilustrāciju, aprakstu</a:t>
            </a:r>
          </a:p>
          <a:p>
            <a:pPr lvl="1"/>
            <a:r>
              <a:rPr lang="lv-LV" dirty="0" smtClean="0"/>
              <a:t>Konteksta diagramma</a:t>
            </a:r>
          </a:p>
          <a:p>
            <a:pPr lvl="1"/>
            <a:r>
              <a:rPr lang="lv-LV" dirty="0" smtClean="0"/>
              <a:t>Arhitektūras vispārējā shēma</a:t>
            </a:r>
          </a:p>
          <a:p>
            <a:pPr lvl="1"/>
            <a:r>
              <a:rPr lang="lv-LV" dirty="0" smtClean="0"/>
              <a:t>Pakotņu, komponentu, klašu diagrammas</a:t>
            </a:r>
          </a:p>
          <a:p>
            <a:r>
              <a:rPr lang="lv-LV" dirty="0" smtClean="0"/>
              <a:t>Arhitektūras tehniskā realizācija – serveri, tīkli, piekļuves resursiem</a:t>
            </a:r>
          </a:p>
          <a:p>
            <a:pPr lvl="1"/>
            <a:r>
              <a:rPr lang="lv-LV" dirty="0" smtClean="0"/>
              <a:t>Izvietošanas diagrammas</a:t>
            </a:r>
          </a:p>
          <a:p>
            <a:r>
              <a:rPr lang="lv-LV" dirty="0" smtClean="0"/>
              <a:t>Risinājuma struktūra – moduļi, to nosaukšana, funkcijas</a:t>
            </a:r>
          </a:p>
          <a:p>
            <a:r>
              <a:rPr lang="lv-LV" dirty="0" smtClean="0"/>
              <a:t>Izmantotās tehnoloģijas, piemēram, CSS, AJAX, dažādas komponentes, ietvari </a:t>
            </a:r>
            <a:r>
              <a:rPr lang="lv-LV" dirty="0" err="1" smtClean="0"/>
              <a:t>u.tt</a:t>
            </a:r>
            <a:r>
              <a:rPr lang="lv-LV" dirty="0" smtClean="0"/>
              <a:t>.</a:t>
            </a:r>
          </a:p>
          <a:p>
            <a:endParaRPr lang="lv-LV" dirty="0"/>
          </a:p>
        </p:txBody>
      </p:sp>
    </p:spTree>
    <p:extLst>
      <p:ext uri="{BB962C8B-B14F-4D97-AF65-F5344CB8AC3E}">
        <p14:creationId xmlns:p14="http://schemas.microsoft.com/office/powerpoint/2010/main" val="277088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Pakotņu diagramma (package diagram)</a:t>
            </a:r>
            <a:endParaRPr lang="lv-LV" dirty="0"/>
          </a:p>
        </p:txBody>
      </p:sp>
      <p:sp>
        <p:nvSpPr>
          <p:cNvPr id="3" name="Text Placeholder 2"/>
          <p:cNvSpPr>
            <a:spLocks noGrp="1"/>
          </p:cNvSpPr>
          <p:nvPr>
            <p:ph type="body" idx="1"/>
          </p:nvPr>
        </p:nvSpPr>
        <p:spPr/>
        <p:txBody>
          <a:bodyPr/>
          <a:lstStyle/>
          <a:p>
            <a:endParaRPr lang="lv-LV" dirty="0"/>
          </a:p>
        </p:txBody>
      </p:sp>
    </p:spTree>
    <p:extLst>
      <p:ext uri="{BB962C8B-B14F-4D97-AF65-F5344CB8AC3E}">
        <p14:creationId xmlns:p14="http://schemas.microsoft.com/office/powerpoint/2010/main" val="4244994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62000"/>
            <a:ext cx="2514600" cy="3352800"/>
          </a:xfrm>
        </p:spPr>
        <p:txBody>
          <a:bodyPr/>
          <a:lstStyle/>
          <a:p>
            <a:r>
              <a:rPr lang="lv-LV" sz="2400" dirty="0" smtClean="0"/>
              <a:t>Pakotņu diagramma – lietotnes pakotņu sadalījums pa līmeņiem</a:t>
            </a:r>
            <a:br>
              <a:rPr lang="lv-LV" sz="2400" dirty="0" smtClean="0"/>
            </a:br>
            <a:r>
              <a:rPr lang="lv-LV" sz="2400" dirty="0"/>
              <a:t/>
            </a:r>
            <a:br>
              <a:rPr lang="lv-LV" sz="2400" dirty="0"/>
            </a:br>
            <a:r>
              <a:rPr lang="lv-LV" sz="2400" dirty="0" smtClean="0"/>
              <a:t>+</a:t>
            </a:r>
            <a:br>
              <a:rPr lang="lv-LV" sz="2400" dirty="0" smtClean="0"/>
            </a:br>
            <a:r>
              <a:rPr lang="lv-LV" sz="2400" dirty="0"/>
              <a:t/>
            </a:r>
            <a:br>
              <a:rPr lang="lv-LV" sz="2400" dirty="0"/>
            </a:br>
            <a:r>
              <a:rPr lang="lv-LV" sz="2400" dirty="0" smtClean="0"/>
              <a:t>kopīgi izmantojama pakotne</a:t>
            </a:r>
            <a:endParaRPr lang="lv-LV" sz="2400" dirty="0"/>
          </a:p>
        </p:txBody>
      </p:sp>
      <p:sp>
        <p:nvSpPr>
          <p:cNvPr id="5" name="Rectangle 4"/>
          <p:cNvSpPr/>
          <p:nvPr/>
        </p:nvSpPr>
        <p:spPr>
          <a:xfrm>
            <a:off x="685800" y="6019800"/>
            <a:ext cx="2133600" cy="646331"/>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2"/>
          <a:stretch>
            <a:fillRect/>
          </a:stretch>
        </p:blipFill>
        <p:spPr>
          <a:xfrm>
            <a:off x="3009900" y="152400"/>
            <a:ext cx="5688104" cy="6353175"/>
          </a:xfrm>
          <a:prstGeom prst="rect">
            <a:avLst/>
          </a:prstGeom>
        </p:spPr>
      </p:pic>
    </p:spTree>
    <p:extLst>
      <p:ext uri="{BB962C8B-B14F-4D97-AF65-F5344CB8AC3E}">
        <p14:creationId xmlns:p14="http://schemas.microsoft.com/office/powerpoint/2010/main" val="34572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19459" name="Rectangle 3"/>
          <p:cNvSpPr>
            <a:spLocks noGrp="1" noChangeArrowheads="1"/>
          </p:cNvSpPr>
          <p:nvPr>
            <p:ph idx="1"/>
          </p:nvPr>
        </p:nvSpPr>
        <p:spPr/>
        <p:txBody>
          <a:bodyPr/>
          <a:lstStyle/>
          <a:p>
            <a:pPr eaLnBrk="1" hangingPunct="1"/>
            <a:endParaRPr lang="en-US" smtClean="0"/>
          </a:p>
        </p:txBody>
      </p:sp>
      <p:sp>
        <p:nvSpPr>
          <p:cNvPr id="19460"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FCD52C-A18E-4D19-82F6-D580C55C52F6}" type="slidenum">
              <a:rPr lang="lv-LV" altLang="en-US" smtClean="0">
                <a:solidFill>
                  <a:srgbClr val="FFFFFF"/>
                </a:solidFill>
              </a:rPr>
              <a:pPr eaLnBrk="1" hangingPunct="1"/>
              <a:t>25</a:t>
            </a:fld>
            <a:endParaRPr lang="lv-LV" altLang="en-US" smtClean="0">
              <a:solidFill>
                <a:srgbClr val="FFFFFF"/>
              </a:solidFill>
            </a:endParaRPr>
          </a:p>
        </p:txBody>
      </p:sp>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4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989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20483" name="Rectangle 3"/>
          <p:cNvSpPr>
            <a:spLocks noGrp="1" noChangeArrowheads="1"/>
          </p:cNvSpPr>
          <p:nvPr>
            <p:ph idx="1"/>
          </p:nvPr>
        </p:nvSpPr>
        <p:spPr/>
        <p:txBody>
          <a:bodyPr/>
          <a:lstStyle/>
          <a:p>
            <a:pPr eaLnBrk="1" hangingPunct="1"/>
            <a:endParaRPr lang="en-US" smtClean="0"/>
          </a:p>
        </p:txBody>
      </p:sp>
      <p:sp>
        <p:nvSpPr>
          <p:cNvPr id="20484"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EA15A9-5EC9-45AA-B7F8-81CA276AFE38}" type="slidenum">
              <a:rPr lang="lv-LV" altLang="en-US" smtClean="0">
                <a:solidFill>
                  <a:srgbClr val="FFFFFF"/>
                </a:solidFill>
              </a:rPr>
              <a:pPr eaLnBrk="1" hangingPunct="1"/>
              <a:t>26</a:t>
            </a:fld>
            <a:endParaRPr lang="lv-LV" altLang="en-US" smtClean="0">
              <a:solidFill>
                <a:srgbClr val="FFFFFF"/>
              </a:solidFill>
            </a:endParaRPr>
          </a:p>
        </p:txBody>
      </p:sp>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472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Atkarības (</a:t>
            </a:r>
            <a:r>
              <a:rPr lang="lv-LV" dirty="0" err="1" smtClean="0"/>
              <a:t>dependencies</a:t>
            </a:r>
            <a:r>
              <a:rPr lang="lv-LV" dirty="0" smtClean="0"/>
              <a:t>) starp pakotnēm</a:t>
            </a:r>
            <a:endParaRPr lang="lv-LV" dirty="0"/>
          </a:p>
        </p:txBody>
      </p:sp>
      <p:pic>
        <p:nvPicPr>
          <p:cNvPr id="4" name="Content Placeholder 3"/>
          <p:cNvPicPr>
            <a:picLocks noGrp="1" noChangeAspect="1"/>
          </p:cNvPicPr>
          <p:nvPr>
            <p:ph idx="1"/>
          </p:nvPr>
        </p:nvPicPr>
        <p:blipFill>
          <a:blip r:embed="rId2"/>
          <a:stretch>
            <a:fillRect/>
          </a:stretch>
        </p:blipFill>
        <p:spPr>
          <a:xfrm>
            <a:off x="990600" y="1422624"/>
            <a:ext cx="6705600" cy="4746513"/>
          </a:xfrm>
          <a:prstGeom prst="rect">
            <a:avLst/>
          </a:prstGeom>
        </p:spPr>
      </p:pic>
      <p:sp>
        <p:nvSpPr>
          <p:cNvPr id="5" name="Rectangle 4"/>
          <p:cNvSpPr/>
          <p:nvPr/>
        </p:nvSpPr>
        <p:spPr>
          <a:xfrm>
            <a:off x="914400" y="6093069"/>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428026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Pakotņu diagramma ar iekļautiem komponentiem</a:t>
            </a:r>
            <a:endParaRPr lang="lv-LV" dirty="0"/>
          </a:p>
        </p:txBody>
      </p:sp>
      <p:sp>
        <p:nvSpPr>
          <p:cNvPr id="3" name="Content Placeholder 2"/>
          <p:cNvSpPr>
            <a:spLocks noGrp="1"/>
          </p:cNvSpPr>
          <p:nvPr>
            <p:ph idx="1"/>
          </p:nvPr>
        </p:nvSpPr>
        <p:spPr/>
        <p:txBody>
          <a:bodyPr/>
          <a:lstStyle/>
          <a:p>
            <a:endParaRPr lang="lv-LV" dirty="0"/>
          </a:p>
        </p:txBody>
      </p:sp>
      <p:pic>
        <p:nvPicPr>
          <p:cNvPr id="6146" name="Picture 2" descr="http://vinci.org/rlv/d/uml/dia/deployment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59094"/>
            <a:ext cx="5168582" cy="4744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35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6400" y="8424"/>
            <a:ext cx="6539811" cy="6664910"/>
          </a:xfrm>
          <a:prstGeom prst="rect">
            <a:avLst/>
          </a:prstGeom>
        </p:spPr>
      </p:pic>
      <p:sp>
        <p:nvSpPr>
          <p:cNvPr id="2" name="Title 1"/>
          <p:cNvSpPr>
            <a:spLocks noGrp="1"/>
          </p:cNvSpPr>
          <p:nvPr>
            <p:ph type="title"/>
          </p:nvPr>
        </p:nvSpPr>
        <p:spPr>
          <a:xfrm>
            <a:off x="914400" y="4114800"/>
            <a:ext cx="4191000" cy="381000"/>
          </a:xfrm>
        </p:spPr>
        <p:txBody>
          <a:bodyPr/>
          <a:lstStyle/>
          <a:p>
            <a:r>
              <a:rPr lang="lv-LV" sz="2000" dirty="0" smtClean="0"/>
              <a:t>Pakotņu diagramma ar pakotnēs  iekļautām klašu diagrammām</a:t>
            </a:r>
            <a:endParaRPr lang="lv-LV" sz="20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Tree>
    <p:extLst>
      <p:ext uri="{BB962C8B-B14F-4D97-AF65-F5344CB8AC3E}">
        <p14:creationId xmlns:p14="http://schemas.microsoft.com/office/powerpoint/2010/main" val="330773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14600" y="743132"/>
            <a:ext cx="3929241" cy="5962468"/>
          </a:xfrm>
          <a:prstGeom prst="rect">
            <a:avLst/>
          </a:prstGeom>
        </p:spPr>
      </p:pic>
      <p:sp>
        <p:nvSpPr>
          <p:cNvPr id="2" name="Title 1"/>
          <p:cNvSpPr>
            <a:spLocks noGrp="1"/>
          </p:cNvSpPr>
          <p:nvPr>
            <p:ph type="title"/>
          </p:nvPr>
        </p:nvSpPr>
        <p:spPr>
          <a:xfrm>
            <a:off x="685800" y="228600"/>
            <a:ext cx="8001000" cy="812801"/>
          </a:xfrm>
        </p:spPr>
        <p:txBody>
          <a:bodyPr/>
          <a:lstStyle/>
          <a:p>
            <a:r>
              <a:rPr lang="lv-LV" dirty="0" smtClean="0"/>
              <a:t>Lietošanas piemēri</a:t>
            </a:r>
            <a:endParaRPr lang="lv-LV" dirty="0"/>
          </a:p>
        </p:txBody>
      </p:sp>
    </p:spTree>
    <p:extLst>
      <p:ext uri="{BB962C8B-B14F-4D97-AF65-F5344CB8AC3E}">
        <p14:creationId xmlns:p14="http://schemas.microsoft.com/office/powerpoint/2010/main" val="3209024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Izvietošanas diagramma</a:t>
            </a:r>
            <a:br>
              <a:rPr lang="lv-LV" dirty="0" smtClean="0"/>
            </a:br>
            <a:r>
              <a:rPr lang="lv-LV" dirty="0" smtClean="0"/>
              <a:t>(deployment diagram)</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61285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800" dirty="0" smtClean="0"/>
              <a:t>Komponenti un saskarnes</a:t>
            </a:r>
            <a:endParaRPr lang="lv-LV" sz="28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
        <p:nvSpPr>
          <p:cNvPr id="3" name="Content Placeholder 2"/>
          <p:cNvSpPr>
            <a:spLocks noGrp="1"/>
          </p:cNvSpPr>
          <p:nvPr>
            <p:ph idx="1"/>
          </p:nvPr>
        </p:nvSpPr>
        <p:spPr/>
        <p:txBody>
          <a:bodyPr/>
          <a:lstStyle/>
          <a:p>
            <a:endParaRPr lang="lv-LV"/>
          </a:p>
        </p:txBody>
      </p:sp>
      <p:pic>
        <p:nvPicPr>
          <p:cNvPr id="6" name="Picture 5"/>
          <p:cNvPicPr>
            <a:picLocks noChangeAspect="1"/>
          </p:cNvPicPr>
          <p:nvPr/>
        </p:nvPicPr>
        <p:blipFill>
          <a:blip r:embed="rId2"/>
          <a:stretch>
            <a:fillRect/>
          </a:stretch>
        </p:blipFill>
        <p:spPr>
          <a:xfrm>
            <a:off x="841867" y="1186148"/>
            <a:ext cx="7688865" cy="3500437"/>
          </a:xfrm>
          <a:prstGeom prst="rect">
            <a:avLst/>
          </a:prstGeom>
        </p:spPr>
      </p:pic>
    </p:spTree>
    <p:extLst>
      <p:ext uri="{BB962C8B-B14F-4D97-AF65-F5344CB8AC3E}">
        <p14:creationId xmlns:p14="http://schemas.microsoft.com/office/powerpoint/2010/main" val="322331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Klašu diagramma</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038103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000" dirty="0" smtClean="0"/>
              <a:t>Klašu diagrammas elementi</a:t>
            </a:r>
            <a:endParaRPr lang="lv-LV" sz="20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
        <p:nvSpPr>
          <p:cNvPr id="3" name="Content Placeholder 2"/>
          <p:cNvSpPr>
            <a:spLocks noGrp="1"/>
          </p:cNvSpPr>
          <p:nvPr>
            <p:ph idx="1"/>
          </p:nvPr>
        </p:nvSpPr>
        <p:spPr>
          <a:xfrm>
            <a:off x="685800" y="3810000"/>
            <a:ext cx="8001000" cy="2971799"/>
          </a:xfrm>
        </p:spPr>
        <p:txBody>
          <a:bodyPr/>
          <a:lstStyle/>
          <a:p>
            <a:r>
              <a:rPr lang="lv-LV" dirty="0" smtClean="0"/>
              <a:t>Kompozīcija (composition)</a:t>
            </a:r>
          </a:p>
          <a:p>
            <a:pPr lvl="1"/>
            <a:r>
              <a:rPr lang="lv-LV" dirty="0" smtClean="0"/>
              <a:t>Vienā galā 1..1 kardinalitāte</a:t>
            </a:r>
          </a:p>
          <a:p>
            <a:pPr lvl="1"/>
            <a:r>
              <a:rPr lang="lv-LV" dirty="0" smtClean="0"/>
              <a:t>Daļu dzīvildze ir atkarīga no kopuma dzīvildzes</a:t>
            </a:r>
          </a:p>
          <a:p>
            <a:r>
              <a:rPr lang="lv-LV" dirty="0" smtClean="0"/>
              <a:t>Apkopojums (aggregation)</a:t>
            </a:r>
          </a:p>
          <a:p>
            <a:pPr lvl="1"/>
            <a:r>
              <a:rPr lang="lv-LV" dirty="0" smtClean="0"/>
              <a:t>Kardinalitāte nav būtiska</a:t>
            </a:r>
          </a:p>
          <a:p>
            <a:pPr lvl="1"/>
            <a:r>
              <a:rPr lang="lv-LV" dirty="0" smtClean="0"/>
              <a:t>Dzīvildze ir savstarpēji neatkarīga</a:t>
            </a:r>
            <a:endParaRPr lang="lv-LV" dirty="0"/>
          </a:p>
        </p:txBody>
      </p:sp>
      <p:pic>
        <p:nvPicPr>
          <p:cNvPr id="4" name="Picture 3"/>
          <p:cNvPicPr>
            <a:picLocks noChangeAspect="1"/>
          </p:cNvPicPr>
          <p:nvPr/>
        </p:nvPicPr>
        <p:blipFill>
          <a:blip r:embed="rId2"/>
          <a:stretch>
            <a:fillRect/>
          </a:stretch>
        </p:blipFill>
        <p:spPr>
          <a:xfrm>
            <a:off x="685800" y="762000"/>
            <a:ext cx="4830031" cy="2828925"/>
          </a:xfrm>
          <a:prstGeom prst="rect">
            <a:avLst/>
          </a:prstGeom>
        </p:spPr>
      </p:pic>
    </p:spTree>
    <p:extLst>
      <p:ext uri="{BB962C8B-B14F-4D97-AF65-F5344CB8AC3E}">
        <p14:creationId xmlns:p14="http://schemas.microsoft.com/office/powerpoint/2010/main" val="101807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400" dirty="0" smtClean="0"/>
              <a:t>Klašu diagrammas elementi</a:t>
            </a:r>
            <a:endParaRPr lang="lv-LV" sz="24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
        <p:nvSpPr>
          <p:cNvPr id="3" name="Content Placeholder 2"/>
          <p:cNvSpPr>
            <a:spLocks noGrp="1"/>
          </p:cNvSpPr>
          <p:nvPr>
            <p:ph idx="1"/>
          </p:nvPr>
        </p:nvSpPr>
        <p:spPr>
          <a:xfrm>
            <a:off x="685800" y="3810000"/>
            <a:ext cx="8001000" cy="2971799"/>
          </a:xfrm>
        </p:spPr>
        <p:txBody>
          <a:bodyPr/>
          <a:lstStyle/>
          <a:p>
            <a:r>
              <a:rPr lang="lv-LV" dirty="0" smtClean="0"/>
              <a:t>Vispārinājums (generalisation)</a:t>
            </a:r>
          </a:p>
          <a:p>
            <a:r>
              <a:rPr lang="lv-LV" dirty="0" smtClean="0"/>
              <a:t>Specializācija</a:t>
            </a:r>
          </a:p>
        </p:txBody>
      </p:sp>
      <p:pic>
        <p:nvPicPr>
          <p:cNvPr id="6" name="Picture 5"/>
          <p:cNvPicPr>
            <a:picLocks noChangeAspect="1"/>
          </p:cNvPicPr>
          <p:nvPr/>
        </p:nvPicPr>
        <p:blipFill>
          <a:blip r:embed="rId2"/>
          <a:stretch>
            <a:fillRect/>
          </a:stretch>
        </p:blipFill>
        <p:spPr>
          <a:xfrm>
            <a:off x="685800" y="698150"/>
            <a:ext cx="8288757" cy="3090862"/>
          </a:xfrm>
          <a:prstGeom prst="rect">
            <a:avLst/>
          </a:prstGeom>
        </p:spPr>
      </p:pic>
    </p:spTree>
    <p:extLst>
      <p:ext uri="{BB962C8B-B14F-4D97-AF65-F5344CB8AC3E}">
        <p14:creationId xmlns:p14="http://schemas.microsoft.com/office/powerpoint/2010/main" val="2992158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000" dirty="0" smtClean="0"/>
              <a:t>Klašu diagramma ar vispārinājumu</a:t>
            </a:r>
            <a:endParaRPr lang="lv-LV" sz="20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
        <p:nvSpPr>
          <p:cNvPr id="3" name="Content Placeholder 2"/>
          <p:cNvSpPr>
            <a:spLocks noGrp="1"/>
          </p:cNvSpPr>
          <p:nvPr>
            <p:ph idx="1"/>
          </p:nvPr>
        </p:nvSpPr>
        <p:spPr/>
        <p:txBody>
          <a:bodyPr/>
          <a:lstStyle/>
          <a:p>
            <a:endParaRPr lang="lv-LV"/>
          </a:p>
        </p:txBody>
      </p:sp>
      <p:pic>
        <p:nvPicPr>
          <p:cNvPr id="4" name="Picture 3"/>
          <p:cNvPicPr>
            <a:picLocks noChangeAspect="1"/>
          </p:cNvPicPr>
          <p:nvPr/>
        </p:nvPicPr>
        <p:blipFill>
          <a:blip r:embed="rId2"/>
          <a:stretch>
            <a:fillRect/>
          </a:stretch>
        </p:blipFill>
        <p:spPr>
          <a:xfrm>
            <a:off x="685800" y="1054461"/>
            <a:ext cx="7521882" cy="4596008"/>
          </a:xfrm>
          <a:prstGeom prst="rect">
            <a:avLst/>
          </a:prstGeom>
        </p:spPr>
      </p:pic>
    </p:spTree>
    <p:extLst>
      <p:ext uri="{BB962C8B-B14F-4D97-AF65-F5344CB8AC3E}">
        <p14:creationId xmlns:p14="http://schemas.microsoft.com/office/powerpoint/2010/main" val="4058129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Kā parādīt vispārinājumu</a:t>
            </a:r>
            <a:endParaRPr lang="lv-LV" dirty="0"/>
          </a:p>
        </p:txBody>
      </p:sp>
      <p:pic>
        <p:nvPicPr>
          <p:cNvPr id="4" name="Content Placeholder 3"/>
          <p:cNvPicPr>
            <a:picLocks noGrp="1" noChangeAspect="1"/>
          </p:cNvPicPr>
          <p:nvPr>
            <p:ph idx="1"/>
          </p:nvPr>
        </p:nvPicPr>
        <p:blipFill>
          <a:blip r:embed="rId2"/>
          <a:stretch>
            <a:fillRect/>
          </a:stretch>
        </p:blipFill>
        <p:spPr>
          <a:xfrm>
            <a:off x="1321577" y="1371601"/>
            <a:ext cx="5822173" cy="4614862"/>
          </a:xfrm>
          <a:prstGeom prst="rect">
            <a:avLst/>
          </a:prstGeom>
        </p:spPr>
      </p:pic>
      <p:sp>
        <p:nvSpPr>
          <p:cNvPr id="5" name="Rectangle 4"/>
          <p:cNvSpPr/>
          <p:nvPr/>
        </p:nvSpPr>
        <p:spPr>
          <a:xfrm>
            <a:off x="914400" y="6093069"/>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3087505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Vispārinājumu piemēri</a:t>
            </a:r>
            <a:endParaRPr lang="lv-LV" dirty="0"/>
          </a:p>
        </p:txBody>
      </p:sp>
      <p:pic>
        <p:nvPicPr>
          <p:cNvPr id="4" name="Content Placeholder 3"/>
          <p:cNvPicPr>
            <a:picLocks noGrp="1" noChangeAspect="1"/>
          </p:cNvPicPr>
          <p:nvPr>
            <p:ph idx="1"/>
          </p:nvPr>
        </p:nvPicPr>
        <p:blipFill>
          <a:blip r:embed="rId2"/>
          <a:stretch>
            <a:fillRect/>
          </a:stretch>
        </p:blipFill>
        <p:spPr>
          <a:xfrm>
            <a:off x="1066800" y="1056836"/>
            <a:ext cx="5105400" cy="3100826"/>
          </a:xfrm>
          <a:prstGeom prst="rect">
            <a:avLst/>
          </a:prstGeom>
        </p:spPr>
      </p:pic>
      <p:pic>
        <p:nvPicPr>
          <p:cNvPr id="5" name="Picture 4"/>
          <p:cNvPicPr>
            <a:picLocks noChangeAspect="1"/>
          </p:cNvPicPr>
          <p:nvPr/>
        </p:nvPicPr>
        <p:blipFill>
          <a:blip r:embed="rId3"/>
          <a:stretch>
            <a:fillRect/>
          </a:stretch>
        </p:blipFill>
        <p:spPr>
          <a:xfrm>
            <a:off x="3528310" y="4419600"/>
            <a:ext cx="4589252" cy="2133600"/>
          </a:xfrm>
          <a:prstGeom prst="rect">
            <a:avLst/>
          </a:prstGeom>
        </p:spPr>
      </p:pic>
    </p:spTree>
    <p:extLst>
      <p:ext uri="{BB962C8B-B14F-4D97-AF65-F5344CB8AC3E}">
        <p14:creationId xmlns:p14="http://schemas.microsoft.com/office/powerpoint/2010/main" val="1387261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000" dirty="0" smtClean="0"/>
              <a:t>Klašu diagramma ar vispārinājumu</a:t>
            </a:r>
            <a:endParaRPr lang="lv-LV" sz="20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pic>
        <p:nvPicPr>
          <p:cNvPr id="7" name="Content Placeholder 6"/>
          <p:cNvPicPr>
            <a:picLocks noGrp="1" noChangeAspect="1"/>
          </p:cNvPicPr>
          <p:nvPr>
            <p:ph idx="1"/>
          </p:nvPr>
        </p:nvPicPr>
        <p:blipFill>
          <a:blip r:embed="rId2"/>
          <a:stretch>
            <a:fillRect/>
          </a:stretch>
        </p:blipFill>
        <p:spPr>
          <a:xfrm>
            <a:off x="685800" y="457200"/>
            <a:ext cx="7315200" cy="6033053"/>
          </a:xfrm>
          <a:prstGeom prst="rect">
            <a:avLst/>
          </a:prstGeom>
        </p:spPr>
      </p:pic>
    </p:spTree>
    <p:extLst>
      <p:ext uri="{BB962C8B-B14F-4D97-AF65-F5344CB8AC3E}">
        <p14:creationId xmlns:p14="http://schemas.microsoft.com/office/powerpoint/2010/main" val="229354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48680"/>
            <a:ext cx="5709665"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533400"/>
            <a:ext cx="3178696" cy="2031504"/>
          </a:xfrm>
        </p:spPr>
        <p:txBody>
          <a:bodyPr>
            <a:normAutofit/>
          </a:bodyPr>
          <a:lstStyle/>
          <a:p>
            <a:r>
              <a:rPr lang="lv-LV" dirty="0" smtClean="0"/>
              <a:t>Klašu diagramma</a:t>
            </a:r>
            <a:endParaRPr lang="lv-LV" dirty="0"/>
          </a:p>
        </p:txBody>
      </p:sp>
    </p:spTree>
    <p:extLst>
      <p:ext uri="{BB962C8B-B14F-4D97-AF65-F5344CB8AC3E}">
        <p14:creationId xmlns:p14="http://schemas.microsoft.com/office/powerpoint/2010/main" val="22438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Augsta līmeņa arhitektūra</a:t>
            </a:r>
            <a:endParaRPr lang="lv-LV" dirty="0"/>
          </a:p>
        </p:txBody>
      </p:sp>
      <p:pic>
        <p:nvPicPr>
          <p:cNvPr id="4" name="Content Placeholder 3"/>
          <p:cNvPicPr>
            <a:picLocks noGrp="1" noChangeAspect="1"/>
          </p:cNvPicPr>
          <p:nvPr>
            <p:ph idx="1"/>
          </p:nvPr>
        </p:nvPicPr>
        <p:blipFill>
          <a:blip r:embed="rId2"/>
          <a:stretch>
            <a:fillRect/>
          </a:stretch>
        </p:blipFill>
        <p:spPr>
          <a:xfrm>
            <a:off x="615120" y="2209800"/>
            <a:ext cx="8311993" cy="3733800"/>
          </a:xfrm>
          <a:prstGeom prst="rect">
            <a:avLst/>
          </a:prstGeom>
        </p:spPr>
      </p:pic>
    </p:spTree>
    <p:extLst>
      <p:ext uri="{BB962C8B-B14F-4D97-AF65-F5344CB8AC3E}">
        <p14:creationId xmlns:p14="http://schemas.microsoft.com/office/powerpoint/2010/main" val="354610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Komponente Detector un tā saskarņu klases</a:t>
            </a:r>
            <a:endParaRPr lang="lv-LV" dirty="0"/>
          </a:p>
        </p:txBody>
      </p:sp>
      <p:pic>
        <p:nvPicPr>
          <p:cNvPr id="4" name="Content Placeholder 3"/>
          <p:cNvPicPr>
            <a:picLocks noGrp="1" noChangeAspect="1"/>
          </p:cNvPicPr>
          <p:nvPr>
            <p:ph idx="1"/>
          </p:nvPr>
        </p:nvPicPr>
        <p:blipFill>
          <a:blip r:embed="rId2"/>
          <a:stretch>
            <a:fillRect/>
          </a:stretch>
        </p:blipFill>
        <p:spPr>
          <a:xfrm>
            <a:off x="685800" y="1676400"/>
            <a:ext cx="7705725" cy="3448050"/>
          </a:xfrm>
          <a:prstGeom prst="rect">
            <a:avLst/>
          </a:prstGeom>
        </p:spPr>
      </p:pic>
      <p:sp>
        <p:nvSpPr>
          <p:cNvPr id="5" name="Content Placeholder 2"/>
          <p:cNvSpPr txBox="1">
            <a:spLocks/>
          </p:cNvSpPr>
          <p:nvPr/>
        </p:nvSpPr>
        <p:spPr>
          <a:xfrm>
            <a:off x="1295400" y="6096000"/>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Pressman</a:t>
            </a:r>
            <a:endParaRPr lang="lv-LV" dirty="0"/>
          </a:p>
        </p:txBody>
      </p:sp>
    </p:spTree>
    <p:extLst>
      <p:ext uri="{BB962C8B-B14F-4D97-AF65-F5344CB8AC3E}">
        <p14:creationId xmlns:p14="http://schemas.microsoft.com/office/powerpoint/2010/main" val="4168767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24579" name="Rectangle 3"/>
          <p:cNvSpPr>
            <a:spLocks noGrp="1" noChangeArrowheads="1"/>
          </p:cNvSpPr>
          <p:nvPr>
            <p:ph idx="1"/>
          </p:nvPr>
        </p:nvSpPr>
        <p:spPr/>
        <p:txBody>
          <a:bodyPr/>
          <a:lstStyle/>
          <a:p>
            <a:pPr eaLnBrk="1" hangingPunct="1"/>
            <a:endParaRPr lang="en-US" smtClean="0"/>
          </a:p>
        </p:txBody>
      </p:sp>
      <p:sp>
        <p:nvSpPr>
          <p:cNvPr id="24580"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E332B3-2CE8-4B06-8933-5B3F86E02B41}" type="slidenum">
              <a:rPr lang="lv-LV" altLang="en-US" smtClean="0">
                <a:solidFill>
                  <a:srgbClr val="FFFFFF"/>
                </a:solidFill>
              </a:rPr>
              <a:pPr eaLnBrk="1" hangingPunct="1"/>
              <a:t>41</a:t>
            </a:fld>
            <a:endParaRPr lang="lv-LV" altLang="en-US" smtClean="0">
              <a:solidFill>
                <a:srgbClr val="FFFFFF"/>
              </a:solidFill>
            </a:endParaRPr>
          </a:p>
        </p:txBody>
      </p:sp>
      <p:pic>
        <p:nvPicPr>
          <p:cNvPr id="245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14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Komponentu diagramma</a:t>
            </a:r>
            <a:br>
              <a:rPr lang="lv-LV" dirty="0" smtClean="0"/>
            </a:br>
            <a:r>
              <a:rPr lang="lv-LV" dirty="0" smtClean="0"/>
              <a:t>(component diagram)</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17966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8001000" cy="381000"/>
          </a:xfrm>
        </p:spPr>
        <p:txBody>
          <a:bodyPr/>
          <a:lstStyle/>
          <a:p>
            <a:r>
              <a:rPr lang="lv-LV" sz="2800" dirty="0" smtClean="0"/>
              <a:t>Komponenti un saskarnes</a:t>
            </a:r>
            <a:endParaRPr lang="lv-LV" sz="2800" dirty="0"/>
          </a:p>
        </p:txBody>
      </p:sp>
      <p:sp>
        <p:nvSpPr>
          <p:cNvPr id="5" name="Rectangle 4"/>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pic>
        <p:nvPicPr>
          <p:cNvPr id="4" name="Content Placeholder 3"/>
          <p:cNvPicPr>
            <a:picLocks noGrp="1" noChangeAspect="1"/>
          </p:cNvPicPr>
          <p:nvPr>
            <p:ph idx="1"/>
          </p:nvPr>
        </p:nvPicPr>
        <p:blipFill>
          <a:blip r:embed="rId2"/>
          <a:stretch>
            <a:fillRect/>
          </a:stretch>
        </p:blipFill>
        <p:spPr>
          <a:xfrm>
            <a:off x="914400" y="1676400"/>
            <a:ext cx="7372350" cy="2705100"/>
          </a:xfrm>
          <a:prstGeom prst="rect">
            <a:avLst/>
          </a:prstGeom>
        </p:spPr>
      </p:pic>
    </p:spTree>
    <p:extLst>
      <p:ext uri="{BB962C8B-B14F-4D97-AF65-F5344CB8AC3E}">
        <p14:creationId xmlns:p14="http://schemas.microsoft.com/office/powerpoint/2010/main" val="1298180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01000" cy="812801"/>
          </a:xfrm>
        </p:spPr>
        <p:txBody>
          <a:bodyPr/>
          <a:lstStyle/>
          <a:p>
            <a:r>
              <a:rPr lang="lv-LV" dirty="0" smtClean="0"/>
              <a:t>Komponentes un saskarnes starp tām</a:t>
            </a:r>
            <a:endParaRPr lang="lv-LV" dirty="0"/>
          </a:p>
        </p:txBody>
      </p:sp>
      <p:sp>
        <p:nvSpPr>
          <p:cNvPr id="3" name="Content Placeholder 2"/>
          <p:cNvSpPr>
            <a:spLocks noGrp="1"/>
          </p:cNvSpPr>
          <p:nvPr>
            <p:ph idx="1"/>
          </p:nvPr>
        </p:nvSpPr>
        <p:spPr>
          <a:xfrm>
            <a:off x="998913" y="6324600"/>
            <a:ext cx="8001000" cy="304799"/>
          </a:xfrm>
        </p:spPr>
        <p:txBody>
          <a:bodyPr>
            <a:normAutofit fontScale="70000" lnSpcReduction="20000"/>
          </a:bodyPr>
          <a:lstStyle/>
          <a:p>
            <a:pPr marL="0" indent="0">
              <a:buNone/>
            </a:pPr>
            <a:r>
              <a:rPr lang="lv-LV" dirty="0"/>
              <a:t>http://www.sparxsystems.com/resources/uml2_tutorial/uml2_componentdiagram.html</a:t>
            </a:r>
          </a:p>
        </p:txBody>
      </p:sp>
      <p:pic>
        <p:nvPicPr>
          <p:cNvPr id="4" name="Picture 3"/>
          <p:cNvPicPr>
            <a:picLocks noChangeAspect="1"/>
          </p:cNvPicPr>
          <p:nvPr/>
        </p:nvPicPr>
        <p:blipFill>
          <a:blip r:embed="rId2"/>
          <a:stretch>
            <a:fillRect/>
          </a:stretch>
        </p:blipFill>
        <p:spPr>
          <a:xfrm>
            <a:off x="30480" y="1169324"/>
            <a:ext cx="4953000" cy="4892963"/>
          </a:xfrm>
          <a:prstGeom prst="rect">
            <a:avLst/>
          </a:prstGeom>
        </p:spPr>
      </p:pic>
      <p:pic>
        <p:nvPicPr>
          <p:cNvPr id="5" name="Picture 4"/>
          <p:cNvPicPr>
            <a:picLocks noChangeAspect="1"/>
          </p:cNvPicPr>
          <p:nvPr/>
        </p:nvPicPr>
        <p:blipFill>
          <a:blip r:embed="rId3"/>
          <a:stretch>
            <a:fillRect/>
          </a:stretch>
        </p:blipFill>
        <p:spPr>
          <a:xfrm>
            <a:off x="5181600" y="2209800"/>
            <a:ext cx="3896704" cy="2509837"/>
          </a:xfrm>
          <a:prstGeom prst="rect">
            <a:avLst/>
          </a:prstGeom>
        </p:spPr>
      </p:pic>
    </p:spTree>
    <p:extLst>
      <p:ext uri="{BB962C8B-B14F-4D97-AF65-F5344CB8AC3E}">
        <p14:creationId xmlns:p14="http://schemas.microsoft.com/office/powerpoint/2010/main" val="1736955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smtClean="0"/>
              <a:t>Komponentu diagramma, lietojot grafiskos un teksta stereotipus</a:t>
            </a:r>
            <a:endParaRPr lang="lv-LV" sz="3200" dirty="0"/>
          </a:p>
        </p:txBody>
      </p:sp>
      <p:pic>
        <p:nvPicPr>
          <p:cNvPr id="6" name="Picture 5"/>
          <p:cNvPicPr>
            <a:picLocks noChangeAspect="1"/>
          </p:cNvPicPr>
          <p:nvPr/>
        </p:nvPicPr>
        <p:blipFill>
          <a:blip r:embed="rId2"/>
          <a:stretch>
            <a:fillRect/>
          </a:stretch>
        </p:blipFill>
        <p:spPr>
          <a:xfrm>
            <a:off x="1905000" y="1066800"/>
            <a:ext cx="6891230" cy="5543550"/>
          </a:xfrm>
          <a:prstGeom prst="rect">
            <a:avLst/>
          </a:prstGeom>
        </p:spPr>
      </p:pic>
      <p:sp>
        <p:nvSpPr>
          <p:cNvPr id="7" name="Rectangle 6"/>
          <p:cNvSpPr/>
          <p:nvPr/>
        </p:nvSpPr>
        <p:spPr>
          <a:xfrm>
            <a:off x="1066800" y="6488668"/>
            <a:ext cx="5832648" cy="369332"/>
          </a:xfrm>
          <a:prstGeom prst="rect">
            <a:avLst/>
          </a:prstGeom>
        </p:spPr>
        <p:txBody>
          <a:bodyPr wrap="square">
            <a:spAutoFit/>
          </a:bodyPr>
          <a:lstStyle/>
          <a:p>
            <a:r>
              <a:rPr lang="lv-LV" dirty="0" smtClean="0"/>
              <a:t>Avots: P.Roques UML in Practice, 2004</a:t>
            </a:r>
            <a:endParaRPr lang="lv-LV" dirty="0"/>
          </a:p>
        </p:txBody>
      </p:sp>
    </p:spTree>
    <p:extLst>
      <p:ext uri="{BB962C8B-B14F-4D97-AF65-F5344CB8AC3E}">
        <p14:creationId xmlns:p14="http://schemas.microsoft.com/office/powerpoint/2010/main" val="1368340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7800"/>
            <a:ext cx="2895600" cy="4013200"/>
          </a:xfrm>
        </p:spPr>
        <p:txBody>
          <a:bodyPr/>
          <a:lstStyle/>
          <a:p>
            <a:r>
              <a:rPr lang="lv-LV" sz="2800" dirty="0" smtClean="0"/>
              <a:t>Komponentes projektējumu detalizācijas līmeņi</a:t>
            </a:r>
            <a:endParaRPr lang="lv-LV" sz="2800" dirty="0"/>
          </a:p>
        </p:txBody>
      </p:sp>
      <p:pic>
        <p:nvPicPr>
          <p:cNvPr id="4" name="Content Placeholder 3"/>
          <p:cNvPicPr>
            <a:picLocks noGrp="1" noChangeAspect="1"/>
          </p:cNvPicPr>
          <p:nvPr>
            <p:ph idx="1"/>
          </p:nvPr>
        </p:nvPicPr>
        <p:blipFill>
          <a:blip r:embed="rId2"/>
          <a:stretch>
            <a:fillRect/>
          </a:stretch>
        </p:blipFill>
        <p:spPr>
          <a:xfrm>
            <a:off x="3962400" y="177800"/>
            <a:ext cx="4036894" cy="6465464"/>
          </a:xfrm>
          <a:prstGeom prst="rect">
            <a:avLst/>
          </a:prstGeom>
        </p:spPr>
      </p:pic>
      <p:sp>
        <p:nvSpPr>
          <p:cNvPr id="5" name="Content Placeholder 2"/>
          <p:cNvSpPr txBox="1">
            <a:spLocks/>
          </p:cNvSpPr>
          <p:nvPr/>
        </p:nvSpPr>
        <p:spPr>
          <a:xfrm>
            <a:off x="1295400" y="6096000"/>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Pressman</a:t>
            </a:r>
            <a:endParaRPr lang="lv-LV" dirty="0"/>
          </a:p>
        </p:txBody>
      </p:sp>
    </p:spTree>
    <p:extLst>
      <p:ext uri="{BB962C8B-B14F-4D97-AF65-F5344CB8AC3E}">
        <p14:creationId xmlns:p14="http://schemas.microsoft.com/office/powerpoint/2010/main" val="225209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Dekompozīcijas aprakstu piemēri</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1906865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2" name="Title 1"/>
          <p:cNvSpPr>
            <a:spLocks noGrp="1"/>
          </p:cNvSpPr>
          <p:nvPr>
            <p:ph type="title"/>
          </p:nvPr>
        </p:nvSpPr>
        <p:spPr/>
        <p:txBody>
          <a:bodyPr/>
          <a:lstStyle/>
          <a:p>
            <a:r>
              <a:rPr lang="lv-LV" dirty="0" smtClean="0"/>
              <a:t>Procesu dekompozīcija</a:t>
            </a:r>
            <a:endParaRPr lang="lv-LV" dirty="0"/>
          </a:p>
        </p:txBody>
      </p:sp>
      <p:sp>
        <p:nvSpPr>
          <p:cNvPr id="3" name="Content Placeholder 2"/>
          <p:cNvSpPr>
            <a:spLocks noGrp="1"/>
          </p:cNvSpPr>
          <p:nvPr>
            <p:ph idx="1"/>
          </p:nvPr>
        </p:nvSpPr>
        <p:spPr/>
        <p:txBody>
          <a:bodyPr/>
          <a:lstStyle/>
          <a:p>
            <a:r>
              <a:rPr lang="lv-LV" dirty="0" smtClean="0"/>
              <a:t>Dažādu sistēmas manuālo un automātisko procesu apraksts</a:t>
            </a:r>
          </a:p>
          <a:p>
            <a:r>
              <a:rPr lang="lv-LV" dirty="0" smtClean="0"/>
              <a:t>Piemēram:</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996952"/>
            <a:ext cx="9085352"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737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Moduļu (pakotņu) dekompozīcija funkcijās</a:t>
            </a:r>
            <a:endParaRPr lang="lv-LV"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164288" cy="487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47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err="1" smtClean="0"/>
              <a:t>Data</a:t>
            </a:r>
            <a:r>
              <a:rPr lang="lv-LV" dirty="0" smtClean="0"/>
              <a:t> </a:t>
            </a:r>
            <a:r>
              <a:rPr lang="lv-LV" dirty="0" err="1" smtClean="0"/>
              <a:t>Collection</a:t>
            </a:r>
            <a:r>
              <a:rPr lang="lv-LV" dirty="0" smtClean="0"/>
              <a:t> sistēmas arhitektūra</a:t>
            </a:r>
            <a:endParaRPr lang="lv-LV" dirty="0"/>
          </a:p>
        </p:txBody>
      </p:sp>
      <p:pic>
        <p:nvPicPr>
          <p:cNvPr id="4" name="Content Placeholder 3"/>
          <p:cNvPicPr>
            <a:picLocks noGrp="1" noChangeAspect="1"/>
          </p:cNvPicPr>
          <p:nvPr>
            <p:ph idx="1"/>
          </p:nvPr>
        </p:nvPicPr>
        <p:blipFill>
          <a:blip r:embed="rId2"/>
          <a:stretch>
            <a:fillRect/>
          </a:stretch>
        </p:blipFill>
        <p:spPr>
          <a:xfrm>
            <a:off x="1143000" y="1724608"/>
            <a:ext cx="5176837" cy="3380792"/>
          </a:xfrm>
          <a:prstGeom prst="rect">
            <a:avLst/>
          </a:prstGeom>
        </p:spPr>
      </p:pic>
    </p:spTree>
    <p:extLst>
      <p:ext uri="{BB962C8B-B14F-4D97-AF65-F5344CB8AC3E}">
        <p14:creationId xmlns:p14="http://schemas.microsoft.com/office/powerpoint/2010/main" val="4281800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Secību diagramma</a:t>
            </a:r>
            <a:br>
              <a:rPr lang="lv-LV" dirty="0" smtClean="0"/>
            </a:br>
            <a:r>
              <a:rPr lang="lv-LV" dirty="0" smtClean="0"/>
              <a:t>(sequence diagram)</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195096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Secību diagramma</a:t>
            </a:r>
            <a:endParaRPr lang="lv-LV" dirty="0"/>
          </a:p>
        </p:txBody>
      </p:sp>
      <p:pic>
        <p:nvPicPr>
          <p:cNvPr id="4" name="Content Placeholder 3"/>
          <p:cNvPicPr>
            <a:picLocks noGrp="1" noChangeAspect="1"/>
          </p:cNvPicPr>
          <p:nvPr>
            <p:ph idx="1"/>
          </p:nvPr>
        </p:nvPicPr>
        <p:blipFill>
          <a:blip r:embed="rId2"/>
          <a:stretch>
            <a:fillRect/>
          </a:stretch>
        </p:blipFill>
        <p:spPr>
          <a:xfrm>
            <a:off x="1752600" y="1676400"/>
            <a:ext cx="5904186" cy="3200400"/>
          </a:xfrm>
          <a:prstGeom prst="rect">
            <a:avLst/>
          </a:prstGeom>
        </p:spPr>
      </p:pic>
      <p:sp>
        <p:nvSpPr>
          <p:cNvPr id="6" name="Rectangle 5"/>
          <p:cNvSpPr/>
          <p:nvPr/>
        </p:nvSpPr>
        <p:spPr>
          <a:xfrm>
            <a:off x="914400" y="6248401"/>
            <a:ext cx="4876800" cy="369332"/>
          </a:xfrm>
          <a:prstGeom prst="rect">
            <a:avLst/>
          </a:prstGeom>
        </p:spPr>
        <p:txBody>
          <a:bodyPr wrap="square">
            <a:spAutoFit/>
          </a:bodyPr>
          <a:lstStyle/>
          <a:p>
            <a:r>
              <a:rPr lang="lv-LV" dirty="0" smtClean="0"/>
              <a:t>Avots: </a:t>
            </a:r>
            <a:r>
              <a:rPr lang="lv-LV" dirty="0"/>
              <a:t>http://flylib.com/books/en/4.336.1.38/1/</a:t>
            </a:r>
          </a:p>
        </p:txBody>
      </p:sp>
    </p:spTree>
    <p:extLst>
      <p:ext uri="{BB962C8B-B14F-4D97-AF65-F5344CB8AC3E}">
        <p14:creationId xmlns:p14="http://schemas.microsoft.com/office/powerpoint/2010/main" val="2936385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Secību </a:t>
            </a:r>
            <a:r>
              <a:rPr lang="lv-LV" dirty="0" smtClean="0"/>
              <a:t>diagramma</a:t>
            </a:r>
            <a:endParaRPr lang="lv-LV" dirty="0"/>
          </a:p>
        </p:txBody>
      </p:sp>
      <p:pic>
        <p:nvPicPr>
          <p:cNvPr id="4" name="Content Placeholder 3"/>
          <p:cNvPicPr>
            <a:picLocks noGrp="1" noChangeAspect="1"/>
          </p:cNvPicPr>
          <p:nvPr>
            <p:ph idx="1"/>
          </p:nvPr>
        </p:nvPicPr>
        <p:blipFill>
          <a:blip r:embed="rId2"/>
          <a:stretch>
            <a:fillRect/>
          </a:stretch>
        </p:blipFill>
        <p:spPr>
          <a:xfrm>
            <a:off x="2305050" y="1464793"/>
            <a:ext cx="5467350" cy="4559770"/>
          </a:xfrm>
          <a:prstGeom prst="rect">
            <a:avLst/>
          </a:prstGeom>
        </p:spPr>
      </p:pic>
      <p:sp>
        <p:nvSpPr>
          <p:cNvPr id="5" name="Rectangle 4"/>
          <p:cNvSpPr/>
          <p:nvPr/>
        </p:nvSpPr>
        <p:spPr>
          <a:xfrm>
            <a:off x="914400" y="6248401"/>
            <a:ext cx="4876800" cy="369332"/>
          </a:xfrm>
          <a:prstGeom prst="rect">
            <a:avLst/>
          </a:prstGeom>
        </p:spPr>
        <p:txBody>
          <a:bodyPr wrap="square">
            <a:spAutoFit/>
          </a:bodyPr>
          <a:lstStyle/>
          <a:p>
            <a:r>
              <a:rPr lang="lv-LV" dirty="0" smtClean="0"/>
              <a:t>Avots: </a:t>
            </a:r>
            <a:r>
              <a:rPr lang="lv-LV" dirty="0"/>
              <a:t>http://flylib.com/books/en/4.336.1.38/1/</a:t>
            </a:r>
          </a:p>
        </p:txBody>
      </p:sp>
    </p:spTree>
    <p:extLst>
      <p:ext uri="{BB962C8B-B14F-4D97-AF65-F5344CB8AC3E}">
        <p14:creationId xmlns:p14="http://schemas.microsoft.com/office/powerpoint/2010/main" val="695552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sparxsystems.eu/fileadmin/user_upload/Screenshots/Buch_figures/en/Images/Fig_55_Example_of_a_Sequence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61429"/>
            <a:ext cx="7776864" cy="5207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lv-LV" dirty="0" smtClean="0"/>
              <a:t>Secību (</a:t>
            </a:r>
            <a:r>
              <a:rPr lang="lv-LV" dirty="0" err="1" smtClean="0"/>
              <a:t>sequence</a:t>
            </a:r>
            <a:r>
              <a:rPr lang="lv-LV" dirty="0" smtClean="0"/>
              <a:t>) diagramma</a:t>
            </a:r>
            <a:endParaRPr lang="lv-LV" dirty="0"/>
          </a:p>
        </p:txBody>
      </p:sp>
      <p:sp>
        <p:nvSpPr>
          <p:cNvPr id="3" name="Content Placeholder 2"/>
          <p:cNvSpPr>
            <a:spLocks noGrp="1"/>
          </p:cNvSpPr>
          <p:nvPr>
            <p:ph idx="1"/>
          </p:nvPr>
        </p:nvSpPr>
        <p:spPr/>
        <p:txBody>
          <a:bodyPr/>
          <a:lstStyle/>
          <a:p>
            <a:endParaRPr lang="lv-LV" dirty="0"/>
          </a:p>
        </p:txBody>
      </p:sp>
    </p:spTree>
    <p:extLst>
      <p:ext uri="{BB962C8B-B14F-4D97-AF65-F5344CB8AC3E}">
        <p14:creationId xmlns:p14="http://schemas.microsoft.com/office/powerpoint/2010/main" val="3050231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smtClean="0"/>
              <a:t>Secību diagramma – zvanīšana, parādot laika ierobežojumus</a:t>
            </a:r>
            <a:endParaRPr lang="lv-LV" sz="3200" dirty="0"/>
          </a:p>
        </p:txBody>
      </p:sp>
      <p:pic>
        <p:nvPicPr>
          <p:cNvPr id="4" name="Content Placeholder 3"/>
          <p:cNvPicPr>
            <a:picLocks noGrp="1" noChangeAspect="1"/>
          </p:cNvPicPr>
          <p:nvPr>
            <p:ph idx="1"/>
          </p:nvPr>
        </p:nvPicPr>
        <p:blipFill>
          <a:blip r:embed="rId2"/>
          <a:stretch>
            <a:fillRect/>
          </a:stretch>
        </p:blipFill>
        <p:spPr>
          <a:xfrm>
            <a:off x="957262" y="1295400"/>
            <a:ext cx="7458075" cy="4772025"/>
          </a:xfrm>
          <a:prstGeom prst="rect">
            <a:avLst/>
          </a:prstGeom>
        </p:spPr>
      </p:pic>
      <p:sp>
        <p:nvSpPr>
          <p:cNvPr id="5" name="Rectangle 4"/>
          <p:cNvSpPr/>
          <p:nvPr/>
        </p:nvSpPr>
        <p:spPr>
          <a:xfrm>
            <a:off x="914400" y="6248401"/>
            <a:ext cx="2743200"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444895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7800"/>
            <a:ext cx="2590800" cy="5461000"/>
          </a:xfrm>
        </p:spPr>
        <p:txBody>
          <a:bodyPr/>
          <a:lstStyle/>
          <a:p>
            <a:r>
              <a:rPr lang="lv-LV" sz="2800" dirty="0" smtClean="0"/>
              <a:t>Secību diagramma</a:t>
            </a:r>
            <a:br>
              <a:rPr lang="lv-LV" sz="2800" dirty="0" smtClean="0"/>
            </a:br>
            <a:r>
              <a:rPr lang="lv-LV" sz="2000" dirty="0"/>
              <a:t/>
            </a:r>
            <a:br>
              <a:rPr lang="lv-LV" sz="2000" dirty="0"/>
            </a:br>
            <a:r>
              <a:rPr lang="lv-LV" sz="2000" dirty="0" smtClean="0"/>
              <a:t>vadība</a:t>
            </a:r>
            <a:br>
              <a:rPr lang="lv-LV" sz="2000" dirty="0" smtClean="0"/>
            </a:br>
            <a:r>
              <a:rPr lang="lv-LV" sz="2000" dirty="0" smtClean="0"/>
              <a:t>izvēle</a:t>
            </a:r>
            <a:br>
              <a:rPr lang="lv-LV" sz="2000" dirty="0" smtClean="0"/>
            </a:br>
            <a:r>
              <a:rPr lang="lv-LV" sz="2000" dirty="0" smtClean="0"/>
              <a:t>rekursija</a:t>
            </a:r>
            <a:br>
              <a:rPr lang="lv-LV" sz="2000" dirty="0" smtClean="0"/>
            </a:br>
            <a:r>
              <a:rPr lang="lv-LV" sz="2000" dirty="0" err="1" smtClean="0"/>
              <a:t>obj</a:t>
            </a:r>
            <a:r>
              <a:rPr lang="lv-LV" sz="2000" dirty="0" smtClean="0"/>
              <a:t>. izveidošana</a:t>
            </a:r>
            <a:br>
              <a:rPr lang="lv-LV" sz="2000" dirty="0" smtClean="0"/>
            </a:br>
            <a:r>
              <a:rPr lang="lv-LV" sz="2000" dirty="0" err="1" smtClean="0"/>
              <a:t>obj</a:t>
            </a:r>
            <a:r>
              <a:rPr lang="lv-LV" sz="2000" dirty="0" smtClean="0"/>
              <a:t>. iznīcināšana</a:t>
            </a:r>
            <a:br>
              <a:rPr lang="lv-LV" sz="2000" dirty="0" smtClean="0"/>
            </a:br>
            <a:endParaRPr lang="lv-LV" sz="2000" dirty="0"/>
          </a:p>
        </p:txBody>
      </p:sp>
      <p:pic>
        <p:nvPicPr>
          <p:cNvPr id="4" name="Content Placeholder 3"/>
          <p:cNvPicPr>
            <a:picLocks noGrp="1" noChangeAspect="1"/>
          </p:cNvPicPr>
          <p:nvPr>
            <p:ph idx="1"/>
          </p:nvPr>
        </p:nvPicPr>
        <p:blipFill>
          <a:blip r:embed="rId2"/>
          <a:stretch>
            <a:fillRect/>
          </a:stretch>
        </p:blipFill>
        <p:spPr>
          <a:xfrm>
            <a:off x="3276600" y="118141"/>
            <a:ext cx="5725956" cy="6726796"/>
          </a:xfrm>
          <a:prstGeom prst="rect">
            <a:avLst/>
          </a:prstGeom>
        </p:spPr>
      </p:pic>
      <p:sp>
        <p:nvSpPr>
          <p:cNvPr id="5" name="Rectangle 4"/>
          <p:cNvSpPr/>
          <p:nvPr/>
        </p:nvSpPr>
        <p:spPr>
          <a:xfrm>
            <a:off x="533400" y="6324600"/>
            <a:ext cx="2743200"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2860091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Iterācijas secību diagrammā</a:t>
            </a:r>
            <a:endParaRPr lang="lv-LV" dirty="0"/>
          </a:p>
        </p:txBody>
      </p:sp>
      <p:pic>
        <p:nvPicPr>
          <p:cNvPr id="5" name="Content Placeholder 4"/>
          <p:cNvPicPr>
            <a:picLocks noGrp="1" noChangeAspect="1"/>
          </p:cNvPicPr>
          <p:nvPr>
            <p:ph idx="1"/>
          </p:nvPr>
        </p:nvPicPr>
        <p:blipFill>
          <a:blip r:embed="rId2"/>
          <a:stretch>
            <a:fillRect/>
          </a:stretch>
        </p:blipFill>
        <p:spPr>
          <a:xfrm>
            <a:off x="1210622" y="1828800"/>
            <a:ext cx="5737866" cy="3648075"/>
          </a:xfrm>
          <a:prstGeom prst="rect">
            <a:avLst/>
          </a:prstGeom>
        </p:spPr>
      </p:pic>
      <p:sp>
        <p:nvSpPr>
          <p:cNvPr id="6" name="Rectangle 5"/>
          <p:cNvSpPr/>
          <p:nvPr/>
        </p:nvSpPr>
        <p:spPr>
          <a:xfrm>
            <a:off x="914400" y="6248401"/>
            <a:ext cx="4876800" cy="369332"/>
          </a:xfrm>
          <a:prstGeom prst="rect">
            <a:avLst/>
          </a:prstGeom>
        </p:spPr>
        <p:txBody>
          <a:bodyPr wrap="square">
            <a:spAutoFit/>
          </a:bodyPr>
          <a:lstStyle/>
          <a:p>
            <a:r>
              <a:rPr lang="lv-LV" dirty="0" smtClean="0"/>
              <a:t>Avots: </a:t>
            </a:r>
            <a:r>
              <a:rPr lang="lv-LV" dirty="0"/>
              <a:t>http://flylib.com/books/en/4.336.1.38/1/</a:t>
            </a:r>
          </a:p>
        </p:txBody>
      </p:sp>
    </p:spTree>
    <p:extLst>
      <p:ext uri="{BB962C8B-B14F-4D97-AF65-F5344CB8AC3E}">
        <p14:creationId xmlns:p14="http://schemas.microsoft.com/office/powerpoint/2010/main" val="1374385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21507" name="Rectangle 3"/>
          <p:cNvSpPr>
            <a:spLocks noGrp="1" noChangeArrowheads="1"/>
          </p:cNvSpPr>
          <p:nvPr>
            <p:ph idx="1"/>
          </p:nvPr>
        </p:nvSpPr>
        <p:spPr/>
        <p:txBody>
          <a:bodyPr/>
          <a:lstStyle/>
          <a:p>
            <a:pPr eaLnBrk="1" hangingPunct="1"/>
            <a:endParaRPr lang="en-US" smtClean="0"/>
          </a:p>
        </p:txBody>
      </p:sp>
      <p:sp>
        <p:nvSpPr>
          <p:cNvPr id="21508"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AA0AFE-FC0C-4D99-ABCD-822CB3B6DE56}" type="slidenum">
              <a:rPr lang="lv-LV" altLang="en-US" smtClean="0">
                <a:solidFill>
                  <a:srgbClr val="FFFFFF"/>
                </a:solidFill>
              </a:rPr>
              <a:pPr eaLnBrk="1" hangingPunct="1"/>
              <a:t>57</a:t>
            </a:fld>
            <a:endParaRPr lang="lv-LV" altLang="en-US" smtClean="0">
              <a:solidFill>
                <a:srgbClr val="FFFFFF"/>
              </a:solidFill>
            </a:endParaRPr>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231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STāvokļu diagramma</a:t>
            </a:r>
            <a:br>
              <a:rPr lang="lv-LV" dirty="0" smtClean="0"/>
            </a:br>
            <a:r>
              <a:rPr lang="lv-LV" dirty="0" smtClean="0"/>
              <a:t>(state diagram)</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2107384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smtClean="0"/>
              <a:t>Stāvokļu diagramma – </a:t>
            </a:r>
            <a:br>
              <a:rPr lang="lv-LV" sz="3200" dirty="0" smtClean="0"/>
            </a:br>
            <a:r>
              <a:rPr lang="lv-LV" sz="3200" dirty="0" smtClean="0"/>
              <a:t>zvans no fiksētā telefona</a:t>
            </a:r>
            <a:endParaRPr lang="lv-LV" sz="3200" dirty="0"/>
          </a:p>
        </p:txBody>
      </p:sp>
      <p:pic>
        <p:nvPicPr>
          <p:cNvPr id="4" name="Content Placeholder 3"/>
          <p:cNvPicPr>
            <a:picLocks noGrp="1" noChangeAspect="1"/>
          </p:cNvPicPr>
          <p:nvPr>
            <p:ph idx="1"/>
          </p:nvPr>
        </p:nvPicPr>
        <p:blipFill>
          <a:blip r:embed="rId3"/>
          <a:stretch>
            <a:fillRect/>
          </a:stretch>
        </p:blipFill>
        <p:spPr>
          <a:xfrm>
            <a:off x="685800" y="990601"/>
            <a:ext cx="7581900" cy="5257800"/>
          </a:xfrm>
          <a:prstGeom prst="rect">
            <a:avLst/>
          </a:prstGeom>
        </p:spPr>
      </p:pic>
      <p:sp>
        <p:nvSpPr>
          <p:cNvPr id="5" name="Rectangle 4"/>
          <p:cNvSpPr/>
          <p:nvPr/>
        </p:nvSpPr>
        <p:spPr>
          <a:xfrm>
            <a:off x="914400" y="6248401"/>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110877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Objekti (klases) </a:t>
            </a:r>
            <a:endParaRPr lang="lv-LV" dirty="0"/>
          </a:p>
        </p:txBody>
      </p:sp>
      <p:pic>
        <p:nvPicPr>
          <p:cNvPr id="4" name="Content Placeholder 3"/>
          <p:cNvPicPr>
            <a:picLocks noGrp="1" noChangeAspect="1"/>
          </p:cNvPicPr>
          <p:nvPr>
            <p:ph idx="1"/>
          </p:nvPr>
        </p:nvPicPr>
        <p:blipFill>
          <a:blip r:embed="rId2"/>
          <a:stretch>
            <a:fillRect/>
          </a:stretch>
        </p:blipFill>
        <p:spPr>
          <a:xfrm>
            <a:off x="1143000" y="1043090"/>
            <a:ext cx="5976937" cy="5052910"/>
          </a:xfrm>
          <a:prstGeom prst="rect">
            <a:avLst/>
          </a:prstGeom>
        </p:spPr>
      </p:pic>
    </p:spTree>
    <p:extLst>
      <p:ext uri="{BB962C8B-B14F-4D97-AF65-F5344CB8AC3E}">
        <p14:creationId xmlns:p14="http://schemas.microsoft.com/office/powerpoint/2010/main" val="3947667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Paralēlie procesi stāvokļu </a:t>
            </a:r>
            <a:r>
              <a:rPr lang="lv-LV" dirty="0" err="1" smtClean="0"/>
              <a:t>digrammās</a:t>
            </a:r>
            <a:endParaRPr lang="lv-LV" dirty="0"/>
          </a:p>
        </p:txBody>
      </p:sp>
      <p:pic>
        <p:nvPicPr>
          <p:cNvPr id="4" name="Content Placeholder 3"/>
          <p:cNvPicPr>
            <a:picLocks noGrp="1" noChangeAspect="1"/>
          </p:cNvPicPr>
          <p:nvPr>
            <p:ph idx="1"/>
          </p:nvPr>
        </p:nvPicPr>
        <p:blipFill>
          <a:blip r:embed="rId2"/>
          <a:stretch>
            <a:fillRect/>
          </a:stretch>
        </p:blipFill>
        <p:spPr>
          <a:xfrm>
            <a:off x="1118770" y="1371600"/>
            <a:ext cx="7135059" cy="3443287"/>
          </a:xfrm>
          <a:prstGeom prst="rect">
            <a:avLst/>
          </a:prstGeom>
        </p:spPr>
      </p:pic>
      <p:sp>
        <p:nvSpPr>
          <p:cNvPr id="6" name="Rectangle 5"/>
          <p:cNvSpPr/>
          <p:nvPr/>
        </p:nvSpPr>
        <p:spPr>
          <a:xfrm>
            <a:off x="1142719" y="563880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3618904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7800"/>
            <a:ext cx="8001000" cy="812801"/>
          </a:xfrm>
        </p:spPr>
        <p:txBody>
          <a:bodyPr/>
          <a:lstStyle/>
          <a:p>
            <a:r>
              <a:rPr lang="lv-LV" sz="3200" dirty="0" smtClean="0"/>
              <a:t>Stāvokļu diagramma </a:t>
            </a:r>
            <a:br>
              <a:rPr lang="lv-LV" sz="3200" dirty="0" smtClean="0"/>
            </a:br>
            <a:r>
              <a:rPr lang="lv-LV" sz="3200" dirty="0" smtClean="0"/>
              <a:t>Paralēlas plūsmas, sinhronizācija</a:t>
            </a:r>
            <a:endParaRPr lang="lv-LV" sz="3200" dirty="0"/>
          </a:p>
        </p:txBody>
      </p:sp>
      <p:pic>
        <p:nvPicPr>
          <p:cNvPr id="4" name="Content Placeholder 3"/>
          <p:cNvPicPr>
            <a:picLocks noGrp="1" noChangeAspect="1"/>
          </p:cNvPicPr>
          <p:nvPr>
            <p:ph idx="1"/>
          </p:nvPr>
        </p:nvPicPr>
        <p:blipFill>
          <a:blip r:embed="rId2"/>
          <a:stretch>
            <a:fillRect/>
          </a:stretch>
        </p:blipFill>
        <p:spPr>
          <a:xfrm>
            <a:off x="566111" y="1143000"/>
            <a:ext cx="8240378" cy="3850543"/>
          </a:xfrm>
          <a:prstGeom prst="rect">
            <a:avLst/>
          </a:prstGeom>
        </p:spPr>
      </p:pic>
      <p:sp>
        <p:nvSpPr>
          <p:cNvPr id="5" name="Rectangle 4"/>
          <p:cNvSpPr/>
          <p:nvPr/>
        </p:nvSpPr>
        <p:spPr>
          <a:xfrm>
            <a:off x="990600" y="586740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1944519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a:t>Stāvokļu diagramma </a:t>
            </a:r>
            <a:br>
              <a:rPr lang="lv-LV" sz="3200" dirty="0"/>
            </a:br>
            <a:r>
              <a:rPr lang="lv-LV" sz="3200" dirty="0"/>
              <a:t>Paralēlas plūsmas, sinhronizācija</a:t>
            </a:r>
          </a:p>
        </p:txBody>
      </p:sp>
      <p:pic>
        <p:nvPicPr>
          <p:cNvPr id="4" name="Content Placeholder 3"/>
          <p:cNvPicPr>
            <a:picLocks noGrp="1" noChangeAspect="1"/>
          </p:cNvPicPr>
          <p:nvPr>
            <p:ph idx="1"/>
          </p:nvPr>
        </p:nvPicPr>
        <p:blipFill>
          <a:blip r:embed="rId2"/>
          <a:stretch>
            <a:fillRect/>
          </a:stretch>
        </p:blipFill>
        <p:spPr>
          <a:xfrm>
            <a:off x="655320" y="1676400"/>
            <a:ext cx="7732360" cy="3371850"/>
          </a:xfrm>
          <a:prstGeom prst="rect">
            <a:avLst/>
          </a:prstGeom>
        </p:spPr>
      </p:pic>
      <p:sp>
        <p:nvSpPr>
          <p:cNvPr id="5" name="Rectangle 4"/>
          <p:cNvSpPr/>
          <p:nvPr/>
        </p:nvSpPr>
        <p:spPr>
          <a:xfrm>
            <a:off x="990600" y="586740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9602919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772400" cy="1362075"/>
          </a:xfrm>
        </p:spPr>
        <p:txBody>
          <a:bodyPr/>
          <a:lstStyle/>
          <a:p>
            <a:r>
              <a:rPr lang="lv-LV" dirty="0" smtClean="0"/>
              <a:t>Aktivitāšu diagramma</a:t>
            </a:r>
            <a:br>
              <a:rPr lang="lv-LV" dirty="0" smtClean="0"/>
            </a:br>
            <a:r>
              <a:rPr lang="lv-LV" dirty="0" smtClean="0"/>
              <a:t>(activity diagram)</a:t>
            </a:r>
            <a:br>
              <a:rPr lang="lv-LV" dirty="0" smtClean="0"/>
            </a:br>
            <a:r>
              <a:rPr lang="lv-LV" dirty="0"/>
              <a:t>peldceliņa diagramma</a:t>
            </a:r>
            <a:br>
              <a:rPr lang="lv-LV" dirty="0"/>
            </a:br>
            <a:r>
              <a:rPr lang="lv-LV" dirty="0"/>
              <a:t>(swimline diagram</a:t>
            </a:r>
            <a:r>
              <a:rPr lang="lv-LV" dirty="0" smtClean="0"/>
              <a:t>)</a:t>
            </a:r>
            <a:br>
              <a:rPr lang="lv-LV" dirty="0" smtClean="0"/>
            </a:br>
            <a:r>
              <a:rPr lang="lv-LV" dirty="0" smtClean="0"/>
              <a:t>Procesa diagramma</a:t>
            </a:r>
            <a:br>
              <a:rPr lang="lv-LV" dirty="0" smtClean="0"/>
            </a:br>
            <a:r>
              <a:rPr lang="lv-LV" dirty="0" smtClean="0"/>
              <a:t>(process diagram)</a:t>
            </a:r>
            <a:endParaRPr lang="lv-LV" dirty="0"/>
          </a:p>
        </p:txBody>
      </p:sp>
    </p:spTree>
    <p:extLst>
      <p:ext uri="{BB962C8B-B14F-4D97-AF65-F5344CB8AC3E}">
        <p14:creationId xmlns:p14="http://schemas.microsoft.com/office/powerpoint/2010/main" val="3295088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7800"/>
            <a:ext cx="3200400" cy="3251200"/>
          </a:xfrm>
        </p:spPr>
        <p:txBody>
          <a:bodyPr/>
          <a:lstStyle/>
          <a:p>
            <a:r>
              <a:rPr lang="lv-LV" dirty="0" smtClean="0"/>
              <a:t>Aktivitāšu diagramma – kā tikt pie dzēriena</a:t>
            </a:r>
            <a:endParaRPr lang="lv-LV" dirty="0"/>
          </a:p>
        </p:txBody>
      </p:sp>
      <p:pic>
        <p:nvPicPr>
          <p:cNvPr id="4" name="Content Placeholder 3"/>
          <p:cNvPicPr>
            <a:picLocks noGrp="1" noChangeAspect="1"/>
          </p:cNvPicPr>
          <p:nvPr>
            <p:ph idx="1"/>
          </p:nvPr>
        </p:nvPicPr>
        <p:blipFill>
          <a:blip r:embed="rId2"/>
          <a:stretch>
            <a:fillRect/>
          </a:stretch>
        </p:blipFill>
        <p:spPr>
          <a:xfrm>
            <a:off x="4114800" y="28687"/>
            <a:ext cx="4868517" cy="6641076"/>
          </a:xfrm>
          <a:prstGeom prst="rect">
            <a:avLst/>
          </a:prstGeom>
        </p:spPr>
      </p:pic>
      <p:sp>
        <p:nvSpPr>
          <p:cNvPr id="5" name="Rectangle 4"/>
          <p:cNvSpPr/>
          <p:nvPr/>
        </p:nvSpPr>
        <p:spPr>
          <a:xfrm>
            <a:off x="990600" y="586740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91069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err="1" smtClean="0"/>
              <a:t>Peldceliņa</a:t>
            </a:r>
            <a:r>
              <a:rPr lang="lv-LV" dirty="0" smtClean="0"/>
              <a:t> diagramma – </a:t>
            </a:r>
            <a:br>
              <a:rPr lang="lv-LV" dirty="0" smtClean="0"/>
            </a:br>
            <a:r>
              <a:rPr lang="lv-LV" dirty="0" smtClean="0"/>
              <a:t>preces pasūtīšana</a:t>
            </a:r>
            <a:endParaRPr lang="lv-LV" dirty="0"/>
          </a:p>
        </p:txBody>
      </p:sp>
      <p:pic>
        <p:nvPicPr>
          <p:cNvPr id="4" name="Content Placeholder 3"/>
          <p:cNvPicPr>
            <a:picLocks noGrp="1" noChangeAspect="1"/>
          </p:cNvPicPr>
          <p:nvPr>
            <p:ph idx="1"/>
          </p:nvPr>
        </p:nvPicPr>
        <p:blipFill>
          <a:blip r:embed="rId2"/>
          <a:stretch>
            <a:fillRect/>
          </a:stretch>
        </p:blipFill>
        <p:spPr>
          <a:xfrm>
            <a:off x="1600200" y="1203960"/>
            <a:ext cx="5657850" cy="5196840"/>
          </a:xfrm>
          <a:prstGeom prst="rect">
            <a:avLst/>
          </a:prstGeom>
        </p:spPr>
      </p:pic>
      <p:sp>
        <p:nvSpPr>
          <p:cNvPr id="5" name="Rectangle 4"/>
          <p:cNvSpPr/>
          <p:nvPr/>
        </p:nvSpPr>
        <p:spPr>
          <a:xfrm>
            <a:off x="1295400" y="629143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32952840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2" name="Title 1"/>
          <p:cNvSpPr>
            <a:spLocks noGrp="1"/>
          </p:cNvSpPr>
          <p:nvPr>
            <p:ph type="title"/>
          </p:nvPr>
        </p:nvSpPr>
        <p:spPr/>
        <p:txBody>
          <a:bodyPr/>
          <a:lstStyle/>
          <a:p>
            <a:r>
              <a:rPr lang="lv-LV" dirty="0" smtClean="0"/>
              <a:t>Procesa diagramma</a:t>
            </a:r>
            <a:endParaRPr lang="lv-LV" dirty="0"/>
          </a:p>
        </p:txBody>
      </p:sp>
      <p:pic>
        <p:nvPicPr>
          <p:cNvPr id="7170" name="Picture 2" descr="http://www.conceptdraw.com/samples/resource/images/solutions/BUSINESS-PROCESS-DIAGRAMS-Flow-Charts-Cross-Functional-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3653"/>
            <a:ext cx="4419600" cy="58754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martdraw.com/cmsstorage/exampleimages/04a41d57-f5e8-43bd-b859-c1355b2be7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86000"/>
            <a:ext cx="4619125" cy="427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36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Kā parādīt signālu/notikumu nosūtīšanu/saņemšanu</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565151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2800" dirty="0" smtClean="0"/>
              <a:t>Signālu/notikumu saņemšana/notikšana un izsūtīšana/radīšana</a:t>
            </a:r>
            <a:endParaRPr lang="lv-LV" sz="2800" dirty="0"/>
          </a:p>
        </p:txBody>
      </p:sp>
      <p:pic>
        <p:nvPicPr>
          <p:cNvPr id="4" name="Content Placeholder 3"/>
          <p:cNvPicPr>
            <a:picLocks noGrp="1" noChangeAspect="1"/>
          </p:cNvPicPr>
          <p:nvPr>
            <p:ph idx="1"/>
          </p:nvPr>
        </p:nvPicPr>
        <p:blipFill>
          <a:blip r:embed="rId2"/>
          <a:stretch>
            <a:fillRect/>
          </a:stretch>
        </p:blipFill>
        <p:spPr>
          <a:xfrm>
            <a:off x="3619500" y="1066800"/>
            <a:ext cx="3607576" cy="4219575"/>
          </a:xfrm>
          <a:prstGeom prst="rect">
            <a:avLst/>
          </a:prstGeom>
        </p:spPr>
      </p:pic>
      <p:sp>
        <p:nvSpPr>
          <p:cNvPr id="5" name="Rectangle 4"/>
          <p:cNvSpPr/>
          <p:nvPr/>
        </p:nvSpPr>
        <p:spPr>
          <a:xfrm>
            <a:off x="1295400" y="629143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31047429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2771" name="Rectangle 3"/>
          <p:cNvSpPr>
            <a:spLocks noGrp="1" noChangeArrowheads="1"/>
          </p:cNvSpPr>
          <p:nvPr>
            <p:ph idx="1"/>
          </p:nvPr>
        </p:nvSpPr>
        <p:spPr/>
        <p:txBody>
          <a:bodyPr/>
          <a:lstStyle/>
          <a:p>
            <a:pPr eaLnBrk="1" hangingPunct="1"/>
            <a:endParaRPr lang="en-US" smtClean="0"/>
          </a:p>
        </p:txBody>
      </p:sp>
      <p:sp>
        <p:nvSpPr>
          <p:cNvPr id="32772"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294C27-7A7A-4FAF-A2A5-83994162559A}" type="slidenum">
              <a:rPr lang="lv-LV" altLang="en-US" smtClean="0">
                <a:solidFill>
                  <a:srgbClr val="FFFFFF"/>
                </a:solidFill>
              </a:rPr>
              <a:pPr eaLnBrk="1" hangingPunct="1"/>
              <a:t>69</a:t>
            </a:fld>
            <a:endParaRPr lang="lv-LV" altLang="en-US" smtClean="0">
              <a:solidFill>
                <a:srgbClr val="FFFFFF"/>
              </a:solidFill>
            </a:endParaRPr>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0"/>
            <a:ext cx="7632700" cy="67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47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2" name="Title 1"/>
          <p:cNvSpPr>
            <a:spLocks noGrp="1"/>
          </p:cNvSpPr>
          <p:nvPr>
            <p:ph type="title"/>
          </p:nvPr>
        </p:nvSpPr>
        <p:spPr/>
        <p:txBody>
          <a:bodyPr/>
          <a:lstStyle/>
          <a:p>
            <a:r>
              <a:rPr lang="lv-LV" dirty="0" smtClean="0"/>
              <a:t>Datu savākšanas secību </a:t>
            </a:r>
            <a:r>
              <a:rPr lang="lv-LV" dirty="0"/>
              <a:t>(</a:t>
            </a:r>
            <a:r>
              <a:rPr lang="lv-LV" dirty="0" err="1"/>
              <a:t>sequence</a:t>
            </a:r>
            <a:r>
              <a:rPr lang="lv-LV" dirty="0"/>
              <a:t>) </a:t>
            </a:r>
            <a:r>
              <a:rPr lang="lv-LV" dirty="0" smtClean="0"/>
              <a:t>diagramma</a:t>
            </a:r>
            <a:endParaRPr lang="lv-LV" dirty="0"/>
          </a:p>
        </p:txBody>
      </p:sp>
      <p:pic>
        <p:nvPicPr>
          <p:cNvPr id="4" name="Content Placeholder 3"/>
          <p:cNvPicPr>
            <a:picLocks noGrp="1" noChangeAspect="1"/>
          </p:cNvPicPr>
          <p:nvPr>
            <p:ph idx="1"/>
          </p:nvPr>
        </p:nvPicPr>
        <p:blipFill>
          <a:blip r:embed="rId3"/>
          <a:stretch>
            <a:fillRect/>
          </a:stretch>
        </p:blipFill>
        <p:spPr>
          <a:xfrm>
            <a:off x="0" y="1261533"/>
            <a:ext cx="9058275" cy="5367867"/>
          </a:xfrm>
          <a:prstGeom prst="rect">
            <a:avLst/>
          </a:prstGeom>
        </p:spPr>
      </p:pic>
    </p:spTree>
    <p:extLst>
      <p:ext uri="{BB962C8B-B14F-4D97-AF65-F5344CB8AC3E}">
        <p14:creationId xmlns:p14="http://schemas.microsoft.com/office/powerpoint/2010/main" val="1470157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Projektējuma funkciju, saskarņu aprakstu piemēri</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862226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94210"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1747" name="Rectangle 3"/>
          <p:cNvSpPr>
            <a:spLocks noGrp="1" noChangeArrowheads="1"/>
          </p:cNvSpPr>
          <p:nvPr>
            <p:ph idx="1"/>
          </p:nvPr>
        </p:nvSpPr>
        <p:spPr/>
        <p:txBody>
          <a:bodyPr/>
          <a:lstStyle/>
          <a:p>
            <a:pPr eaLnBrk="1" hangingPunct="1"/>
            <a:endParaRPr lang="en-US" dirty="0" smtClean="0"/>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15888"/>
            <a:ext cx="9396413"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4240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97282"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3795" name="Rectangle 3"/>
          <p:cNvSpPr>
            <a:spLocks noGrp="1" noChangeArrowheads="1"/>
          </p:cNvSpPr>
          <p:nvPr>
            <p:ph idx="1"/>
          </p:nvPr>
        </p:nvSpPr>
        <p:spPr/>
        <p:txBody>
          <a:bodyPr/>
          <a:lstStyle/>
          <a:p>
            <a:pPr eaLnBrk="1" hangingPunct="1"/>
            <a:endParaRPr lang="en-US" smtClean="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115888"/>
            <a:ext cx="9383713"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8525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5216"/>
            <a:ext cx="2743200" cy="3937000"/>
          </a:xfrm>
        </p:spPr>
        <p:txBody>
          <a:bodyPr/>
          <a:lstStyle/>
          <a:p>
            <a:r>
              <a:rPr lang="lv-LV" sz="3200" dirty="0" smtClean="0"/>
              <a:t>Funkcijas apraksts ar aktivitāšu diagrammu</a:t>
            </a:r>
            <a:endParaRPr lang="lv-LV" sz="3200" dirty="0"/>
          </a:p>
        </p:txBody>
      </p:sp>
      <p:pic>
        <p:nvPicPr>
          <p:cNvPr id="4" name="Content Placeholder 3"/>
          <p:cNvPicPr>
            <a:picLocks noGrp="1" noChangeAspect="1"/>
          </p:cNvPicPr>
          <p:nvPr>
            <p:ph idx="1"/>
          </p:nvPr>
        </p:nvPicPr>
        <p:blipFill>
          <a:blip r:embed="rId2"/>
          <a:stretch>
            <a:fillRect/>
          </a:stretch>
        </p:blipFill>
        <p:spPr>
          <a:xfrm>
            <a:off x="3485978" y="195216"/>
            <a:ext cx="5229126" cy="6510383"/>
          </a:xfrm>
          <a:prstGeom prst="rect">
            <a:avLst/>
          </a:prstGeom>
        </p:spPr>
      </p:pic>
      <p:sp>
        <p:nvSpPr>
          <p:cNvPr id="5" name="Content Placeholder 2"/>
          <p:cNvSpPr txBox="1">
            <a:spLocks/>
          </p:cNvSpPr>
          <p:nvPr/>
        </p:nvSpPr>
        <p:spPr>
          <a:xfrm>
            <a:off x="914400" y="6095999"/>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Pressman</a:t>
            </a:r>
            <a:endParaRPr lang="lv-LV" dirty="0"/>
          </a:p>
        </p:txBody>
      </p:sp>
    </p:spTree>
    <p:extLst>
      <p:ext uri="{BB962C8B-B14F-4D97-AF65-F5344CB8AC3E}">
        <p14:creationId xmlns:p14="http://schemas.microsoft.com/office/powerpoint/2010/main" val="38959726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1143000"/>
            <a:ext cx="6095998" cy="3047999"/>
          </a:xfrm>
          <a:prstGeom prst="rect">
            <a:avLst/>
          </a:prstGeom>
        </p:spPr>
      </p:pic>
      <p:sp>
        <p:nvSpPr>
          <p:cNvPr id="2" name="Title 1"/>
          <p:cNvSpPr>
            <a:spLocks noGrp="1"/>
          </p:cNvSpPr>
          <p:nvPr>
            <p:ph type="title"/>
          </p:nvPr>
        </p:nvSpPr>
        <p:spPr/>
        <p:txBody>
          <a:bodyPr/>
          <a:lstStyle/>
          <a:p>
            <a:r>
              <a:rPr lang="lv-LV" dirty="0" smtClean="0"/>
              <a:t>Procesa aprakstīšana ar stāvokļu diagrammu</a:t>
            </a:r>
            <a:endParaRPr lang="lv-LV" dirty="0"/>
          </a:p>
        </p:txBody>
      </p:sp>
      <p:pic>
        <p:nvPicPr>
          <p:cNvPr id="5" name="Picture 4"/>
          <p:cNvPicPr>
            <a:picLocks noChangeAspect="1"/>
          </p:cNvPicPr>
          <p:nvPr/>
        </p:nvPicPr>
        <p:blipFill>
          <a:blip r:embed="rId3"/>
          <a:stretch>
            <a:fillRect/>
          </a:stretch>
        </p:blipFill>
        <p:spPr>
          <a:xfrm>
            <a:off x="2819400" y="3810000"/>
            <a:ext cx="5970616" cy="2590800"/>
          </a:xfrm>
          <a:prstGeom prst="rect">
            <a:avLst/>
          </a:prstGeom>
        </p:spPr>
      </p:pic>
      <p:sp>
        <p:nvSpPr>
          <p:cNvPr id="6" name="Rectangle 5"/>
          <p:cNvSpPr/>
          <p:nvPr/>
        </p:nvSpPr>
        <p:spPr>
          <a:xfrm>
            <a:off x="1219200" y="6400800"/>
            <a:ext cx="5832648" cy="369332"/>
          </a:xfrm>
          <a:prstGeom prst="rect">
            <a:avLst/>
          </a:prstGeom>
        </p:spPr>
        <p:txBody>
          <a:bodyPr wrap="square">
            <a:spAutoFit/>
          </a:bodyPr>
          <a:lstStyle/>
          <a:p>
            <a:r>
              <a:rPr lang="lv-LV" dirty="0" smtClean="0"/>
              <a:t>Avots: </a:t>
            </a:r>
            <a:r>
              <a:rPr lang="lv-LV" dirty="0"/>
              <a:t>ISO/IEC 19501:2005</a:t>
            </a:r>
          </a:p>
        </p:txBody>
      </p:sp>
    </p:spTree>
    <p:extLst>
      <p:ext uri="{BB962C8B-B14F-4D97-AF65-F5344CB8AC3E}">
        <p14:creationId xmlns:p14="http://schemas.microsoft.com/office/powerpoint/2010/main" val="346965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18" y="1"/>
            <a:ext cx="1299118" cy="6858000"/>
          </a:xfrm>
          <a:prstGeom prst="rect">
            <a:avLst/>
          </a:prstGeom>
        </p:spPr>
      </p:pic>
      <p:sp>
        <p:nvSpPr>
          <p:cNvPr id="93186"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0723" name="Rectangle 3"/>
          <p:cNvSpPr>
            <a:spLocks noGrp="1" noChangeArrowheads="1"/>
          </p:cNvSpPr>
          <p:nvPr>
            <p:ph idx="1"/>
          </p:nvPr>
        </p:nvSpPr>
        <p:spPr/>
        <p:txBody>
          <a:bodyPr/>
          <a:lstStyle/>
          <a:p>
            <a:pPr eaLnBrk="1" hangingPunct="1"/>
            <a:endParaRPr lang="en-US" smtClean="0"/>
          </a:p>
        </p:txBody>
      </p:sp>
      <p:pic>
        <p:nvPicPr>
          <p:cNvPr id="307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15888"/>
            <a:ext cx="9396413"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3844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4819" name="Rectangle 3"/>
          <p:cNvSpPr>
            <a:spLocks noGrp="1" noChangeArrowheads="1"/>
          </p:cNvSpPr>
          <p:nvPr>
            <p:ph idx="1"/>
          </p:nvPr>
        </p:nvSpPr>
        <p:spPr/>
        <p:txBody>
          <a:bodyPr/>
          <a:lstStyle/>
          <a:p>
            <a:pPr eaLnBrk="1" hangingPunct="1"/>
            <a:endParaRPr lang="en-US" smtClean="0"/>
          </a:p>
        </p:txBody>
      </p:sp>
      <p:sp>
        <p:nvSpPr>
          <p:cNvPr id="34820"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FD42E9-15AC-41DD-B030-CE6DC2CEFFE4}" type="slidenum">
              <a:rPr lang="lv-LV" altLang="en-US" smtClean="0">
                <a:solidFill>
                  <a:srgbClr val="FFFFFF"/>
                </a:solidFill>
              </a:rPr>
              <a:pPr eaLnBrk="1" hangingPunct="1"/>
              <a:t>76</a:t>
            </a:fld>
            <a:endParaRPr lang="lv-LV" altLang="en-US" smtClean="0">
              <a:solidFill>
                <a:srgbClr val="FFFFFF"/>
              </a:solidFill>
            </a:endParaRPr>
          </a:p>
        </p:txBody>
      </p:sp>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831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5843" name="Rectangle 3"/>
          <p:cNvSpPr>
            <a:spLocks noGrp="1" noChangeArrowheads="1"/>
          </p:cNvSpPr>
          <p:nvPr>
            <p:ph idx="1"/>
          </p:nvPr>
        </p:nvSpPr>
        <p:spPr/>
        <p:txBody>
          <a:bodyPr/>
          <a:lstStyle/>
          <a:p>
            <a:pPr eaLnBrk="1" hangingPunct="1"/>
            <a:endParaRPr lang="en-US" smtClean="0"/>
          </a:p>
        </p:txBody>
      </p:sp>
      <p:sp>
        <p:nvSpPr>
          <p:cNvPr id="35844"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345669-3847-4292-8EFC-9AD6C2C06F16}" type="slidenum">
              <a:rPr lang="lv-LV" altLang="en-US" smtClean="0">
                <a:solidFill>
                  <a:srgbClr val="FFFFFF"/>
                </a:solidFill>
              </a:rPr>
              <a:pPr eaLnBrk="1" hangingPunct="1"/>
              <a:t>77</a:t>
            </a:fld>
            <a:endParaRPr lang="lv-LV" altLang="en-US" smtClean="0">
              <a:solidFill>
                <a:srgbClr val="FFFFFF"/>
              </a:solidFill>
            </a:endParaRPr>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5553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6867" name="Rectangle 3"/>
          <p:cNvSpPr>
            <a:spLocks noGrp="1" noChangeArrowheads="1"/>
          </p:cNvSpPr>
          <p:nvPr>
            <p:ph idx="1"/>
          </p:nvPr>
        </p:nvSpPr>
        <p:spPr/>
        <p:txBody>
          <a:bodyPr/>
          <a:lstStyle/>
          <a:p>
            <a:pPr eaLnBrk="1" hangingPunct="1"/>
            <a:endParaRPr lang="en-US" smtClean="0"/>
          </a:p>
        </p:txBody>
      </p:sp>
      <p:sp>
        <p:nvSpPr>
          <p:cNvPr id="36868"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3664D7-BA58-4077-B6BF-674330A4CC43}" type="slidenum">
              <a:rPr lang="lv-LV" altLang="en-US" smtClean="0">
                <a:solidFill>
                  <a:srgbClr val="FFFFFF"/>
                </a:solidFill>
              </a:rPr>
              <a:pPr eaLnBrk="1" hangingPunct="1"/>
              <a:t>78</a:t>
            </a:fld>
            <a:endParaRPr lang="lv-LV" altLang="en-US" smtClean="0">
              <a:solidFill>
                <a:srgbClr val="FFFFFF"/>
              </a:solidFill>
            </a:endParaRPr>
          </a:p>
        </p:txBody>
      </p:sp>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7437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18" y="1"/>
            <a:ext cx="1299118" cy="6858000"/>
          </a:xfrm>
          <a:prstGeom prst="rect">
            <a:avLst/>
          </a:prstGeom>
        </p:spPr>
      </p:pic>
      <p:sp>
        <p:nvSpPr>
          <p:cNvPr id="105474" name="Rectangle 2"/>
          <p:cNvSpPr>
            <a:spLocks noGrp="1" noChangeArrowheads="1"/>
          </p:cNvSpPr>
          <p:nvPr>
            <p:ph type="title"/>
          </p:nvPr>
        </p:nvSpPr>
        <p:spPr/>
        <p:txBody>
          <a:bodyPr/>
          <a:lstStyle/>
          <a:p>
            <a:pPr eaLnBrk="1" fontAlgn="auto" hangingPunct="1">
              <a:spcAft>
                <a:spcPts val="0"/>
              </a:spcAft>
              <a:defRPr/>
            </a:pPr>
            <a:endParaRPr lang="en-US"/>
          </a:p>
        </p:txBody>
      </p:sp>
      <p:sp>
        <p:nvSpPr>
          <p:cNvPr id="37891" name="Rectangle 3"/>
          <p:cNvSpPr>
            <a:spLocks noGrp="1" noChangeArrowheads="1"/>
          </p:cNvSpPr>
          <p:nvPr>
            <p:ph idx="1"/>
          </p:nvPr>
        </p:nvSpPr>
        <p:spPr/>
        <p:txBody>
          <a:bodyPr/>
          <a:lstStyle/>
          <a:p>
            <a:pPr eaLnBrk="1" hangingPunct="1"/>
            <a:endParaRPr lang="en-US" smtClean="0"/>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15888"/>
            <a:ext cx="9720263" cy="619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64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Meteoroloģiskās stacijas stāvokļu diagramma</a:t>
            </a:r>
            <a:endParaRPr lang="lv-LV" dirty="0"/>
          </a:p>
        </p:txBody>
      </p:sp>
      <p:pic>
        <p:nvPicPr>
          <p:cNvPr id="4" name="Content Placeholder 3"/>
          <p:cNvPicPr>
            <a:picLocks noGrp="1" noChangeAspect="1"/>
          </p:cNvPicPr>
          <p:nvPr>
            <p:ph idx="1"/>
          </p:nvPr>
        </p:nvPicPr>
        <p:blipFill>
          <a:blip r:embed="rId2"/>
          <a:stretch>
            <a:fillRect/>
          </a:stretch>
        </p:blipFill>
        <p:spPr>
          <a:xfrm>
            <a:off x="752475" y="1476375"/>
            <a:ext cx="7867650" cy="5124450"/>
          </a:xfrm>
          <a:prstGeom prst="rect">
            <a:avLst/>
          </a:prstGeom>
        </p:spPr>
      </p:pic>
    </p:spTree>
    <p:extLst>
      <p:ext uri="{BB962C8B-B14F-4D97-AF65-F5344CB8AC3E}">
        <p14:creationId xmlns:p14="http://schemas.microsoft.com/office/powerpoint/2010/main" val="21484949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fontAlgn="auto" hangingPunct="1">
              <a:spcAft>
                <a:spcPts val="0"/>
              </a:spcAft>
              <a:defRPr/>
            </a:pPr>
            <a:r>
              <a:rPr lang="lv-LV"/>
              <a:t>Izstrādājot PPA</a:t>
            </a:r>
          </a:p>
        </p:txBody>
      </p:sp>
      <p:sp>
        <p:nvSpPr>
          <p:cNvPr id="9219" name="Rectangle 3"/>
          <p:cNvSpPr>
            <a:spLocks noGrp="1" noChangeArrowheads="1"/>
          </p:cNvSpPr>
          <p:nvPr>
            <p:ph idx="1"/>
          </p:nvPr>
        </p:nvSpPr>
        <p:spPr/>
        <p:txBody>
          <a:bodyPr/>
          <a:lstStyle/>
          <a:p>
            <a:pPr eaLnBrk="1" hangingPunct="1">
              <a:lnSpc>
                <a:spcPct val="90000"/>
              </a:lnSpc>
            </a:pPr>
            <a:r>
              <a:rPr lang="lv-LV" sz="2100" u="sng" smtClean="0"/>
              <a:t>VISU</a:t>
            </a:r>
            <a:r>
              <a:rPr lang="lv-LV" sz="2100" smtClean="0"/>
              <a:t> PPS aprakstīto prasību iekļaušana PPA (kontroles mehānisms);</a:t>
            </a:r>
          </a:p>
          <a:p>
            <a:pPr eaLnBrk="1" hangingPunct="1">
              <a:lnSpc>
                <a:spcPct val="90000"/>
              </a:lnSpc>
            </a:pPr>
            <a:r>
              <a:rPr lang="lv-LV" sz="2100" smtClean="0"/>
              <a:t>PPA jābūt precīzai projektējuma informācijai, savādāk nav jēgas dokumentam: </a:t>
            </a:r>
          </a:p>
          <a:p>
            <a:pPr lvl="1" eaLnBrk="1" hangingPunct="1">
              <a:lnSpc>
                <a:spcPct val="90000"/>
              </a:lnSpc>
            </a:pPr>
            <a:r>
              <a:rPr lang="lv-LV" sz="1900" smtClean="0"/>
              <a:t>nelielos un vidējos projektos var būt pilns datu bāzes projektējums, sistēmas arhitektūras projektējums un “pirmā līmeņa” entītiju projektējums; Detalizētais projektējums var tikt izstrādāts “post factum”</a:t>
            </a:r>
          </a:p>
          <a:p>
            <a:pPr eaLnBrk="1" hangingPunct="1">
              <a:lnSpc>
                <a:spcPct val="90000"/>
              </a:lnSpc>
            </a:pPr>
            <a:r>
              <a:rPr lang="lv-LV" sz="2100" smtClean="0"/>
              <a:t>Rakstot PPA, visas prasības tiek sadalītas mazās komponentēs – entītijās. Piemēram, projektējot datu bāzi entītija ir konkrētā datu bāzes tabula;</a:t>
            </a:r>
          </a:p>
          <a:p>
            <a:pPr eaLnBrk="1" hangingPunct="1">
              <a:lnSpc>
                <a:spcPct val="90000"/>
              </a:lnSpc>
            </a:pPr>
            <a:r>
              <a:rPr lang="lv-LV" sz="2100" smtClean="0"/>
              <a:t>Katrai entītijai ir savi atribūti, piemēram, nosaukums, entītijas veids, nolūks, funkcija, pakļautība, atkarības, saskarne, apstrāde, dati.</a:t>
            </a:r>
          </a:p>
        </p:txBody>
      </p:sp>
    </p:spTree>
    <p:extLst>
      <p:ext uri="{BB962C8B-B14F-4D97-AF65-F5344CB8AC3E}">
        <p14:creationId xmlns:p14="http://schemas.microsoft.com/office/powerpoint/2010/main" val="267067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28800" y="4495800"/>
            <a:ext cx="6934200" cy="711200"/>
          </a:xfrm>
        </p:spPr>
        <p:txBody>
          <a:bodyPr/>
          <a:lstStyle/>
          <a:p>
            <a:r>
              <a:rPr lang="lv-LV" sz="4400" dirty="0" smtClean="0"/>
              <a:t>«Reversā» inženierija</a:t>
            </a:r>
            <a:endParaRPr lang="lv-LV" sz="4400" dirty="0"/>
          </a:p>
        </p:txBody>
      </p:sp>
    </p:spTree>
    <p:extLst>
      <p:ext uri="{BB962C8B-B14F-4D97-AF65-F5344CB8AC3E}">
        <p14:creationId xmlns:p14="http://schemas.microsoft.com/office/powerpoint/2010/main" val="15676904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pPr>
              <a:defRPr/>
            </a:pPr>
            <a:r>
              <a:rPr lang="en-US" dirty="0"/>
              <a:t>DB </a:t>
            </a:r>
            <a:r>
              <a:rPr lang="en-US" dirty="0" err="1"/>
              <a:t>informācijas</a:t>
            </a:r>
            <a:r>
              <a:rPr lang="en-US" dirty="0"/>
              <a:t> </a:t>
            </a:r>
            <a:r>
              <a:rPr lang="en-US" dirty="0" err="1"/>
              <a:t>nolasīšana</a:t>
            </a:r>
            <a:r>
              <a:rPr lang="en-US" dirty="0"/>
              <a:t> no DB </a:t>
            </a:r>
            <a:r>
              <a:rPr lang="en-US" dirty="0" err="1"/>
              <a:t>etalona</a:t>
            </a:r>
            <a:endParaRPr lang="en-US" dirty="0"/>
          </a:p>
        </p:txBody>
      </p:sp>
      <p:pic>
        <p:nvPicPr>
          <p:cNvPr id="389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346" y="1752600"/>
            <a:ext cx="8569325"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6144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18" y="1"/>
            <a:ext cx="1299118" cy="6858000"/>
          </a:xfrm>
          <a:prstGeom prst="rect">
            <a:avLst/>
          </a:prstGeom>
        </p:spPr>
      </p:pic>
      <p:sp>
        <p:nvSpPr>
          <p:cNvPr id="109570" name="Rectangle 2"/>
          <p:cNvSpPr>
            <a:spLocks noGrp="1" noChangeArrowheads="1"/>
          </p:cNvSpPr>
          <p:nvPr>
            <p:ph type="title"/>
          </p:nvPr>
        </p:nvSpPr>
        <p:spPr>
          <a:xfrm>
            <a:off x="685800" y="177800"/>
            <a:ext cx="8382000" cy="812801"/>
          </a:xfrm>
        </p:spPr>
        <p:txBody>
          <a:bodyPr/>
          <a:lstStyle/>
          <a:p>
            <a:pPr>
              <a:defRPr/>
            </a:pPr>
            <a:r>
              <a:rPr lang="en-US" sz="2800" dirty="0" err="1"/>
              <a:t>Procedūru</a:t>
            </a:r>
            <a:r>
              <a:rPr lang="en-US" sz="2800" dirty="0"/>
              <a:t> </a:t>
            </a:r>
            <a:r>
              <a:rPr lang="en-US" sz="2800" dirty="0" err="1"/>
              <a:t>pakas</a:t>
            </a:r>
            <a:r>
              <a:rPr lang="en-US" sz="2800" dirty="0"/>
              <a:t> un </a:t>
            </a:r>
            <a:r>
              <a:rPr lang="en-US" sz="2800" dirty="0" err="1"/>
              <a:t>attiecīgas</a:t>
            </a:r>
            <a:r>
              <a:rPr lang="en-US" sz="2800" dirty="0"/>
              <a:t> </a:t>
            </a:r>
            <a:r>
              <a:rPr lang="en-US" sz="2800" dirty="0" err="1"/>
              <a:t>procedūru</a:t>
            </a:r>
            <a:r>
              <a:rPr lang="en-US" sz="2800" dirty="0"/>
              <a:t> </a:t>
            </a:r>
            <a:r>
              <a:rPr lang="en-US" sz="2800" dirty="0" err="1"/>
              <a:t>pakas</a:t>
            </a:r>
            <a:r>
              <a:rPr lang="en-US" sz="2800" dirty="0"/>
              <a:t> </a:t>
            </a:r>
            <a:r>
              <a:rPr lang="en-US" sz="2800" dirty="0" err="1"/>
              <a:t>dekompozīcija</a:t>
            </a:r>
            <a:r>
              <a:rPr lang="en-US" sz="2800" dirty="0"/>
              <a:t> </a:t>
            </a:r>
            <a:r>
              <a:rPr lang="en-US" sz="2800" dirty="0" err="1"/>
              <a:t>procedūrās</a:t>
            </a:r>
            <a:endParaRPr lang="en-US" sz="2800" dirty="0"/>
          </a:p>
        </p:txBody>
      </p:sp>
      <p:sp>
        <p:nvSpPr>
          <p:cNvPr id="39939" name="Rectangle 3"/>
          <p:cNvSpPr>
            <a:spLocks noGrp="1" noChangeArrowheads="1"/>
          </p:cNvSpPr>
          <p:nvPr>
            <p:ph idx="1"/>
          </p:nvPr>
        </p:nvSpPr>
        <p:spPr/>
        <p:txBody>
          <a:bodyPr/>
          <a:lstStyle/>
          <a:p>
            <a:pPr eaLnBrk="1" hangingPunct="1"/>
            <a:endParaRPr lang="lv-LV" dirty="0" smtClean="0"/>
          </a:p>
          <a:p>
            <a:pPr eaLnBrk="1" hangingPunct="1"/>
            <a:endParaRPr lang="en-US" dirty="0" smtClean="0">
              <a:solidFill>
                <a:srgbClr val="FF0000"/>
              </a:solidFill>
            </a:endParaRPr>
          </a:p>
        </p:txBody>
      </p:sp>
      <p:pic>
        <p:nvPicPr>
          <p:cNvPr id="399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0594"/>
            <a:ext cx="9145588"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7" y="3370732"/>
            <a:ext cx="8893175"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05997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8" y="1"/>
            <a:ext cx="1299118" cy="6858000"/>
          </a:xfrm>
          <a:prstGeom prst="rect">
            <a:avLst/>
          </a:prstGeom>
        </p:spPr>
      </p:pic>
      <p:sp>
        <p:nvSpPr>
          <p:cNvPr id="110594" name="Rectangle 2"/>
          <p:cNvSpPr>
            <a:spLocks noGrp="1" noChangeArrowheads="1"/>
          </p:cNvSpPr>
          <p:nvPr>
            <p:ph type="title"/>
          </p:nvPr>
        </p:nvSpPr>
        <p:spPr>
          <a:xfrm>
            <a:off x="228600" y="177800"/>
            <a:ext cx="8458200" cy="812801"/>
          </a:xfrm>
        </p:spPr>
        <p:txBody>
          <a:bodyPr/>
          <a:lstStyle/>
          <a:p>
            <a:pPr>
              <a:defRPr/>
            </a:pPr>
            <a:r>
              <a:rPr lang="en-US" dirty="0" err="1"/>
              <a:t>Procedūras</a:t>
            </a:r>
            <a:r>
              <a:rPr lang="en-US" dirty="0"/>
              <a:t> </a:t>
            </a:r>
            <a:r>
              <a:rPr lang="en-US" dirty="0" err="1" smtClean="0"/>
              <a:t>saskarne</a:t>
            </a:r>
            <a:r>
              <a:rPr lang="lv-LV" dirty="0" smtClean="0"/>
              <a:t>s apraksts</a:t>
            </a:r>
            <a:endParaRPr lang="en-US" dirty="0"/>
          </a:p>
        </p:txBody>
      </p:sp>
      <p:sp>
        <p:nvSpPr>
          <p:cNvPr id="40963" name="Rectangle 3"/>
          <p:cNvSpPr>
            <a:spLocks noGrp="1" noChangeArrowheads="1"/>
          </p:cNvSpPr>
          <p:nvPr>
            <p:ph idx="1"/>
          </p:nvPr>
        </p:nvSpPr>
        <p:spPr>
          <a:xfrm>
            <a:off x="715169" y="3505200"/>
            <a:ext cx="8001000" cy="533400"/>
          </a:xfrm>
        </p:spPr>
        <p:txBody>
          <a:bodyPr/>
          <a:lstStyle/>
          <a:p>
            <a:pPr eaLnBrk="1" hangingPunct="1"/>
            <a:r>
              <a:rPr lang="lv-LV" dirty="0" smtClean="0">
                <a:solidFill>
                  <a:srgbClr val="FF0000"/>
                </a:solidFill>
              </a:rPr>
              <a:t>Procedūras apraksts DB izstrādes vidē</a:t>
            </a:r>
            <a:endParaRPr lang="en-US" dirty="0" smtClean="0">
              <a:solidFill>
                <a:srgbClr val="FF0000"/>
              </a:solidFill>
            </a:endParaRPr>
          </a:p>
        </p:txBody>
      </p:sp>
      <p:pic>
        <p:nvPicPr>
          <p:cNvPr id="4096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2" y="4038600"/>
            <a:ext cx="9226959" cy="144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76200" y="1177693"/>
            <a:ext cx="9010650" cy="1724025"/>
          </a:xfrm>
          <a:prstGeom prst="rect">
            <a:avLst/>
          </a:prstGeom>
        </p:spPr>
      </p:pic>
    </p:spTree>
    <p:extLst>
      <p:ext uri="{BB962C8B-B14F-4D97-AF65-F5344CB8AC3E}">
        <p14:creationId xmlns:p14="http://schemas.microsoft.com/office/powerpoint/2010/main" val="20196027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18" y="1"/>
            <a:ext cx="1299118" cy="6858000"/>
          </a:xfrm>
          <a:prstGeom prst="rect">
            <a:avLst/>
          </a:prstGeom>
        </p:spPr>
      </p:pic>
      <p:pic>
        <p:nvPicPr>
          <p:cNvPr id="297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9144000" cy="635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8" name="Rectangle 2"/>
          <p:cNvSpPr>
            <a:spLocks noGrp="1" noChangeArrowheads="1"/>
          </p:cNvSpPr>
          <p:nvPr>
            <p:ph type="title"/>
          </p:nvPr>
        </p:nvSpPr>
        <p:spPr>
          <a:xfrm>
            <a:off x="1295399" y="1"/>
            <a:ext cx="7867185" cy="609600"/>
          </a:xfrm>
        </p:spPr>
        <p:txBody>
          <a:bodyPr/>
          <a:lstStyle/>
          <a:p>
            <a:pPr eaLnBrk="1" fontAlgn="auto" hangingPunct="1">
              <a:spcAft>
                <a:spcPts val="0"/>
              </a:spcAft>
              <a:defRPr/>
            </a:pPr>
            <a:r>
              <a:rPr lang="lv-LV" sz="2800" dirty="0" smtClean="0"/>
              <a:t>DB </a:t>
            </a:r>
            <a:r>
              <a:rPr lang="lv-LV" sz="2800" dirty="0"/>
              <a:t>t</a:t>
            </a:r>
            <a:r>
              <a:rPr lang="lv-LV" sz="2800" dirty="0" smtClean="0"/>
              <a:t>abulu apraksta ģenerēšana no DB </a:t>
            </a:r>
            <a:endParaRPr lang="en-US" sz="2800" dirty="0"/>
          </a:p>
        </p:txBody>
      </p:sp>
    </p:spTree>
    <p:extLst>
      <p:ext uri="{BB962C8B-B14F-4D97-AF65-F5344CB8AC3E}">
        <p14:creationId xmlns:p14="http://schemas.microsoft.com/office/powerpoint/2010/main" val="29927090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lv-LV" sz="4400" dirty="0" smtClean="0"/>
              <a:t>Kvalifikācijas darbiem</a:t>
            </a:r>
            <a:endParaRPr lang="lv-LV" sz="4400" dirty="0"/>
          </a:p>
        </p:txBody>
      </p:sp>
      <p:sp>
        <p:nvSpPr>
          <p:cNvPr id="6" name="Subtitle 5"/>
          <p:cNvSpPr>
            <a:spLocks noGrp="1"/>
          </p:cNvSpPr>
          <p:nvPr>
            <p:ph type="subTitle" idx="1"/>
          </p:nvPr>
        </p:nvSpPr>
        <p:spPr/>
        <p:txBody>
          <a:bodyPr/>
          <a:lstStyle/>
          <a:p>
            <a:endParaRPr lang="lv-LV"/>
          </a:p>
        </p:txBody>
      </p:sp>
    </p:spTree>
    <p:extLst>
      <p:ext uri="{BB962C8B-B14F-4D97-AF65-F5344CB8AC3E}">
        <p14:creationId xmlns:p14="http://schemas.microsoft.com/office/powerpoint/2010/main" val="29951000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pPr eaLnBrk="1" fontAlgn="auto" hangingPunct="1">
              <a:spcAft>
                <a:spcPts val="0"/>
              </a:spcAft>
              <a:defRPr/>
            </a:pPr>
            <a:r>
              <a:rPr lang="lv-LV"/>
              <a:t>Svarīgi: Kvalifikācijas darbu komisijas komentāri</a:t>
            </a:r>
            <a:endParaRPr lang="en-US"/>
          </a:p>
        </p:txBody>
      </p:sp>
      <p:sp>
        <p:nvSpPr>
          <p:cNvPr id="41987" name="Rectangle 3"/>
          <p:cNvSpPr>
            <a:spLocks noGrp="1" noChangeArrowheads="1"/>
          </p:cNvSpPr>
          <p:nvPr>
            <p:ph idx="1"/>
          </p:nvPr>
        </p:nvSpPr>
        <p:spPr/>
        <p:txBody>
          <a:bodyPr/>
          <a:lstStyle/>
          <a:p>
            <a:pPr eaLnBrk="1" hangingPunct="1">
              <a:lnSpc>
                <a:spcPct val="90000"/>
              </a:lnSpc>
            </a:pPr>
            <a:r>
              <a:rPr lang="lv-LV" sz="2500" smtClean="0"/>
              <a:t>PPA ir jābūt kā DB, tā arī algoritmu projektējumam, lai, tikai balstoties uz projektējumu, būtu iespējams izstrādāt sistēmu</a:t>
            </a:r>
          </a:p>
          <a:p>
            <a:pPr eaLnBrk="1" hangingPunct="1">
              <a:lnSpc>
                <a:spcPct val="90000"/>
              </a:lnSpc>
            </a:pPr>
            <a:r>
              <a:rPr lang="lv-LV" sz="2500" smtClean="0"/>
              <a:t>DB projektējuma izstrādē konsekventi jālieto vai nu vienskaitlis, vai arī daudzskaitlis</a:t>
            </a:r>
          </a:p>
          <a:p>
            <a:pPr eaLnBrk="1" hangingPunct="1">
              <a:lnSpc>
                <a:spcPct val="90000"/>
              </a:lnSpc>
            </a:pPr>
            <a:r>
              <a:rPr lang="lv-LV" sz="2500" smtClean="0"/>
              <a:t>Lietotāja saskarnes projektējumam ir jābūt vienotā stilā</a:t>
            </a:r>
          </a:p>
          <a:p>
            <a:pPr eaLnBrk="1" hangingPunct="1">
              <a:lnSpc>
                <a:spcPct val="90000"/>
              </a:lnSpc>
            </a:pPr>
            <a:r>
              <a:rPr lang="lv-LV" sz="2500" smtClean="0"/>
              <a:t>Ja PPS ir aprakstītas nefunkcionālās prasības, tad ir jābūt redzamam, kā tās tiek kontrolētas PPA dokumentā</a:t>
            </a:r>
          </a:p>
          <a:p>
            <a:pPr eaLnBrk="1" hangingPunct="1">
              <a:lnSpc>
                <a:spcPct val="90000"/>
              </a:lnSpc>
            </a:pPr>
            <a:r>
              <a:rPr lang="lv-LV" sz="2500" smtClean="0"/>
              <a:t>Darbietilpības novērtējumam ir jābūt balstītam uz PPS/PPA un nevis uz izstrādāto kodu vai arī izstrādes laikā pavadīto laiku</a:t>
            </a:r>
            <a:endParaRPr lang="en-US" sz="2500" smtClean="0"/>
          </a:p>
        </p:txBody>
      </p:sp>
      <p:sp>
        <p:nvSpPr>
          <p:cNvPr id="41988" name="Slide Number Placeholder 5"/>
          <p:cNvSpPr>
            <a:spLocks noGrp="1"/>
          </p:cNvSpPr>
          <p:nvPr>
            <p:ph type="sldNum" sz="quarter" idx="4294967295"/>
          </p:nvPr>
        </p:nvSpPr>
        <p:spPr bwMode="auto">
          <a:xfrm>
            <a:off x="6553200" y="6356351"/>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E2FF1E-A799-4F08-A6D8-3ABC580FAA65}" type="slidenum">
              <a:rPr lang="lv-LV" altLang="en-US" smtClean="0">
                <a:solidFill>
                  <a:srgbClr val="FFFFFF"/>
                </a:solidFill>
              </a:rPr>
              <a:pPr eaLnBrk="1" hangingPunct="1"/>
              <a:t>87</a:t>
            </a:fld>
            <a:endParaRPr lang="lv-LV" altLang="en-US" smtClean="0">
              <a:solidFill>
                <a:srgbClr val="FFFFFF"/>
              </a:solidFill>
            </a:endParaRPr>
          </a:p>
        </p:txBody>
      </p:sp>
    </p:spTree>
    <p:extLst>
      <p:ext uri="{BB962C8B-B14F-4D97-AF65-F5344CB8AC3E}">
        <p14:creationId xmlns:p14="http://schemas.microsoft.com/office/powerpoint/2010/main" val="40633314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Bankomāta piemērs</a:t>
            </a:r>
            <a:endParaRPr lang="lv-LV" dirty="0"/>
          </a:p>
        </p:txBody>
      </p:sp>
      <p:sp>
        <p:nvSpPr>
          <p:cNvPr id="3" name="Text Placeholder 2"/>
          <p:cNvSpPr>
            <a:spLocks noGrp="1"/>
          </p:cNvSpPr>
          <p:nvPr>
            <p:ph type="body" idx="1"/>
          </p:nvPr>
        </p:nvSpPr>
        <p:spPr/>
        <p:txBody>
          <a:bodyPr/>
          <a:lstStyle/>
          <a:p>
            <a:endParaRPr lang="lv-LV"/>
          </a:p>
        </p:txBody>
      </p:sp>
    </p:spTree>
    <p:extLst>
      <p:ext uri="{BB962C8B-B14F-4D97-AF65-F5344CB8AC3E}">
        <p14:creationId xmlns:p14="http://schemas.microsoft.com/office/powerpoint/2010/main" val="30015380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2800" dirty="0" smtClean="0"/>
              <a:t>Konteksta diagramma bankomātam (uz klašu diagrammas bāzes)</a:t>
            </a:r>
            <a:endParaRPr lang="lv-LV" sz="2800" dirty="0"/>
          </a:p>
        </p:txBody>
      </p:sp>
      <p:pic>
        <p:nvPicPr>
          <p:cNvPr id="5" name="Picture 4"/>
          <p:cNvPicPr>
            <a:picLocks noChangeAspect="1"/>
          </p:cNvPicPr>
          <p:nvPr/>
        </p:nvPicPr>
        <p:blipFill>
          <a:blip r:embed="rId2"/>
          <a:stretch>
            <a:fillRect/>
          </a:stretch>
        </p:blipFill>
        <p:spPr>
          <a:xfrm>
            <a:off x="4343400" y="2678170"/>
            <a:ext cx="4648200" cy="3962674"/>
          </a:xfrm>
          <a:prstGeom prst="rect">
            <a:avLst/>
          </a:prstGeom>
          <a:effectLst>
            <a:outerShdw blurRad="50800" dist="50800" dir="5400000" algn="ctr" rotWithShape="0">
              <a:schemeClr val="tx1"/>
            </a:outerShdw>
          </a:effectLst>
        </p:spPr>
      </p:pic>
      <p:cxnSp>
        <p:nvCxnSpPr>
          <p:cNvPr id="7" name="Curved Connector 6"/>
          <p:cNvCxnSpPr/>
          <p:nvPr/>
        </p:nvCxnSpPr>
        <p:spPr>
          <a:xfrm rot="16200000" flipH="1">
            <a:off x="2790209" y="3780809"/>
            <a:ext cx="1029128" cy="207725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692888" y="6488668"/>
            <a:ext cx="5832648" cy="369332"/>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3"/>
          <a:stretch>
            <a:fillRect/>
          </a:stretch>
        </p:blipFill>
        <p:spPr>
          <a:xfrm>
            <a:off x="129268" y="965963"/>
            <a:ext cx="4181475" cy="3295650"/>
          </a:xfrm>
          <a:prstGeom prst="rect">
            <a:avLst/>
          </a:prstGeom>
        </p:spPr>
      </p:pic>
    </p:spTree>
    <p:extLst>
      <p:ext uri="{BB962C8B-B14F-4D97-AF65-F5344CB8AC3E}">
        <p14:creationId xmlns:p14="http://schemas.microsoft.com/office/powerpoint/2010/main" val="177204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981200" y="4267200"/>
            <a:ext cx="6934200" cy="711200"/>
          </a:xfrm>
        </p:spPr>
        <p:txBody>
          <a:bodyPr/>
          <a:lstStyle/>
          <a:p>
            <a:r>
              <a:rPr lang="lv-LV" sz="4400" dirty="0" err="1" smtClean="0"/>
              <a:t>SafeHome</a:t>
            </a:r>
            <a:r>
              <a:rPr lang="lv-LV" sz="4400" dirty="0" smtClean="0"/>
              <a:t> projektējuma diagrammu piemēri</a:t>
            </a:r>
            <a:endParaRPr lang="lv-LV" sz="4400" dirty="0"/>
          </a:p>
        </p:txBody>
      </p:sp>
      <p:sp>
        <p:nvSpPr>
          <p:cNvPr id="3" name="Content Placeholder 2"/>
          <p:cNvSpPr txBox="1">
            <a:spLocks/>
          </p:cNvSpPr>
          <p:nvPr/>
        </p:nvSpPr>
        <p:spPr>
          <a:xfrm>
            <a:off x="1295400" y="6096000"/>
            <a:ext cx="5638800"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lv-LV" dirty="0" smtClean="0"/>
              <a:t>Avots: </a:t>
            </a:r>
            <a:r>
              <a:rPr lang="lv-LV" dirty="0" err="1" smtClean="0"/>
              <a:t>Pressman</a:t>
            </a:r>
            <a:endParaRPr lang="lv-LV" dirty="0"/>
          </a:p>
        </p:txBody>
      </p:sp>
    </p:spTree>
    <p:extLst>
      <p:ext uri="{BB962C8B-B14F-4D97-AF65-F5344CB8AC3E}">
        <p14:creationId xmlns:p14="http://schemas.microsoft.com/office/powerpoint/2010/main" val="33498104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3200" dirty="0" smtClean="0"/>
              <a:t>Lietošanas </a:t>
            </a:r>
            <a:r>
              <a:rPr lang="lv-LV" sz="2800" dirty="0" smtClean="0"/>
              <a:t>gadījumu</a:t>
            </a:r>
            <a:r>
              <a:rPr lang="lv-LV" sz="3200" dirty="0" smtClean="0"/>
              <a:t> (</a:t>
            </a:r>
            <a:r>
              <a:rPr lang="lv-LV" sz="3200" dirty="0" err="1" smtClean="0"/>
              <a:t>use</a:t>
            </a:r>
            <a:r>
              <a:rPr lang="lv-LV" sz="3200" dirty="0" smtClean="0"/>
              <a:t> </a:t>
            </a:r>
            <a:r>
              <a:rPr lang="lv-LV" sz="3200" dirty="0" err="1" smtClean="0"/>
              <a:t>case</a:t>
            </a:r>
            <a:r>
              <a:rPr lang="lv-LV" sz="3200" dirty="0" smtClean="0"/>
              <a:t>) diagramma</a:t>
            </a:r>
            <a:endParaRPr lang="lv-LV" sz="3200" dirty="0"/>
          </a:p>
        </p:txBody>
      </p:sp>
      <p:sp>
        <p:nvSpPr>
          <p:cNvPr id="5" name="Rectangle 4"/>
          <p:cNvSpPr/>
          <p:nvPr/>
        </p:nvSpPr>
        <p:spPr>
          <a:xfrm>
            <a:off x="1295400" y="6474293"/>
            <a:ext cx="5832648" cy="369332"/>
          </a:xfrm>
          <a:prstGeom prst="rect">
            <a:avLst/>
          </a:prstGeom>
        </p:spPr>
        <p:txBody>
          <a:bodyPr wrap="square">
            <a:spAutoFit/>
          </a:bodyPr>
          <a:lstStyle/>
          <a:p>
            <a:r>
              <a:rPr lang="lv-LV" dirty="0" smtClean="0"/>
              <a:t>Avots: P.Roques UML in Practice, 2004</a:t>
            </a:r>
            <a:endParaRPr lang="lv-LV" dirty="0"/>
          </a:p>
        </p:txBody>
      </p:sp>
      <p:pic>
        <p:nvPicPr>
          <p:cNvPr id="4" name="Content Placeholder 3"/>
          <p:cNvPicPr>
            <a:picLocks noGrp="1" noChangeAspect="1"/>
          </p:cNvPicPr>
          <p:nvPr>
            <p:ph idx="1"/>
          </p:nvPr>
        </p:nvPicPr>
        <p:blipFill>
          <a:blip r:embed="rId2"/>
          <a:stretch>
            <a:fillRect/>
          </a:stretch>
        </p:blipFill>
        <p:spPr>
          <a:xfrm>
            <a:off x="990600" y="1524000"/>
            <a:ext cx="7010400" cy="4800403"/>
          </a:xfrm>
          <a:prstGeom prst="rect">
            <a:avLst/>
          </a:prstGeom>
        </p:spPr>
      </p:pic>
    </p:spTree>
    <p:extLst>
      <p:ext uri="{BB962C8B-B14F-4D97-AF65-F5344CB8AC3E}">
        <p14:creationId xmlns:p14="http://schemas.microsoft.com/office/powerpoint/2010/main" val="8269527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7800"/>
            <a:ext cx="8915400" cy="812801"/>
          </a:xfrm>
        </p:spPr>
        <p:txBody>
          <a:bodyPr/>
          <a:lstStyle/>
          <a:p>
            <a:r>
              <a:rPr lang="lv-LV" sz="3200" dirty="0" smtClean="0"/>
              <a:t>Lietošanas </a:t>
            </a:r>
            <a:r>
              <a:rPr lang="lv-LV" sz="2800" dirty="0" smtClean="0"/>
              <a:t>gadījumu</a:t>
            </a:r>
            <a:r>
              <a:rPr lang="lv-LV" sz="3200" dirty="0" smtClean="0"/>
              <a:t> diagramma ar sekundārajiem </a:t>
            </a:r>
            <a:r>
              <a:rPr lang="lv-LV" sz="3200" dirty="0" err="1" smtClean="0"/>
              <a:t>aktoriem</a:t>
            </a:r>
            <a:endParaRPr lang="lv-LV" sz="3200" dirty="0"/>
          </a:p>
        </p:txBody>
      </p:sp>
      <p:sp>
        <p:nvSpPr>
          <p:cNvPr id="5" name="Rectangle 4"/>
          <p:cNvSpPr/>
          <p:nvPr/>
        </p:nvSpPr>
        <p:spPr>
          <a:xfrm>
            <a:off x="1295400" y="6474293"/>
            <a:ext cx="5832648" cy="369332"/>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2"/>
          <a:stretch>
            <a:fillRect/>
          </a:stretch>
        </p:blipFill>
        <p:spPr>
          <a:xfrm>
            <a:off x="2438400" y="1219200"/>
            <a:ext cx="4952999" cy="4922519"/>
          </a:xfrm>
          <a:prstGeom prst="rect">
            <a:avLst/>
          </a:prstGeom>
        </p:spPr>
      </p:pic>
    </p:spTree>
    <p:extLst>
      <p:ext uri="{BB962C8B-B14F-4D97-AF65-F5344CB8AC3E}">
        <p14:creationId xmlns:p14="http://schemas.microsoft.com/office/powerpoint/2010/main" val="504667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7800"/>
            <a:ext cx="8915400" cy="812801"/>
          </a:xfrm>
        </p:spPr>
        <p:txBody>
          <a:bodyPr/>
          <a:lstStyle/>
          <a:p>
            <a:r>
              <a:rPr lang="lv-LV" sz="3200" dirty="0" smtClean="0"/>
              <a:t>Precizētas lietošanas </a:t>
            </a:r>
            <a:r>
              <a:rPr lang="lv-LV" sz="2800" dirty="0" smtClean="0"/>
              <a:t>gadījumu</a:t>
            </a:r>
            <a:r>
              <a:rPr lang="lv-LV" sz="3200" dirty="0" smtClean="0"/>
              <a:t> diagrammas fragments</a:t>
            </a:r>
            <a:endParaRPr lang="lv-LV" sz="3200" dirty="0"/>
          </a:p>
        </p:txBody>
      </p:sp>
      <p:pic>
        <p:nvPicPr>
          <p:cNvPr id="3" name="Picture 2"/>
          <p:cNvPicPr>
            <a:picLocks noChangeAspect="1"/>
          </p:cNvPicPr>
          <p:nvPr/>
        </p:nvPicPr>
        <p:blipFill>
          <a:blip r:embed="rId2"/>
          <a:stretch>
            <a:fillRect/>
          </a:stretch>
        </p:blipFill>
        <p:spPr>
          <a:xfrm>
            <a:off x="76200" y="994145"/>
            <a:ext cx="4952999" cy="4922519"/>
          </a:xfrm>
          <a:prstGeom prst="rect">
            <a:avLst/>
          </a:prstGeom>
          <a:effectLst>
            <a:outerShdw blurRad="50800" dist="50800" dir="5400000" algn="ctr" rotWithShape="0">
              <a:schemeClr val="tx1"/>
            </a:outerShdw>
          </a:effectLst>
        </p:spPr>
      </p:pic>
      <p:pic>
        <p:nvPicPr>
          <p:cNvPr id="4" name="Picture 3"/>
          <p:cNvPicPr>
            <a:picLocks noChangeAspect="1"/>
          </p:cNvPicPr>
          <p:nvPr/>
        </p:nvPicPr>
        <p:blipFill>
          <a:blip r:embed="rId3"/>
          <a:stretch>
            <a:fillRect/>
          </a:stretch>
        </p:blipFill>
        <p:spPr>
          <a:xfrm>
            <a:off x="3644884" y="4724400"/>
            <a:ext cx="5366209" cy="2006875"/>
          </a:xfrm>
          <a:prstGeom prst="rect">
            <a:avLst/>
          </a:prstGeom>
          <a:effectLst>
            <a:outerShdw blurRad="50800" dist="38100" dir="2700000" algn="tl" rotWithShape="0">
              <a:prstClr val="black">
                <a:alpha val="40000"/>
              </a:prstClr>
            </a:outerShdw>
          </a:effectLst>
          <a:scene3d>
            <a:camera prst="orthographicFront"/>
            <a:lightRig rig="threePt" dir="t"/>
          </a:scene3d>
          <a:sp3d extrusionH="76200">
            <a:bevelT w="19050"/>
            <a:extrusionClr>
              <a:schemeClr val="tx1"/>
            </a:extrusionClr>
          </a:sp3d>
        </p:spPr>
      </p:pic>
      <p:sp>
        <p:nvSpPr>
          <p:cNvPr id="6" name="Rectangle 5"/>
          <p:cNvSpPr/>
          <p:nvPr/>
        </p:nvSpPr>
        <p:spPr>
          <a:xfrm>
            <a:off x="26581" y="6363715"/>
            <a:ext cx="5832648" cy="369332"/>
          </a:xfrm>
          <a:prstGeom prst="rect">
            <a:avLst/>
          </a:prstGeom>
        </p:spPr>
        <p:txBody>
          <a:bodyPr wrap="square">
            <a:spAutoFit/>
          </a:bodyPr>
          <a:lstStyle/>
          <a:p>
            <a:r>
              <a:rPr lang="lv-LV" dirty="0" smtClean="0"/>
              <a:t>Avots: P.Roques UML in Practice, 2004</a:t>
            </a:r>
            <a:endParaRPr lang="lv-LV" dirty="0"/>
          </a:p>
        </p:txBody>
      </p:sp>
      <p:cxnSp>
        <p:nvCxnSpPr>
          <p:cNvPr id="7" name="Curved Connector 6"/>
          <p:cNvCxnSpPr/>
          <p:nvPr/>
        </p:nvCxnSpPr>
        <p:spPr>
          <a:xfrm>
            <a:off x="5029199" y="3056621"/>
            <a:ext cx="1752601" cy="1664235"/>
          </a:xfrm>
          <a:prstGeom prst="curvedConnector3">
            <a:avLst>
              <a:gd name="adj1" fmla="val 9914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76643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Saistība starp prasību/</a:t>
            </a:r>
            <a:r>
              <a:rPr lang="lv-LV" dirty="0" err="1" smtClean="0"/>
              <a:t>ām</a:t>
            </a:r>
            <a:r>
              <a:rPr lang="lv-LV" dirty="0" smtClean="0"/>
              <a:t> un tās/to diagrammām</a:t>
            </a:r>
            <a:endParaRPr lang="lv-LV" dirty="0"/>
          </a:p>
        </p:txBody>
      </p:sp>
      <p:pic>
        <p:nvPicPr>
          <p:cNvPr id="4" name="Content Placeholder 3"/>
          <p:cNvPicPr>
            <a:picLocks noGrp="1" noChangeAspect="1"/>
          </p:cNvPicPr>
          <p:nvPr>
            <p:ph idx="1"/>
          </p:nvPr>
        </p:nvPicPr>
        <p:blipFill>
          <a:blip r:embed="rId2"/>
          <a:stretch>
            <a:fillRect/>
          </a:stretch>
        </p:blipFill>
        <p:spPr>
          <a:xfrm>
            <a:off x="1035277" y="1239710"/>
            <a:ext cx="7269287" cy="4551490"/>
          </a:xfrm>
          <a:prstGeom prst="rect">
            <a:avLst/>
          </a:prstGeom>
        </p:spPr>
      </p:pic>
      <p:sp>
        <p:nvSpPr>
          <p:cNvPr id="5" name="Rectangle 4"/>
          <p:cNvSpPr/>
          <p:nvPr/>
        </p:nvSpPr>
        <p:spPr>
          <a:xfrm>
            <a:off x="1447800" y="6400800"/>
            <a:ext cx="5832648" cy="369332"/>
          </a:xfrm>
          <a:prstGeom prst="rect">
            <a:avLst/>
          </a:prstGeom>
        </p:spPr>
        <p:txBody>
          <a:bodyPr wrap="square">
            <a:spAutoFit/>
          </a:bodyPr>
          <a:lstStyle/>
          <a:p>
            <a:r>
              <a:rPr lang="lv-LV" dirty="0" smtClean="0"/>
              <a:t>Avots: P.Roques UML in Practice, 2004</a:t>
            </a:r>
            <a:endParaRPr lang="lv-LV" dirty="0"/>
          </a:p>
        </p:txBody>
      </p:sp>
    </p:spTree>
    <p:extLst>
      <p:ext uri="{BB962C8B-B14F-4D97-AF65-F5344CB8AC3E}">
        <p14:creationId xmlns:p14="http://schemas.microsoft.com/office/powerpoint/2010/main" val="2762312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928614" y="101601"/>
            <a:ext cx="6215386" cy="6286500"/>
          </a:xfrm>
          <a:prstGeom prst="rect">
            <a:avLst/>
          </a:prstGeom>
        </p:spPr>
      </p:pic>
      <p:sp>
        <p:nvSpPr>
          <p:cNvPr id="2" name="Title 1"/>
          <p:cNvSpPr>
            <a:spLocks noGrp="1"/>
          </p:cNvSpPr>
          <p:nvPr>
            <p:ph type="title"/>
          </p:nvPr>
        </p:nvSpPr>
        <p:spPr>
          <a:xfrm>
            <a:off x="457200" y="533400"/>
            <a:ext cx="3048000" cy="4343400"/>
          </a:xfrm>
        </p:spPr>
        <p:txBody>
          <a:bodyPr/>
          <a:lstStyle/>
          <a:p>
            <a:r>
              <a:rPr lang="lv-LV" sz="2400" dirty="0" smtClean="0"/>
              <a:t>Secības</a:t>
            </a:r>
            <a:br>
              <a:rPr lang="lv-LV" sz="2400" dirty="0" smtClean="0"/>
            </a:br>
            <a:r>
              <a:rPr lang="lv-LV" sz="2400" dirty="0" smtClean="0"/>
              <a:t>(sequence) </a:t>
            </a:r>
            <a:br>
              <a:rPr lang="lv-LV" sz="2400" dirty="0" smtClean="0"/>
            </a:br>
            <a:r>
              <a:rPr lang="lv-LV" sz="2400" dirty="0" smtClean="0"/>
              <a:t>diagramma – naudas izņemšana ar Visa karti, galvenais,</a:t>
            </a:r>
            <a:br>
              <a:rPr lang="lv-LV" sz="2400" dirty="0" smtClean="0"/>
            </a:br>
            <a:r>
              <a:rPr lang="lv-LV" sz="2400" dirty="0" smtClean="0"/>
              <a:t>veiksmīgais scenārijs</a:t>
            </a:r>
            <a:endParaRPr lang="lv-LV" sz="2400" dirty="0"/>
          </a:p>
        </p:txBody>
      </p:sp>
      <p:sp>
        <p:nvSpPr>
          <p:cNvPr id="5" name="Rectangle 4"/>
          <p:cNvSpPr/>
          <p:nvPr/>
        </p:nvSpPr>
        <p:spPr>
          <a:xfrm>
            <a:off x="1447800" y="6400800"/>
            <a:ext cx="5832648" cy="369332"/>
          </a:xfrm>
          <a:prstGeom prst="rect">
            <a:avLst/>
          </a:prstGeom>
        </p:spPr>
        <p:txBody>
          <a:bodyPr wrap="square">
            <a:spAutoFit/>
          </a:bodyPr>
          <a:lstStyle/>
          <a:p>
            <a:r>
              <a:rPr lang="lv-LV" dirty="0" smtClean="0"/>
              <a:t>Avots: P.Roques UML in Practice, 2004</a:t>
            </a:r>
            <a:endParaRPr lang="lv-LV" dirty="0"/>
          </a:p>
        </p:txBody>
      </p:sp>
    </p:spTree>
    <p:extLst>
      <p:ext uri="{BB962C8B-B14F-4D97-AF65-F5344CB8AC3E}">
        <p14:creationId xmlns:p14="http://schemas.microsoft.com/office/powerpoint/2010/main" val="2710072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6799" y="568778"/>
            <a:ext cx="7420957" cy="6289221"/>
          </a:xfrm>
          <a:prstGeom prst="rect">
            <a:avLst/>
          </a:prstGeom>
        </p:spPr>
      </p:pic>
      <p:sp>
        <p:nvSpPr>
          <p:cNvPr id="2" name="Title 1"/>
          <p:cNvSpPr>
            <a:spLocks noGrp="1"/>
          </p:cNvSpPr>
          <p:nvPr>
            <p:ph type="title"/>
          </p:nvPr>
        </p:nvSpPr>
        <p:spPr>
          <a:xfrm>
            <a:off x="228600" y="-119869"/>
            <a:ext cx="8001000" cy="812801"/>
          </a:xfrm>
        </p:spPr>
        <p:txBody>
          <a:bodyPr/>
          <a:lstStyle/>
          <a:p>
            <a:r>
              <a:rPr lang="lv-LV" sz="3200" dirty="0" smtClean="0"/>
              <a:t>Darbību (activity)  diagramma</a:t>
            </a:r>
            <a:endParaRPr lang="lv-LV" sz="3200" dirty="0"/>
          </a:p>
        </p:txBody>
      </p:sp>
      <p:sp>
        <p:nvSpPr>
          <p:cNvPr id="5" name="Rectangle 4"/>
          <p:cNvSpPr/>
          <p:nvPr/>
        </p:nvSpPr>
        <p:spPr>
          <a:xfrm>
            <a:off x="1447800" y="6543097"/>
            <a:ext cx="5832648" cy="276999"/>
          </a:xfrm>
          <a:prstGeom prst="rect">
            <a:avLst/>
          </a:prstGeom>
        </p:spPr>
        <p:txBody>
          <a:bodyPr wrap="square">
            <a:spAutoFit/>
          </a:bodyPr>
          <a:lstStyle/>
          <a:p>
            <a:r>
              <a:rPr lang="lv-LV" sz="1200" dirty="0" smtClean="0"/>
              <a:t>Avots: P.Roques UML in Practice, 2004</a:t>
            </a:r>
            <a:endParaRPr lang="lv-LV" sz="1200" dirty="0"/>
          </a:p>
        </p:txBody>
      </p:sp>
    </p:spTree>
    <p:extLst>
      <p:ext uri="{BB962C8B-B14F-4D97-AF65-F5344CB8AC3E}">
        <p14:creationId xmlns:p14="http://schemas.microsoft.com/office/powerpoint/2010/main" val="1960169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48000" cy="4343400"/>
          </a:xfrm>
        </p:spPr>
        <p:txBody>
          <a:bodyPr/>
          <a:lstStyle/>
          <a:p>
            <a:r>
              <a:rPr lang="lv-LV" sz="2400" dirty="0" smtClean="0"/>
              <a:t>Paplašinātā secības</a:t>
            </a:r>
            <a:br>
              <a:rPr lang="lv-LV" sz="2400" dirty="0" smtClean="0"/>
            </a:br>
            <a:r>
              <a:rPr lang="lv-LV" sz="2400" dirty="0" smtClean="0"/>
              <a:t>(sequence) </a:t>
            </a:r>
            <a:br>
              <a:rPr lang="lv-LV" sz="2400" dirty="0" smtClean="0"/>
            </a:br>
            <a:r>
              <a:rPr lang="lv-LV" sz="2400" dirty="0" smtClean="0"/>
              <a:t>diagramma – naudas izņemšana ar Visa karti, galvenais,</a:t>
            </a:r>
            <a:br>
              <a:rPr lang="lv-LV" sz="2400" dirty="0" smtClean="0"/>
            </a:br>
            <a:r>
              <a:rPr lang="lv-LV" sz="2400" dirty="0" smtClean="0"/>
              <a:t>veiksmīgais scenārijs</a:t>
            </a:r>
            <a:endParaRPr lang="lv-LV" sz="2400" dirty="0"/>
          </a:p>
        </p:txBody>
      </p:sp>
      <p:sp>
        <p:nvSpPr>
          <p:cNvPr id="5" name="Rectangle 4"/>
          <p:cNvSpPr/>
          <p:nvPr/>
        </p:nvSpPr>
        <p:spPr>
          <a:xfrm>
            <a:off x="773933" y="6019800"/>
            <a:ext cx="2883667" cy="646331"/>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3"/>
          <a:stretch>
            <a:fillRect/>
          </a:stretch>
        </p:blipFill>
        <p:spPr>
          <a:xfrm>
            <a:off x="3810000" y="39179"/>
            <a:ext cx="5029200" cy="6851478"/>
          </a:xfrm>
          <a:prstGeom prst="rect">
            <a:avLst/>
          </a:prstGeom>
        </p:spPr>
      </p:pic>
    </p:spTree>
    <p:extLst>
      <p:ext uri="{BB962C8B-B14F-4D97-AF65-F5344CB8AC3E}">
        <p14:creationId xmlns:p14="http://schemas.microsoft.com/office/powerpoint/2010/main" val="36383729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z="2800" dirty="0" smtClean="0"/>
              <a:t>Lietošanas gadījumu saistības attēlošana</a:t>
            </a:r>
            <a:endParaRPr lang="lv-LV" sz="28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6" name="Picture 5"/>
          <p:cNvPicPr>
            <a:picLocks noChangeAspect="1"/>
          </p:cNvPicPr>
          <p:nvPr/>
        </p:nvPicPr>
        <p:blipFill>
          <a:blip r:embed="rId2"/>
          <a:stretch>
            <a:fillRect/>
          </a:stretch>
        </p:blipFill>
        <p:spPr>
          <a:xfrm>
            <a:off x="712694" y="1143000"/>
            <a:ext cx="7606642" cy="4448175"/>
          </a:xfrm>
          <a:prstGeom prst="rect">
            <a:avLst/>
          </a:prstGeom>
        </p:spPr>
      </p:pic>
    </p:spTree>
    <p:extLst>
      <p:ext uri="{BB962C8B-B14F-4D97-AF65-F5344CB8AC3E}">
        <p14:creationId xmlns:p14="http://schemas.microsoft.com/office/powerpoint/2010/main" val="3091911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33" y="1066800"/>
            <a:ext cx="2971800" cy="812801"/>
          </a:xfrm>
        </p:spPr>
        <p:txBody>
          <a:bodyPr/>
          <a:lstStyle/>
          <a:p>
            <a:r>
              <a:rPr lang="lv-LV" sz="2800" dirty="0" smtClean="0"/>
              <a:t>Pabeigta lietošanas gadījumu diagramma bankomātam</a:t>
            </a:r>
            <a:endParaRPr lang="lv-LV" sz="28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3" name="Picture 2"/>
          <p:cNvPicPr>
            <a:picLocks noChangeAspect="1"/>
          </p:cNvPicPr>
          <p:nvPr/>
        </p:nvPicPr>
        <p:blipFill>
          <a:blip r:embed="rId2"/>
          <a:stretch>
            <a:fillRect/>
          </a:stretch>
        </p:blipFill>
        <p:spPr>
          <a:xfrm>
            <a:off x="3756144" y="3648"/>
            <a:ext cx="5387856" cy="6840905"/>
          </a:xfrm>
          <a:prstGeom prst="rect">
            <a:avLst/>
          </a:prstGeom>
        </p:spPr>
      </p:pic>
    </p:spTree>
    <p:extLst>
      <p:ext uri="{BB962C8B-B14F-4D97-AF65-F5344CB8AC3E}">
        <p14:creationId xmlns:p14="http://schemas.microsoft.com/office/powerpoint/2010/main" val="16732279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9483"/>
            <a:ext cx="8235567" cy="1066800"/>
          </a:xfrm>
        </p:spPr>
        <p:txBody>
          <a:bodyPr/>
          <a:lstStyle/>
          <a:p>
            <a:r>
              <a:rPr lang="lv-LV" sz="2400" dirty="0" smtClean="0"/>
              <a:t>Lietošanas gadījumu sadalīšana pa pakotnēm</a:t>
            </a:r>
            <a:br>
              <a:rPr lang="lv-LV" sz="2400" dirty="0" smtClean="0"/>
            </a:br>
            <a:r>
              <a:rPr lang="lv-LV" sz="2400" dirty="0" smtClean="0"/>
              <a:t>Pakotņu diagramma (package diagram)</a:t>
            </a:r>
            <a:endParaRPr lang="lv-LV" sz="2400" dirty="0"/>
          </a:p>
        </p:txBody>
      </p:sp>
      <p:sp>
        <p:nvSpPr>
          <p:cNvPr id="5" name="Rectangle 4"/>
          <p:cNvSpPr/>
          <p:nvPr/>
        </p:nvSpPr>
        <p:spPr>
          <a:xfrm>
            <a:off x="1066800" y="6475221"/>
            <a:ext cx="5169667" cy="369332"/>
          </a:xfrm>
          <a:prstGeom prst="rect">
            <a:avLst/>
          </a:prstGeom>
        </p:spPr>
        <p:txBody>
          <a:bodyPr wrap="square">
            <a:spAutoFit/>
          </a:bodyPr>
          <a:lstStyle/>
          <a:p>
            <a:r>
              <a:rPr lang="lv-LV" dirty="0" smtClean="0"/>
              <a:t>Avots: P.Roques UML in Practice, 2004</a:t>
            </a:r>
            <a:endParaRPr lang="lv-LV" dirty="0"/>
          </a:p>
        </p:txBody>
      </p:sp>
      <p:pic>
        <p:nvPicPr>
          <p:cNvPr id="4" name="Picture 3"/>
          <p:cNvPicPr>
            <a:picLocks noChangeAspect="1"/>
          </p:cNvPicPr>
          <p:nvPr/>
        </p:nvPicPr>
        <p:blipFill>
          <a:blip r:embed="rId2"/>
          <a:stretch>
            <a:fillRect/>
          </a:stretch>
        </p:blipFill>
        <p:spPr>
          <a:xfrm>
            <a:off x="1095375" y="1447800"/>
            <a:ext cx="6082527" cy="4624387"/>
          </a:xfrm>
          <a:prstGeom prst="rect">
            <a:avLst/>
          </a:prstGeom>
        </p:spPr>
      </p:pic>
    </p:spTree>
    <p:extLst>
      <p:ext uri="{BB962C8B-B14F-4D97-AF65-F5344CB8AC3E}">
        <p14:creationId xmlns:p14="http://schemas.microsoft.com/office/powerpoint/2010/main" val="212902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7897</TotalTime>
  <Words>1218</Words>
  <Application>Microsoft Office PowerPoint</Application>
  <PresentationFormat>On-screen Show (4:3)</PresentationFormat>
  <Paragraphs>209</Paragraphs>
  <Slides>103</Slides>
  <Notes>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Arial Black</vt:lpstr>
      <vt:lpstr>Calibri</vt:lpstr>
      <vt:lpstr>Office Theme</vt:lpstr>
      <vt:lpstr>Meteoroloģiskās stacijas projektējuma diagrammu piemēri</vt:lpstr>
      <vt:lpstr>Konteksta skats meteoroloģiskajai stacijai</vt:lpstr>
      <vt:lpstr>Lietošanas piemēri</vt:lpstr>
      <vt:lpstr>Augsta līmeņa arhitektūra</vt:lpstr>
      <vt:lpstr>Data Collection sistēmas arhitektūra</vt:lpstr>
      <vt:lpstr>Objekti (klases) </vt:lpstr>
      <vt:lpstr>Datu savākšanas secību (sequence) diagramma</vt:lpstr>
      <vt:lpstr>Meteoroloģiskās stacijas stāvokļu diagramma</vt:lpstr>
      <vt:lpstr>SafeHome projektējuma diagrammu piemēri</vt:lpstr>
      <vt:lpstr>Arhitektūras konteksta diagrammas modelis</vt:lpstr>
      <vt:lpstr>Arhitektūras konteksta diagramma SafeHome sistēmai</vt:lpstr>
      <vt:lpstr>Drošības funkciju arhetipi SafeHome sistēmai</vt:lpstr>
      <vt:lpstr>Arhitektūras augšējā līmeņa struktūra diagramma SafeHome sistēmai</vt:lpstr>
      <vt:lpstr>Komponentu tālāka detalizācija</vt:lpstr>
      <vt:lpstr>Diagrammu veidi sistēmu projektēšanā</vt:lpstr>
      <vt:lpstr>Kardinalitātes attēlošana – kā 1.kursā mācīja prof. Karnītis</vt:lpstr>
      <vt:lpstr>Diagrammas sistēmu modelēšanā/projektēšanā</vt:lpstr>
      <vt:lpstr>Modelēšana – mērķi un līdzekļi</vt:lpstr>
      <vt:lpstr>Analītiskie skati</vt:lpstr>
      <vt:lpstr>Projektēšanā izmantojamās diagrammas</vt:lpstr>
      <vt:lpstr>Projektējums</vt:lpstr>
      <vt:lpstr>Arhitektūras apraksts</vt:lpstr>
      <vt:lpstr>Pakotņu diagramma (package diagram)</vt:lpstr>
      <vt:lpstr>Pakotņu diagramma – lietotnes pakotņu sadalījums pa līmeņiem  +  kopīgi izmantojama pakotne</vt:lpstr>
      <vt:lpstr>PowerPoint Presentation</vt:lpstr>
      <vt:lpstr>PowerPoint Presentation</vt:lpstr>
      <vt:lpstr>Atkarības (dependencies) starp pakotnēm</vt:lpstr>
      <vt:lpstr>Pakotņu diagramma ar iekļautiem komponentiem</vt:lpstr>
      <vt:lpstr>Pakotņu diagramma ar pakotnēs  iekļautām klašu diagrammām</vt:lpstr>
      <vt:lpstr>Izvietošanas diagramma (deployment diagram)</vt:lpstr>
      <vt:lpstr>Komponenti un saskarnes</vt:lpstr>
      <vt:lpstr>Klašu diagramma</vt:lpstr>
      <vt:lpstr>Klašu diagrammas elementi</vt:lpstr>
      <vt:lpstr>Klašu diagrammas elementi</vt:lpstr>
      <vt:lpstr>Klašu diagramma ar vispārinājumu</vt:lpstr>
      <vt:lpstr>Kā parādīt vispārinājumu</vt:lpstr>
      <vt:lpstr>Vispārinājumu piemēri</vt:lpstr>
      <vt:lpstr>Klašu diagramma ar vispārinājumu</vt:lpstr>
      <vt:lpstr>Klašu diagramma</vt:lpstr>
      <vt:lpstr>Komponente Detector un tā saskarņu klases</vt:lpstr>
      <vt:lpstr>PowerPoint Presentation</vt:lpstr>
      <vt:lpstr>Komponentu diagramma (component diagram)</vt:lpstr>
      <vt:lpstr>Komponenti un saskarnes</vt:lpstr>
      <vt:lpstr>Komponentes un saskarnes starp tām</vt:lpstr>
      <vt:lpstr>Komponentu diagramma, lietojot grafiskos un teksta stereotipus</vt:lpstr>
      <vt:lpstr>Komponentes projektējumu detalizācijas līmeņi</vt:lpstr>
      <vt:lpstr>Dekompozīcijas aprakstu piemēri</vt:lpstr>
      <vt:lpstr>Procesu dekompozīcija</vt:lpstr>
      <vt:lpstr>Moduļu (pakotņu) dekompozīcija funkcijās</vt:lpstr>
      <vt:lpstr>Secību diagramma (sequence diagram)</vt:lpstr>
      <vt:lpstr>Secību diagramma</vt:lpstr>
      <vt:lpstr>Secību diagramma</vt:lpstr>
      <vt:lpstr>Secību (sequence) diagramma</vt:lpstr>
      <vt:lpstr>Secību diagramma – zvanīšana, parādot laika ierobežojumus</vt:lpstr>
      <vt:lpstr>Secību diagramma  vadība izvēle rekursija obj. izveidošana obj. iznīcināšana </vt:lpstr>
      <vt:lpstr>Iterācijas secību diagrammā</vt:lpstr>
      <vt:lpstr>PowerPoint Presentation</vt:lpstr>
      <vt:lpstr>STāvokļu diagramma (state diagram)</vt:lpstr>
      <vt:lpstr>Stāvokļu diagramma –  zvans no fiksētā telefona</vt:lpstr>
      <vt:lpstr>Paralēlie procesi stāvokļu digrammās</vt:lpstr>
      <vt:lpstr>Stāvokļu diagramma  Paralēlas plūsmas, sinhronizācija</vt:lpstr>
      <vt:lpstr>Stāvokļu diagramma  Paralēlas plūsmas, sinhronizācija</vt:lpstr>
      <vt:lpstr>Aktivitāšu diagramma (activity diagram) peldceliņa diagramma (swimline diagram) Procesa diagramma (process diagram)</vt:lpstr>
      <vt:lpstr>Aktivitāšu diagramma – kā tikt pie dzēriena</vt:lpstr>
      <vt:lpstr>Peldceliņa diagramma –  preces pasūtīšana</vt:lpstr>
      <vt:lpstr>Procesa diagramma</vt:lpstr>
      <vt:lpstr>Kā parādīt signālu/notikumu nosūtīšanu/saņemšanu</vt:lpstr>
      <vt:lpstr>Signālu/notikumu saņemšana/notikšana un izsūtīšana/radīšana</vt:lpstr>
      <vt:lpstr>PowerPoint Presentation</vt:lpstr>
      <vt:lpstr>Projektējuma funkciju, saskarņu aprakstu piemēri</vt:lpstr>
      <vt:lpstr>PowerPoint Presentation</vt:lpstr>
      <vt:lpstr>PowerPoint Presentation</vt:lpstr>
      <vt:lpstr>Funkcijas apraksts ar aktivitāšu diagrammu</vt:lpstr>
      <vt:lpstr>Procesa aprakstīšana ar stāvokļu diagrammu</vt:lpstr>
      <vt:lpstr>PowerPoint Presentation</vt:lpstr>
      <vt:lpstr>PowerPoint Presentation</vt:lpstr>
      <vt:lpstr>PowerPoint Presentation</vt:lpstr>
      <vt:lpstr>PowerPoint Presentation</vt:lpstr>
      <vt:lpstr>PowerPoint Presentation</vt:lpstr>
      <vt:lpstr>Izstrādājot PPA</vt:lpstr>
      <vt:lpstr>«Reversā» inženierija</vt:lpstr>
      <vt:lpstr>DB informācijas nolasīšana no DB etalona</vt:lpstr>
      <vt:lpstr>Procedūru pakas un attiecīgas procedūru pakas dekompozīcija procedūrās</vt:lpstr>
      <vt:lpstr>Procedūras saskarnes apraksts</vt:lpstr>
      <vt:lpstr>DB tabulu apraksta ģenerēšana no DB </vt:lpstr>
      <vt:lpstr>Kvalifikācijas darbiem</vt:lpstr>
      <vt:lpstr>Svarīgi: Kvalifikācijas darbu komisijas komentāri</vt:lpstr>
      <vt:lpstr>Bankomāta piemērs</vt:lpstr>
      <vt:lpstr>Konteksta diagramma bankomātam (uz klašu diagrammas bāzes)</vt:lpstr>
      <vt:lpstr>Lietošanas gadījumu (use case) diagramma</vt:lpstr>
      <vt:lpstr>Lietošanas gadījumu diagramma ar sekundārajiem aktoriem</vt:lpstr>
      <vt:lpstr>Precizētas lietošanas gadījumu diagrammas fragments</vt:lpstr>
      <vt:lpstr>Saistība starp prasību/ām un tās/to diagrammām</vt:lpstr>
      <vt:lpstr>Secības (sequence)  diagramma – naudas izņemšana ar Visa karti, galvenais, veiksmīgais scenārijs</vt:lpstr>
      <vt:lpstr>Darbību (activity)  diagramma</vt:lpstr>
      <vt:lpstr>Paplašinātā secības (sequence)  diagramma – naudas izņemšana ar Visa karti, galvenais, veiksmīgais scenārijs</vt:lpstr>
      <vt:lpstr>Lietošanas gadījumu saistības attēlošana</vt:lpstr>
      <vt:lpstr>Pabeigta lietošanas gadījumu diagramma bankomātam</vt:lpstr>
      <vt:lpstr>Lietošanas gadījumu sadalīšana pa pakotnēm Pakotņu diagramma (package diagram)</vt:lpstr>
      <vt:lpstr>Lietošanas gadījumu diagramma Visa wthdrawal pakotnei</vt:lpstr>
      <vt:lpstr>Lietošanas gadījumu diagramma Customer transactions pakotnei</vt:lpstr>
      <vt:lpstr>Saistība &lt;&lt;extend&gt;&gt; lietošanas gadījumu diagrammā</vt:lpstr>
      <vt:lpstr>Lietošanas gadījumu diagramma Maintenance pakotnei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charityjayne</dc:creator>
  <cp:lastModifiedBy>Vineta Arnicāne</cp:lastModifiedBy>
  <cp:revision>182</cp:revision>
  <dcterms:created xsi:type="dcterms:W3CDTF">2006-08-16T00:00:00Z</dcterms:created>
  <dcterms:modified xsi:type="dcterms:W3CDTF">2017-10-25T07:04:45Z</dcterms:modified>
</cp:coreProperties>
</file>