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3-1.png"/><Relationship Id="rId2" Type="http://schemas.openxmlformats.org/officeDocument/2006/relationships/image" Target="../media/image-13-2.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4-1.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5-1.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6-1.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3-10.png"/><Relationship Id="rId12" Type="http://schemas.openxmlformats.org/officeDocument/2006/relationships/slideLayout" Target="../slideLayouts/slideLayout1.xml"/><Relationship Id="rId1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12721" y="2253615"/>
            <a:ext cx="7518559" cy="1869519"/>
          </a:xfrm>
          <a:prstGeom prst="rect">
            <a:avLst/>
          </a:prstGeom>
          <a:noFill/>
          <a:ln/>
        </p:spPr>
        <p:txBody>
          <a:bodyPr wrap="square" rtlCol="0" anchor="t"/>
          <a:lstStyle/>
          <a:p>
            <a:pPr indent="0" marL="0">
              <a:lnSpc>
                <a:spcPts val="7360"/>
              </a:lnSpc>
              <a:buNone/>
            </a:pPr>
            <a:r>
              <a:rPr lang="en-US" sz="5888" b="1" dirty="0">
                <a:solidFill>
                  <a:srgbClr val="FF726D"/>
                </a:solidFill>
                <a:latin typeface="Inconsolata" pitchFamily="34" charset="0"/>
                <a:ea typeface="Inconsolata" pitchFamily="34" charset="-122"/>
                <a:cs typeface="Inconsolata" pitchFamily="34" charset="-120"/>
              </a:rPr>
              <a:t>Amazon Sales Data Study (2020-2021)</a:t>
            </a:r>
            <a:endParaRPr lang="en-US" sz="5888" dirty="0"/>
          </a:p>
        </p:txBody>
      </p:sp>
      <p:sp>
        <p:nvSpPr>
          <p:cNvPr id="6" name="Text 3"/>
          <p:cNvSpPr/>
          <p:nvPr/>
        </p:nvSpPr>
        <p:spPr>
          <a:xfrm>
            <a:off x="812721" y="4448175"/>
            <a:ext cx="7518559" cy="346710"/>
          </a:xfrm>
          <a:prstGeom prst="rect">
            <a:avLst/>
          </a:prstGeom>
          <a:noFill/>
          <a:ln/>
        </p:spPr>
        <p:txBody>
          <a:bodyPr wrap="none" rtlCol="0" anchor="t"/>
          <a:lstStyle/>
          <a:p>
            <a:pPr indent="0" marL="0">
              <a:lnSpc>
                <a:spcPts val="2731"/>
              </a:lnSpc>
              <a:buNone/>
            </a:pPr>
            <a:endParaRPr lang="en-US" sz="1707" dirty="0"/>
          </a:p>
        </p:txBody>
      </p:sp>
      <p:sp>
        <p:nvSpPr>
          <p:cNvPr id="7" name="Text 4"/>
          <p:cNvSpPr/>
          <p:nvPr/>
        </p:nvSpPr>
        <p:spPr>
          <a:xfrm>
            <a:off x="812721" y="5038725"/>
            <a:ext cx="7518559" cy="346710"/>
          </a:xfrm>
          <a:prstGeom prst="rect">
            <a:avLst/>
          </a:prstGeom>
          <a:noFill/>
          <a:ln/>
        </p:spPr>
        <p:txBody>
          <a:bodyPr wrap="none" rtlCol="0" anchor="t"/>
          <a:lstStyle/>
          <a:p>
            <a:pPr indent="0" marL="0">
              <a:lnSpc>
                <a:spcPts val="2731"/>
              </a:lnSpc>
              <a:buNone/>
            </a:pPr>
            <a:endParaRPr lang="en-US" sz="1707" dirty="0"/>
          </a:p>
        </p:txBody>
      </p:sp>
      <p:sp>
        <p:nvSpPr>
          <p:cNvPr id="8" name="Text 5"/>
          <p:cNvSpPr/>
          <p:nvPr/>
        </p:nvSpPr>
        <p:spPr>
          <a:xfrm>
            <a:off x="812721" y="5629275"/>
            <a:ext cx="7518559" cy="346710"/>
          </a:xfrm>
          <a:prstGeom prst="rect">
            <a:avLst/>
          </a:prstGeom>
          <a:noFill/>
          <a:ln/>
        </p:spPr>
        <p:txBody>
          <a:bodyPr wrap="none" rtlCol="0" anchor="t"/>
          <a:lstStyle/>
          <a:p>
            <a:pPr indent="0" marL="0">
              <a:lnSpc>
                <a:spcPts val="2731"/>
              </a:lnSpc>
              <a:buNone/>
            </a:pPr>
            <a:endParaRPr lang="en-US" sz="1707"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4064794" y="1110496"/>
            <a:ext cx="6500813" cy="541853"/>
          </a:xfrm>
          <a:prstGeom prst="rect">
            <a:avLst/>
          </a:prstGeom>
          <a:noFill/>
          <a:ln/>
        </p:spPr>
        <p:txBody>
          <a:bodyPr wrap="none" rtlCol="0" anchor="t"/>
          <a:lstStyle/>
          <a:p>
            <a:pPr algn="ctr" indent="0" marL="0">
              <a:lnSpc>
                <a:spcPts val="4267"/>
              </a:lnSpc>
              <a:buNone/>
            </a:pPr>
            <a:r>
              <a:rPr lang="en-US" sz="3413" b="1" dirty="0">
                <a:solidFill>
                  <a:srgbClr val="FF726D"/>
                </a:solidFill>
                <a:latin typeface="Inconsolata" pitchFamily="34" charset="0"/>
                <a:ea typeface="Inconsolata" pitchFamily="34" charset="-122"/>
                <a:cs typeface="Inconsolata" pitchFamily="34" charset="-120"/>
              </a:rPr>
              <a:t>Average Order Values Over Time</a:t>
            </a:r>
            <a:endParaRPr lang="en-US" sz="3413" dirty="0"/>
          </a:p>
        </p:txBody>
      </p:sp>
      <p:sp>
        <p:nvSpPr>
          <p:cNvPr id="5" name="Shape 3"/>
          <p:cNvSpPr/>
          <p:nvPr/>
        </p:nvSpPr>
        <p:spPr>
          <a:xfrm>
            <a:off x="812840" y="2085737"/>
            <a:ext cx="13004721" cy="1110853"/>
          </a:xfrm>
          <a:prstGeom prst="roundRect">
            <a:avLst>
              <a:gd name="adj" fmla="val 5854"/>
            </a:avLst>
          </a:prstGeom>
          <a:solidFill>
            <a:srgbClr val="382748"/>
          </a:solidFill>
          <a:ln/>
        </p:spPr>
      </p:sp>
      <p:sp>
        <p:nvSpPr>
          <p:cNvPr id="6" name="Text 4"/>
          <p:cNvSpPr/>
          <p:nvPr/>
        </p:nvSpPr>
        <p:spPr>
          <a:xfrm>
            <a:off x="1029533" y="2302431"/>
            <a:ext cx="12571333" cy="677466"/>
          </a:xfrm>
          <a:prstGeom prst="rect">
            <a:avLst/>
          </a:prstGeom>
          <a:noFill/>
          <a:ln/>
        </p:spPr>
        <p:txBody>
          <a:bodyPr wrap="squar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The average order value over several months along with the percentage change from the previous month.</a:t>
            </a:r>
            <a:endParaRPr lang="en-US" sz="2133" dirty="0"/>
          </a:p>
        </p:txBody>
      </p:sp>
      <p:sp>
        <p:nvSpPr>
          <p:cNvPr id="7" name="Text 5"/>
          <p:cNvSpPr/>
          <p:nvPr/>
        </p:nvSpPr>
        <p:spPr>
          <a:xfrm>
            <a:off x="812840" y="3440430"/>
            <a:ext cx="13004721" cy="693420"/>
          </a:xfrm>
          <a:prstGeom prst="rect">
            <a:avLst/>
          </a:prstGeom>
          <a:noFill/>
          <a:ln/>
        </p:spPr>
        <p:txBody>
          <a:bodyPr wrap="square" rtlCol="0" anchor="t"/>
          <a:lstStyle/>
          <a:p>
            <a:pPr indent="0" marL="0">
              <a:lnSpc>
                <a:spcPts val="2731"/>
              </a:lnSpc>
              <a:buNone/>
            </a:pPr>
            <a:r>
              <a:rPr lang="en-US" sz="1707" dirty="0">
                <a:solidFill>
                  <a:srgbClr val="DAD1E6"/>
                </a:solidFill>
                <a:latin typeface="Fira Sans" pitchFamily="34" charset="0"/>
                <a:ea typeface="Fira Sans" pitchFamily="34" charset="-122"/>
                <a:cs typeface="Fira Sans" pitchFamily="34" charset="-120"/>
              </a:rPr>
              <a:t>A strong suggestion to address these fluctuations is to implement a targeted marketing strategy based on seasonal trends and consumer behavior analysis. Here are three strategies to support this suggestion:</a:t>
            </a:r>
            <a:endParaRPr lang="en-US" sz="1707" dirty="0"/>
          </a:p>
        </p:txBody>
      </p:sp>
      <p:sp>
        <p:nvSpPr>
          <p:cNvPr id="8" name="Text 6"/>
          <p:cNvSpPr/>
          <p:nvPr/>
        </p:nvSpPr>
        <p:spPr>
          <a:xfrm>
            <a:off x="1159550" y="4377690"/>
            <a:ext cx="12658011" cy="346710"/>
          </a:xfrm>
          <a:prstGeom prst="rect">
            <a:avLst/>
          </a:prstGeom>
          <a:noFill/>
          <a:ln/>
        </p:spPr>
        <p:txBody>
          <a:bodyPr wrap="none" rtlCol="0" anchor="t"/>
          <a:lstStyle/>
          <a:p>
            <a:pPr algn="l" marL="342900" indent="-342900">
              <a:lnSpc>
                <a:spcPts val="2731"/>
              </a:lnSpc>
              <a:buSzPct val="100000"/>
              <a:buFont typeface="+mj-lt"/>
              <a:buAutoNum type="arabicPeriod" startAt="1"/>
            </a:pPr>
            <a:r>
              <a:rPr lang="en-US" sz="1707" b="1" dirty="0">
                <a:solidFill>
                  <a:srgbClr val="DAD1E6"/>
                </a:solidFill>
                <a:latin typeface="Fira Sans" pitchFamily="34" charset="0"/>
                <a:ea typeface="Fira Sans" pitchFamily="34" charset="-122"/>
                <a:cs typeface="Fira Sans" pitchFamily="34" charset="-120"/>
              </a:rPr>
              <a:t>Segmented Promotions</a:t>
            </a:r>
            <a:endParaRPr lang="en-US" sz="1707" dirty="0"/>
          </a:p>
        </p:txBody>
      </p:sp>
      <p:sp>
        <p:nvSpPr>
          <p:cNvPr id="9" name="Text 7"/>
          <p:cNvSpPr/>
          <p:nvPr/>
        </p:nvSpPr>
        <p:spPr>
          <a:xfrm>
            <a:off x="1159550" y="4811077"/>
            <a:ext cx="12658011" cy="346710"/>
          </a:xfrm>
          <a:prstGeom prst="rect">
            <a:avLst/>
          </a:prstGeom>
          <a:noFill/>
          <a:ln/>
        </p:spPr>
        <p:txBody>
          <a:bodyPr wrap="none" rtlCol="0" anchor="t"/>
          <a:lstStyle/>
          <a:p>
            <a:pPr algn="l" marL="342900" indent="-342900">
              <a:lnSpc>
                <a:spcPts val="2731"/>
              </a:lnSpc>
              <a:buSzPct val="100000"/>
              <a:buFont typeface="+mj-lt"/>
              <a:buAutoNum type="arabicPeriod" startAt="2"/>
            </a:pPr>
            <a:r>
              <a:rPr lang="en-US" sz="1707" b="1" dirty="0">
                <a:solidFill>
                  <a:srgbClr val="DAD1E6"/>
                </a:solidFill>
                <a:latin typeface="Fira Sans" pitchFamily="34" charset="0"/>
                <a:ea typeface="Fira Sans" pitchFamily="34" charset="-122"/>
                <a:cs typeface="Fira Sans" pitchFamily="34" charset="-120"/>
              </a:rPr>
              <a:t>Seasonal Product Bundles</a:t>
            </a:r>
            <a:endParaRPr lang="en-US" sz="1707" dirty="0"/>
          </a:p>
        </p:txBody>
      </p:sp>
      <p:sp>
        <p:nvSpPr>
          <p:cNvPr id="10" name="Text 8"/>
          <p:cNvSpPr/>
          <p:nvPr/>
        </p:nvSpPr>
        <p:spPr>
          <a:xfrm>
            <a:off x="1159550" y="5244465"/>
            <a:ext cx="12658011" cy="346710"/>
          </a:xfrm>
          <a:prstGeom prst="rect">
            <a:avLst/>
          </a:prstGeom>
          <a:noFill/>
          <a:ln/>
        </p:spPr>
        <p:txBody>
          <a:bodyPr wrap="none" rtlCol="0" anchor="t"/>
          <a:lstStyle/>
          <a:p>
            <a:pPr algn="l" marL="342900" indent="-342900">
              <a:lnSpc>
                <a:spcPts val="2731"/>
              </a:lnSpc>
              <a:buSzPct val="100000"/>
              <a:buFont typeface="+mj-lt"/>
              <a:buAutoNum type="arabicPeriod" startAt="3"/>
            </a:pPr>
            <a:r>
              <a:rPr lang="en-US" sz="1707" b="1" dirty="0">
                <a:solidFill>
                  <a:srgbClr val="DAD1E6"/>
                </a:solidFill>
                <a:latin typeface="Fira Sans" pitchFamily="34" charset="0"/>
                <a:ea typeface="Fira Sans" pitchFamily="34" charset="-122"/>
                <a:cs typeface="Fira Sans" pitchFamily="34" charset="-120"/>
              </a:rPr>
              <a:t>Personalized Recommendations</a:t>
            </a:r>
            <a:endParaRPr lang="en-US" sz="1707" dirty="0"/>
          </a:p>
        </p:txBody>
      </p:sp>
      <p:sp>
        <p:nvSpPr>
          <p:cNvPr id="11" name="Text 9"/>
          <p:cNvSpPr/>
          <p:nvPr/>
        </p:nvSpPr>
        <p:spPr>
          <a:xfrm>
            <a:off x="812840" y="5835015"/>
            <a:ext cx="13004721" cy="346710"/>
          </a:xfrm>
          <a:prstGeom prst="rect">
            <a:avLst/>
          </a:prstGeom>
          <a:noFill/>
          <a:ln/>
        </p:spPr>
        <p:txBody>
          <a:bodyPr wrap="none" rtlCol="0" anchor="t"/>
          <a:lstStyle/>
          <a:p>
            <a:pPr indent="0" marL="0">
              <a:lnSpc>
                <a:spcPts val="2731"/>
              </a:lnSpc>
              <a:buNone/>
            </a:pPr>
            <a:endParaRPr lang="en-US" sz="1707" dirty="0"/>
          </a:p>
        </p:txBody>
      </p:sp>
      <p:sp>
        <p:nvSpPr>
          <p:cNvPr id="12" name="Text 10"/>
          <p:cNvSpPr/>
          <p:nvPr/>
        </p:nvSpPr>
        <p:spPr>
          <a:xfrm>
            <a:off x="812840" y="6425565"/>
            <a:ext cx="13004721" cy="693420"/>
          </a:xfrm>
          <a:prstGeom prst="rect">
            <a:avLst/>
          </a:prstGeom>
          <a:noFill/>
          <a:ln/>
        </p:spPr>
        <p:txBody>
          <a:bodyPr wrap="square" rtlCol="0" anchor="t"/>
          <a:lstStyle/>
          <a:p>
            <a:pPr indent="0" marL="0">
              <a:lnSpc>
                <a:spcPts val="2731"/>
              </a:lnSpc>
              <a:buNone/>
            </a:pPr>
            <a:r>
              <a:rPr lang="en-US" sz="1707" dirty="0">
                <a:solidFill>
                  <a:srgbClr val="DAD1E6"/>
                </a:solidFill>
                <a:latin typeface="Fira Sans" pitchFamily="34" charset="0"/>
                <a:ea typeface="Fira Sans" pitchFamily="34" charset="-122"/>
                <a:cs typeface="Fira Sans" pitchFamily="34" charset="-120"/>
              </a:rPr>
              <a:t>By implementing these strategies, businesses can better adapt to seasonal fluctuations and optimize average order value, ultimately driving revenue growth and enhancing customer satisfaction.</a:t>
            </a:r>
            <a:endParaRPr lang="en-US" sz="1707"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957"/>
          </a:xfrm>
          <a:prstGeom prst="rect">
            <a:avLst/>
          </a:prstGeom>
          <a:solidFill>
            <a:srgbClr val="241631"/>
          </a:solidFill>
          <a:ln/>
        </p:spPr>
      </p:sp>
      <p:sp>
        <p:nvSpPr>
          <p:cNvPr id="4" name="Text 2"/>
          <p:cNvSpPr/>
          <p:nvPr/>
        </p:nvSpPr>
        <p:spPr>
          <a:xfrm>
            <a:off x="2713196" y="421838"/>
            <a:ext cx="6709291" cy="479346"/>
          </a:xfrm>
          <a:prstGeom prst="rect">
            <a:avLst/>
          </a:prstGeom>
          <a:noFill/>
          <a:ln/>
        </p:spPr>
        <p:txBody>
          <a:bodyPr wrap="none" rtlCol="0" anchor="t"/>
          <a:lstStyle/>
          <a:p>
            <a:pPr indent="0" marL="0">
              <a:lnSpc>
                <a:spcPts val="3775"/>
              </a:lnSpc>
              <a:buNone/>
            </a:pPr>
            <a:r>
              <a:rPr lang="en-US" sz="3020" b="1" dirty="0">
                <a:solidFill>
                  <a:srgbClr val="FF726D"/>
                </a:solidFill>
                <a:latin typeface="Inconsolata" pitchFamily="34" charset="0"/>
                <a:ea typeface="Inconsolata" pitchFamily="34" charset="-122"/>
                <a:cs typeface="Inconsolata" pitchFamily="34" charset="-120"/>
              </a:rPr>
              <a:t>Sales Trends by Region and Category</a:t>
            </a:r>
            <a:endParaRPr lang="en-US" sz="3020" dirty="0"/>
          </a:p>
        </p:txBody>
      </p:sp>
      <p:pic>
        <p:nvPicPr>
          <p:cNvPr id="5" name="Image 0" descr="preencoded.png">    </p:cNvPr>
          <p:cNvPicPr>
            <a:picLocks noChangeAspect="1"/>
          </p:cNvPicPr>
          <p:nvPr/>
        </p:nvPicPr>
        <p:blipFill>
          <a:blip r:embed="rId1"/>
          <a:stretch>
            <a:fillRect/>
          </a:stretch>
        </p:blipFill>
        <p:spPr>
          <a:xfrm>
            <a:off x="3688913" y="1207889"/>
            <a:ext cx="7252335" cy="4834890"/>
          </a:xfrm>
          <a:prstGeom prst="rect">
            <a:avLst/>
          </a:prstGeom>
        </p:spPr>
      </p:pic>
      <p:sp>
        <p:nvSpPr>
          <p:cNvPr id="6" name="Text 3"/>
          <p:cNvSpPr/>
          <p:nvPr/>
        </p:nvSpPr>
        <p:spPr>
          <a:xfrm>
            <a:off x="2713196" y="6215301"/>
            <a:ext cx="9203888" cy="245269"/>
          </a:xfrm>
          <a:prstGeom prst="rect">
            <a:avLst/>
          </a:prstGeom>
          <a:noFill/>
          <a:ln/>
        </p:spPr>
        <p:txBody>
          <a:bodyPr wrap="none" rtlCol="0" anchor="t"/>
          <a:lstStyle/>
          <a:p>
            <a:pPr indent="0" marL="0">
              <a:lnSpc>
                <a:spcPts val="1933"/>
              </a:lnSpc>
              <a:buNone/>
            </a:pPr>
            <a:endParaRPr lang="en-US" sz="1208" dirty="0"/>
          </a:p>
        </p:txBody>
      </p:sp>
      <p:pic>
        <p:nvPicPr>
          <p:cNvPr id="7" name="Image 1" descr="preencoded.png">    </p:cNvPr>
          <p:cNvPicPr>
            <a:picLocks noChangeAspect="1"/>
          </p:cNvPicPr>
          <p:nvPr/>
        </p:nvPicPr>
        <p:blipFill>
          <a:blip r:embed="rId2"/>
          <a:stretch>
            <a:fillRect/>
          </a:stretch>
        </p:blipFill>
        <p:spPr>
          <a:xfrm>
            <a:off x="2713196" y="6633091"/>
            <a:ext cx="383381" cy="383381"/>
          </a:xfrm>
          <a:prstGeom prst="rect">
            <a:avLst/>
          </a:prstGeom>
        </p:spPr>
      </p:pic>
      <p:sp>
        <p:nvSpPr>
          <p:cNvPr id="8" name="Text 4"/>
          <p:cNvSpPr/>
          <p:nvPr/>
        </p:nvSpPr>
        <p:spPr>
          <a:xfrm>
            <a:off x="2713196" y="7169825"/>
            <a:ext cx="2012752" cy="239554"/>
          </a:xfrm>
          <a:prstGeom prst="rect">
            <a:avLst/>
          </a:prstGeom>
          <a:noFill/>
          <a:ln/>
        </p:spPr>
        <p:txBody>
          <a:bodyPr wrap="none" rtlCol="0" anchor="t"/>
          <a:lstStyle/>
          <a:p>
            <a:pPr algn="l" indent="0" marL="0">
              <a:lnSpc>
                <a:spcPts val="1887"/>
              </a:lnSpc>
              <a:buNone/>
            </a:pPr>
            <a:r>
              <a:rPr lang="en-US" sz="1510" b="1" dirty="0">
                <a:solidFill>
                  <a:srgbClr val="FF726D"/>
                </a:solidFill>
                <a:latin typeface="Inconsolata" pitchFamily="34" charset="0"/>
                <a:ea typeface="Inconsolata" pitchFamily="34" charset="-122"/>
                <a:cs typeface="Inconsolata" pitchFamily="34" charset="-120"/>
              </a:rPr>
              <a:t>Highest Sold Category</a:t>
            </a:r>
            <a:endParaRPr lang="en-US" sz="1510" dirty="0"/>
          </a:p>
        </p:txBody>
      </p:sp>
      <p:sp>
        <p:nvSpPr>
          <p:cNvPr id="9" name="Text 5"/>
          <p:cNvSpPr/>
          <p:nvPr/>
        </p:nvSpPr>
        <p:spPr>
          <a:xfrm>
            <a:off x="2713196" y="7501414"/>
            <a:ext cx="2128361" cy="306705"/>
          </a:xfrm>
          <a:prstGeom prst="rect">
            <a:avLst/>
          </a:prstGeom>
          <a:noFill/>
          <a:ln/>
        </p:spPr>
        <p:txBody>
          <a:bodyPr wrap="none" rtlCol="0" anchor="t"/>
          <a:lstStyle/>
          <a:p>
            <a:pPr algn="ctr" indent="0" marL="0">
              <a:lnSpc>
                <a:spcPts val="2416"/>
              </a:lnSpc>
              <a:buNone/>
            </a:pPr>
            <a:r>
              <a:rPr lang="en-US" sz="1510" dirty="0">
                <a:solidFill>
                  <a:srgbClr val="DAD1E6"/>
                </a:solidFill>
                <a:latin typeface="Fira Sans" pitchFamily="34" charset="0"/>
                <a:ea typeface="Fira Sans" pitchFamily="34" charset="-122"/>
                <a:cs typeface="Fira Sans" pitchFamily="34" charset="-120"/>
              </a:rPr>
              <a:t>Mobile and Tablets</a:t>
            </a:r>
            <a:endParaRPr lang="en-US" sz="1510" dirty="0"/>
          </a:p>
        </p:txBody>
      </p:sp>
      <p:pic>
        <p:nvPicPr>
          <p:cNvPr id="10" name="Image 2" descr="preencoded.png">    </p:cNvPr>
          <p:cNvPicPr>
            <a:picLocks noChangeAspect="1"/>
          </p:cNvPicPr>
          <p:nvPr/>
        </p:nvPicPr>
        <p:blipFill>
          <a:blip r:embed="rId3"/>
          <a:stretch>
            <a:fillRect/>
          </a:stretch>
        </p:blipFill>
        <p:spPr>
          <a:xfrm>
            <a:off x="5071586" y="6633091"/>
            <a:ext cx="383381" cy="383381"/>
          </a:xfrm>
          <a:prstGeom prst="rect">
            <a:avLst/>
          </a:prstGeom>
        </p:spPr>
      </p:pic>
      <p:sp>
        <p:nvSpPr>
          <p:cNvPr id="11" name="Text 6"/>
          <p:cNvSpPr/>
          <p:nvPr/>
        </p:nvSpPr>
        <p:spPr>
          <a:xfrm>
            <a:off x="5071586" y="7169825"/>
            <a:ext cx="1917382" cy="239554"/>
          </a:xfrm>
          <a:prstGeom prst="rect">
            <a:avLst/>
          </a:prstGeom>
          <a:noFill/>
          <a:ln/>
        </p:spPr>
        <p:txBody>
          <a:bodyPr wrap="none" rtlCol="0" anchor="t"/>
          <a:lstStyle/>
          <a:p>
            <a:pPr algn="l" indent="0" marL="0">
              <a:lnSpc>
                <a:spcPts val="1887"/>
              </a:lnSpc>
              <a:buNone/>
            </a:pPr>
            <a:r>
              <a:rPr lang="en-US" sz="1510" b="1" dirty="0">
                <a:solidFill>
                  <a:srgbClr val="FF726D"/>
                </a:solidFill>
                <a:latin typeface="Inconsolata" pitchFamily="34" charset="0"/>
                <a:ea typeface="Inconsolata" pitchFamily="34" charset="-122"/>
                <a:cs typeface="Inconsolata" pitchFamily="34" charset="-120"/>
              </a:rPr>
              <a:t>Least Sold Category</a:t>
            </a:r>
            <a:endParaRPr lang="en-US" sz="1510" dirty="0"/>
          </a:p>
        </p:txBody>
      </p:sp>
      <p:sp>
        <p:nvSpPr>
          <p:cNvPr id="12" name="Text 7"/>
          <p:cNvSpPr/>
          <p:nvPr/>
        </p:nvSpPr>
        <p:spPr>
          <a:xfrm>
            <a:off x="5071586" y="7501414"/>
            <a:ext cx="2128480" cy="306705"/>
          </a:xfrm>
          <a:prstGeom prst="rect">
            <a:avLst/>
          </a:prstGeom>
          <a:noFill/>
          <a:ln/>
        </p:spPr>
        <p:txBody>
          <a:bodyPr wrap="none" rtlCol="0" anchor="t"/>
          <a:lstStyle/>
          <a:p>
            <a:pPr algn="ctr" indent="0" marL="0">
              <a:lnSpc>
                <a:spcPts val="2416"/>
              </a:lnSpc>
              <a:buNone/>
            </a:pPr>
            <a:r>
              <a:rPr lang="en-US" sz="1510" dirty="0">
                <a:solidFill>
                  <a:srgbClr val="DAD1E6"/>
                </a:solidFill>
                <a:latin typeface="Fira Sans" pitchFamily="34" charset="0"/>
                <a:ea typeface="Fira Sans" pitchFamily="34" charset="-122"/>
                <a:cs typeface="Fira Sans" pitchFamily="34" charset="-120"/>
              </a:rPr>
              <a:t>Books</a:t>
            </a:r>
            <a:endParaRPr lang="en-US" sz="1510" dirty="0"/>
          </a:p>
        </p:txBody>
      </p:sp>
      <p:pic>
        <p:nvPicPr>
          <p:cNvPr id="13" name="Image 3" descr="preencoded.png">    </p:cNvPr>
          <p:cNvPicPr>
            <a:picLocks noChangeAspect="1"/>
          </p:cNvPicPr>
          <p:nvPr/>
        </p:nvPicPr>
        <p:blipFill>
          <a:blip r:embed="rId4"/>
          <a:stretch>
            <a:fillRect/>
          </a:stretch>
        </p:blipFill>
        <p:spPr>
          <a:xfrm>
            <a:off x="7430095" y="6633091"/>
            <a:ext cx="383381" cy="383381"/>
          </a:xfrm>
          <a:prstGeom prst="rect">
            <a:avLst/>
          </a:prstGeom>
        </p:spPr>
      </p:pic>
      <p:sp>
        <p:nvSpPr>
          <p:cNvPr id="14" name="Text 8"/>
          <p:cNvSpPr/>
          <p:nvPr/>
        </p:nvSpPr>
        <p:spPr>
          <a:xfrm>
            <a:off x="7430095" y="7169825"/>
            <a:ext cx="2108597" cy="239554"/>
          </a:xfrm>
          <a:prstGeom prst="rect">
            <a:avLst/>
          </a:prstGeom>
          <a:noFill/>
          <a:ln/>
        </p:spPr>
        <p:txBody>
          <a:bodyPr wrap="none" rtlCol="0" anchor="t"/>
          <a:lstStyle/>
          <a:p>
            <a:pPr algn="l" indent="0" marL="0">
              <a:lnSpc>
                <a:spcPts val="1887"/>
              </a:lnSpc>
              <a:buNone/>
            </a:pPr>
            <a:r>
              <a:rPr lang="en-US" sz="1510" b="1" dirty="0">
                <a:solidFill>
                  <a:srgbClr val="FF726D"/>
                </a:solidFill>
                <a:latin typeface="Inconsolata" pitchFamily="34" charset="0"/>
                <a:ea typeface="Inconsolata" pitchFamily="34" charset="-122"/>
                <a:cs typeface="Inconsolata" pitchFamily="34" charset="-120"/>
              </a:rPr>
              <a:t>Highest online Region </a:t>
            </a:r>
            <a:endParaRPr lang="en-US" sz="1510" dirty="0"/>
          </a:p>
        </p:txBody>
      </p:sp>
      <p:sp>
        <p:nvSpPr>
          <p:cNvPr id="15" name="Text 9"/>
          <p:cNvSpPr/>
          <p:nvPr/>
        </p:nvSpPr>
        <p:spPr>
          <a:xfrm>
            <a:off x="7430095" y="7501414"/>
            <a:ext cx="2128480" cy="306705"/>
          </a:xfrm>
          <a:prstGeom prst="rect">
            <a:avLst/>
          </a:prstGeom>
          <a:noFill/>
          <a:ln/>
        </p:spPr>
        <p:txBody>
          <a:bodyPr wrap="none" rtlCol="0" anchor="t"/>
          <a:lstStyle/>
          <a:p>
            <a:pPr algn="ctr" indent="0" marL="0">
              <a:lnSpc>
                <a:spcPts val="2416"/>
              </a:lnSpc>
              <a:buNone/>
            </a:pPr>
            <a:r>
              <a:rPr lang="en-US" sz="1510" dirty="0">
                <a:solidFill>
                  <a:srgbClr val="DAD1E6"/>
                </a:solidFill>
                <a:latin typeface="Fira Sans" pitchFamily="34" charset="0"/>
                <a:ea typeface="Fira Sans" pitchFamily="34" charset="-122"/>
                <a:cs typeface="Fira Sans" pitchFamily="34" charset="-120"/>
              </a:rPr>
              <a:t>South</a:t>
            </a:r>
            <a:endParaRPr lang="en-US" sz="1510" dirty="0"/>
          </a:p>
        </p:txBody>
      </p:sp>
      <p:pic>
        <p:nvPicPr>
          <p:cNvPr id="16" name="Image 4" descr="preencoded.png">    </p:cNvPr>
          <p:cNvPicPr>
            <a:picLocks noChangeAspect="1"/>
          </p:cNvPicPr>
          <p:nvPr/>
        </p:nvPicPr>
        <p:blipFill>
          <a:blip r:embed="rId5"/>
          <a:stretch>
            <a:fillRect/>
          </a:stretch>
        </p:blipFill>
        <p:spPr>
          <a:xfrm>
            <a:off x="9788604" y="6633091"/>
            <a:ext cx="383381" cy="383381"/>
          </a:xfrm>
          <a:prstGeom prst="rect">
            <a:avLst/>
          </a:prstGeom>
        </p:spPr>
      </p:pic>
      <p:sp>
        <p:nvSpPr>
          <p:cNvPr id="17" name="Text 10"/>
          <p:cNvSpPr/>
          <p:nvPr/>
        </p:nvSpPr>
        <p:spPr>
          <a:xfrm>
            <a:off x="9788604" y="7169825"/>
            <a:ext cx="2108597" cy="239554"/>
          </a:xfrm>
          <a:prstGeom prst="rect">
            <a:avLst/>
          </a:prstGeom>
          <a:noFill/>
          <a:ln/>
        </p:spPr>
        <p:txBody>
          <a:bodyPr wrap="none" rtlCol="0" anchor="t"/>
          <a:lstStyle/>
          <a:p>
            <a:pPr algn="l" indent="0" marL="0">
              <a:lnSpc>
                <a:spcPts val="1887"/>
              </a:lnSpc>
              <a:buNone/>
            </a:pPr>
            <a:r>
              <a:rPr lang="en-US" sz="1510" b="1" dirty="0">
                <a:solidFill>
                  <a:srgbClr val="FF726D"/>
                </a:solidFill>
                <a:latin typeface="Inconsolata" pitchFamily="34" charset="0"/>
                <a:ea typeface="Inconsolata" pitchFamily="34" charset="-122"/>
                <a:cs typeface="Inconsolata" pitchFamily="34" charset="-120"/>
              </a:rPr>
              <a:t>Highest instore Region</a:t>
            </a:r>
            <a:endParaRPr lang="en-US" sz="1510" dirty="0"/>
          </a:p>
        </p:txBody>
      </p:sp>
      <p:sp>
        <p:nvSpPr>
          <p:cNvPr id="18" name="Text 11"/>
          <p:cNvSpPr/>
          <p:nvPr/>
        </p:nvSpPr>
        <p:spPr>
          <a:xfrm>
            <a:off x="9788604" y="7501414"/>
            <a:ext cx="2128480" cy="306705"/>
          </a:xfrm>
          <a:prstGeom prst="rect">
            <a:avLst/>
          </a:prstGeom>
          <a:noFill/>
          <a:ln/>
        </p:spPr>
        <p:txBody>
          <a:bodyPr wrap="none" rtlCol="0" anchor="t"/>
          <a:lstStyle/>
          <a:p>
            <a:pPr algn="ctr" indent="0" marL="0">
              <a:lnSpc>
                <a:spcPts val="2416"/>
              </a:lnSpc>
              <a:buNone/>
            </a:pPr>
            <a:r>
              <a:rPr lang="en-US" sz="1510" dirty="0">
                <a:solidFill>
                  <a:srgbClr val="DAD1E6"/>
                </a:solidFill>
                <a:latin typeface="Fira Sans" pitchFamily="34" charset="0"/>
                <a:ea typeface="Fira Sans" pitchFamily="34" charset="-122"/>
                <a:cs typeface="Fira Sans" pitchFamily="34" charset="-120"/>
              </a:rPr>
              <a:t>Midwest</a:t>
            </a:r>
            <a:endParaRPr lang="en-US" sz="1510" dirty="0"/>
          </a:p>
        </p:txBody>
      </p:sp>
      <p:pic>
        <p:nvPicPr>
          <p:cNvPr id="19"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862"/>
          </a:xfrm>
          <a:prstGeom prst="rect">
            <a:avLst/>
          </a:prstGeom>
          <a:solidFill>
            <a:srgbClr val="241631"/>
          </a:solidFill>
          <a:ln/>
        </p:spPr>
      </p:sp>
      <p:sp>
        <p:nvSpPr>
          <p:cNvPr id="4" name="Text 2"/>
          <p:cNvSpPr/>
          <p:nvPr/>
        </p:nvSpPr>
        <p:spPr>
          <a:xfrm>
            <a:off x="2534722" y="438150"/>
            <a:ext cx="5497592" cy="687110"/>
          </a:xfrm>
          <a:prstGeom prst="rect">
            <a:avLst/>
          </a:prstGeom>
          <a:noFill/>
          <a:ln/>
        </p:spPr>
        <p:txBody>
          <a:bodyPr wrap="none" rtlCol="0" anchor="t"/>
          <a:lstStyle/>
          <a:p>
            <a:pPr indent="0" marL="0">
              <a:lnSpc>
                <a:spcPts val="5411"/>
              </a:lnSpc>
              <a:buNone/>
            </a:pPr>
            <a:r>
              <a:rPr lang="en-US" sz="4329" b="1" dirty="0">
                <a:solidFill>
                  <a:srgbClr val="FF726D"/>
                </a:solidFill>
                <a:latin typeface="Inconsolata" pitchFamily="34" charset="0"/>
                <a:ea typeface="Inconsolata" pitchFamily="34" charset="-122"/>
                <a:cs typeface="Inconsolata" pitchFamily="34" charset="-120"/>
              </a:rPr>
              <a:t>Discount Analysis </a:t>
            </a:r>
            <a:endParaRPr lang="en-US" sz="4329" dirty="0"/>
          </a:p>
        </p:txBody>
      </p:sp>
      <p:pic>
        <p:nvPicPr>
          <p:cNvPr id="5" name="Image 0" descr="preencoded.png">    </p:cNvPr>
          <p:cNvPicPr>
            <a:picLocks noChangeAspect="1"/>
          </p:cNvPicPr>
          <p:nvPr/>
        </p:nvPicPr>
        <p:blipFill>
          <a:blip r:embed="rId1"/>
          <a:stretch>
            <a:fillRect/>
          </a:stretch>
        </p:blipFill>
        <p:spPr>
          <a:xfrm>
            <a:off x="2534722" y="1443871"/>
            <a:ext cx="8365808" cy="5019437"/>
          </a:xfrm>
          <a:prstGeom prst="rect">
            <a:avLst/>
          </a:prstGeom>
        </p:spPr>
      </p:pic>
      <p:sp>
        <p:nvSpPr>
          <p:cNvPr id="6" name="Text 3"/>
          <p:cNvSpPr/>
          <p:nvPr/>
        </p:nvSpPr>
        <p:spPr>
          <a:xfrm>
            <a:off x="2534722" y="6702266"/>
            <a:ext cx="9560957" cy="597694"/>
          </a:xfrm>
          <a:prstGeom prst="rect">
            <a:avLst/>
          </a:prstGeom>
          <a:noFill/>
          <a:ln/>
        </p:spPr>
        <p:txBody>
          <a:bodyPr wrap="square" rtlCol="0" anchor="t"/>
          <a:lstStyle/>
          <a:p>
            <a:pPr indent="0" marL="0">
              <a:lnSpc>
                <a:spcPts val="2353"/>
              </a:lnSpc>
              <a:buNone/>
            </a:pPr>
            <a:r>
              <a:rPr lang="en-US" sz="1882" b="1" dirty="0">
                <a:solidFill>
                  <a:srgbClr val="FF726D"/>
                </a:solidFill>
                <a:latin typeface="Inconsolata" pitchFamily="34" charset="0"/>
                <a:ea typeface="Inconsolata" pitchFamily="34" charset="-122"/>
                <a:cs typeface="Inconsolata" pitchFamily="34" charset="-120"/>
              </a:rPr>
              <a:t>There is no clear linear relationship between quantity ordered and discount amount (correlation = 0.02)</a:t>
            </a:r>
            <a:endParaRPr lang="en-US" sz="1882" dirty="0"/>
          </a:p>
        </p:txBody>
      </p:sp>
      <p:sp>
        <p:nvSpPr>
          <p:cNvPr id="7" name="Text 4"/>
          <p:cNvSpPr/>
          <p:nvPr/>
        </p:nvSpPr>
        <p:spPr>
          <a:xfrm>
            <a:off x="2534722" y="7538918"/>
            <a:ext cx="9560957" cy="254794"/>
          </a:xfrm>
          <a:prstGeom prst="rect">
            <a:avLst/>
          </a:prstGeom>
          <a:noFill/>
          <a:ln/>
        </p:spPr>
        <p:txBody>
          <a:bodyPr wrap="none" rtlCol="0" anchor="t"/>
          <a:lstStyle/>
          <a:p>
            <a:pPr indent="0" marL="0">
              <a:lnSpc>
                <a:spcPts val="2008"/>
              </a:lnSpc>
              <a:buNone/>
            </a:pPr>
            <a:endParaRPr lang="en-US" sz="1255"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743"/>
          </a:xfrm>
          <a:prstGeom prst="rect">
            <a:avLst/>
          </a:prstGeom>
          <a:solidFill>
            <a:srgbClr val="241631"/>
          </a:solidFill>
          <a:ln/>
        </p:spPr>
      </p:sp>
      <p:sp>
        <p:nvSpPr>
          <p:cNvPr id="4" name="Text 2"/>
          <p:cNvSpPr/>
          <p:nvPr/>
        </p:nvSpPr>
        <p:spPr>
          <a:xfrm>
            <a:off x="2734270" y="419814"/>
            <a:ext cx="8954453" cy="658535"/>
          </a:xfrm>
          <a:prstGeom prst="rect">
            <a:avLst/>
          </a:prstGeom>
          <a:noFill/>
          <a:ln/>
        </p:spPr>
        <p:txBody>
          <a:bodyPr wrap="none" rtlCol="0" anchor="t"/>
          <a:lstStyle/>
          <a:p>
            <a:pPr indent="0" marL="0">
              <a:lnSpc>
                <a:spcPts val="5185"/>
              </a:lnSpc>
              <a:buNone/>
            </a:pPr>
            <a:r>
              <a:rPr lang="en-US" sz="4148" b="1" dirty="0">
                <a:solidFill>
                  <a:srgbClr val="FF726D"/>
                </a:solidFill>
                <a:latin typeface="Inconsolata" pitchFamily="34" charset="0"/>
                <a:ea typeface="Inconsolata" pitchFamily="34" charset="-122"/>
                <a:cs typeface="Inconsolata" pitchFamily="34" charset="-120"/>
              </a:rPr>
              <a:t>Unemployment &amp; Consumer Sentiment </a:t>
            </a:r>
            <a:endParaRPr lang="en-US" sz="4148" dirty="0"/>
          </a:p>
        </p:txBody>
      </p:sp>
      <p:pic>
        <p:nvPicPr>
          <p:cNvPr id="5" name="Image 0" descr="preencoded.png">    </p:cNvPr>
          <p:cNvPicPr>
            <a:picLocks noChangeAspect="1"/>
          </p:cNvPicPr>
          <p:nvPr/>
        </p:nvPicPr>
        <p:blipFill>
          <a:blip r:embed="rId1"/>
          <a:stretch>
            <a:fillRect/>
          </a:stretch>
        </p:blipFill>
        <p:spPr>
          <a:xfrm>
            <a:off x="2734270" y="1383744"/>
            <a:ext cx="9161859" cy="3664744"/>
          </a:xfrm>
          <a:prstGeom prst="rect">
            <a:avLst/>
          </a:prstGeom>
        </p:spPr>
      </p:pic>
      <p:sp>
        <p:nvSpPr>
          <p:cNvPr id="6" name="Text 3"/>
          <p:cNvSpPr/>
          <p:nvPr/>
        </p:nvSpPr>
        <p:spPr>
          <a:xfrm>
            <a:off x="2734270" y="5220176"/>
            <a:ext cx="9161859" cy="244316"/>
          </a:xfrm>
          <a:prstGeom prst="rect">
            <a:avLst/>
          </a:prstGeom>
          <a:noFill/>
          <a:ln/>
        </p:spPr>
        <p:txBody>
          <a:bodyPr wrap="none" rtlCol="0" anchor="t"/>
          <a:lstStyle/>
          <a:p>
            <a:pPr indent="0" marL="0">
              <a:lnSpc>
                <a:spcPts val="1924"/>
              </a:lnSpc>
              <a:buNone/>
            </a:pPr>
            <a:r>
              <a:rPr lang="en-US" sz="1202" b="1" dirty="0">
                <a:solidFill>
                  <a:srgbClr val="DAD1E6"/>
                </a:solidFill>
                <a:latin typeface="Fira Sans" pitchFamily="34" charset="0"/>
                <a:ea typeface="Fira Sans" pitchFamily="34" charset="-122"/>
                <a:cs typeface="Fira Sans" pitchFamily="34" charset="-120"/>
              </a:rPr>
              <a:t>Sales Vs Unemployment Rate</a:t>
            </a:r>
            <a:endParaRPr lang="en-US" sz="1202" dirty="0"/>
          </a:p>
        </p:txBody>
      </p:sp>
      <p:sp>
        <p:nvSpPr>
          <p:cNvPr id="7" name="Text 4"/>
          <p:cNvSpPr/>
          <p:nvPr/>
        </p:nvSpPr>
        <p:spPr>
          <a:xfrm>
            <a:off x="2978587" y="5636181"/>
            <a:ext cx="8917543" cy="488633"/>
          </a:xfrm>
          <a:prstGeom prst="rect">
            <a:avLst/>
          </a:prstGeom>
          <a:noFill/>
          <a:ln/>
        </p:spPr>
        <p:txBody>
          <a:bodyPr wrap="square" rtlCol="0" anchor="t"/>
          <a:lstStyle/>
          <a:p>
            <a:pPr algn="l" marL="342900" indent="-342900">
              <a:lnSpc>
                <a:spcPts val="1924"/>
              </a:lnSpc>
              <a:buSzPct val="100000"/>
              <a:buChar char="•"/>
            </a:pPr>
            <a:r>
              <a:rPr lang="en-US" sz="1202" dirty="0">
                <a:solidFill>
                  <a:srgbClr val="DAD1E6"/>
                </a:solidFill>
                <a:latin typeface="Fira Sans" pitchFamily="34" charset="0"/>
                <a:ea typeface="Fira Sans" pitchFamily="34" charset="-122"/>
                <a:cs typeface="Fira Sans" pitchFamily="34" charset="-120"/>
              </a:rPr>
              <a:t>There appears to be an Inverse relationship where the sales amount increases sharply as the unemployment rate remains relatively high initially.</a:t>
            </a:r>
            <a:endParaRPr lang="en-US" sz="1202" dirty="0"/>
          </a:p>
        </p:txBody>
      </p:sp>
      <p:sp>
        <p:nvSpPr>
          <p:cNvPr id="8" name="Text 5"/>
          <p:cNvSpPr/>
          <p:nvPr/>
        </p:nvSpPr>
        <p:spPr>
          <a:xfrm>
            <a:off x="2978587" y="6185892"/>
            <a:ext cx="8917543" cy="244316"/>
          </a:xfrm>
          <a:prstGeom prst="rect">
            <a:avLst/>
          </a:prstGeom>
          <a:noFill/>
          <a:ln/>
        </p:spPr>
        <p:txBody>
          <a:bodyPr wrap="none" rtlCol="0" anchor="t"/>
          <a:lstStyle/>
          <a:p>
            <a:pPr algn="l" marL="342900" indent="-342900">
              <a:lnSpc>
                <a:spcPts val="1924"/>
              </a:lnSpc>
              <a:buSzPct val="100000"/>
              <a:buChar char="•"/>
            </a:pPr>
            <a:r>
              <a:rPr lang="en-US" sz="1202" dirty="0">
                <a:solidFill>
                  <a:srgbClr val="DAD1E6"/>
                </a:solidFill>
                <a:latin typeface="Fira Sans" pitchFamily="34" charset="0"/>
                <a:ea typeface="Fira Sans" pitchFamily="34" charset="-122"/>
                <a:cs typeface="Fira Sans" pitchFamily="34" charset="-120"/>
              </a:rPr>
              <a:t>As the unemployment rate decreases, the sales amount shows more variability and ultimately decreases.</a:t>
            </a:r>
            <a:endParaRPr lang="en-US" sz="1202" dirty="0"/>
          </a:p>
        </p:txBody>
      </p:sp>
      <p:sp>
        <p:nvSpPr>
          <p:cNvPr id="9" name="Text 6"/>
          <p:cNvSpPr/>
          <p:nvPr/>
        </p:nvSpPr>
        <p:spPr>
          <a:xfrm>
            <a:off x="2734270" y="6601897"/>
            <a:ext cx="9161859" cy="244316"/>
          </a:xfrm>
          <a:prstGeom prst="rect">
            <a:avLst/>
          </a:prstGeom>
          <a:noFill/>
          <a:ln/>
        </p:spPr>
        <p:txBody>
          <a:bodyPr wrap="none" rtlCol="0" anchor="t"/>
          <a:lstStyle/>
          <a:p>
            <a:pPr indent="0" marL="0">
              <a:lnSpc>
                <a:spcPts val="1924"/>
              </a:lnSpc>
              <a:buNone/>
            </a:pPr>
            <a:r>
              <a:rPr lang="en-US" sz="1202" b="1" dirty="0">
                <a:solidFill>
                  <a:srgbClr val="DAD1E6"/>
                </a:solidFill>
                <a:latin typeface="Fira Sans" pitchFamily="34" charset="0"/>
                <a:ea typeface="Fira Sans" pitchFamily="34" charset="-122"/>
                <a:cs typeface="Fira Sans" pitchFamily="34" charset="-120"/>
              </a:rPr>
              <a:t>Sales Vs Consumer Sentiment Index</a:t>
            </a:r>
            <a:endParaRPr lang="en-US" sz="1202" dirty="0"/>
          </a:p>
        </p:txBody>
      </p:sp>
      <p:sp>
        <p:nvSpPr>
          <p:cNvPr id="10" name="Text 7"/>
          <p:cNvSpPr/>
          <p:nvPr/>
        </p:nvSpPr>
        <p:spPr>
          <a:xfrm>
            <a:off x="2978587" y="7017901"/>
            <a:ext cx="8917543" cy="244316"/>
          </a:xfrm>
          <a:prstGeom prst="rect">
            <a:avLst/>
          </a:prstGeom>
          <a:noFill/>
          <a:ln/>
        </p:spPr>
        <p:txBody>
          <a:bodyPr wrap="none" rtlCol="0" anchor="t"/>
          <a:lstStyle/>
          <a:p>
            <a:pPr algn="l" marL="342900" indent="-342900">
              <a:lnSpc>
                <a:spcPts val="1924"/>
              </a:lnSpc>
              <a:buSzPct val="100000"/>
              <a:buChar char="•"/>
            </a:pPr>
            <a:r>
              <a:rPr lang="en-US" sz="1202" dirty="0">
                <a:solidFill>
                  <a:srgbClr val="DAD1E6"/>
                </a:solidFill>
                <a:latin typeface="Fira Sans" pitchFamily="34" charset="0"/>
                <a:ea typeface="Fira Sans" pitchFamily="34" charset="-122"/>
                <a:cs typeface="Fira Sans" pitchFamily="34" charset="-120"/>
              </a:rPr>
              <a:t>Amazon sales and the Consumer Sentiment Index do not appear to be correlated</a:t>
            </a:r>
            <a:endParaRPr lang="en-US" sz="1202" dirty="0"/>
          </a:p>
        </p:txBody>
      </p:sp>
      <p:sp>
        <p:nvSpPr>
          <p:cNvPr id="11" name="Text 8"/>
          <p:cNvSpPr/>
          <p:nvPr/>
        </p:nvSpPr>
        <p:spPr>
          <a:xfrm>
            <a:off x="2978587" y="7323296"/>
            <a:ext cx="8917543" cy="488633"/>
          </a:xfrm>
          <a:prstGeom prst="rect">
            <a:avLst/>
          </a:prstGeom>
          <a:noFill/>
          <a:ln/>
        </p:spPr>
        <p:txBody>
          <a:bodyPr wrap="square" rtlCol="0" anchor="t"/>
          <a:lstStyle/>
          <a:p>
            <a:pPr algn="l" marL="342900" indent="-342900">
              <a:lnSpc>
                <a:spcPts val="1924"/>
              </a:lnSpc>
              <a:buSzPct val="100000"/>
              <a:buChar char="•"/>
            </a:pPr>
            <a:r>
              <a:rPr lang="en-US" sz="1202" dirty="0">
                <a:solidFill>
                  <a:srgbClr val="DAD1E6"/>
                </a:solidFill>
                <a:latin typeface="Fira Sans" pitchFamily="34" charset="0"/>
                <a:ea typeface="Fira Sans" pitchFamily="34" charset="-122"/>
                <a:cs typeface="Fira Sans" pitchFamily="34" charset="-120"/>
              </a:rPr>
              <a:t>When the Consumer Sentiment Index is high, it suggests that consumers feel confident about the economy, which may lead to increased spending and thus higher Amazon sales. There are periods where the trends do not align.</a:t>
            </a:r>
            <a:endParaRPr lang="en-US" sz="1202"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267"/>
          </a:xfrm>
          <a:prstGeom prst="rect">
            <a:avLst/>
          </a:prstGeom>
          <a:solidFill>
            <a:srgbClr val="241631"/>
          </a:solidFill>
          <a:ln/>
        </p:spPr>
      </p:sp>
      <p:sp>
        <p:nvSpPr>
          <p:cNvPr id="4" name="Text 2"/>
          <p:cNvSpPr/>
          <p:nvPr/>
        </p:nvSpPr>
        <p:spPr>
          <a:xfrm>
            <a:off x="1203246" y="560189"/>
            <a:ext cx="5093256" cy="636627"/>
          </a:xfrm>
          <a:prstGeom prst="rect">
            <a:avLst/>
          </a:prstGeom>
          <a:noFill/>
          <a:ln/>
        </p:spPr>
        <p:txBody>
          <a:bodyPr wrap="none" rtlCol="0" anchor="t"/>
          <a:lstStyle/>
          <a:p>
            <a:pPr indent="0" marL="0">
              <a:lnSpc>
                <a:spcPts val="5013"/>
              </a:lnSpc>
              <a:buNone/>
            </a:pPr>
            <a:r>
              <a:rPr lang="en-US" sz="4010" b="1" dirty="0">
                <a:solidFill>
                  <a:srgbClr val="FF726D"/>
                </a:solidFill>
                <a:latin typeface="Inconsolata" pitchFamily="34" charset="0"/>
                <a:ea typeface="Inconsolata" pitchFamily="34" charset="-122"/>
                <a:cs typeface="Inconsolata" pitchFamily="34" charset="-120"/>
              </a:rPr>
              <a:t>Conclusions</a:t>
            </a:r>
            <a:endParaRPr lang="en-US" sz="4010" dirty="0"/>
          </a:p>
        </p:txBody>
      </p:sp>
      <p:sp>
        <p:nvSpPr>
          <p:cNvPr id="5" name="Shape 3"/>
          <p:cNvSpPr/>
          <p:nvPr/>
        </p:nvSpPr>
        <p:spPr>
          <a:xfrm>
            <a:off x="1203246" y="1502331"/>
            <a:ext cx="2903220" cy="3935968"/>
          </a:xfrm>
          <a:prstGeom prst="roundRect">
            <a:avLst>
              <a:gd name="adj" fmla="val 2105"/>
            </a:avLst>
          </a:prstGeom>
          <a:solidFill>
            <a:srgbClr val="382748"/>
          </a:solidFill>
          <a:ln/>
        </p:spPr>
      </p:sp>
      <p:sp>
        <p:nvSpPr>
          <p:cNvPr id="6" name="Text 4"/>
          <p:cNvSpPr/>
          <p:nvPr/>
        </p:nvSpPr>
        <p:spPr>
          <a:xfrm>
            <a:off x="1406962" y="1706047"/>
            <a:ext cx="2495788" cy="318254"/>
          </a:xfrm>
          <a:prstGeom prst="rect">
            <a:avLst/>
          </a:prstGeom>
          <a:noFill/>
          <a:ln/>
        </p:spPr>
        <p:txBody>
          <a:bodyPr wrap="none" rtlCol="0" anchor="t"/>
          <a:lstStyle/>
          <a:p>
            <a:pPr indent="0" marL="0">
              <a:lnSpc>
                <a:spcPts val="2507"/>
              </a:lnSpc>
              <a:buNone/>
            </a:pPr>
            <a:r>
              <a:rPr lang="en-US" sz="2005" b="1" dirty="0">
                <a:solidFill>
                  <a:srgbClr val="FF726D"/>
                </a:solidFill>
                <a:latin typeface="Inconsolata" pitchFamily="34" charset="0"/>
                <a:ea typeface="Inconsolata" pitchFamily="34" charset="-122"/>
                <a:cs typeface="Inconsolata" pitchFamily="34" charset="-120"/>
              </a:rPr>
              <a:t>Categories</a:t>
            </a:r>
            <a:endParaRPr lang="en-US" sz="2005" dirty="0"/>
          </a:p>
        </p:txBody>
      </p:sp>
      <p:sp>
        <p:nvSpPr>
          <p:cNvPr id="7" name="Text 5"/>
          <p:cNvSpPr/>
          <p:nvPr/>
        </p:nvSpPr>
        <p:spPr>
          <a:xfrm>
            <a:off x="1406962" y="2146459"/>
            <a:ext cx="2495788" cy="651748"/>
          </a:xfrm>
          <a:prstGeom prst="rect">
            <a:avLst/>
          </a:prstGeom>
          <a:noFill/>
          <a:ln/>
        </p:spPr>
        <p:txBody>
          <a:bodyPr wrap="square" rtlCol="0" anchor="t"/>
          <a:lstStyle/>
          <a:p>
            <a:pPr indent="0" marL="0">
              <a:lnSpc>
                <a:spcPts val="2567"/>
              </a:lnSpc>
              <a:buNone/>
            </a:pPr>
            <a:r>
              <a:rPr lang="en-US" sz="1604" dirty="0">
                <a:solidFill>
                  <a:srgbClr val="DAD1E6"/>
                </a:solidFill>
                <a:latin typeface="Fira Sans" pitchFamily="34" charset="0"/>
                <a:ea typeface="Fira Sans" pitchFamily="34" charset="-122"/>
                <a:cs typeface="Fira Sans" pitchFamily="34" charset="-120"/>
              </a:rPr>
              <a:t>Show interesting trends across product segments.</a:t>
            </a:r>
            <a:endParaRPr lang="en-US" sz="1604" dirty="0"/>
          </a:p>
        </p:txBody>
      </p:sp>
      <p:sp>
        <p:nvSpPr>
          <p:cNvPr id="8" name="Text 6"/>
          <p:cNvSpPr/>
          <p:nvPr/>
        </p:nvSpPr>
        <p:spPr>
          <a:xfrm>
            <a:off x="1732836" y="2920365"/>
            <a:ext cx="2169914" cy="977622"/>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Electronics and Home Goods: Consistent growth</a:t>
            </a:r>
            <a:endParaRPr lang="en-US" sz="1604" dirty="0"/>
          </a:p>
        </p:txBody>
      </p:sp>
      <p:sp>
        <p:nvSpPr>
          <p:cNvPr id="9" name="Text 7"/>
          <p:cNvSpPr/>
          <p:nvPr/>
        </p:nvSpPr>
        <p:spPr>
          <a:xfrm>
            <a:off x="1732836" y="3979426"/>
            <a:ext cx="2169914" cy="325874"/>
          </a:xfrm>
          <a:prstGeom prst="rect">
            <a:avLst/>
          </a:prstGeom>
          <a:noFill/>
          <a:ln/>
        </p:spPr>
        <p:txBody>
          <a:bodyPr wrap="non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Books: Declining</a:t>
            </a:r>
            <a:endParaRPr lang="en-US" sz="1604" dirty="0"/>
          </a:p>
        </p:txBody>
      </p:sp>
      <p:sp>
        <p:nvSpPr>
          <p:cNvPr id="10" name="Shape 8"/>
          <p:cNvSpPr/>
          <p:nvPr/>
        </p:nvSpPr>
        <p:spPr>
          <a:xfrm>
            <a:off x="4310182" y="1502331"/>
            <a:ext cx="2903220" cy="3935968"/>
          </a:xfrm>
          <a:prstGeom prst="roundRect">
            <a:avLst>
              <a:gd name="adj" fmla="val 2105"/>
            </a:avLst>
          </a:prstGeom>
          <a:solidFill>
            <a:srgbClr val="382748"/>
          </a:solidFill>
          <a:ln/>
        </p:spPr>
      </p:sp>
      <p:sp>
        <p:nvSpPr>
          <p:cNvPr id="11" name="Text 9"/>
          <p:cNvSpPr/>
          <p:nvPr/>
        </p:nvSpPr>
        <p:spPr>
          <a:xfrm>
            <a:off x="4513898" y="1706047"/>
            <a:ext cx="2495788" cy="318254"/>
          </a:xfrm>
          <a:prstGeom prst="rect">
            <a:avLst/>
          </a:prstGeom>
          <a:noFill/>
          <a:ln/>
        </p:spPr>
        <p:txBody>
          <a:bodyPr wrap="none" rtlCol="0" anchor="t"/>
          <a:lstStyle/>
          <a:p>
            <a:pPr indent="0" marL="0">
              <a:lnSpc>
                <a:spcPts val="2507"/>
              </a:lnSpc>
              <a:buNone/>
            </a:pPr>
            <a:r>
              <a:rPr lang="en-US" sz="2005" b="1" dirty="0">
                <a:solidFill>
                  <a:srgbClr val="FF726D"/>
                </a:solidFill>
                <a:latin typeface="Inconsolata" pitchFamily="34" charset="0"/>
                <a:ea typeface="Inconsolata" pitchFamily="34" charset="-122"/>
                <a:cs typeface="Inconsolata" pitchFamily="34" charset="-120"/>
              </a:rPr>
              <a:t>Demographics</a:t>
            </a:r>
            <a:endParaRPr lang="en-US" sz="2005" dirty="0"/>
          </a:p>
        </p:txBody>
      </p:sp>
      <p:sp>
        <p:nvSpPr>
          <p:cNvPr id="12" name="Text 10"/>
          <p:cNvSpPr/>
          <p:nvPr/>
        </p:nvSpPr>
        <p:spPr>
          <a:xfrm>
            <a:off x="4513898" y="2146459"/>
            <a:ext cx="2495788" cy="651748"/>
          </a:xfrm>
          <a:prstGeom prst="rect">
            <a:avLst/>
          </a:prstGeom>
          <a:noFill/>
          <a:ln/>
        </p:spPr>
        <p:txBody>
          <a:bodyPr wrap="square" rtlCol="0" anchor="t"/>
          <a:lstStyle/>
          <a:p>
            <a:pPr indent="0" marL="0">
              <a:lnSpc>
                <a:spcPts val="2567"/>
              </a:lnSpc>
              <a:buNone/>
            </a:pPr>
            <a:r>
              <a:rPr lang="en-US" sz="1604" dirty="0">
                <a:solidFill>
                  <a:srgbClr val="DAD1E6"/>
                </a:solidFill>
                <a:latin typeface="Fira Sans" pitchFamily="34" charset="0"/>
                <a:ea typeface="Fira Sans" pitchFamily="34" charset="-122"/>
                <a:cs typeface="Fira Sans" pitchFamily="34" charset="-120"/>
              </a:rPr>
              <a:t>Reveal age-based buying patterns.</a:t>
            </a:r>
            <a:endParaRPr lang="en-US" sz="1604" dirty="0"/>
          </a:p>
        </p:txBody>
      </p:sp>
      <p:sp>
        <p:nvSpPr>
          <p:cNvPr id="13" name="Text 11"/>
          <p:cNvSpPr/>
          <p:nvPr/>
        </p:nvSpPr>
        <p:spPr>
          <a:xfrm>
            <a:off x="4839772" y="2920365"/>
            <a:ext cx="2169914" cy="651748"/>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Younger customers: Favor Tech and Fashion</a:t>
            </a:r>
            <a:endParaRPr lang="en-US" sz="1604" dirty="0"/>
          </a:p>
        </p:txBody>
      </p:sp>
      <p:sp>
        <p:nvSpPr>
          <p:cNvPr id="14" name="Text 12"/>
          <p:cNvSpPr/>
          <p:nvPr/>
        </p:nvSpPr>
        <p:spPr>
          <a:xfrm>
            <a:off x="4839772" y="3653552"/>
            <a:ext cx="2169914" cy="1303496"/>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Older shoppers: Gravitate towards Home and Health products</a:t>
            </a:r>
            <a:endParaRPr lang="en-US" sz="1604" dirty="0"/>
          </a:p>
        </p:txBody>
      </p:sp>
      <p:sp>
        <p:nvSpPr>
          <p:cNvPr id="15" name="Shape 13"/>
          <p:cNvSpPr/>
          <p:nvPr/>
        </p:nvSpPr>
        <p:spPr>
          <a:xfrm>
            <a:off x="7417118" y="1502331"/>
            <a:ext cx="2903220" cy="3935968"/>
          </a:xfrm>
          <a:prstGeom prst="roundRect">
            <a:avLst>
              <a:gd name="adj" fmla="val 2105"/>
            </a:avLst>
          </a:prstGeom>
          <a:solidFill>
            <a:srgbClr val="382748"/>
          </a:solidFill>
          <a:ln/>
        </p:spPr>
      </p:sp>
      <p:sp>
        <p:nvSpPr>
          <p:cNvPr id="16" name="Text 14"/>
          <p:cNvSpPr/>
          <p:nvPr/>
        </p:nvSpPr>
        <p:spPr>
          <a:xfrm>
            <a:off x="7620833" y="1706047"/>
            <a:ext cx="2495788" cy="318254"/>
          </a:xfrm>
          <a:prstGeom prst="rect">
            <a:avLst/>
          </a:prstGeom>
          <a:noFill/>
          <a:ln/>
        </p:spPr>
        <p:txBody>
          <a:bodyPr wrap="none" rtlCol="0" anchor="t"/>
          <a:lstStyle/>
          <a:p>
            <a:pPr indent="0" marL="0">
              <a:lnSpc>
                <a:spcPts val="2507"/>
              </a:lnSpc>
              <a:buNone/>
            </a:pPr>
            <a:r>
              <a:rPr lang="en-US" sz="2005" b="1" dirty="0">
                <a:solidFill>
                  <a:srgbClr val="FF726D"/>
                </a:solidFill>
                <a:latin typeface="Inconsolata" pitchFamily="34" charset="0"/>
                <a:ea typeface="Inconsolata" pitchFamily="34" charset="-122"/>
                <a:cs typeface="Inconsolata" pitchFamily="34" charset="-120"/>
              </a:rPr>
              <a:t>Discount Analysis</a:t>
            </a:r>
            <a:endParaRPr lang="en-US" sz="2005" dirty="0"/>
          </a:p>
        </p:txBody>
      </p:sp>
      <p:sp>
        <p:nvSpPr>
          <p:cNvPr id="17" name="Text 15"/>
          <p:cNvSpPr/>
          <p:nvPr/>
        </p:nvSpPr>
        <p:spPr>
          <a:xfrm>
            <a:off x="7620833" y="2146459"/>
            <a:ext cx="2495788" cy="977622"/>
          </a:xfrm>
          <a:prstGeom prst="rect">
            <a:avLst/>
          </a:prstGeom>
          <a:noFill/>
          <a:ln/>
        </p:spPr>
        <p:txBody>
          <a:bodyPr wrap="square" rtlCol="0" anchor="t"/>
          <a:lstStyle/>
          <a:p>
            <a:pPr indent="0" marL="0">
              <a:lnSpc>
                <a:spcPts val="2567"/>
              </a:lnSpc>
              <a:buNone/>
            </a:pPr>
            <a:r>
              <a:rPr lang="en-US" sz="1604" dirty="0">
                <a:solidFill>
                  <a:srgbClr val="DAD1E6"/>
                </a:solidFill>
                <a:latin typeface="Fira Sans" pitchFamily="34" charset="0"/>
                <a:ea typeface="Fira Sans" pitchFamily="34" charset="-122"/>
                <a:cs typeface="Fira Sans" pitchFamily="34" charset="-120"/>
              </a:rPr>
              <a:t>No clear correlation between discounts and sales volume.</a:t>
            </a:r>
            <a:endParaRPr lang="en-US" sz="1604" dirty="0"/>
          </a:p>
        </p:txBody>
      </p:sp>
      <p:sp>
        <p:nvSpPr>
          <p:cNvPr id="18" name="Text 16"/>
          <p:cNvSpPr/>
          <p:nvPr/>
        </p:nvSpPr>
        <p:spPr>
          <a:xfrm>
            <a:off x="7946708" y="3246239"/>
            <a:ext cx="2169914" cy="651748"/>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Discounts used more for lower-priced items</a:t>
            </a:r>
            <a:endParaRPr lang="en-US" sz="1604" dirty="0"/>
          </a:p>
        </p:txBody>
      </p:sp>
      <p:sp>
        <p:nvSpPr>
          <p:cNvPr id="19" name="Text 17"/>
          <p:cNvSpPr/>
          <p:nvPr/>
        </p:nvSpPr>
        <p:spPr>
          <a:xfrm>
            <a:off x="7946708" y="3979426"/>
            <a:ext cx="2169914" cy="977622"/>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No clear pattern between discount and sales.</a:t>
            </a:r>
            <a:endParaRPr lang="en-US" sz="1604" dirty="0"/>
          </a:p>
        </p:txBody>
      </p:sp>
      <p:sp>
        <p:nvSpPr>
          <p:cNvPr id="20" name="Shape 18"/>
          <p:cNvSpPr/>
          <p:nvPr/>
        </p:nvSpPr>
        <p:spPr>
          <a:xfrm>
            <a:off x="10524053" y="1502331"/>
            <a:ext cx="2903220" cy="3935968"/>
          </a:xfrm>
          <a:prstGeom prst="roundRect">
            <a:avLst>
              <a:gd name="adj" fmla="val 2105"/>
            </a:avLst>
          </a:prstGeom>
          <a:solidFill>
            <a:srgbClr val="382748"/>
          </a:solidFill>
          <a:ln/>
        </p:spPr>
      </p:sp>
      <p:sp>
        <p:nvSpPr>
          <p:cNvPr id="21" name="Text 19"/>
          <p:cNvSpPr/>
          <p:nvPr/>
        </p:nvSpPr>
        <p:spPr>
          <a:xfrm>
            <a:off x="10727769" y="1706047"/>
            <a:ext cx="2495788" cy="636508"/>
          </a:xfrm>
          <a:prstGeom prst="rect">
            <a:avLst/>
          </a:prstGeom>
          <a:noFill/>
          <a:ln/>
        </p:spPr>
        <p:txBody>
          <a:bodyPr wrap="square" rtlCol="0" anchor="t"/>
          <a:lstStyle/>
          <a:p>
            <a:pPr indent="0" marL="0">
              <a:lnSpc>
                <a:spcPts val="2507"/>
              </a:lnSpc>
              <a:buNone/>
            </a:pPr>
            <a:r>
              <a:rPr lang="en-US" sz="2005" b="1" dirty="0">
                <a:solidFill>
                  <a:srgbClr val="FF726D"/>
                </a:solidFill>
                <a:latin typeface="Inconsolata" pitchFamily="34" charset="0"/>
                <a:ea typeface="Inconsolata" pitchFamily="34" charset="-122"/>
                <a:cs typeface="Inconsolata" pitchFamily="34" charset="-120"/>
              </a:rPr>
              <a:t>Inventory Stocking Recommendations</a:t>
            </a:r>
            <a:endParaRPr lang="en-US" sz="2005" dirty="0"/>
          </a:p>
        </p:txBody>
      </p:sp>
      <p:sp>
        <p:nvSpPr>
          <p:cNvPr id="22" name="Text 20"/>
          <p:cNvSpPr/>
          <p:nvPr/>
        </p:nvSpPr>
        <p:spPr>
          <a:xfrm>
            <a:off x="11053643" y="2464713"/>
            <a:ext cx="2169914" cy="651748"/>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Highest sales from Mobiles &amp; Tablets</a:t>
            </a:r>
            <a:endParaRPr lang="en-US" sz="1604" dirty="0"/>
          </a:p>
        </p:txBody>
      </p:sp>
      <p:sp>
        <p:nvSpPr>
          <p:cNvPr id="23" name="Text 21"/>
          <p:cNvSpPr/>
          <p:nvPr/>
        </p:nvSpPr>
        <p:spPr>
          <a:xfrm>
            <a:off x="11053643" y="3197900"/>
            <a:ext cx="2169914" cy="651748"/>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South region as the highest sales region</a:t>
            </a:r>
            <a:endParaRPr lang="en-US" sz="1604" dirty="0"/>
          </a:p>
        </p:txBody>
      </p:sp>
      <p:sp>
        <p:nvSpPr>
          <p:cNvPr id="24" name="Text 22"/>
          <p:cNvSpPr/>
          <p:nvPr/>
        </p:nvSpPr>
        <p:spPr>
          <a:xfrm>
            <a:off x="11053643" y="3931087"/>
            <a:ext cx="2169914" cy="1303496"/>
          </a:xfrm>
          <a:prstGeom prst="rect">
            <a:avLst/>
          </a:prstGeom>
          <a:noFill/>
          <a:ln/>
        </p:spPr>
        <p:txBody>
          <a:bodyPr wrap="squar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Recommend higher volume of Mobiles &amp; Tablets stock in local DC</a:t>
            </a:r>
            <a:endParaRPr lang="en-US" sz="1604" dirty="0"/>
          </a:p>
        </p:txBody>
      </p:sp>
      <p:sp>
        <p:nvSpPr>
          <p:cNvPr id="25" name="Shape 23"/>
          <p:cNvSpPr/>
          <p:nvPr/>
        </p:nvSpPr>
        <p:spPr>
          <a:xfrm>
            <a:off x="1203246" y="5642015"/>
            <a:ext cx="12223790" cy="2029063"/>
          </a:xfrm>
          <a:prstGeom prst="roundRect">
            <a:avLst>
              <a:gd name="adj" fmla="val 3012"/>
            </a:avLst>
          </a:prstGeom>
          <a:solidFill>
            <a:srgbClr val="382748"/>
          </a:solidFill>
          <a:ln/>
        </p:spPr>
      </p:sp>
      <p:sp>
        <p:nvSpPr>
          <p:cNvPr id="26" name="Text 24"/>
          <p:cNvSpPr/>
          <p:nvPr/>
        </p:nvSpPr>
        <p:spPr>
          <a:xfrm>
            <a:off x="1406962" y="5845731"/>
            <a:ext cx="2546628" cy="318254"/>
          </a:xfrm>
          <a:prstGeom prst="rect">
            <a:avLst/>
          </a:prstGeom>
          <a:noFill/>
          <a:ln/>
        </p:spPr>
        <p:txBody>
          <a:bodyPr wrap="none" rtlCol="0" anchor="t"/>
          <a:lstStyle/>
          <a:p>
            <a:pPr indent="0" marL="0">
              <a:lnSpc>
                <a:spcPts val="2507"/>
              </a:lnSpc>
              <a:buNone/>
            </a:pPr>
            <a:r>
              <a:rPr lang="en-US" sz="2005" b="1" dirty="0">
                <a:solidFill>
                  <a:srgbClr val="FF726D"/>
                </a:solidFill>
                <a:latin typeface="Inconsolata" pitchFamily="34" charset="0"/>
                <a:ea typeface="Inconsolata" pitchFamily="34" charset="-122"/>
                <a:cs typeface="Inconsolata" pitchFamily="34" charset="-120"/>
              </a:rPr>
              <a:t>Highlights:</a:t>
            </a:r>
            <a:endParaRPr lang="en-US" sz="2005" dirty="0"/>
          </a:p>
        </p:txBody>
      </p:sp>
      <p:sp>
        <p:nvSpPr>
          <p:cNvPr id="27" name="Text 25"/>
          <p:cNvSpPr/>
          <p:nvPr/>
        </p:nvSpPr>
        <p:spPr>
          <a:xfrm>
            <a:off x="1406962" y="6286143"/>
            <a:ext cx="11816358" cy="325874"/>
          </a:xfrm>
          <a:prstGeom prst="rect">
            <a:avLst/>
          </a:prstGeom>
          <a:noFill/>
          <a:ln/>
        </p:spPr>
        <p:txBody>
          <a:bodyPr wrap="none" rtlCol="0" anchor="t"/>
          <a:lstStyle/>
          <a:p>
            <a:pPr indent="0" marL="0">
              <a:lnSpc>
                <a:spcPts val="2567"/>
              </a:lnSpc>
              <a:buNone/>
            </a:pPr>
            <a:r>
              <a:rPr lang="en-US" sz="1604" dirty="0">
                <a:solidFill>
                  <a:srgbClr val="DAD1E6"/>
                </a:solidFill>
                <a:latin typeface="Fira Sans" pitchFamily="34" charset="0"/>
                <a:ea typeface="Fira Sans" pitchFamily="34" charset="-122"/>
                <a:cs typeface="Fira Sans" pitchFamily="34" charset="-120"/>
              </a:rPr>
              <a:t>Data highlights:</a:t>
            </a:r>
            <a:endParaRPr lang="en-US" sz="1604" dirty="0"/>
          </a:p>
        </p:txBody>
      </p:sp>
      <p:sp>
        <p:nvSpPr>
          <p:cNvPr id="28" name="Text 26"/>
          <p:cNvSpPr/>
          <p:nvPr/>
        </p:nvSpPr>
        <p:spPr>
          <a:xfrm>
            <a:off x="1732836" y="6734175"/>
            <a:ext cx="11490484" cy="325874"/>
          </a:xfrm>
          <a:prstGeom prst="rect">
            <a:avLst/>
          </a:prstGeom>
          <a:noFill/>
          <a:ln/>
        </p:spPr>
        <p:txBody>
          <a:bodyPr wrap="non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The product mix, sales, and pricing strategies.</a:t>
            </a:r>
            <a:endParaRPr lang="en-US" sz="1604" dirty="0"/>
          </a:p>
        </p:txBody>
      </p:sp>
      <p:sp>
        <p:nvSpPr>
          <p:cNvPr id="29" name="Text 27"/>
          <p:cNvSpPr/>
          <p:nvPr/>
        </p:nvSpPr>
        <p:spPr>
          <a:xfrm>
            <a:off x="1732836" y="7141488"/>
            <a:ext cx="11490484" cy="325874"/>
          </a:xfrm>
          <a:prstGeom prst="rect">
            <a:avLst/>
          </a:prstGeom>
          <a:noFill/>
          <a:ln/>
        </p:spPr>
        <p:txBody>
          <a:bodyPr wrap="none" rtlCol="0" anchor="t"/>
          <a:lstStyle/>
          <a:p>
            <a:pPr algn="l" marL="342900" indent="-342900">
              <a:lnSpc>
                <a:spcPts val="2567"/>
              </a:lnSpc>
              <a:buSzPct val="100000"/>
              <a:buChar char="•"/>
            </a:pPr>
            <a:r>
              <a:rPr lang="en-US" sz="1604" dirty="0">
                <a:solidFill>
                  <a:srgbClr val="DAD1E6"/>
                </a:solidFill>
                <a:latin typeface="Fira Sans" pitchFamily="34" charset="0"/>
                <a:ea typeface="Fira Sans" pitchFamily="34" charset="-122"/>
                <a:cs typeface="Fira Sans" pitchFamily="34" charset="-120"/>
              </a:rPr>
              <a:t>Focus on specific customer segments and category trends.</a:t>
            </a:r>
            <a:endParaRPr lang="en-US" sz="1604" dirty="0"/>
          </a:p>
        </p:txBody>
      </p:sp>
      <p:pic>
        <p:nvPicPr>
          <p:cNvPr id="3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12840" y="1504831"/>
            <a:ext cx="5418653" cy="677228"/>
          </a:xfrm>
          <a:prstGeom prst="rect">
            <a:avLst/>
          </a:prstGeom>
          <a:noFill/>
          <a:ln/>
        </p:spPr>
        <p:txBody>
          <a:bodyPr wrap="none" rtlCol="0" anchor="t"/>
          <a:lstStyle/>
          <a:p>
            <a:pPr indent="0" marL="0">
              <a:lnSpc>
                <a:spcPts val="5333"/>
              </a:lnSpc>
              <a:buNone/>
            </a:pPr>
            <a:r>
              <a:rPr lang="en-US" sz="4267" b="1" dirty="0">
                <a:solidFill>
                  <a:srgbClr val="FF726D"/>
                </a:solidFill>
                <a:latin typeface="Inconsolata" pitchFamily="34" charset="0"/>
                <a:ea typeface="Inconsolata" pitchFamily="34" charset="-122"/>
                <a:cs typeface="Inconsolata" pitchFamily="34" charset="-120"/>
              </a:rPr>
              <a:t>Lessons Learned</a:t>
            </a:r>
            <a:endParaRPr lang="en-US" sz="4267" dirty="0"/>
          </a:p>
        </p:txBody>
      </p:sp>
      <p:sp>
        <p:nvSpPr>
          <p:cNvPr id="5" name="Shape 3"/>
          <p:cNvSpPr/>
          <p:nvPr/>
        </p:nvSpPr>
        <p:spPr>
          <a:xfrm>
            <a:off x="812840" y="2615446"/>
            <a:ext cx="6394013" cy="4109204"/>
          </a:xfrm>
          <a:prstGeom prst="roundRect">
            <a:avLst>
              <a:gd name="adj" fmla="val 1582"/>
            </a:avLst>
          </a:prstGeom>
          <a:solidFill>
            <a:srgbClr val="382748"/>
          </a:solidFill>
          <a:ln/>
        </p:spPr>
      </p:sp>
      <p:sp>
        <p:nvSpPr>
          <p:cNvPr id="6" name="Text 4"/>
          <p:cNvSpPr/>
          <p:nvPr/>
        </p:nvSpPr>
        <p:spPr>
          <a:xfrm>
            <a:off x="1029533" y="2832140"/>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Data Challenges</a:t>
            </a:r>
            <a:endParaRPr lang="en-US" sz="2133" dirty="0"/>
          </a:p>
        </p:txBody>
      </p:sp>
      <p:sp>
        <p:nvSpPr>
          <p:cNvPr id="7" name="Text 5"/>
          <p:cNvSpPr/>
          <p:nvPr/>
        </p:nvSpPr>
        <p:spPr>
          <a:xfrm>
            <a:off x="1376243" y="3300889"/>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Limited access to Amazon sales data</a:t>
            </a:r>
            <a:endParaRPr lang="en-US" sz="1707" dirty="0"/>
          </a:p>
        </p:txBody>
      </p:sp>
      <p:sp>
        <p:nvSpPr>
          <p:cNvPr id="8" name="Text 6"/>
          <p:cNvSpPr/>
          <p:nvPr/>
        </p:nvSpPr>
        <p:spPr>
          <a:xfrm>
            <a:off x="1376243" y="3734276"/>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Utilized a clean sample dataset on Kaggle</a:t>
            </a:r>
            <a:endParaRPr lang="en-US" sz="1707" dirty="0"/>
          </a:p>
        </p:txBody>
      </p:sp>
      <p:sp>
        <p:nvSpPr>
          <p:cNvPr id="9" name="Text 7"/>
          <p:cNvSpPr/>
          <p:nvPr/>
        </p:nvSpPr>
        <p:spPr>
          <a:xfrm>
            <a:off x="1376243" y="4167664"/>
            <a:ext cx="5613916"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Considerations for reliability of trends during the COVID-19 crisis</a:t>
            </a:r>
            <a:endParaRPr lang="en-US" sz="1707" dirty="0"/>
          </a:p>
        </p:txBody>
      </p:sp>
      <p:sp>
        <p:nvSpPr>
          <p:cNvPr id="10" name="Text 8"/>
          <p:cNvSpPr/>
          <p:nvPr/>
        </p:nvSpPr>
        <p:spPr>
          <a:xfrm>
            <a:off x="1376243" y="4947761"/>
            <a:ext cx="5613916" cy="104013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Recognizing the potential benefits of a bigger dataset (multiple fiscal years) for deriving better conclusions and identifying possible correlations.</a:t>
            </a:r>
            <a:endParaRPr lang="en-US" sz="1707" dirty="0"/>
          </a:p>
        </p:txBody>
      </p:sp>
      <p:sp>
        <p:nvSpPr>
          <p:cNvPr id="11" name="Shape 9"/>
          <p:cNvSpPr/>
          <p:nvPr/>
        </p:nvSpPr>
        <p:spPr>
          <a:xfrm>
            <a:off x="7423547" y="2615446"/>
            <a:ext cx="6394013" cy="4109204"/>
          </a:xfrm>
          <a:prstGeom prst="roundRect">
            <a:avLst>
              <a:gd name="adj" fmla="val 1582"/>
            </a:avLst>
          </a:prstGeom>
          <a:solidFill>
            <a:srgbClr val="382748"/>
          </a:solidFill>
          <a:ln/>
        </p:spPr>
      </p:sp>
      <p:sp>
        <p:nvSpPr>
          <p:cNvPr id="12" name="Text 10"/>
          <p:cNvSpPr/>
          <p:nvPr/>
        </p:nvSpPr>
        <p:spPr>
          <a:xfrm>
            <a:off x="7640241" y="2832140"/>
            <a:ext cx="4333875"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Tech challenges and Future ideas</a:t>
            </a:r>
            <a:endParaRPr lang="en-US" sz="2133" dirty="0"/>
          </a:p>
        </p:txBody>
      </p:sp>
      <p:sp>
        <p:nvSpPr>
          <p:cNvPr id="13" name="Text 11"/>
          <p:cNvSpPr/>
          <p:nvPr/>
        </p:nvSpPr>
        <p:spPr>
          <a:xfrm>
            <a:off x="7986951" y="3300889"/>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Utilizing Git LFS for handling large data file uploads</a:t>
            </a:r>
            <a:endParaRPr lang="en-US" sz="1707" dirty="0"/>
          </a:p>
        </p:txBody>
      </p:sp>
      <p:sp>
        <p:nvSpPr>
          <p:cNvPr id="14" name="Text 12"/>
          <p:cNvSpPr/>
          <p:nvPr/>
        </p:nvSpPr>
        <p:spPr>
          <a:xfrm>
            <a:off x="7986951" y="3734276"/>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Addressing merge conflicts effectively</a:t>
            </a:r>
            <a:endParaRPr lang="en-US" sz="1707" dirty="0"/>
          </a:p>
        </p:txBody>
      </p:sp>
      <p:sp>
        <p:nvSpPr>
          <p:cNvPr id="15" name="Text 13"/>
          <p:cNvSpPr/>
          <p:nvPr/>
        </p:nvSpPr>
        <p:spPr>
          <a:xfrm>
            <a:off x="7986951" y="4167664"/>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Harnessing gamma.app for enhanced functionality</a:t>
            </a:r>
            <a:endParaRPr lang="en-US" sz="1707" dirty="0"/>
          </a:p>
        </p:txBody>
      </p:sp>
      <p:sp>
        <p:nvSpPr>
          <p:cNvPr id="16" name="Text 14"/>
          <p:cNvSpPr/>
          <p:nvPr/>
        </p:nvSpPr>
        <p:spPr>
          <a:xfrm>
            <a:off x="7986951" y="4601051"/>
            <a:ext cx="5613916"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Utilizing Jupyter Notebook Classic &amp; Rise for interactive features</a:t>
            </a:r>
            <a:endParaRPr lang="en-US" sz="1707" dirty="0"/>
          </a:p>
        </p:txBody>
      </p:sp>
      <p:sp>
        <p:nvSpPr>
          <p:cNvPr id="17" name="Text 15"/>
          <p:cNvSpPr/>
          <p:nvPr/>
        </p:nvSpPr>
        <p:spPr>
          <a:xfrm>
            <a:off x="7986951" y="5381149"/>
            <a:ext cx="5613916"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Implementing a modular development methodology </a:t>
            </a:r>
            <a:endParaRPr lang="en-US" sz="1707" dirty="0"/>
          </a:p>
        </p:txBody>
      </p:sp>
      <p:sp>
        <p:nvSpPr>
          <p:cNvPr id="18" name="Text 16"/>
          <p:cNvSpPr/>
          <p:nvPr/>
        </p:nvSpPr>
        <p:spPr>
          <a:xfrm>
            <a:off x="7986951" y="5814536"/>
            <a:ext cx="5613916"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Exploring diverse areas of interest during data gathering phase</a:t>
            </a:r>
            <a:endParaRPr lang="en-US" sz="1707" dirty="0"/>
          </a:p>
        </p:txBody>
      </p:sp>
      <p:pic>
        <p:nvPicPr>
          <p:cNvPr id="1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12840" y="2939177"/>
            <a:ext cx="5418653" cy="677228"/>
          </a:xfrm>
          <a:prstGeom prst="rect">
            <a:avLst/>
          </a:prstGeom>
          <a:noFill/>
          <a:ln/>
        </p:spPr>
        <p:txBody>
          <a:bodyPr wrap="none" rtlCol="0" anchor="t"/>
          <a:lstStyle/>
          <a:p>
            <a:pPr indent="0" marL="0">
              <a:lnSpc>
                <a:spcPts val="5333"/>
              </a:lnSpc>
              <a:buNone/>
            </a:pPr>
            <a:r>
              <a:rPr lang="en-US" sz="4267" b="1" dirty="0">
                <a:solidFill>
                  <a:srgbClr val="FF726D"/>
                </a:solidFill>
                <a:latin typeface="Inconsolata" pitchFamily="34" charset="0"/>
                <a:ea typeface="Inconsolata" pitchFamily="34" charset="-122"/>
                <a:cs typeface="Inconsolata" pitchFamily="34" charset="-120"/>
              </a:rPr>
              <a:t>- Q&amp;A </a:t>
            </a:r>
            <a:endParaRPr lang="en-US" sz="4267" dirty="0"/>
          </a:p>
        </p:txBody>
      </p:sp>
      <p:sp>
        <p:nvSpPr>
          <p:cNvPr id="5" name="Text 3"/>
          <p:cNvSpPr/>
          <p:nvPr/>
        </p:nvSpPr>
        <p:spPr>
          <a:xfrm>
            <a:off x="812840" y="3941445"/>
            <a:ext cx="5418653" cy="677228"/>
          </a:xfrm>
          <a:prstGeom prst="rect">
            <a:avLst/>
          </a:prstGeom>
          <a:noFill/>
          <a:ln/>
        </p:spPr>
        <p:txBody>
          <a:bodyPr wrap="none" rtlCol="0" anchor="t"/>
          <a:lstStyle/>
          <a:p>
            <a:pPr indent="0" marL="0">
              <a:lnSpc>
                <a:spcPts val="5333"/>
              </a:lnSpc>
              <a:buNone/>
            </a:pPr>
            <a:r>
              <a:rPr lang="en-US" sz="4267" b="1" dirty="0">
                <a:solidFill>
                  <a:srgbClr val="FF726D"/>
                </a:solidFill>
                <a:latin typeface="Inconsolata" pitchFamily="34" charset="0"/>
                <a:ea typeface="Inconsolata" pitchFamily="34" charset="-122"/>
                <a:cs typeface="Inconsolata" pitchFamily="34" charset="-120"/>
              </a:rPr>
              <a:t>Thank you</a:t>
            </a:r>
            <a:endParaRPr lang="en-US" sz="4267" dirty="0"/>
          </a:p>
        </p:txBody>
      </p:sp>
      <p:sp>
        <p:nvSpPr>
          <p:cNvPr id="6" name="Text 4"/>
          <p:cNvSpPr/>
          <p:nvPr/>
        </p:nvSpPr>
        <p:spPr>
          <a:xfrm>
            <a:off x="812840" y="4943713"/>
            <a:ext cx="13004721" cy="346710"/>
          </a:xfrm>
          <a:prstGeom prst="rect">
            <a:avLst/>
          </a:prstGeom>
          <a:noFill/>
          <a:ln/>
        </p:spPr>
        <p:txBody>
          <a:bodyPr wrap="none" rtlCol="0" anchor="t"/>
          <a:lstStyle/>
          <a:p>
            <a:pPr indent="0" marL="0">
              <a:lnSpc>
                <a:spcPts val="2731"/>
              </a:lnSpc>
              <a:buNone/>
            </a:pPr>
            <a:endParaRPr lang="en-US" sz="1707"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12840" y="1193244"/>
            <a:ext cx="7477720" cy="934760"/>
          </a:xfrm>
          <a:prstGeom prst="rect">
            <a:avLst/>
          </a:prstGeom>
          <a:noFill/>
          <a:ln/>
        </p:spPr>
        <p:txBody>
          <a:bodyPr wrap="none" rtlCol="0" anchor="t"/>
          <a:lstStyle/>
          <a:p>
            <a:pPr indent="0" marL="0">
              <a:lnSpc>
                <a:spcPts val="7360"/>
              </a:lnSpc>
              <a:buNone/>
            </a:pPr>
            <a:r>
              <a:rPr lang="en-US" sz="5888" b="1" dirty="0">
                <a:solidFill>
                  <a:srgbClr val="FF726D"/>
                </a:solidFill>
                <a:latin typeface="Inconsolata" pitchFamily="34" charset="0"/>
                <a:ea typeface="Inconsolata" pitchFamily="34" charset="-122"/>
                <a:cs typeface="Inconsolata" pitchFamily="34" charset="-120"/>
              </a:rPr>
              <a:t>Approach</a:t>
            </a:r>
            <a:endParaRPr lang="en-US" sz="5888" dirty="0"/>
          </a:p>
        </p:txBody>
      </p:sp>
      <p:sp>
        <p:nvSpPr>
          <p:cNvPr id="5" name="Text 3"/>
          <p:cNvSpPr/>
          <p:nvPr/>
        </p:nvSpPr>
        <p:spPr>
          <a:xfrm>
            <a:off x="1159550" y="2561392"/>
            <a:ext cx="12658011"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Assigned lead person for each section of the project as follows:</a:t>
            </a:r>
            <a:endParaRPr lang="en-US" sz="1707" dirty="0"/>
          </a:p>
        </p:txBody>
      </p:sp>
      <p:sp>
        <p:nvSpPr>
          <p:cNvPr id="6" name="Text 4"/>
          <p:cNvSpPr/>
          <p:nvPr/>
        </p:nvSpPr>
        <p:spPr>
          <a:xfrm>
            <a:off x="1506379" y="2994779"/>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Christine Chung (Documentation Lead)</a:t>
            </a:r>
            <a:endParaRPr lang="en-US" sz="1707" dirty="0"/>
          </a:p>
        </p:txBody>
      </p:sp>
      <p:sp>
        <p:nvSpPr>
          <p:cNvPr id="7" name="Text 5"/>
          <p:cNvSpPr/>
          <p:nvPr/>
        </p:nvSpPr>
        <p:spPr>
          <a:xfrm>
            <a:off x="1506379" y="3428167"/>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Andy Bhanderi (Presentation Lead)</a:t>
            </a:r>
            <a:endParaRPr lang="en-US" sz="1707" dirty="0"/>
          </a:p>
        </p:txBody>
      </p:sp>
      <p:sp>
        <p:nvSpPr>
          <p:cNvPr id="8" name="Text 6"/>
          <p:cNvSpPr/>
          <p:nvPr/>
        </p:nvSpPr>
        <p:spPr>
          <a:xfrm>
            <a:off x="1506379" y="3861554"/>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Dzemal Crnkic (Software Version Control Lead)</a:t>
            </a:r>
            <a:endParaRPr lang="en-US" sz="1707" dirty="0"/>
          </a:p>
        </p:txBody>
      </p:sp>
      <p:sp>
        <p:nvSpPr>
          <p:cNvPr id="9" name="Text 7"/>
          <p:cNvSpPr/>
          <p:nvPr/>
        </p:nvSpPr>
        <p:spPr>
          <a:xfrm>
            <a:off x="1506379" y="4294942"/>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Shephali Dubey (Visualization Lead)</a:t>
            </a:r>
            <a:endParaRPr lang="en-US" sz="1707" dirty="0"/>
          </a:p>
        </p:txBody>
      </p:sp>
      <p:sp>
        <p:nvSpPr>
          <p:cNvPr id="10" name="Text 8"/>
          <p:cNvSpPr/>
          <p:nvPr/>
        </p:nvSpPr>
        <p:spPr>
          <a:xfrm>
            <a:off x="1506379" y="4728329"/>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Girish Hossalli (Data Analysis Lead)</a:t>
            </a:r>
            <a:endParaRPr lang="en-US" sz="1707" dirty="0"/>
          </a:p>
        </p:txBody>
      </p:sp>
      <p:sp>
        <p:nvSpPr>
          <p:cNvPr id="11" name="Text 9"/>
          <p:cNvSpPr/>
          <p:nvPr/>
        </p:nvSpPr>
        <p:spPr>
          <a:xfrm>
            <a:off x="1506379" y="5161717"/>
            <a:ext cx="12311182" cy="346710"/>
          </a:xfrm>
          <a:prstGeom prst="rect">
            <a:avLst/>
          </a:prstGeom>
          <a:noFill/>
          <a:ln/>
        </p:spPr>
        <p:txBody>
          <a:bodyPr wrap="none" rtlCol="0" anchor="t"/>
          <a:lstStyle/>
          <a:p>
            <a:pPr algn="l" lvl="1" marL="6858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J'mari Hawkins (Data Acquisition Lead)</a:t>
            </a:r>
            <a:endParaRPr lang="en-US" sz="1707" dirty="0"/>
          </a:p>
        </p:txBody>
      </p:sp>
      <p:sp>
        <p:nvSpPr>
          <p:cNvPr id="12" name="Text 10"/>
          <p:cNvSpPr/>
          <p:nvPr/>
        </p:nvSpPr>
        <p:spPr>
          <a:xfrm>
            <a:off x="812840" y="5752267"/>
            <a:ext cx="13004721" cy="346710"/>
          </a:xfrm>
          <a:prstGeom prst="rect">
            <a:avLst/>
          </a:prstGeom>
          <a:noFill/>
          <a:ln/>
        </p:spPr>
        <p:txBody>
          <a:bodyPr wrap="none" rtlCol="0" anchor="t"/>
          <a:lstStyle/>
          <a:p>
            <a:pPr indent="0" marL="0">
              <a:lnSpc>
                <a:spcPts val="2731"/>
              </a:lnSpc>
              <a:buNone/>
            </a:pPr>
            <a:endParaRPr lang="en-US" sz="1707" dirty="0"/>
          </a:p>
        </p:txBody>
      </p:sp>
      <p:sp>
        <p:nvSpPr>
          <p:cNvPr id="13" name="Text 11"/>
          <p:cNvSpPr/>
          <p:nvPr/>
        </p:nvSpPr>
        <p:spPr>
          <a:xfrm>
            <a:off x="1159550" y="6342817"/>
            <a:ext cx="12658011"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Every person was involved in every aspect of the project rather than 1 person doing 1 part of the project and the lead person was responsible for leading , recommending , and assisting the team members for their assigned section.</a:t>
            </a:r>
            <a:endParaRPr lang="en-US" sz="1707"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267"/>
          </a:xfrm>
          <a:prstGeom prst="rect">
            <a:avLst/>
          </a:prstGeom>
          <a:solidFill>
            <a:srgbClr val="241631"/>
          </a:solidFill>
          <a:ln/>
        </p:spPr>
      </p:sp>
      <p:sp>
        <p:nvSpPr>
          <p:cNvPr id="4" name="Text 2"/>
          <p:cNvSpPr/>
          <p:nvPr/>
        </p:nvSpPr>
        <p:spPr>
          <a:xfrm>
            <a:off x="1591866" y="524589"/>
            <a:ext cx="4769406" cy="596146"/>
          </a:xfrm>
          <a:prstGeom prst="rect">
            <a:avLst/>
          </a:prstGeom>
          <a:noFill/>
          <a:ln/>
        </p:spPr>
        <p:txBody>
          <a:bodyPr wrap="none" rtlCol="0" anchor="t"/>
          <a:lstStyle/>
          <a:p>
            <a:pPr indent="0" marL="0">
              <a:lnSpc>
                <a:spcPts val="4694"/>
              </a:lnSpc>
              <a:buNone/>
            </a:pPr>
            <a:r>
              <a:rPr lang="en-US" sz="3756" b="1" dirty="0">
                <a:solidFill>
                  <a:srgbClr val="FF726D"/>
                </a:solidFill>
                <a:latin typeface="Inconsolata" pitchFamily="34" charset="0"/>
                <a:ea typeface="Inconsolata" pitchFamily="34" charset="-122"/>
                <a:cs typeface="Inconsolata" pitchFamily="34" charset="-120"/>
              </a:rPr>
              <a:t>Table of Content</a:t>
            </a:r>
            <a:endParaRPr lang="en-US" sz="3756" dirty="0"/>
          </a:p>
        </p:txBody>
      </p:sp>
      <p:pic>
        <p:nvPicPr>
          <p:cNvPr id="5" name="Image 0" descr="preencoded.png">    </p:cNvPr>
          <p:cNvPicPr>
            <a:picLocks noChangeAspect="1"/>
          </p:cNvPicPr>
          <p:nvPr/>
        </p:nvPicPr>
        <p:blipFill>
          <a:blip r:embed="rId1"/>
          <a:stretch>
            <a:fillRect/>
          </a:stretch>
        </p:blipFill>
        <p:spPr>
          <a:xfrm>
            <a:off x="1591866" y="1502212"/>
            <a:ext cx="3815477" cy="763072"/>
          </a:xfrm>
          <a:prstGeom prst="rect">
            <a:avLst/>
          </a:prstGeom>
        </p:spPr>
      </p:pic>
      <p:sp>
        <p:nvSpPr>
          <p:cNvPr id="6" name="Text 3"/>
          <p:cNvSpPr/>
          <p:nvPr/>
        </p:nvSpPr>
        <p:spPr>
          <a:xfrm>
            <a:off x="2068711" y="255139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Objectives</a:t>
            </a:r>
            <a:endParaRPr lang="en-US" sz="2253" dirty="0"/>
          </a:p>
        </p:txBody>
      </p:sp>
      <p:pic>
        <p:nvPicPr>
          <p:cNvPr id="7" name="Image 1" descr="preencoded.png">    </p:cNvPr>
          <p:cNvPicPr>
            <a:picLocks noChangeAspect="1"/>
          </p:cNvPicPr>
          <p:nvPr/>
        </p:nvPicPr>
        <p:blipFill>
          <a:blip r:embed="rId2"/>
          <a:stretch>
            <a:fillRect/>
          </a:stretch>
        </p:blipFill>
        <p:spPr>
          <a:xfrm>
            <a:off x="5407343" y="1502212"/>
            <a:ext cx="3815596" cy="763072"/>
          </a:xfrm>
          <a:prstGeom prst="rect">
            <a:avLst/>
          </a:prstGeom>
        </p:spPr>
      </p:pic>
      <p:sp>
        <p:nvSpPr>
          <p:cNvPr id="8" name="Text 4"/>
          <p:cNvSpPr/>
          <p:nvPr/>
        </p:nvSpPr>
        <p:spPr>
          <a:xfrm>
            <a:off x="5884307" y="255139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Data Sources</a:t>
            </a:r>
            <a:endParaRPr lang="en-US" sz="2253" dirty="0"/>
          </a:p>
        </p:txBody>
      </p:sp>
      <p:pic>
        <p:nvPicPr>
          <p:cNvPr id="9" name="Image 2" descr="preencoded.png">    </p:cNvPr>
          <p:cNvPicPr>
            <a:picLocks noChangeAspect="1"/>
          </p:cNvPicPr>
          <p:nvPr/>
        </p:nvPicPr>
        <p:blipFill>
          <a:blip r:embed="rId3"/>
          <a:stretch>
            <a:fillRect/>
          </a:stretch>
        </p:blipFill>
        <p:spPr>
          <a:xfrm>
            <a:off x="9222938" y="1502212"/>
            <a:ext cx="3815596" cy="763072"/>
          </a:xfrm>
          <a:prstGeom prst="rect">
            <a:avLst/>
          </a:prstGeom>
        </p:spPr>
      </p:pic>
      <p:sp>
        <p:nvSpPr>
          <p:cNvPr id="10" name="Text 5"/>
          <p:cNvSpPr/>
          <p:nvPr/>
        </p:nvSpPr>
        <p:spPr>
          <a:xfrm>
            <a:off x="9699903" y="255139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Demographics</a:t>
            </a:r>
            <a:endParaRPr lang="en-US" sz="2253" dirty="0"/>
          </a:p>
        </p:txBody>
      </p:sp>
      <p:pic>
        <p:nvPicPr>
          <p:cNvPr id="11" name="Image 3" descr="preencoded.png">    </p:cNvPr>
          <p:cNvPicPr>
            <a:picLocks noChangeAspect="1"/>
          </p:cNvPicPr>
          <p:nvPr/>
        </p:nvPicPr>
        <p:blipFill>
          <a:blip r:embed="rId4"/>
          <a:stretch>
            <a:fillRect/>
          </a:stretch>
        </p:blipFill>
        <p:spPr>
          <a:xfrm>
            <a:off x="1591866" y="3386018"/>
            <a:ext cx="3815477" cy="763072"/>
          </a:xfrm>
          <a:prstGeom prst="rect">
            <a:avLst/>
          </a:prstGeom>
        </p:spPr>
      </p:pic>
      <p:sp>
        <p:nvSpPr>
          <p:cNvPr id="12" name="Text 6"/>
          <p:cNvSpPr/>
          <p:nvPr/>
        </p:nvSpPr>
        <p:spPr>
          <a:xfrm>
            <a:off x="2068711" y="4435197"/>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Order Trends</a:t>
            </a:r>
            <a:endParaRPr lang="en-US" sz="2253" dirty="0"/>
          </a:p>
        </p:txBody>
      </p:sp>
      <p:pic>
        <p:nvPicPr>
          <p:cNvPr id="13" name="Image 4" descr="preencoded.png">    </p:cNvPr>
          <p:cNvPicPr>
            <a:picLocks noChangeAspect="1"/>
          </p:cNvPicPr>
          <p:nvPr/>
        </p:nvPicPr>
        <p:blipFill>
          <a:blip r:embed="rId5"/>
          <a:stretch>
            <a:fillRect/>
          </a:stretch>
        </p:blipFill>
        <p:spPr>
          <a:xfrm>
            <a:off x="5407343" y="3386018"/>
            <a:ext cx="3815596" cy="763072"/>
          </a:xfrm>
          <a:prstGeom prst="rect">
            <a:avLst/>
          </a:prstGeom>
        </p:spPr>
      </p:pic>
      <p:sp>
        <p:nvSpPr>
          <p:cNvPr id="14" name="Text 7"/>
          <p:cNvSpPr/>
          <p:nvPr/>
        </p:nvSpPr>
        <p:spPr>
          <a:xfrm>
            <a:off x="5884307" y="4435197"/>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Sales Trends</a:t>
            </a:r>
            <a:endParaRPr lang="en-US" sz="2253" dirty="0"/>
          </a:p>
        </p:txBody>
      </p:sp>
      <p:sp>
        <p:nvSpPr>
          <p:cNvPr id="15" name="Text 8"/>
          <p:cNvSpPr/>
          <p:nvPr/>
        </p:nvSpPr>
        <p:spPr>
          <a:xfrm>
            <a:off x="5598081" y="4907399"/>
            <a:ext cx="3434120" cy="305157"/>
          </a:xfrm>
          <a:prstGeom prst="rect">
            <a:avLst/>
          </a:prstGeom>
          <a:noFill/>
          <a:ln/>
        </p:spPr>
        <p:txBody>
          <a:bodyPr wrap="none" rtlCol="0" anchor="t"/>
          <a:lstStyle/>
          <a:p>
            <a:pPr algn="ctr" indent="0" marL="0">
              <a:lnSpc>
                <a:spcPts val="2404"/>
              </a:lnSpc>
              <a:buNone/>
            </a:pPr>
            <a:endParaRPr lang="en-US" sz="1502" dirty="0"/>
          </a:p>
        </p:txBody>
      </p:sp>
      <p:pic>
        <p:nvPicPr>
          <p:cNvPr id="16" name="Image 5" descr="preencoded.png">    </p:cNvPr>
          <p:cNvPicPr>
            <a:picLocks noChangeAspect="1"/>
          </p:cNvPicPr>
          <p:nvPr/>
        </p:nvPicPr>
        <p:blipFill>
          <a:blip r:embed="rId6"/>
          <a:stretch>
            <a:fillRect/>
          </a:stretch>
        </p:blipFill>
        <p:spPr>
          <a:xfrm>
            <a:off x="9222938" y="3386018"/>
            <a:ext cx="3815596" cy="763072"/>
          </a:xfrm>
          <a:prstGeom prst="rect">
            <a:avLst/>
          </a:prstGeom>
        </p:spPr>
      </p:pic>
      <p:sp>
        <p:nvSpPr>
          <p:cNvPr id="17" name="Text 9"/>
          <p:cNvSpPr/>
          <p:nvPr/>
        </p:nvSpPr>
        <p:spPr>
          <a:xfrm>
            <a:off x="9699903" y="4435197"/>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Discount </a:t>
            </a:r>
            <a:endParaRPr lang="en-US" sz="2253" dirty="0"/>
          </a:p>
        </p:txBody>
      </p:sp>
      <p:sp>
        <p:nvSpPr>
          <p:cNvPr id="18" name="Text 10"/>
          <p:cNvSpPr/>
          <p:nvPr/>
        </p:nvSpPr>
        <p:spPr>
          <a:xfrm>
            <a:off x="9413677" y="4907399"/>
            <a:ext cx="3434120" cy="305157"/>
          </a:xfrm>
          <a:prstGeom prst="rect">
            <a:avLst/>
          </a:prstGeom>
          <a:noFill/>
          <a:ln/>
        </p:spPr>
        <p:txBody>
          <a:bodyPr wrap="none" rtlCol="0" anchor="t"/>
          <a:lstStyle/>
          <a:p>
            <a:pPr algn="ctr" indent="0" marL="0">
              <a:lnSpc>
                <a:spcPts val="2404"/>
              </a:lnSpc>
              <a:buNone/>
            </a:pPr>
            <a:endParaRPr lang="en-US" sz="1502" dirty="0"/>
          </a:p>
        </p:txBody>
      </p:sp>
      <p:pic>
        <p:nvPicPr>
          <p:cNvPr id="19" name="Image 6" descr="preencoded.png">    </p:cNvPr>
          <p:cNvPicPr>
            <a:picLocks noChangeAspect="1"/>
          </p:cNvPicPr>
          <p:nvPr/>
        </p:nvPicPr>
        <p:blipFill>
          <a:blip r:embed="rId7"/>
          <a:stretch>
            <a:fillRect/>
          </a:stretch>
        </p:blipFill>
        <p:spPr>
          <a:xfrm>
            <a:off x="1591866" y="5689402"/>
            <a:ext cx="3815477" cy="763072"/>
          </a:xfrm>
          <a:prstGeom prst="rect">
            <a:avLst/>
          </a:prstGeom>
        </p:spPr>
      </p:pic>
      <p:sp>
        <p:nvSpPr>
          <p:cNvPr id="20" name="Text 11"/>
          <p:cNvSpPr/>
          <p:nvPr/>
        </p:nvSpPr>
        <p:spPr>
          <a:xfrm>
            <a:off x="2068711" y="673858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Consumer Sentiment</a:t>
            </a:r>
            <a:endParaRPr lang="en-US" sz="2253" dirty="0"/>
          </a:p>
        </p:txBody>
      </p:sp>
      <p:sp>
        <p:nvSpPr>
          <p:cNvPr id="21" name="Text 12"/>
          <p:cNvSpPr/>
          <p:nvPr/>
        </p:nvSpPr>
        <p:spPr>
          <a:xfrm>
            <a:off x="1782604" y="7210782"/>
            <a:ext cx="3434001" cy="305157"/>
          </a:xfrm>
          <a:prstGeom prst="rect">
            <a:avLst/>
          </a:prstGeom>
          <a:noFill/>
          <a:ln/>
        </p:spPr>
        <p:txBody>
          <a:bodyPr wrap="none" rtlCol="0" anchor="t"/>
          <a:lstStyle/>
          <a:p>
            <a:pPr algn="ctr" indent="0" marL="0">
              <a:lnSpc>
                <a:spcPts val="2404"/>
              </a:lnSpc>
              <a:buNone/>
            </a:pPr>
            <a:endParaRPr lang="en-US" sz="1502" dirty="0"/>
          </a:p>
        </p:txBody>
      </p:sp>
      <p:pic>
        <p:nvPicPr>
          <p:cNvPr id="22" name="Image 7" descr="preencoded.png">    </p:cNvPr>
          <p:cNvPicPr>
            <a:picLocks noChangeAspect="1"/>
          </p:cNvPicPr>
          <p:nvPr/>
        </p:nvPicPr>
        <p:blipFill>
          <a:blip r:embed="rId8"/>
          <a:stretch>
            <a:fillRect/>
          </a:stretch>
        </p:blipFill>
        <p:spPr>
          <a:xfrm>
            <a:off x="5407343" y="5689402"/>
            <a:ext cx="3815596" cy="763072"/>
          </a:xfrm>
          <a:prstGeom prst="rect">
            <a:avLst/>
          </a:prstGeom>
        </p:spPr>
      </p:pic>
      <p:sp>
        <p:nvSpPr>
          <p:cNvPr id="23" name="Text 13"/>
          <p:cNvSpPr/>
          <p:nvPr/>
        </p:nvSpPr>
        <p:spPr>
          <a:xfrm>
            <a:off x="5884307" y="673858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Conclusions</a:t>
            </a:r>
            <a:endParaRPr lang="en-US" sz="2253" dirty="0"/>
          </a:p>
        </p:txBody>
      </p:sp>
      <p:sp>
        <p:nvSpPr>
          <p:cNvPr id="24" name="Text 14"/>
          <p:cNvSpPr/>
          <p:nvPr/>
        </p:nvSpPr>
        <p:spPr>
          <a:xfrm>
            <a:off x="5598081" y="7210782"/>
            <a:ext cx="3434120" cy="305157"/>
          </a:xfrm>
          <a:prstGeom prst="rect">
            <a:avLst/>
          </a:prstGeom>
          <a:noFill/>
          <a:ln/>
        </p:spPr>
        <p:txBody>
          <a:bodyPr wrap="none" rtlCol="0" anchor="t"/>
          <a:lstStyle/>
          <a:p>
            <a:pPr algn="ctr" indent="0" marL="0">
              <a:lnSpc>
                <a:spcPts val="2404"/>
              </a:lnSpc>
              <a:buNone/>
            </a:pPr>
            <a:endParaRPr lang="en-US" sz="1502" dirty="0"/>
          </a:p>
        </p:txBody>
      </p:sp>
      <p:pic>
        <p:nvPicPr>
          <p:cNvPr id="25" name="Image 8" descr="preencoded.png">    </p:cNvPr>
          <p:cNvPicPr>
            <a:picLocks noChangeAspect="1"/>
          </p:cNvPicPr>
          <p:nvPr/>
        </p:nvPicPr>
        <p:blipFill>
          <a:blip r:embed="rId9"/>
          <a:stretch>
            <a:fillRect/>
          </a:stretch>
        </p:blipFill>
        <p:spPr>
          <a:xfrm>
            <a:off x="9222938" y="5689402"/>
            <a:ext cx="3815596" cy="763072"/>
          </a:xfrm>
          <a:prstGeom prst="rect">
            <a:avLst/>
          </a:prstGeom>
        </p:spPr>
      </p:pic>
      <p:sp>
        <p:nvSpPr>
          <p:cNvPr id="26" name="Text 15"/>
          <p:cNvSpPr/>
          <p:nvPr/>
        </p:nvSpPr>
        <p:spPr>
          <a:xfrm>
            <a:off x="9699903" y="6738580"/>
            <a:ext cx="2861667" cy="357783"/>
          </a:xfrm>
          <a:prstGeom prst="rect">
            <a:avLst/>
          </a:prstGeom>
          <a:noFill/>
          <a:ln/>
        </p:spPr>
        <p:txBody>
          <a:bodyPr wrap="none" rtlCol="0" anchor="t"/>
          <a:lstStyle/>
          <a:p>
            <a:pPr algn="ctr" indent="0" marL="0">
              <a:lnSpc>
                <a:spcPts val="2817"/>
              </a:lnSpc>
              <a:buNone/>
            </a:pPr>
            <a:r>
              <a:rPr lang="en-US" sz="2253" b="1" dirty="0">
                <a:solidFill>
                  <a:srgbClr val="FF726D"/>
                </a:solidFill>
                <a:latin typeface="Inconsolata" pitchFamily="34" charset="0"/>
                <a:ea typeface="Inconsolata" pitchFamily="34" charset="-122"/>
                <a:cs typeface="Inconsolata" pitchFamily="34" charset="-120"/>
              </a:rPr>
              <a:t>Lessons Learned</a:t>
            </a:r>
            <a:endParaRPr lang="en-US" sz="2253" dirty="0"/>
          </a:p>
        </p:txBody>
      </p:sp>
      <p:sp>
        <p:nvSpPr>
          <p:cNvPr id="27" name="Text 16"/>
          <p:cNvSpPr/>
          <p:nvPr/>
        </p:nvSpPr>
        <p:spPr>
          <a:xfrm>
            <a:off x="9413677" y="7210782"/>
            <a:ext cx="3434120" cy="305157"/>
          </a:xfrm>
          <a:prstGeom prst="rect">
            <a:avLst/>
          </a:prstGeom>
          <a:noFill/>
          <a:ln/>
        </p:spPr>
        <p:txBody>
          <a:bodyPr wrap="none" rtlCol="0" anchor="t"/>
          <a:lstStyle/>
          <a:p>
            <a:pPr algn="l" indent="0" marL="0">
              <a:lnSpc>
                <a:spcPts val="2404"/>
              </a:lnSpc>
              <a:buNone/>
            </a:pPr>
            <a:endParaRPr lang="en-US" sz="1502" dirty="0"/>
          </a:p>
        </p:txBody>
      </p:sp>
      <p:pic>
        <p:nvPicPr>
          <p:cNvPr id="28" name="Image 9" descr="preencoded.png">
            <a:hlinkClick r:id="rId11" tooltip=""/>
          </p:cNvPr>
          <p:cNvPicPr>
            <a:picLocks noChangeAspect="1"/>
          </p:cNvPicPr>
          <p:nvPr/>
        </p:nvPicPr>
        <p:blipFill>
          <a:blip r:embed="rId10"/>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12840" y="1764863"/>
            <a:ext cx="5418653" cy="677228"/>
          </a:xfrm>
          <a:prstGeom prst="rect">
            <a:avLst/>
          </a:prstGeom>
          <a:noFill/>
          <a:ln/>
        </p:spPr>
        <p:txBody>
          <a:bodyPr wrap="none" rtlCol="0" anchor="t"/>
          <a:lstStyle/>
          <a:p>
            <a:pPr indent="0" marL="0">
              <a:lnSpc>
                <a:spcPts val="5333"/>
              </a:lnSpc>
              <a:buNone/>
            </a:pPr>
            <a:r>
              <a:rPr lang="en-US" sz="4267" b="1" dirty="0">
                <a:solidFill>
                  <a:srgbClr val="FF726D"/>
                </a:solidFill>
                <a:latin typeface="Inconsolata" pitchFamily="34" charset="0"/>
                <a:ea typeface="Inconsolata" pitchFamily="34" charset="-122"/>
                <a:cs typeface="Inconsolata" pitchFamily="34" charset="-120"/>
              </a:rPr>
              <a:t>Objectives</a:t>
            </a:r>
            <a:endParaRPr lang="en-US" sz="4267" dirty="0"/>
          </a:p>
        </p:txBody>
      </p:sp>
      <p:sp>
        <p:nvSpPr>
          <p:cNvPr id="5" name="Shape 3"/>
          <p:cNvSpPr/>
          <p:nvPr/>
        </p:nvSpPr>
        <p:spPr>
          <a:xfrm>
            <a:off x="812840" y="2875478"/>
            <a:ext cx="4190405" cy="3589139"/>
          </a:xfrm>
          <a:prstGeom prst="roundRect">
            <a:avLst>
              <a:gd name="adj" fmla="val 1812"/>
            </a:avLst>
          </a:prstGeom>
          <a:solidFill>
            <a:srgbClr val="382748"/>
          </a:solidFill>
          <a:ln/>
        </p:spPr>
      </p:sp>
      <p:sp>
        <p:nvSpPr>
          <p:cNvPr id="6" name="Text 4"/>
          <p:cNvSpPr/>
          <p:nvPr/>
        </p:nvSpPr>
        <p:spPr>
          <a:xfrm>
            <a:off x="1029533" y="3092172"/>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Primary Objective</a:t>
            </a:r>
            <a:endParaRPr lang="en-US" sz="2133" dirty="0"/>
          </a:p>
        </p:txBody>
      </p:sp>
      <p:sp>
        <p:nvSpPr>
          <p:cNvPr id="7" name="Text 5"/>
          <p:cNvSpPr/>
          <p:nvPr/>
        </p:nvSpPr>
        <p:spPr>
          <a:xfrm>
            <a:off x="1376243" y="3560921"/>
            <a:ext cx="3410307"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Analyze Amazon sales data from October 2020 to September 2021.</a:t>
            </a:r>
            <a:endParaRPr lang="en-US" sz="1707" dirty="0"/>
          </a:p>
        </p:txBody>
      </p:sp>
      <p:sp>
        <p:nvSpPr>
          <p:cNvPr id="8" name="Shape 6"/>
          <p:cNvSpPr/>
          <p:nvPr/>
        </p:nvSpPr>
        <p:spPr>
          <a:xfrm>
            <a:off x="5219938" y="2875478"/>
            <a:ext cx="4190405" cy="3589139"/>
          </a:xfrm>
          <a:prstGeom prst="roundRect">
            <a:avLst>
              <a:gd name="adj" fmla="val 1812"/>
            </a:avLst>
          </a:prstGeom>
          <a:solidFill>
            <a:srgbClr val="382748"/>
          </a:solidFill>
          <a:ln/>
        </p:spPr>
      </p:sp>
      <p:sp>
        <p:nvSpPr>
          <p:cNvPr id="9" name="Text 7"/>
          <p:cNvSpPr/>
          <p:nvPr/>
        </p:nvSpPr>
        <p:spPr>
          <a:xfrm>
            <a:off x="5436632" y="3092172"/>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Motivations</a:t>
            </a:r>
            <a:endParaRPr lang="en-US" sz="2133" dirty="0"/>
          </a:p>
        </p:txBody>
      </p:sp>
      <p:sp>
        <p:nvSpPr>
          <p:cNvPr id="10" name="Text 8"/>
          <p:cNvSpPr/>
          <p:nvPr/>
        </p:nvSpPr>
        <p:spPr>
          <a:xfrm>
            <a:off x="5783342" y="3560921"/>
            <a:ext cx="3410307"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Identify growth opportunities</a:t>
            </a:r>
            <a:endParaRPr lang="en-US" sz="1707" dirty="0"/>
          </a:p>
        </p:txBody>
      </p:sp>
      <p:sp>
        <p:nvSpPr>
          <p:cNvPr id="11" name="Text 9"/>
          <p:cNvSpPr/>
          <p:nvPr/>
        </p:nvSpPr>
        <p:spPr>
          <a:xfrm>
            <a:off x="5783342" y="3994309"/>
            <a:ext cx="3410307"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Optimize sales processes and forecasting</a:t>
            </a:r>
            <a:endParaRPr lang="en-US" sz="1707" dirty="0"/>
          </a:p>
        </p:txBody>
      </p:sp>
      <p:sp>
        <p:nvSpPr>
          <p:cNvPr id="12" name="Text 10"/>
          <p:cNvSpPr/>
          <p:nvPr/>
        </p:nvSpPr>
        <p:spPr>
          <a:xfrm>
            <a:off x="5783342" y="4774406"/>
            <a:ext cx="3410307"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Evaluate customer satisfaction and retention</a:t>
            </a:r>
            <a:endParaRPr lang="en-US" sz="1707" dirty="0"/>
          </a:p>
        </p:txBody>
      </p:sp>
      <p:sp>
        <p:nvSpPr>
          <p:cNvPr id="13" name="Text 11"/>
          <p:cNvSpPr/>
          <p:nvPr/>
        </p:nvSpPr>
        <p:spPr>
          <a:xfrm>
            <a:off x="5783342" y="5554504"/>
            <a:ext cx="3410307" cy="693420"/>
          </a:xfrm>
          <a:prstGeom prst="rect">
            <a:avLst/>
          </a:prstGeom>
          <a:noFill/>
          <a:ln/>
        </p:spPr>
        <p:txBody>
          <a:bodyPr wrap="squar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Promote data-driven decision-making</a:t>
            </a:r>
            <a:endParaRPr lang="en-US" sz="1707" dirty="0"/>
          </a:p>
        </p:txBody>
      </p:sp>
      <p:sp>
        <p:nvSpPr>
          <p:cNvPr id="14" name="Shape 12"/>
          <p:cNvSpPr/>
          <p:nvPr/>
        </p:nvSpPr>
        <p:spPr>
          <a:xfrm>
            <a:off x="9627037" y="2875478"/>
            <a:ext cx="4190405" cy="3589139"/>
          </a:xfrm>
          <a:prstGeom prst="roundRect">
            <a:avLst>
              <a:gd name="adj" fmla="val 1812"/>
            </a:avLst>
          </a:prstGeom>
          <a:solidFill>
            <a:srgbClr val="382748"/>
          </a:solidFill>
          <a:ln/>
        </p:spPr>
      </p:sp>
      <p:sp>
        <p:nvSpPr>
          <p:cNvPr id="15" name="Text 13"/>
          <p:cNvSpPr/>
          <p:nvPr/>
        </p:nvSpPr>
        <p:spPr>
          <a:xfrm>
            <a:off x="9843730" y="3092172"/>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Overall Goal</a:t>
            </a:r>
            <a:endParaRPr lang="en-US" sz="2133" dirty="0"/>
          </a:p>
        </p:txBody>
      </p:sp>
      <p:sp>
        <p:nvSpPr>
          <p:cNvPr id="16" name="Text 14"/>
          <p:cNvSpPr/>
          <p:nvPr/>
        </p:nvSpPr>
        <p:spPr>
          <a:xfrm>
            <a:off x="10190440" y="3560921"/>
            <a:ext cx="3410307"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Analyze sales trends</a:t>
            </a:r>
            <a:endParaRPr lang="en-US" sz="1707" dirty="0"/>
          </a:p>
        </p:txBody>
      </p:sp>
      <p:sp>
        <p:nvSpPr>
          <p:cNvPr id="17" name="Text 15"/>
          <p:cNvSpPr/>
          <p:nvPr/>
        </p:nvSpPr>
        <p:spPr>
          <a:xfrm>
            <a:off x="10190440" y="3994309"/>
            <a:ext cx="3410307"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Explore market dynamics</a:t>
            </a:r>
            <a:endParaRPr lang="en-US" sz="1707" dirty="0"/>
          </a:p>
        </p:txBody>
      </p:sp>
      <p:sp>
        <p:nvSpPr>
          <p:cNvPr id="18" name="Text 16"/>
          <p:cNvSpPr/>
          <p:nvPr/>
        </p:nvSpPr>
        <p:spPr>
          <a:xfrm>
            <a:off x="10190440" y="4427696"/>
            <a:ext cx="3410307" cy="346710"/>
          </a:xfrm>
          <a:prstGeom prst="rect">
            <a:avLst/>
          </a:prstGeom>
          <a:noFill/>
          <a:ln/>
        </p:spPr>
        <p:txBody>
          <a:bodyPr wrap="none" rtlCol="0" anchor="t"/>
          <a:lstStyle/>
          <a:p>
            <a:pPr algn="l" marL="342900" indent="-342900">
              <a:lnSpc>
                <a:spcPts val="2731"/>
              </a:lnSpc>
              <a:buSzPct val="100000"/>
              <a:buChar char="•"/>
            </a:pPr>
            <a:r>
              <a:rPr lang="en-US" sz="1707" dirty="0">
                <a:solidFill>
                  <a:srgbClr val="DAD1E6"/>
                </a:solidFill>
                <a:latin typeface="Fira Sans" pitchFamily="34" charset="0"/>
                <a:ea typeface="Fira Sans" pitchFamily="34" charset="-122"/>
                <a:cs typeface="Fira Sans" pitchFamily="34" charset="-120"/>
              </a:rPr>
              <a:t>Customer behavior</a:t>
            </a:r>
            <a:endParaRPr lang="en-US" sz="1707" dirty="0"/>
          </a:p>
        </p:txBody>
      </p:sp>
      <p:pic>
        <p:nvPicPr>
          <p:cNvPr id="1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12840" y="1666994"/>
            <a:ext cx="8940641" cy="677228"/>
          </a:xfrm>
          <a:prstGeom prst="rect">
            <a:avLst/>
          </a:prstGeom>
          <a:noFill/>
          <a:ln/>
        </p:spPr>
        <p:txBody>
          <a:bodyPr wrap="none" rtlCol="0" anchor="t"/>
          <a:lstStyle/>
          <a:p>
            <a:pPr indent="0" marL="0">
              <a:lnSpc>
                <a:spcPts val="5333"/>
              </a:lnSpc>
              <a:buNone/>
            </a:pPr>
            <a:r>
              <a:rPr lang="en-US" sz="4267" b="1" dirty="0">
                <a:solidFill>
                  <a:srgbClr val="FF726D"/>
                </a:solidFill>
                <a:latin typeface="Inconsolata" pitchFamily="34" charset="0"/>
                <a:ea typeface="Inconsolata" pitchFamily="34" charset="-122"/>
                <a:cs typeface="Inconsolata" pitchFamily="34" charset="-120"/>
              </a:rPr>
              <a:t>Data Sources, Cleaning &amp; Analysis</a:t>
            </a:r>
            <a:endParaRPr lang="en-US" sz="4267" dirty="0"/>
          </a:p>
        </p:txBody>
      </p:sp>
      <p:sp>
        <p:nvSpPr>
          <p:cNvPr id="5" name="Text 3"/>
          <p:cNvSpPr/>
          <p:nvPr/>
        </p:nvSpPr>
        <p:spPr>
          <a:xfrm>
            <a:off x="812840" y="2885956"/>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Sources:</a:t>
            </a:r>
            <a:endParaRPr lang="en-US" sz="2133" dirty="0"/>
          </a:p>
        </p:txBody>
      </p:sp>
      <p:sp>
        <p:nvSpPr>
          <p:cNvPr id="6" name="Text 4"/>
          <p:cNvSpPr/>
          <p:nvPr/>
        </p:nvSpPr>
        <p:spPr>
          <a:xfrm>
            <a:off x="1246227" y="3441382"/>
            <a:ext cx="4992648"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Kaggle </a:t>
            </a:r>
            <a:endParaRPr lang="en-US" sz="2133" dirty="0"/>
          </a:p>
        </p:txBody>
      </p:sp>
      <p:sp>
        <p:nvSpPr>
          <p:cNvPr id="7" name="Text 5"/>
          <p:cNvSpPr/>
          <p:nvPr/>
        </p:nvSpPr>
        <p:spPr>
          <a:xfrm>
            <a:off x="1246227" y="3961567"/>
            <a:ext cx="4992648"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University of Michigan</a:t>
            </a:r>
            <a:endParaRPr lang="en-US" sz="2133" dirty="0"/>
          </a:p>
        </p:txBody>
      </p:sp>
      <p:sp>
        <p:nvSpPr>
          <p:cNvPr id="8" name="Text 6"/>
          <p:cNvSpPr/>
          <p:nvPr/>
        </p:nvSpPr>
        <p:spPr>
          <a:xfrm>
            <a:off x="1246227" y="4481751"/>
            <a:ext cx="4992648"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Bureau of Labor Statistic</a:t>
            </a:r>
            <a:endParaRPr lang="en-US" sz="2133" dirty="0"/>
          </a:p>
        </p:txBody>
      </p:sp>
      <p:sp>
        <p:nvSpPr>
          <p:cNvPr id="9" name="Text 7"/>
          <p:cNvSpPr/>
          <p:nvPr/>
        </p:nvSpPr>
        <p:spPr>
          <a:xfrm>
            <a:off x="6775133" y="2885956"/>
            <a:ext cx="2709267" cy="338733"/>
          </a:xfrm>
          <a:prstGeom prst="rect">
            <a:avLst/>
          </a:prstGeom>
          <a:noFill/>
          <a:ln/>
        </p:spPr>
        <p:txBody>
          <a:bodyPr wrap="none" rtlCol="0" anchor="t"/>
          <a:lstStyle/>
          <a:p>
            <a:pPr indent="0" marL="0">
              <a:lnSpc>
                <a:spcPts val="2667"/>
              </a:lnSpc>
              <a:buNone/>
            </a:pPr>
            <a:r>
              <a:rPr lang="en-US" sz="2133" b="1" dirty="0">
                <a:solidFill>
                  <a:srgbClr val="FF726D"/>
                </a:solidFill>
                <a:latin typeface="Inconsolata" pitchFamily="34" charset="0"/>
                <a:ea typeface="Inconsolata" pitchFamily="34" charset="-122"/>
                <a:cs typeface="Inconsolata" pitchFamily="34" charset="-120"/>
              </a:rPr>
              <a:t>Analysis of Data:</a:t>
            </a:r>
            <a:endParaRPr lang="en-US" sz="2133" dirty="0"/>
          </a:p>
        </p:txBody>
      </p:sp>
      <p:sp>
        <p:nvSpPr>
          <p:cNvPr id="10" name="Text 8"/>
          <p:cNvSpPr/>
          <p:nvPr/>
        </p:nvSpPr>
        <p:spPr>
          <a:xfrm>
            <a:off x="7208520" y="3441382"/>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286,000 data points</a:t>
            </a:r>
            <a:endParaRPr lang="en-US" sz="2133" dirty="0"/>
          </a:p>
        </p:txBody>
      </p:sp>
      <p:sp>
        <p:nvSpPr>
          <p:cNvPr id="11" name="Text 9"/>
          <p:cNvSpPr/>
          <p:nvPr/>
        </p:nvSpPr>
        <p:spPr>
          <a:xfrm>
            <a:off x="7208520" y="3961567"/>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15 Product Categories</a:t>
            </a:r>
            <a:endParaRPr lang="en-US" sz="2133" dirty="0"/>
          </a:p>
        </p:txBody>
      </p:sp>
      <p:sp>
        <p:nvSpPr>
          <p:cNvPr id="12" name="Text 10"/>
          <p:cNvSpPr/>
          <p:nvPr/>
        </p:nvSpPr>
        <p:spPr>
          <a:xfrm>
            <a:off x="7208520" y="4481751"/>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Time range Oct 2020 - Sep 2021</a:t>
            </a:r>
            <a:endParaRPr lang="en-US" sz="2133" dirty="0"/>
          </a:p>
        </p:txBody>
      </p:sp>
      <p:sp>
        <p:nvSpPr>
          <p:cNvPr id="13" name="Text 11"/>
          <p:cNvSpPr/>
          <p:nvPr/>
        </p:nvSpPr>
        <p:spPr>
          <a:xfrm>
            <a:off x="7208520" y="5001935"/>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Sales regions</a:t>
            </a:r>
            <a:endParaRPr lang="en-US" sz="2133" dirty="0"/>
          </a:p>
        </p:txBody>
      </p:sp>
      <p:sp>
        <p:nvSpPr>
          <p:cNvPr id="14" name="Text 12"/>
          <p:cNvSpPr/>
          <p:nvPr/>
        </p:nvSpPr>
        <p:spPr>
          <a:xfrm>
            <a:off x="7208520" y="5522119"/>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Customer demographics</a:t>
            </a:r>
            <a:endParaRPr lang="en-US" sz="2133" dirty="0"/>
          </a:p>
        </p:txBody>
      </p:sp>
      <p:sp>
        <p:nvSpPr>
          <p:cNvPr id="15" name="Text 13"/>
          <p:cNvSpPr/>
          <p:nvPr/>
        </p:nvSpPr>
        <p:spPr>
          <a:xfrm>
            <a:off x="7208520" y="6042303"/>
            <a:ext cx="6616541" cy="433507"/>
          </a:xfrm>
          <a:prstGeom prst="rect">
            <a:avLst/>
          </a:prstGeom>
          <a:noFill/>
          <a:ln/>
        </p:spPr>
        <p:txBody>
          <a:bodyPr wrap="none" rtlCol="0" anchor="t"/>
          <a:lstStyle/>
          <a:p>
            <a:pPr algn="l" marL="342900" indent="-342900">
              <a:lnSpc>
                <a:spcPts val="3413"/>
              </a:lnSpc>
              <a:buSzPct val="100000"/>
              <a:buChar char="•"/>
            </a:pPr>
            <a:r>
              <a:rPr lang="en-US" sz="2133" dirty="0">
                <a:solidFill>
                  <a:srgbClr val="DAD1E6"/>
                </a:solidFill>
                <a:latin typeface="Fira Sans" pitchFamily="34" charset="0"/>
                <a:ea typeface="Fira Sans" pitchFamily="34" charset="-122"/>
                <a:cs typeface="Fira Sans" pitchFamily="34" charset="-120"/>
              </a:rPr>
              <a:t>Discount Information</a:t>
            </a:r>
            <a:endParaRPr lang="en-US" sz="2133"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2327553" y="457319"/>
            <a:ext cx="9975175" cy="6546175"/>
          </a:xfrm>
          <a:prstGeom prst="rect">
            <a:avLst/>
          </a:prstGeom>
        </p:spPr>
      </p:pic>
      <p:sp>
        <p:nvSpPr>
          <p:cNvPr id="5" name="Text 2"/>
          <p:cNvSpPr/>
          <p:nvPr/>
        </p:nvSpPr>
        <p:spPr>
          <a:xfrm>
            <a:off x="5236964" y="7252811"/>
            <a:ext cx="4156353" cy="519470"/>
          </a:xfrm>
          <a:prstGeom prst="rect">
            <a:avLst/>
          </a:prstGeom>
          <a:noFill/>
          <a:ln/>
        </p:spPr>
        <p:txBody>
          <a:bodyPr wrap="none" rtlCol="0" anchor="t"/>
          <a:lstStyle/>
          <a:p>
            <a:pPr algn="ctr" indent="0" marL="0">
              <a:lnSpc>
                <a:spcPts val="4091"/>
              </a:lnSpc>
              <a:buNone/>
            </a:pPr>
            <a:r>
              <a:rPr lang="en-US" sz="3273" b="1" dirty="0">
                <a:solidFill>
                  <a:srgbClr val="FF726D"/>
                </a:solidFill>
                <a:latin typeface="Inconsolata" pitchFamily="34" charset="0"/>
                <a:ea typeface="Inconsolata" pitchFamily="34" charset="-122"/>
                <a:cs typeface="Inconsolata" pitchFamily="34" charset="-120"/>
              </a:rPr>
              <a:t>Age Trends</a:t>
            </a:r>
            <a:endParaRPr lang="en-US" sz="3273"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624"/>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879759" y="498157"/>
            <a:ext cx="10870883" cy="6397466"/>
          </a:xfrm>
          <a:prstGeom prst="rect">
            <a:avLst/>
          </a:prstGeom>
        </p:spPr>
      </p:pic>
      <p:sp>
        <p:nvSpPr>
          <p:cNvPr id="5" name="Text 2"/>
          <p:cNvSpPr/>
          <p:nvPr/>
        </p:nvSpPr>
        <p:spPr>
          <a:xfrm>
            <a:off x="5050393" y="7167324"/>
            <a:ext cx="4529495" cy="566142"/>
          </a:xfrm>
          <a:prstGeom prst="rect">
            <a:avLst/>
          </a:prstGeom>
          <a:noFill/>
          <a:ln/>
        </p:spPr>
        <p:txBody>
          <a:bodyPr wrap="none" rtlCol="0" anchor="t"/>
          <a:lstStyle/>
          <a:p>
            <a:pPr algn="ctr" indent="0" marL="0">
              <a:lnSpc>
                <a:spcPts val="4458"/>
              </a:lnSpc>
              <a:buNone/>
            </a:pPr>
            <a:r>
              <a:rPr lang="en-US" sz="3567" b="1" dirty="0">
                <a:solidFill>
                  <a:srgbClr val="FF726D"/>
                </a:solidFill>
                <a:latin typeface="Inconsolata" pitchFamily="34" charset="0"/>
                <a:ea typeface="Inconsolata" pitchFamily="34" charset="-122"/>
                <a:cs typeface="Inconsolata" pitchFamily="34" charset="-120"/>
              </a:rPr>
              <a:t>Age Trends cont.</a:t>
            </a:r>
            <a:endParaRPr lang="en-US" sz="3567"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2226350" y="467797"/>
            <a:ext cx="9923145" cy="6509385"/>
          </a:xfrm>
          <a:prstGeom prst="rect">
            <a:avLst/>
          </a:prstGeom>
        </p:spPr>
      </p:pic>
      <p:sp>
        <p:nvSpPr>
          <p:cNvPr id="5" name="Text 2"/>
          <p:cNvSpPr/>
          <p:nvPr/>
        </p:nvSpPr>
        <p:spPr>
          <a:xfrm>
            <a:off x="5194816" y="7231618"/>
            <a:ext cx="4240649" cy="530066"/>
          </a:xfrm>
          <a:prstGeom prst="rect">
            <a:avLst/>
          </a:prstGeom>
          <a:noFill/>
          <a:ln/>
        </p:spPr>
        <p:txBody>
          <a:bodyPr wrap="none" rtlCol="0" anchor="t"/>
          <a:lstStyle/>
          <a:p>
            <a:pPr algn="ctr" indent="0" marL="0">
              <a:lnSpc>
                <a:spcPts val="4174"/>
              </a:lnSpc>
              <a:buNone/>
            </a:pPr>
            <a:r>
              <a:rPr lang="en-US" sz="3339" b="1" dirty="0">
                <a:solidFill>
                  <a:srgbClr val="FF726D"/>
                </a:solidFill>
                <a:latin typeface="Inconsolata" pitchFamily="34" charset="0"/>
                <a:ea typeface="Inconsolata" pitchFamily="34" charset="-122"/>
                <a:cs typeface="Inconsolata" pitchFamily="34" charset="-120"/>
              </a:rPr>
              <a:t>Gender Trends</a:t>
            </a:r>
            <a:endParaRPr lang="en-US" sz="3339"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4064794" y="1120259"/>
            <a:ext cx="6500813" cy="541853"/>
          </a:xfrm>
          <a:prstGeom prst="rect">
            <a:avLst/>
          </a:prstGeom>
          <a:noFill/>
          <a:ln/>
        </p:spPr>
        <p:txBody>
          <a:bodyPr wrap="none" rtlCol="0" anchor="t"/>
          <a:lstStyle/>
          <a:p>
            <a:pPr algn="ctr" indent="0" marL="0">
              <a:lnSpc>
                <a:spcPts val="4267"/>
              </a:lnSpc>
              <a:buNone/>
            </a:pPr>
            <a:r>
              <a:rPr lang="en-US" sz="3413" b="1" dirty="0">
                <a:solidFill>
                  <a:srgbClr val="FF726D"/>
                </a:solidFill>
                <a:latin typeface="Inconsolata" pitchFamily="34" charset="0"/>
                <a:ea typeface="Inconsolata" pitchFamily="34" charset="-122"/>
                <a:cs typeface="Inconsolata" pitchFamily="34" charset="-120"/>
              </a:rPr>
              <a:t>Average Order Values Over Time</a:t>
            </a:r>
            <a:endParaRPr lang="en-US" sz="3413" dirty="0"/>
          </a:p>
        </p:txBody>
      </p:sp>
      <p:pic>
        <p:nvPicPr>
          <p:cNvPr id="5" name="Image 0" descr="preencoded.png">    </p:cNvPr>
          <p:cNvPicPr>
            <a:picLocks noChangeAspect="1"/>
          </p:cNvPicPr>
          <p:nvPr/>
        </p:nvPicPr>
        <p:blipFill>
          <a:blip r:embed="rId1"/>
          <a:stretch>
            <a:fillRect/>
          </a:stretch>
        </p:blipFill>
        <p:spPr>
          <a:xfrm>
            <a:off x="812840" y="2095500"/>
            <a:ext cx="13004721" cy="4423291"/>
          </a:xfrm>
          <a:prstGeom prst="rect">
            <a:avLst/>
          </a:prstGeom>
        </p:spPr>
      </p:pic>
      <p:sp>
        <p:nvSpPr>
          <p:cNvPr id="6" name="Text 3"/>
          <p:cNvSpPr/>
          <p:nvPr/>
        </p:nvSpPr>
        <p:spPr>
          <a:xfrm>
            <a:off x="812840" y="6762631"/>
            <a:ext cx="13004721" cy="346710"/>
          </a:xfrm>
          <a:prstGeom prst="rect">
            <a:avLst/>
          </a:prstGeom>
          <a:noFill/>
          <a:ln/>
        </p:spPr>
        <p:txBody>
          <a:bodyPr wrap="none" rtlCol="0" anchor="t"/>
          <a:lstStyle/>
          <a:p>
            <a:pPr indent="0" marL="0">
              <a:lnSpc>
                <a:spcPts val="2731"/>
              </a:lnSpc>
              <a:buNone/>
            </a:pPr>
            <a:endParaRPr lang="en-US" sz="1707"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2024-05-17T00:59:11Z</dcterms:created>
  <dcterms:modified xsi:type="dcterms:W3CDTF">2024-05-17T00:59:11Z</dcterms:modified>
</cp:coreProperties>
</file>