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EC1E2-A787-4625-A2E2-D4F25AA07963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C97F3-0105-4AA7-B9A6-02B53746E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815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039EEB-4423-8D76-575B-42DDDC5A2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A3142C-15F9-5479-48CC-C4E5B71B2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A60564-98BC-6122-32FB-9A287BC0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76D2-5FB1-4D38-8500-65C181A4A802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A11176-AE2F-0994-57BE-878FBED0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87C767-34BC-7FC7-5791-DB24C88C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F1FD-7A27-4660-ACE7-12706F82B0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44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07D99-E843-19B5-2A37-F0773E51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992D66-CA0E-DD5B-B7A0-2EA430163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A8E708-E609-96E4-2E6D-C5356CA7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76D2-5FB1-4D38-8500-65C181A4A802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DB7E4-442B-A7B2-5D1C-36B878D9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79E9C5-DE83-1936-2156-09D20934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F1FD-7A27-4660-ACE7-12706F82B0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36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17D9502-6E23-BD44-BD2A-B8508622B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361090-010F-DEF1-1672-3610EF79F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764ED1-A6AF-8FE3-3D79-4FC8CB563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76D2-5FB1-4D38-8500-65C181A4A802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7637E5-5FC2-B278-A1C9-1AD95EACE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2F707F-8334-4E6A-4938-387642D5C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F1FD-7A27-4660-ACE7-12706F82B0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29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67F3EA-74A2-BC96-DFCD-FFD56A7B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8725BA-B34A-BF4D-8AB6-C247408AF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3CD1D1-3889-7D57-B05D-831F3999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76D2-5FB1-4D38-8500-65C181A4A802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1A2028-44B4-C6BE-B702-F76F728B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533AA1-5A21-B6CC-C021-3D6CCEA8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F1FD-7A27-4660-ACE7-12706F82B0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29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AE4D46-5FA6-3D66-9044-0A06E41BB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954AF0-946F-50F2-2893-E4112ADC9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C7028D-FC1B-12D1-CDC9-EB4A615CF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76D2-5FB1-4D38-8500-65C181A4A802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6A51E9-95AC-E97B-A13B-A16DB99F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45894B-A09E-70ED-A620-3AA81FBD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F1FD-7A27-4660-ACE7-12706F82B0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87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2EFBF-017B-C147-0F75-45B92FCF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69B5B4-DB24-C99A-AFC2-8C63CC8F6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E45E19-D4B2-EC78-D9D3-D89FA5392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08F4D1-B919-31B4-0745-E0D58750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76D2-5FB1-4D38-8500-65C181A4A802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631EEC-8A72-D274-0688-D88329A5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253D2B-8E7F-EAA2-FC60-44F49E87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F1FD-7A27-4660-ACE7-12706F82B0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09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0D6100-12F5-0BF9-D94E-6EC59625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FAF69E-E7BE-41D6-5335-8693FB520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692626-DA90-59D6-83B9-A10744D5A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16CB25B-6E0A-71A6-BD52-97C1DD311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A316BC2-0EC0-8E50-E383-31EBCD1C7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18FA652-BE73-BCC3-0679-73F63655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76D2-5FB1-4D38-8500-65C181A4A802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FD56253-51A6-6EAA-61FF-48BAD756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3594624-6E24-3C3B-1722-C0A4F1B4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F1FD-7A27-4660-ACE7-12706F82B0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09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A8331-6EF2-8F4A-DBF7-F92D7CBA4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B8CAA20-07F5-FAC6-CDD7-6A9C9D9F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76D2-5FB1-4D38-8500-65C181A4A802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0D8862-31BB-9A25-4A67-3B99835C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DEC223A-543E-30A8-FECB-6A37ECCA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F1FD-7A27-4660-ACE7-12706F82B0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26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6C079BF-855D-4333-A2D7-57061C27D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76D2-5FB1-4D38-8500-65C181A4A802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51A7B8-1056-8F71-1599-3BE18B71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7B6CEF-E9E5-7501-4C1D-EF180257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F1FD-7A27-4660-ACE7-12706F82B0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1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6604D-1AB9-E492-006E-DDB673C28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946678-1302-C102-4CDA-307AFE59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92B3D7-C825-E021-7F7A-64A010A48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A6D3CD-9CF8-6A13-22F0-8E6DE673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76D2-5FB1-4D38-8500-65C181A4A802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EB1D60-3041-E05D-B159-2F038C97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129D88-E858-C5CF-8E42-D987C777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F1FD-7A27-4660-ACE7-12706F82B0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87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505CD-78E6-2518-809C-C7A4EEBF3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9940CE9-118F-0544-988A-A0AF5EA65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AC6FFF-BB9D-EDFF-3853-EBF8EBC68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30E415-1520-6015-8DF9-8663102A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76D2-5FB1-4D38-8500-65C181A4A802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39634E-4131-0359-9C39-833BE938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63CD2E-0ECC-F891-DE9D-48E09BDD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F1FD-7A27-4660-ACE7-12706F82B0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76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3BEDA-044E-E5D9-EAEC-3B7388C04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24A610-4C73-26C7-7832-09AAA0E1A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1E7C8B-60E2-805C-DD9E-4CA7B3E65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776D2-5FB1-4D38-8500-65C181A4A802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BFC9AC-A783-DA54-8604-25C3A7963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308A78-4DA8-2993-2D27-788916CA7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F1FD-7A27-4660-ACE7-12706F82B0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00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5A41E2-5C1F-6EC3-9129-35F13EAB04D8}"/>
              </a:ext>
            </a:extLst>
          </p:cNvPr>
          <p:cNvSpPr txBox="1"/>
          <p:nvPr/>
        </p:nvSpPr>
        <p:spPr>
          <a:xfrm>
            <a:off x="97655" y="150920"/>
            <a:ext cx="102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 main</a:t>
            </a:r>
            <a:endParaRPr lang="ru-RU" dirty="0"/>
          </a:p>
        </p:txBody>
      </p:sp>
      <p:sp>
        <p:nvSpPr>
          <p:cNvPr id="3" name="Блок-схема: процесс 2">
            <a:extLst>
              <a:ext uri="{FF2B5EF4-FFF2-40B4-BE49-F238E27FC236}">
                <a16:creationId xmlns:a16="http://schemas.microsoft.com/office/drawing/2014/main" id="{FD83499F-9515-C672-ECEE-D5B51899DFFB}"/>
              </a:ext>
            </a:extLst>
          </p:cNvPr>
          <p:cNvSpPr/>
          <p:nvPr/>
        </p:nvSpPr>
        <p:spPr>
          <a:xfrm>
            <a:off x="5558901" y="150921"/>
            <a:ext cx="1074198" cy="3693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Начало</a:t>
            </a:r>
          </a:p>
        </p:txBody>
      </p:sp>
      <p:sp>
        <p:nvSpPr>
          <p:cNvPr id="5" name="Блок-схема: решение 4">
            <a:extLst>
              <a:ext uri="{FF2B5EF4-FFF2-40B4-BE49-F238E27FC236}">
                <a16:creationId xmlns:a16="http://schemas.microsoft.com/office/drawing/2014/main" id="{F30DE28D-D1A4-C216-AD2E-F7D6D9FB8087}"/>
              </a:ext>
            </a:extLst>
          </p:cNvPr>
          <p:cNvSpPr/>
          <p:nvPr/>
        </p:nvSpPr>
        <p:spPr>
          <a:xfrm>
            <a:off x="4333782" y="843379"/>
            <a:ext cx="3524435" cy="10653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Указан файл с исходными данными?</a:t>
            </a:r>
          </a:p>
        </p:txBody>
      </p:sp>
      <p:sp>
        <p:nvSpPr>
          <p:cNvPr id="6" name="Блок-схема: процесс 5">
            <a:extLst>
              <a:ext uri="{FF2B5EF4-FFF2-40B4-BE49-F238E27FC236}">
                <a16:creationId xmlns:a16="http://schemas.microsoft.com/office/drawing/2014/main" id="{BF0B73BD-1A91-BFF2-E263-868C81C3613F}"/>
              </a:ext>
            </a:extLst>
          </p:cNvPr>
          <p:cNvSpPr/>
          <p:nvPr/>
        </p:nvSpPr>
        <p:spPr>
          <a:xfrm>
            <a:off x="4486183" y="2231825"/>
            <a:ext cx="3219634" cy="3693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ф-</a:t>
            </a:r>
            <a:r>
              <a:rPr lang="ru-RU" dirty="0" err="1"/>
              <a:t>ции</a:t>
            </a:r>
            <a:r>
              <a:rPr lang="ru-RU" dirty="0"/>
              <a:t> </a:t>
            </a:r>
            <a:r>
              <a:rPr lang="en-US" dirty="0" err="1"/>
              <a:t>get_simplex_table</a:t>
            </a:r>
            <a:endParaRPr lang="ru-RU" dirty="0"/>
          </a:p>
        </p:txBody>
      </p:sp>
      <p:sp>
        <p:nvSpPr>
          <p:cNvPr id="7" name="Блок-схема: процесс 6">
            <a:extLst>
              <a:ext uri="{FF2B5EF4-FFF2-40B4-BE49-F238E27FC236}">
                <a16:creationId xmlns:a16="http://schemas.microsoft.com/office/drawing/2014/main" id="{78D194F6-AFBD-6B9E-F902-6F03613B6688}"/>
              </a:ext>
            </a:extLst>
          </p:cNvPr>
          <p:cNvSpPr/>
          <p:nvPr/>
        </p:nvSpPr>
        <p:spPr>
          <a:xfrm>
            <a:off x="4486183" y="2927813"/>
            <a:ext cx="3219634" cy="3693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ф-</a:t>
            </a:r>
            <a:r>
              <a:rPr lang="ru-RU" dirty="0" err="1"/>
              <a:t>ции</a:t>
            </a:r>
            <a:r>
              <a:rPr lang="en-US" dirty="0"/>
              <a:t> </a:t>
            </a:r>
            <a:r>
              <a:rPr lang="en-US" dirty="0" err="1"/>
              <a:t>simplex_method</a:t>
            </a:r>
            <a:endParaRPr lang="ru-RU" dirty="0"/>
          </a:p>
        </p:txBody>
      </p:sp>
      <p:sp>
        <p:nvSpPr>
          <p:cNvPr id="8" name="Блок-схема: процесс 7">
            <a:extLst>
              <a:ext uri="{FF2B5EF4-FFF2-40B4-BE49-F238E27FC236}">
                <a16:creationId xmlns:a16="http://schemas.microsoft.com/office/drawing/2014/main" id="{F8A59263-4B61-4F5C-AD16-30B1B4B5AE8B}"/>
              </a:ext>
            </a:extLst>
          </p:cNvPr>
          <p:cNvSpPr/>
          <p:nvPr/>
        </p:nvSpPr>
        <p:spPr>
          <a:xfrm>
            <a:off x="5027720" y="3623801"/>
            <a:ext cx="2136560" cy="3693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Вывод результатов</a:t>
            </a:r>
          </a:p>
        </p:txBody>
      </p:sp>
      <p:sp>
        <p:nvSpPr>
          <p:cNvPr id="9" name="Блок-схема: процесс 8">
            <a:extLst>
              <a:ext uri="{FF2B5EF4-FFF2-40B4-BE49-F238E27FC236}">
                <a16:creationId xmlns:a16="http://schemas.microsoft.com/office/drawing/2014/main" id="{0E3488F6-FBA5-E996-9908-9E2C4608EFCD}"/>
              </a:ext>
            </a:extLst>
          </p:cNvPr>
          <p:cNvSpPr/>
          <p:nvPr/>
        </p:nvSpPr>
        <p:spPr>
          <a:xfrm>
            <a:off x="5027719" y="4319789"/>
            <a:ext cx="2136560" cy="3693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Конец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4E3204CE-B95D-F91F-68DE-EC56C09C330C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6096000" y="520253"/>
            <a:ext cx="0" cy="323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B0966936-2602-813D-25D8-E3A27BA8E150}"/>
              </a:ext>
            </a:extLst>
          </p:cNvPr>
          <p:cNvCxnSpPr>
            <a:stCxn id="5" idx="1"/>
          </p:cNvCxnSpPr>
          <p:nvPr/>
        </p:nvCxnSpPr>
        <p:spPr>
          <a:xfrm flipH="1">
            <a:off x="3391270" y="1376039"/>
            <a:ext cx="942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AA822E5-494B-7D63-023C-F06806AEAA9B}"/>
              </a:ext>
            </a:extLst>
          </p:cNvPr>
          <p:cNvCxnSpPr/>
          <p:nvPr/>
        </p:nvCxnSpPr>
        <p:spPr>
          <a:xfrm>
            <a:off x="3391270" y="1376039"/>
            <a:ext cx="0" cy="3128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A9210FF-B616-0EC6-8635-9850D3A4389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391270" y="4504455"/>
            <a:ext cx="1636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2218E0E7-EE14-6414-10E1-DAB1B587CA43}"/>
              </a:ext>
            </a:extLst>
          </p:cNvPr>
          <p:cNvCxnSpPr>
            <a:stCxn id="5" idx="3"/>
          </p:cNvCxnSpPr>
          <p:nvPr/>
        </p:nvCxnSpPr>
        <p:spPr>
          <a:xfrm>
            <a:off x="7858217" y="1376039"/>
            <a:ext cx="96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4C9FD6CF-C2F8-43DF-30B2-0565BDA8DE3D}"/>
              </a:ext>
            </a:extLst>
          </p:cNvPr>
          <p:cNvCxnSpPr/>
          <p:nvPr/>
        </p:nvCxnSpPr>
        <p:spPr>
          <a:xfrm>
            <a:off x="8824404" y="1376039"/>
            <a:ext cx="0" cy="1040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E72AE0D-79BB-830A-FCDE-4F855C7B1DD6}"/>
              </a:ext>
            </a:extLst>
          </p:cNvPr>
          <p:cNvCxnSpPr>
            <a:endCxn id="6" idx="3"/>
          </p:cNvCxnSpPr>
          <p:nvPr/>
        </p:nvCxnSpPr>
        <p:spPr>
          <a:xfrm flipH="1">
            <a:off x="7705817" y="2416491"/>
            <a:ext cx="1118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91D9E0F-6325-CDB2-1618-6AA8DB453A7B}"/>
              </a:ext>
            </a:extLst>
          </p:cNvPr>
          <p:cNvSpPr txBox="1"/>
          <p:nvPr/>
        </p:nvSpPr>
        <p:spPr>
          <a:xfrm>
            <a:off x="8042935" y="10067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755019-4114-8A95-6EC6-504D27633609}"/>
              </a:ext>
            </a:extLst>
          </p:cNvPr>
          <p:cNvSpPr txBox="1"/>
          <p:nvPr/>
        </p:nvSpPr>
        <p:spPr>
          <a:xfrm>
            <a:off x="3599799" y="1006707"/>
            <a:ext cx="53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Нет</a:t>
            </a:r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1CDF0D5A-5A50-57D0-0094-76B746BC5C1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6000" y="2601157"/>
            <a:ext cx="0" cy="326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5A0A9874-2F92-A9A2-3BD2-56B36D66F14B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6000" y="3297145"/>
            <a:ext cx="0" cy="326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A03B02DE-56F6-496E-30B6-D9DE596CF8FC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6095999" y="3993133"/>
            <a:ext cx="1" cy="326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93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5A41E2-5C1F-6EC3-9129-35F13EAB04D8}"/>
              </a:ext>
            </a:extLst>
          </p:cNvPr>
          <p:cNvSpPr txBox="1"/>
          <p:nvPr/>
        </p:nvSpPr>
        <p:spPr>
          <a:xfrm>
            <a:off x="97654" y="150920"/>
            <a:ext cx="233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get_simplex_table</a:t>
            </a:r>
            <a:endParaRPr lang="ru-RU" dirty="0"/>
          </a:p>
        </p:txBody>
      </p:sp>
      <p:sp>
        <p:nvSpPr>
          <p:cNvPr id="3" name="Блок-схема: процесс 2">
            <a:extLst>
              <a:ext uri="{FF2B5EF4-FFF2-40B4-BE49-F238E27FC236}">
                <a16:creationId xmlns:a16="http://schemas.microsoft.com/office/drawing/2014/main" id="{FD83499F-9515-C672-ECEE-D5B51899DFFB}"/>
              </a:ext>
            </a:extLst>
          </p:cNvPr>
          <p:cNvSpPr/>
          <p:nvPr/>
        </p:nvSpPr>
        <p:spPr>
          <a:xfrm>
            <a:off x="5558901" y="150921"/>
            <a:ext cx="1074198" cy="3693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Начало</a:t>
            </a:r>
          </a:p>
        </p:txBody>
      </p:sp>
      <p:sp>
        <p:nvSpPr>
          <p:cNvPr id="6" name="Блок-схема: процесс 5">
            <a:extLst>
              <a:ext uri="{FF2B5EF4-FFF2-40B4-BE49-F238E27FC236}">
                <a16:creationId xmlns:a16="http://schemas.microsoft.com/office/drawing/2014/main" id="{BF0B73BD-1A91-BFF2-E263-868C81C3613F}"/>
              </a:ext>
            </a:extLst>
          </p:cNvPr>
          <p:cNvSpPr/>
          <p:nvPr/>
        </p:nvSpPr>
        <p:spPr>
          <a:xfrm>
            <a:off x="5164080" y="843379"/>
            <a:ext cx="1831524" cy="3693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</a:t>
            </a:r>
          </a:p>
        </p:txBody>
      </p:sp>
      <p:sp>
        <p:nvSpPr>
          <p:cNvPr id="7" name="Блок-схема: процесс 6">
            <a:extLst>
              <a:ext uri="{FF2B5EF4-FFF2-40B4-BE49-F238E27FC236}">
                <a16:creationId xmlns:a16="http://schemas.microsoft.com/office/drawing/2014/main" id="{78D194F6-AFBD-6B9E-F902-6F03613B6688}"/>
              </a:ext>
            </a:extLst>
          </p:cNvPr>
          <p:cNvSpPr/>
          <p:nvPr/>
        </p:nvSpPr>
        <p:spPr>
          <a:xfrm>
            <a:off x="4470025" y="1539366"/>
            <a:ext cx="3219634" cy="6622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Приведение полученных данных к нужному формату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4E3204CE-B95D-F91F-68DE-EC56C09C330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096000" y="520253"/>
            <a:ext cx="0" cy="323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1CDF0D5A-5A50-57D0-0094-76B746BC5C1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79842" y="1212711"/>
            <a:ext cx="0" cy="326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Блок-схема: процесс 12">
            <a:extLst>
              <a:ext uri="{FF2B5EF4-FFF2-40B4-BE49-F238E27FC236}">
                <a16:creationId xmlns:a16="http://schemas.microsoft.com/office/drawing/2014/main" id="{C728961E-15AB-4FE1-B956-6D92414E3D2B}"/>
              </a:ext>
            </a:extLst>
          </p:cNvPr>
          <p:cNvSpPr/>
          <p:nvPr/>
        </p:nvSpPr>
        <p:spPr>
          <a:xfrm>
            <a:off x="4862239" y="2528316"/>
            <a:ext cx="2435206" cy="6622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Определение, что мы ищем (</a:t>
            </a:r>
            <a:r>
              <a:rPr lang="en-US" dirty="0"/>
              <a:t>min/max)</a:t>
            </a:r>
            <a:endParaRPr lang="ru-RU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0760FA6A-B103-B656-B29B-26A71DE1C305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6079842" y="2201661"/>
            <a:ext cx="0" cy="326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Блок-схема: процесс 19">
            <a:extLst>
              <a:ext uri="{FF2B5EF4-FFF2-40B4-BE49-F238E27FC236}">
                <a16:creationId xmlns:a16="http://schemas.microsoft.com/office/drawing/2014/main" id="{5C52BD00-CC0A-F8C8-3718-D5F3D41D980E}"/>
              </a:ext>
            </a:extLst>
          </p:cNvPr>
          <p:cNvSpPr/>
          <p:nvPr/>
        </p:nvSpPr>
        <p:spPr>
          <a:xfrm>
            <a:off x="4770268" y="3517266"/>
            <a:ext cx="2651464" cy="6622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и заполнение симплекс-таблицы</a:t>
            </a:r>
          </a:p>
        </p:txBody>
      </p:sp>
      <p:sp>
        <p:nvSpPr>
          <p:cNvPr id="26" name="Блок-схема: процесс 25">
            <a:extLst>
              <a:ext uri="{FF2B5EF4-FFF2-40B4-BE49-F238E27FC236}">
                <a16:creationId xmlns:a16="http://schemas.microsoft.com/office/drawing/2014/main" id="{80B61348-1F63-32D8-5AB2-05D85DEEB51F}"/>
              </a:ext>
            </a:extLst>
          </p:cNvPr>
          <p:cNvSpPr/>
          <p:nvPr/>
        </p:nvSpPr>
        <p:spPr>
          <a:xfrm>
            <a:off x="4273118" y="4506214"/>
            <a:ext cx="3645764" cy="6622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Возвращение всех полученных значений в место вызова функции</a:t>
            </a:r>
          </a:p>
        </p:txBody>
      </p:sp>
      <p:sp>
        <p:nvSpPr>
          <p:cNvPr id="34" name="Блок-схема: процесс 33">
            <a:extLst>
              <a:ext uri="{FF2B5EF4-FFF2-40B4-BE49-F238E27FC236}">
                <a16:creationId xmlns:a16="http://schemas.microsoft.com/office/drawing/2014/main" id="{1FDDC2D7-4EE5-8252-D982-7A953FC2A16E}"/>
              </a:ext>
            </a:extLst>
          </p:cNvPr>
          <p:cNvSpPr/>
          <p:nvPr/>
        </p:nvSpPr>
        <p:spPr>
          <a:xfrm>
            <a:off x="5542743" y="5495163"/>
            <a:ext cx="1074198" cy="3693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Конец</a:t>
            </a: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132502B5-3C64-390E-BDAB-65B23B7FB86E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>
            <a:off x="6079842" y="3190611"/>
            <a:ext cx="16158" cy="326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088FD368-6C95-9BF4-500F-5C51DB8AFB1A}"/>
              </a:ext>
            </a:extLst>
          </p:cNvPr>
          <p:cNvCxnSpPr>
            <a:stCxn id="20" idx="2"/>
            <a:endCxn id="26" idx="0"/>
          </p:cNvCxnSpPr>
          <p:nvPr/>
        </p:nvCxnSpPr>
        <p:spPr>
          <a:xfrm>
            <a:off x="6096000" y="4179560"/>
            <a:ext cx="0" cy="32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F23AD4B8-F1AC-A870-2DFC-A6B31AB1ECEB}"/>
              </a:ext>
            </a:extLst>
          </p:cNvPr>
          <p:cNvCxnSpPr>
            <a:stCxn id="26" idx="2"/>
            <a:endCxn id="34" idx="0"/>
          </p:cNvCxnSpPr>
          <p:nvPr/>
        </p:nvCxnSpPr>
        <p:spPr>
          <a:xfrm flipH="1">
            <a:off x="6079842" y="5168509"/>
            <a:ext cx="16158" cy="32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41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5A41E2-5C1F-6EC3-9129-35F13EAB04D8}"/>
              </a:ext>
            </a:extLst>
          </p:cNvPr>
          <p:cNvSpPr txBox="1"/>
          <p:nvPr/>
        </p:nvSpPr>
        <p:spPr>
          <a:xfrm>
            <a:off x="97655" y="150920"/>
            <a:ext cx="216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simplex_method</a:t>
            </a:r>
            <a:endParaRPr lang="ru-RU" dirty="0"/>
          </a:p>
        </p:txBody>
      </p:sp>
      <p:sp>
        <p:nvSpPr>
          <p:cNvPr id="3" name="Блок-схема: процесс 2">
            <a:extLst>
              <a:ext uri="{FF2B5EF4-FFF2-40B4-BE49-F238E27FC236}">
                <a16:creationId xmlns:a16="http://schemas.microsoft.com/office/drawing/2014/main" id="{FD83499F-9515-C672-ECEE-D5B51899DFFB}"/>
              </a:ext>
            </a:extLst>
          </p:cNvPr>
          <p:cNvSpPr/>
          <p:nvPr/>
        </p:nvSpPr>
        <p:spPr>
          <a:xfrm>
            <a:off x="5558901" y="150921"/>
            <a:ext cx="1074198" cy="3693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Начало</a:t>
            </a:r>
          </a:p>
        </p:txBody>
      </p:sp>
      <p:sp>
        <p:nvSpPr>
          <p:cNvPr id="6" name="Блок-схема: процесс 5">
            <a:extLst>
              <a:ext uri="{FF2B5EF4-FFF2-40B4-BE49-F238E27FC236}">
                <a16:creationId xmlns:a16="http://schemas.microsoft.com/office/drawing/2014/main" id="{BF0B73BD-1A91-BFF2-E263-868C81C3613F}"/>
              </a:ext>
            </a:extLst>
          </p:cNvPr>
          <p:cNvSpPr/>
          <p:nvPr/>
        </p:nvSpPr>
        <p:spPr>
          <a:xfrm>
            <a:off x="4924385" y="843379"/>
            <a:ext cx="2310914" cy="3693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Составление базиса</a:t>
            </a:r>
          </a:p>
        </p:txBody>
      </p:sp>
      <p:sp>
        <p:nvSpPr>
          <p:cNvPr id="7" name="Блок-схема: процесс 6">
            <a:extLst>
              <a:ext uri="{FF2B5EF4-FFF2-40B4-BE49-F238E27FC236}">
                <a16:creationId xmlns:a16="http://schemas.microsoft.com/office/drawing/2014/main" id="{78D194F6-AFBD-6B9E-F902-6F03613B6688}"/>
              </a:ext>
            </a:extLst>
          </p:cNvPr>
          <p:cNvSpPr/>
          <p:nvPr/>
        </p:nvSpPr>
        <p:spPr>
          <a:xfrm>
            <a:off x="5243979" y="1539366"/>
            <a:ext cx="1671726" cy="6622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ф-</a:t>
            </a:r>
            <a:r>
              <a:rPr lang="ru-RU" dirty="0" err="1"/>
              <a:t>ции</a:t>
            </a:r>
            <a:r>
              <a:rPr lang="ru-RU" dirty="0"/>
              <a:t> </a:t>
            </a:r>
            <a:r>
              <a:rPr lang="en-US" dirty="0" err="1"/>
              <a:t>draw_table</a:t>
            </a:r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4E3204CE-B95D-F91F-68DE-EC56C09C330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096000" y="520253"/>
            <a:ext cx="0" cy="323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1CDF0D5A-5A50-57D0-0094-76B746BC5C1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79842" y="1212711"/>
            <a:ext cx="0" cy="326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Блок-схема: процесс 12">
            <a:extLst>
              <a:ext uri="{FF2B5EF4-FFF2-40B4-BE49-F238E27FC236}">
                <a16:creationId xmlns:a16="http://schemas.microsoft.com/office/drawing/2014/main" id="{C728961E-15AB-4FE1-B956-6D92414E3D2B}"/>
              </a:ext>
            </a:extLst>
          </p:cNvPr>
          <p:cNvSpPr/>
          <p:nvPr/>
        </p:nvSpPr>
        <p:spPr>
          <a:xfrm>
            <a:off x="5243979" y="2523823"/>
            <a:ext cx="1671724" cy="6622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ф-</a:t>
            </a:r>
            <a:r>
              <a:rPr lang="ru-RU" dirty="0" err="1"/>
              <a:t>ции</a:t>
            </a:r>
            <a:r>
              <a:rPr lang="ru-RU" dirty="0"/>
              <a:t> </a:t>
            </a:r>
            <a:r>
              <a:rPr lang="en-US" dirty="0" err="1"/>
              <a:t>check_stop</a:t>
            </a:r>
            <a:endParaRPr lang="ru-RU" dirty="0"/>
          </a:p>
        </p:txBody>
      </p:sp>
      <p:sp>
        <p:nvSpPr>
          <p:cNvPr id="15" name="Блок-схема: решение 14">
            <a:extLst>
              <a:ext uri="{FF2B5EF4-FFF2-40B4-BE49-F238E27FC236}">
                <a16:creationId xmlns:a16="http://schemas.microsoft.com/office/drawing/2014/main" id="{0619CB42-68C4-D70B-C802-79547AC214F3}"/>
              </a:ext>
            </a:extLst>
          </p:cNvPr>
          <p:cNvSpPr/>
          <p:nvPr/>
        </p:nvSpPr>
        <p:spPr>
          <a:xfrm>
            <a:off x="4477422" y="3517266"/>
            <a:ext cx="3204838" cy="7634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check_stop</a:t>
            </a:r>
            <a:r>
              <a:rPr lang="en-US" dirty="0"/>
              <a:t> </a:t>
            </a:r>
            <a:r>
              <a:rPr lang="ru-RU" dirty="0"/>
              <a:t>вернула</a:t>
            </a:r>
            <a:r>
              <a:rPr lang="en-US" dirty="0"/>
              <a:t> true?</a:t>
            </a:r>
            <a:endParaRPr lang="ru-RU" dirty="0"/>
          </a:p>
        </p:txBody>
      </p:sp>
      <p:sp>
        <p:nvSpPr>
          <p:cNvPr id="17" name="Блок-схема: процесс 16">
            <a:extLst>
              <a:ext uri="{FF2B5EF4-FFF2-40B4-BE49-F238E27FC236}">
                <a16:creationId xmlns:a16="http://schemas.microsoft.com/office/drawing/2014/main" id="{BA112C32-81AC-EFBF-9F6A-A7AF4CDD6F47}"/>
              </a:ext>
            </a:extLst>
          </p:cNvPr>
          <p:cNvSpPr/>
          <p:nvPr/>
        </p:nvSpPr>
        <p:spPr>
          <a:xfrm>
            <a:off x="8047726" y="3567857"/>
            <a:ext cx="1788732" cy="9331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Определение разреш. эл-та и его индексов</a:t>
            </a:r>
          </a:p>
        </p:txBody>
      </p:sp>
      <p:sp>
        <p:nvSpPr>
          <p:cNvPr id="18" name="Блок-схема: решение 17">
            <a:extLst>
              <a:ext uri="{FF2B5EF4-FFF2-40B4-BE49-F238E27FC236}">
                <a16:creationId xmlns:a16="http://schemas.microsoft.com/office/drawing/2014/main" id="{9A082FD8-5188-275B-5B32-15010E56A9F6}"/>
              </a:ext>
            </a:extLst>
          </p:cNvPr>
          <p:cNvSpPr/>
          <p:nvPr/>
        </p:nvSpPr>
        <p:spPr>
          <a:xfrm>
            <a:off x="7728130" y="4832871"/>
            <a:ext cx="2427924" cy="7634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Возникла ошибка?</a:t>
            </a:r>
          </a:p>
        </p:txBody>
      </p:sp>
      <p:sp>
        <p:nvSpPr>
          <p:cNvPr id="21" name="Блок-схема: процесс 20">
            <a:extLst>
              <a:ext uri="{FF2B5EF4-FFF2-40B4-BE49-F238E27FC236}">
                <a16:creationId xmlns:a16="http://schemas.microsoft.com/office/drawing/2014/main" id="{94E22D2B-5582-0F0F-58CA-75677117210A}"/>
              </a:ext>
            </a:extLst>
          </p:cNvPr>
          <p:cNvSpPr/>
          <p:nvPr/>
        </p:nvSpPr>
        <p:spPr>
          <a:xfrm>
            <a:off x="7786635" y="5928242"/>
            <a:ext cx="2310914" cy="3693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Ф-</a:t>
            </a:r>
            <a:r>
              <a:rPr lang="ru-RU" dirty="0" err="1"/>
              <a:t>ция</a:t>
            </a:r>
            <a:r>
              <a:rPr lang="ru-RU" dirty="0"/>
              <a:t> -</a:t>
            </a:r>
            <a:r>
              <a:rPr lang="en-US" dirty="0"/>
              <a:t>&gt; </a:t>
            </a:r>
            <a:r>
              <a:rPr lang="ru-RU" b="1" dirty="0"/>
              <a:t>∞</a:t>
            </a:r>
            <a:endParaRPr lang="ru-RU" dirty="0"/>
          </a:p>
        </p:txBody>
      </p:sp>
      <p:sp>
        <p:nvSpPr>
          <p:cNvPr id="22" name="Блок-схема: процесс 21">
            <a:extLst>
              <a:ext uri="{FF2B5EF4-FFF2-40B4-BE49-F238E27FC236}">
                <a16:creationId xmlns:a16="http://schemas.microsoft.com/office/drawing/2014/main" id="{BD35B8AB-327B-6EF1-8014-6B3CCF8ACC95}"/>
              </a:ext>
            </a:extLst>
          </p:cNvPr>
          <p:cNvSpPr/>
          <p:nvPr/>
        </p:nvSpPr>
        <p:spPr>
          <a:xfrm>
            <a:off x="5526585" y="5928242"/>
            <a:ext cx="1106514" cy="3693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Конец</a:t>
            </a:r>
          </a:p>
        </p:txBody>
      </p:sp>
      <p:sp>
        <p:nvSpPr>
          <p:cNvPr id="23" name="Блок-схема: процесс 22">
            <a:extLst>
              <a:ext uri="{FF2B5EF4-FFF2-40B4-BE49-F238E27FC236}">
                <a16:creationId xmlns:a16="http://schemas.microsoft.com/office/drawing/2014/main" id="{6466FF8D-3AD4-4BE6-1343-10C3A249F230}"/>
              </a:ext>
            </a:extLst>
          </p:cNvPr>
          <p:cNvSpPr/>
          <p:nvPr/>
        </p:nvSpPr>
        <p:spPr>
          <a:xfrm>
            <a:off x="2263806" y="3567857"/>
            <a:ext cx="1880467" cy="7128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Замена строки в базисе</a:t>
            </a:r>
          </a:p>
        </p:txBody>
      </p:sp>
      <p:sp>
        <p:nvSpPr>
          <p:cNvPr id="24" name="Блок-схема: процесс 23">
            <a:extLst>
              <a:ext uri="{FF2B5EF4-FFF2-40B4-BE49-F238E27FC236}">
                <a16:creationId xmlns:a16="http://schemas.microsoft.com/office/drawing/2014/main" id="{4C1726E3-D9B6-C380-2497-90C0815515A9}"/>
              </a:ext>
            </a:extLst>
          </p:cNvPr>
          <p:cNvSpPr/>
          <p:nvPr/>
        </p:nvSpPr>
        <p:spPr>
          <a:xfrm>
            <a:off x="34031" y="3567857"/>
            <a:ext cx="1880467" cy="9331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и заполнение новой таблицы</a:t>
            </a:r>
          </a:p>
        </p:txBody>
      </p:sp>
      <p:sp>
        <p:nvSpPr>
          <p:cNvPr id="25" name="Блок-схема: процесс 24">
            <a:extLst>
              <a:ext uri="{FF2B5EF4-FFF2-40B4-BE49-F238E27FC236}">
                <a16:creationId xmlns:a16="http://schemas.microsoft.com/office/drawing/2014/main" id="{886B2A8E-DB2B-25C2-3863-09762BCCEB3A}"/>
              </a:ext>
            </a:extLst>
          </p:cNvPr>
          <p:cNvSpPr/>
          <p:nvPr/>
        </p:nvSpPr>
        <p:spPr>
          <a:xfrm>
            <a:off x="2961503" y="5206642"/>
            <a:ext cx="3671596" cy="5770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всех полученных значений в место вызова функции</a:t>
            </a: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98BEE112-A4C7-5A8A-0C8D-A7EED651E18E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6079841" y="2201661"/>
            <a:ext cx="1" cy="322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: уступ 34">
            <a:extLst>
              <a:ext uri="{FF2B5EF4-FFF2-40B4-BE49-F238E27FC236}">
                <a16:creationId xmlns:a16="http://schemas.microsoft.com/office/drawing/2014/main" id="{AE009C33-A37E-783A-F132-87AA689606EC}"/>
              </a:ext>
            </a:extLst>
          </p:cNvPr>
          <p:cNvCxnSpPr>
            <a:stCxn id="15" idx="2"/>
            <a:endCxn id="25" idx="0"/>
          </p:cNvCxnSpPr>
          <p:nvPr/>
        </p:nvCxnSpPr>
        <p:spPr>
          <a:xfrm rot="5400000">
            <a:off x="4975623" y="4102423"/>
            <a:ext cx="925897" cy="1282540"/>
          </a:xfrm>
          <a:prstGeom prst="bentConnector3">
            <a:avLst>
              <a:gd name="adj1" fmla="val 279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: уступ 43">
            <a:extLst>
              <a:ext uri="{FF2B5EF4-FFF2-40B4-BE49-F238E27FC236}">
                <a16:creationId xmlns:a16="http://schemas.microsoft.com/office/drawing/2014/main" id="{CFF05A26-9431-4330-F45F-89D7CDD72418}"/>
              </a:ext>
            </a:extLst>
          </p:cNvPr>
          <p:cNvCxnSpPr>
            <a:stCxn id="15" idx="3"/>
            <a:endCxn id="17" idx="0"/>
          </p:cNvCxnSpPr>
          <p:nvPr/>
        </p:nvCxnSpPr>
        <p:spPr>
          <a:xfrm flipV="1">
            <a:off x="7682260" y="3567857"/>
            <a:ext cx="1259832" cy="331149"/>
          </a:xfrm>
          <a:prstGeom prst="bentConnector4">
            <a:avLst>
              <a:gd name="adj1" fmla="val 14505"/>
              <a:gd name="adj2" fmla="val 1843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2A4A1FE5-7A19-46FA-9954-7EA719146D06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8942092" y="4500979"/>
            <a:ext cx="0" cy="33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: уступ 50">
            <a:extLst>
              <a:ext uri="{FF2B5EF4-FFF2-40B4-BE49-F238E27FC236}">
                <a16:creationId xmlns:a16="http://schemas.microsoft.com/office/drawing/2014/main" id="{EA9CC833-9EE5-6734-B358-E74010C92EB0}"/>
              </a:ext>
            </a:extLst>
          </p:cNvPr>
          <p:cNvCxnSpPr>
            <a:stCxn id="18" idx="3"/>
            <a:endCxn id="21" idx="0"/>
          </p:cNvCxnSpPr>
          <p:nvPr/>
        </p:nvCxnSpPr>
        <p:spPr>
          <a:xfrm flipH="1">
            <a:off x="8942092" y="5214611"/>
            <a:ext cx="1213962" cy="713631"/>
          </a:xfrm>
          <a:prstGeom prst="bentConnector4">
            <a:avLst>
              <a:gd name="adj1" fmla="val -83916"/>
              <a:gd name="adj2" fmla="val 767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8110D42-0FD8-4300-5E07-F55EDB631E26}"/>
              </a:ext>
            </a:extLst>
          </p:cNvPr>
          <p:cNvCxnSpPr>
            <a:stCxn id="18" idx="1"/>
          </p:cNvCxnSpPr>
          <p:nvPr/>
        </p:nvCxnSpPr>
        <p:spPr>
          <a:xfrm rot="10800000">
            <a:off x="6516210" y="4832871"/>
            <a:ext cx="1211920" cy="3817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92383EE5-D84B-C1C9-04E7-E015025F1CAD}"/>
              </a:ext>
            </a:extLst>
          </p:cNvPr>
          <p:cNvCxnSpPr>
            <a:endCxn id="23" idx="2"/>
          </p:cNvCxnSpPr>
          <p:nvPr/>
        </p:nvCxnSpPr>
        <p:spPr>
          <a:xfrm rot="10800000">
            <a:off x="3204040" y="4280745"/>
            <a:ext cx="3370614" cy="5521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Соединитель: уступ 69">
            <a:extLst>
              <a:ext uri="{FF2B5EF4-FFF2-40B4-BE49-F238E27FC236}">
                <a16:creationId xmlns:a16="http://schemas.microsoft.com/office/drawing/2014/main" id="{DEF9BB70-1946-3BAC-0806-86DB89663A38}"/>
              </a:ext>
            </a:extLst>
          </p:cNvPr>
          <p:cNvCxnSpPr>
            <a:stCxn id="23" idx="1"/>
            <a:endCxn id="24" idx="2"/>
          </p:cNvCxnSpPr>
          <p:nvPr/>
        </p:nvCxnSpPr>
        <p:spPr>
          <a:xfrm rot="10800000" flipV="1">
            <a:off x="974266" y="3924301"/>
            <a:ext cx="1289541" cy="576678"/>
          </a:xfrm>
          <a:prstGeom prst="bentConnector4">
            <a:avLst>
              <a:gd name="adj1" fmla="val 13544"/>
              <a:gd name="adj2" fmla="val 1396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Соединитель: уступ 71">
            <a:extLst>
              <a:ext uri="{FF2B5EF4-FFF2-40B4-BE49-F238E27FC236}">
                <a16:creationId xmlns:a16="http://schemas.microsoft.com/office/drawing/2014/main" id="{5C88BAB4-BF5F-783A-67CC-26CFA689F958}"/>
              </a:ext>
            </a:extLst>
          </p:cNvPr>
          <p:cNvCxnSpPr>
            <a:stCxn id="24" idx="0"/>
            <a:endCxn id="13" idx="1"/>
          </p:cNvCxnSpPr>
          <p:nvPr/>
        </p:nvCxnSpPr>
        <p:spPr>
          <a:xfrm rot="5400000" flipH="1" flipV="1">
            <a:off x="2752679" y="1076557"/>
            <a:ext cx="712886" cy="4269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42136FC2-F232-9E6F-1661-54726E25A126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6079841" y="3186118"/>
            <a:ext cx="0" cy="33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3AC205B-2F2E-738C-EC5A-3F20229E8EFF}"/>
              </a:ext>
            </a:extLst>
          </p:cNvPr>
          <p:cNvSpPr txBox="1"/>
          <p:nvPr/>
        </p:nvSpPr>
        <p:spPr>
          <a:xfrm>
            <a:off x="8114191" y="2959682"/>
            <a:ext cx="53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Нет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37C3B31-E8A2-9FCF-2194-324E0F233B5A}"/>
              </a:ext>
            </a:extLst>
          </p:cNvPr>
          <p:cNvSpPr txBox="1"/>
          <p:nvPr/>
        </p:nvSpPr>
        <p:spPr>
          <a:xfrm>
            <a:off x="4889346" y="418127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3653E1E-8C35-D788-CF62-7E4F6F802490}"/>
              </a:ext>
            </a:extLst>
          </p:cNvPr>
          <p:cNvSpPr txBox="1"/>
          <p:nvPr/>
        </p:nvSpPr>
        <p:spPr>
          <a:xfrm>
            <a:off x="10437890" y="484527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E0D3CFB-FF51-D014-350B-04874E461D0E}"/>
              </a:ext>
            </a:extLst>
          </p:cNvPr>
          <p:cNvSpPr txBox="1"/>
          <p:nvPr/>
        </p:nvSpPr>
        <p:spPr>
          <a:xfrm>
            <a:off x="7139881" y="4832870"/>
            <a:ext cx="53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Нет</a:t>
            </a:r>
          </a:p>
        </p:txBody>
      </p:sp>
      <p:cxnSp>
        <p:nvCxnSpPr>
          <p:cNvPr id="80" name="Соединитель: уступ 79">
            <a:extLst>
              <a:ext uri="{FF2B5EF4-FFF2-40B4-BE49-F238E27FC236}">
                <a16:creationId xmlns:a16="http://schemas.microsoft.com/office/drawing/2014/main" id="{01A6EBF2-FF8B-6ACA-D6FF-752AC5BEB2BD}"/>
              </a:ext>
            </a:extLst>
          </p:cNvPr>
          <p:cNvCxnSpPr>
            <a:stCxn id="21" idx="1"/>
            <a:endCxn id="25" idx="3"/>
          </p:cNvCxnSpPr>
          <p:nvPr/>
        </p:nvCxnSpPr>
        <p:spPr>
          <a:xfrm rot="10800000">
            <a:off x="6633099" y="5495166"/>
            <a:ext cx="1153536" cy="6177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: уступ 81">
            <a:extLst>
              <a:ext uri="{FF2B5EF4-FFF2-40B4-BE49-F238E27FC236}">
                <a16:creationId xmlns:a16="http://schemas.microsoft.com/office/drawing/2014/main" id="{ABD0E5F6-6E28-49A8-B9C8-8C4F4789F1F4}"/>
              </a:ext>
            </a:extLst>
          </p:cNvPr>
          <p:cNvCxnSpPr>
            <a:stCxn id="25" idx="2"/>
            <a:endCxn id="22" idx="1"/>
          </p:cNvCxnSpPr>
          <p:nvPr/>
        </p:nvCxnSpPr>
        <p:spPr>
          <a:xfrm rot="16200000" flipH="1">
            <a:off x="4997334" y="5583656"/>
            <a:ext cx="329219" cy="729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94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5A41E2-5C1F-6EC3-9129-35F13EAB04D8}"/>
              </a:ext>
            </a:extLst>
          </p:cNvPr>
          <p:cNvSpPr txBox="1"/>
          <p:nvPr/>
        </p:nvSpPr>
        <p:spPr>
          <a:xfrm>
            <a:off x="97655" y="150920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draw_table</a:t>
            </a:r>
            <a:endParaRPr lang="ru-RU" dirty="0"/>
          </a:p>
        </p:txBody>
      </p:sp>
      <p:sp>
        <p:nvSpPr>
          <p:cNvPr id="3" name="Блок-схема: процесс 2">
            <a:extLst>
              <a:ext uri="{FF2B5EF4-FFF2-40B4-BE49-F238E27FC236}">
                <a16:creationId xmlns:a16="http://schemas.microsoft.com/office/drawing/2014/main" id="{FD83499F-9515-C672-ECEE-D5B51899DFFB}"/>
              </a:ext>
            </a:extLst>
          </p:cNvPr>
          <p:cNvSpPr/>
          <p:nvPr/>
        </p:nvSpPr>
        <p:spPr>
          <a:xfrm>
            <a:off x="5558901" y="150921"/>
            <a:ext cx="1074198" cy="3693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Начало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4E3204CE-B95D-F91F-68DE-EC56C09C330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096000" y="520253"/>
            <a:ext cx="0" cy="323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Блок-схема: процесс 3">
            <a:extLst>
              <a:ext uri="{FF2B5EF4-FFF2-40B4-BE49-F238E27FC236}">
                <a16:creationId xmlns:a16="http://schemas.microsoft.com/office/drawing/2014/main" id="{54FA621E-99A7-268B-8341-5B237AAA1261}"/>
              </a:ext>
            </a:extLst>
          </p:cNvPr>
          <p:cNvSpPr/>
          <p:nvPr/>
        </p:nvSpPr>
        <p:spPr>
          <a:xfrm>
            <a:off x="5462728" y="843379"/>
            <a:ext cx="1266544" cy="6391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Отрисовка таблицы</a:t>
            </a:r>
          </a:p>
        </p:txBody>
      </p:sp>
      <p:sp>
        <p:nvSpPr>
          <p:cNvPr id="5" name="Блок-схема: процесс 4">
            <a:extLst>
              <a:ext uri="{FF2B5EF4-FFF2-40B4-BE49-F238E27FC236}">
                <a16:creationId xmlns:a16="http://schemas.microsoft.com/office/drawing/2014/main" id="{267B0BB8-90DA-6C9D-5D16-EAE0F4EE5064}"/>
              </a:ext>
            </a:extLst>
          </p:cNvPr>
          <p:cNvSpPr/>
          <p:nvPr/>
        </p:nvSpPr>
        <p:spPr>
          <a:xfrm>
            <a:off x="5558901" y="1805697"/>
            <a:ext cx="1074198" cy="3693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Конец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C6A0A295-8BF4-7D96-6AAE-90E885A4A45F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1482571"/>
            <a:ext cx="0" cy="323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88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5A41E2-5C1F-6EC3-9129-35F13EAB04D8}"/>
              </a:ext>
            </a:extLst>
          </p:cNvPr>
          <p:cNvSpPr txBox="1"/>
          <p:nvPr/>
        </p:nvSpPr>
        <p:spPr>
          <a:xfrm>
            <a:off x="97655" y="150920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check_stop</a:t>
            </a:r>
            <a:endParaRPr lang="ru-RU" dirty="0"/>
          </a:p>
        </p:txBody>
      </p:sp>
      <p:sp>
        <p:nvSpPr>
          <p:cNvPr id="3" name="Блок-схема: процесс 2">
            <a:extLst>
              <a:ext uri="{FF2B5EF4-FFF2-40B4-BE49-F238E27FC236}">
                <a16:creationId xmlns:a16="http://schemas.microsoft.com/office/drawing/2014/main" id="{FD83499F-9515-C672-ECEE-D5B51899DFFB}"/>
              </a:ext>
            </a:extLst>
          </p:cNvPr>
          <p:cNvSpPr/>
          <p:nvPr/>
        </p:nvSpPr>
        <p:spPr>
          <a:xfrm>
            <a:off x="5558901" y="150921"/>
            <a:ext cx="1074198" cy="3693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Начало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4E3204CE-B95D-F91F-68DE-EC56C09C330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096000" y="520253"/>
            <a:ext cx="0" cy="323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Блок-схема: решение 5">
            <a:extLst>
              <a:ext uri="{FF2B5EF4-FFF2-40B4-BE49-F238E27FC236}">
                <a16:creationId xmlns:a16="http://schemas.microsoft.com/office/drawing/2014/main" id="{70317562-B2F4-58F7-57F5-4DAFF7BAE245}"/>
              </a:ext>
            </a:extLst>
          </p:cNvPr>
          <p:cNvSpPr/>
          <p:nvPr/>
        </p:nvSpPr>
        <p:spPr>
          <a:xfrm>
            <a:off x="3818880" y="843379"/>
            <a:ext cx="4554240" cy="14026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строке </a:t>
            </a:r>
            <a:r>
              <a:rPr lang="en-US" dirty="0"/>
              <a:t>F </a:t>
            </a:r>
            <a:r>
              <a:rPr lang="ru-RU" dirty="0"/>
              <a:t>есть неудовлетворяющие условию элементы?</a:t>
            </a:r>
          </a:p>
        </p:txBody>
      </p:sp>
      <p:sp>
        <p:nvSpPr>
          <p:cNvPr id="7" name="Блок-схема: процесс 6">
            <a:extLst>
              <a:ext uri="{FF2B5EF4-FFF2-40B4-BE49-F238E27FC236}">
                <a16:creationId xmlns:a16="http://schemas.microsoft.com/office/drawing/2014/main" id="{EF2D1788-D515-332C-CEFE-A5914D7D5294}"/>
              </a:ext>
            </a:extLst>
          </p:cNvPr>
          <p:cNvSpPr/>
          <p:nvPr/>
        </p:nvSpPr>
        <p:spPr>
          <a:xfrm>
            <a:off x="2976241" y="2569176"/>
            <a:ext cx="1685278" cy="64454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Возвращение </a:t>
            </a:r>
            <a:r>
              <a:rPr lang="en-US" dirty="0"/>
              <a:t>true</a:t>
            </a:r>
            <a:endParaRPr lang="ru-RU" dirty="0"/>
          </a:p>
        </p:txBody>
      </p:sp>
      <p:sp>
        <p:nvSpPr>
          <p:cNvPr id="8" name="Блок-схема: процесс 7">
            <a:extLst>
              <a:ext uri="{FF2B5EF4-FFF2-40B4-BE49-F238E27FC236}">
                <a16:creationId xmlns:a16="http://schemas.microsoft.com/office/drawing/2014/main" id="{B4D97513-6266-7133-0370-43E5A44E4458}"/>
              </a:ext>
            </a:extLst>
          </p:cNvPr>
          <p:cNvSpPr/>
          <p:nvPr/>
        </p:nvSpPr>
        <p:spPr>
          <a:xfrm>
            <a:off x="7530483" y="2569176"/>
            <a:ext cx="1685278" cy="64454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Возвращение </a:t>
            </a:r>
            <a:r>
              <a:rPr lang="en-US" dirty="0"/>
              <a:t>false</a:t>
            </a:r>
            <a:endParaRPr lang="ru-RU" dirty="0"/>
          </a:p>
        </p:txBody>
      </p:sp>
      <p:sp>
        <p:nvSpPr>
          <p:cNvPr id="10" name="Блок-схема: процесс 9">
            <a:extLst>
              <a:ext uri="{FF2B5EF4-FFF2-40B4-BE49-F238E27FC236}">
                <a16:creationId xmlns:a16="http://schemas.microsoft.com/office/drawing/2014/main" id="{C083E906-E1F4-DF73-6756-4CA692563074}"/>
              </a:ext>
            </a:extLst>
          </p:cNvPr>
          <p:cNvSpPr/>
          <p:nvPr/>
        </p:nvSpPr>
        <p:spPr>
          <a:xfrm>
            <a:off x="5558901" y="3536844"/>
            <a:ext cx="1074198" cy="3693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Конец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40FAA68B-981F-22B1-6CC3-AF7F35A2CA28}"/>
              </a:ext>
            </a:extLst>
          </p:cNvPr>
          <p:cNvCxnSpPr>
            <a:stCxn id="6" idx="1"/>
            <a:endCxn id="7" idx="1"/>
          </p:cNvCxnSpPr>
          <p:nvPr/>
        </p:nvCxnSpPr>
        <p:spPr>
          <a:xfrm rot="10800000" flipV="1">
            <a:off x="2976242" y="1544715"/>
            <a:ext cx="842639" cy="1346732"/>
          </a:xfrm>
          <a:prstGeom prst="bentConnector3">
            <a:avLst>
              <a:gd name="adj1" fmla="val 127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C7C485BC-134C-F860-5F2D-DE779ECCFE00}"/>
              </a:ext>
            </a:extLst>
          </p:cNvPr>
          <p:cNvCxnSpPr>
            <a:stCxn id="6" idx="3"/>
            <a:endCxn id="8" idx="3"/>
          </p:cNvCxnSpPr>
          <p:nvPr/>
        </p:nvCxnSpPr>
        <p:spPr>
          <a:xfrm>
            <a:off x="8373120" y="1544715"/>
            <a:ext cx="842641" cy="1346732"/>
          </a:xfrm>
          <a:prstGeom prst="bentConnector3">
            <a:avLst>
              <a:gd name="adj1" fmla="val 127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F4D86091-0DDA-4C5F-E459-A76FD9FEA68E}"/>
              </a:ext>
            </a:extLst>
          </p:cNvPr>
          <p:cNvCxnSpPr>
            <a:stCxn id="7" idx="3"/>
            <a:endCxn id="10" idx="0"/>
          </p:cNvCxnSpPr>
          <p:nvPr/>
        </p:nvCxnSpPr>
        <p:spPr>
          <a:xfrm>
            <a:off x="4661519" y="2891447"/>
            <a:ext cx="1434481" cy="6453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0B54D92-6A2F-B205-DB99-763ED65C206A}"/>
              </a:ext>
            </a:extLst>
          </p:cNvPr>
          <p:cNvCxnSpPr>
            <a:stCxn id="8" idx="1"/>
          </p:cNvCxnSpPr>
          <p:nvPr/>
        </p:nvCxnSpPr>
        <p:spPr>
          <a:xfrm flipH="1">
            <a:off x="6096000" y="2891447"/>
            <a:ext cx="14344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84AEC7-6F19-3239-6A62-D33350804000}"/>
              </a:ext>
            </a:extLst>
          </p:cNvPr>
          <p:cNvSpPr txBox="1"/>
          <p:nvPr/>
        </p:nvSpPr>
        <p:spPr>
          <a:xfrm>
            <a:off x="3019047" y="1175382"/>
            <a:ext cx="53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Нет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2A1D7A-7F2C-D741-F397-46756B92E894}"/>
              </a:ext>
            </a:extLst>
          </p:cNvPr>
          <p:cNvSpPr txBox="1"/>
          <p:nvPr/>
        </p:nvSpPr>
        <p:spPr>
          <a:xfrm>
            <a:off x="8572264" y="117538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</a:t>
            </a:r>
          </a:p>
        </p:txBody>
      </p:sp>
    </p:spTree>
    <p:extLst>
      <p:ext uri="{BB962C8B-B14F-4D97-AF65-F5344CB8AC3E}">
        <p14:creationId xmlns:p14="http://schemas.microsoft.com/office/powerpoint/2010/main" val="258965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5A41E2-5C1F-6EC3-9129-35F13EAB04D8}"/>
              </a:ext>
            </a:extLst>
          </p:cNvPr>
          <p:cNvSpPr txBox="1"/>
          <p:nvPr/>
        </p:nvSpPr>
        <p:spPr>
          <a:xfrm>
            <a:off x="97655" y="150920"/>
            <a:ext cx="146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get_pivot</a:t>
            </a:r>
            <a:endParaRPr lang="ru-RU" dirty="0"/>
          </a:p>
        </p:txBody>
      </p:sp>
      <p:sp>
        <p:nvSpPr>
          <p:cNvPr id="3" name="Блок-схема: процесс 2">
            <a:extLst>
              <a:ext uri="{FF2B5EF4-FFF2-40B4-BE49-F238E27FC236}">
                <a16:creationId xmlns:a16="http://schemas.microsoft.com/office/drawing/2014/main" id="{FD83499F-9515-C672-ECEE-D5B51899DFFB}"/>
              </a:ext>
            </a:extLst>
          </p:cNvPr>
          <p:cNvSpPr/>
          <p:nvPr/>
        </p:nvSpPr>
        <p:spPr>
          <a:xfrm>
            <a:off x="5558901" y="150921"/>
            <a:ext cx="1074198" cy="3693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Начало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4E3204CE-B95D-F91F-68DE-EC56C09C330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096000" y="520253"/>
            <a:ext cx="0" cy="323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Блок-схема: процесс 3">
            <a:extLst>
              <a:ext uri="{FF2B5EF4-FFF2-40B4-BE49-F238E27FC236}">
                <a16:creationId xmlns:a16="http://schemas.microsoft.com/office/drawing/2014/main" id="{25AF7FFA-79F2-8DA7-B1C5-E4BA593B4054}"/>
              </a:ext>
            </a:extLst>
          </p:cNvPr>
          <p:cNvSpPr/>
          <p:nvPr/>
        </p:nvSpPr>
        <p:spPr>
          <a:xfrm>
            <a:off x="4796904" y="843379"/>
            <a:ext cx="2598194" cy="7403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Поиск столбца </a:t>
            </a:r>
            <a:r>
              <a:rPr lang="en-US" dirty="0"/>
              <a:t>min/max </a:t>
            </a:r>
            <a:r>
              <a:rPr lang="ru-RU" dirty="0"/>
              <a:t>эл-та в строке </a:t>
            </a:r>
            <a:r>
              <a:rPr lang="en-US" dirty="0"/>
              <a:t>F</a:t>
            </a:r>
            <a:endParaRPr lang="ru-RU" dirty="0"/>
          </a:p>
        </p:txBody>
      </p:sp>
      <p:sp>
        <p:nvSpPr>
          <p:cNvPr id="5" name="Блок-схема: процесс 4">
            <a:extLst>
              <a:ext uri="{FF2B5EF4-FFF2-40B4-BE49-F238E27FC236}">
                <a16:creationId xmlns:a16="http://schemas.microsoft.com/office/drawing/2014/main" id="{F6E4093A-98FE-BD09-58D4-D230369DE11C}"/>
              </a:ext>
            </a:extLst>
          </p:cNvPr>
          <p:cNvSpPr/>
          <p:nvPr/>
        </p:nvSpPr>
        <p:spPr>
          <a:xfrm>
            <a:off x="3261064" y="1906881"/>
            <a:ext cx="5669872" cy="9872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Выбор наименьшего частного, получающегося при делении эл-та из столбца «План» на эл-т из столбца </a:t>
            </a:r>
            <a:r>
              <a:rPr lang="en-US" dirty="0"/>
              <a:t>min/max </a:t>
            </a:r>
            <a:r>
              <a:rPr lang="ru-RU" dirty="0"/>
              <a:t>эл-та для каждой строки</a:t>
            </a:r>
          </a:p>
        </p:txBody>
      </p:sp>
      <p:sp>
        <p:nvSpPr>
          <p:cNvPr id="6" name="Блок-схема: решение 5">
            <a:extLst>
              <a:ext uri="{FF2B5EF4-FFF2-40B4-BE49-F238E27FC236}">
                <a16:creationId xmlns:a16="http://schemas.microsoft.com/office/drawing/2014/main" id="{5DBB5999-873E-4127-DB8C-59B76868E512}"/>
              </a:ext>
            </a:extLst>
          </p:cNvPr>
          <p:cNvSpPr/>
          <p:nvPr/>
        </p:nvSpPr>
        <p:spPr>
          <a:xfrm>
            <a:off x="4089646" y="3217246"/>
            <a:ext cx="4012707" cy="9872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Наименьшее частное выбрано?</a:t>
            </a:r>
          </a:p>
        </p:txBody>
      </p:sp>
      <p:sp>
        <p:nvSpPr>
          <p:cNvPr id="7" name="Блок-схема: процесс 6">
            <a:extLst>
              <a:ext uri="{FF2B5EF4-FFF2-40B4-BE49-F238E27FC236}">
                <a16:creationId xmlns:a16="http://schemas.microsoft.com/office/drawing/2014/main" id="{2B798517-FD04-B46E-4BDD-26F3BCA9D349}"/>
              </a:ext>
            </a:extLst>
          </p:cNvPr>
          <p:cNvSpPr/>
          <p:nvPr/>
        </p:nvSpPr>
        <p:spPr>
          <a:xfrm>
            <a:off x="6633098" y="4527612"/>
            <a:ext cx="4012706" cy="7279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значения разрешающего эл-та и его индексов в место вызова ф-</a:t>
            </a:r>
            <a:r>
              <a:rPr lang="ru-RU" dirty="0" err="1"/>
              <a:t>ции</a:t>
            </a:r>
            <a:endParaRPr lang="ru-RU" dirty="0"/>
          </a:p>
        </p:txBody>
      </p:sp>
      <p:sp>
        <p:nvSpPr>
          <p:cNvPr id="8" name="Блок-схема: процесс 7">
            <a:extLst>
              <a:ext uri="{FF2B5EF4-FFF2-40B4-BE49-F238E27FC236}">
                <a16:creationId xmlns:a16="http://schemas.microsoft.com/office/drawing/2014/main" id="{CC337800-1F6D-A26E-44F9-8F40BD7737BF}"/>
              </a:ext>
            </a:extLst>
          </p:cNvPr>
          <p:cNvSpPr/>
          <p:nvPr/>
        </p:nvSpPr>
        <p:spPr>
          <a:xfrm>
            <a:off x="5558900" y="5578707"/>
            <a:ext cx="1074198" cy="3693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Конец</a:t>
            </a:r>
          </a:p>
        </p:txBody>
      </p:sp>
      <p:sp>
        <p:nvSpPr>
          <p:cNvPr id="9" name="Блок-схема: процесс 8">
            <a:extLst>
              <a:ext uri="{FF2B5EF4-FFF2-40B4-BE49-F238E27FC236}">
                <a16:creationId xmlns:a16="http://schemas.microsoft.com/office/drawing/2014/main" id="{EB9A82FD-5692-929B-2B45-4306268B698E}"/>
              </a:ext>
            </a:extLst>
          </p:cNvPr>
          <p:cNvSpPr/>
          <p:nvPr/>
        </p:nvSpPr>
        <p:spPr>
          <a:xfrm>
            <a:off x="3004351" y="4527611"/>
            <a:ext cx="2170590" cy="7279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данном случае метод не работает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F2F4FCE-84BB-F67C-4CDC-8C80EF38F8F9}"/>
              </a:ext>
            </a:extLst>
          </p:cNvPr>
          <p:cNvCxnSpPr>
            <a:stCxn id="6" idx="1"/>
            <a:endCxn id="9" idx="1"/>
          </p:cNvCxnSpPr>
          <p:nvPr/>
        </p:nvCxnSpPr>
        <p:spPr>
          <a:xfrm rot="10800000" flipV="1">
            <a:off x="3004352" y="3710866"/>
            <a:ext cx="1085295" cy="1180730"/>
          </a:xfrm>
          <a:prstGeom prst="bentConnector3">
            <a:avLst>
              <a:gd name="adj1" fmla="val 121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25478B4-4E3B-09D0-FE3A-3311C375E2EE}"/>
              </a:ext>
            </a:extLst>
          </p:cNvPr>
          <p:cNvCxnSpPr>
            <a:stCxn id="6" idx="3"/>
            <a:endCxn id="7" idx="0"/>
          </p:cNvCxnSpPr>
          <p:nvPr/>
        </p:nvCxnSpPr>
        <p:spPr>
          <a:xfrm>
            <a:off x="8102353" y="3710866"/>
            <a:ext cx="537098" cy="8167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B09A5B83-9C0A-B659-C757-ED7FE19DADB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6000" y="1583755"/>
            <a:ext cx="1" cy="323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08871DB-7486-0E13-4DD6-2F254D20F7F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2894120"/>
            <a:ext cx="0" cy="323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31D9784-61BD-EBE8-817F-72C69F9B0AA7}"/>
              </a:ext>
            </a:extLst>
          </p:cNvPr>
          <p:cNvCxnSpPr>
            <a:stCxn id="9" idx="3"/>
            <a:endCxn id="8" idx="0"/>
          </p:cNvCxnSpPr>
          <p:nvPr/>
        </p:nvCxnSpPr>
        <p:spPr>
          <a:xfrm>
            <a:off x="5174941" y="4891596"/>
            <a:ext cx="921058" cy="6871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48C2ABCA-C8D9-214B-5D2F-621F14F47E78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6095999" y="4891595"/>
            <a:ext cx="537099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9E46AC-C42E-940D-C7D8-985104B91EA1}"/>
              </a:ext>
            </a:extLst>
          </p:cNvPr>
          <p:cNvSpPr txBox="1"/>
          <p:nvPr/>
        </p:nvSpPr>
        <p:spPr>
          <a:xfrm>
            <a:off x="3169329" y="3341533"/>
            <a:ext cx="53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Нет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98DFF9-157B-42B8-9E47-CFF877C4DE42}"/>
              </a:ext>
            </a:extLst>
          </p:cNvPr>
          <p:cNvSpPr txBox="1"/>
          <p:nvPr/>
        </p:nvSpPr>
        <p:spPr>
          <a:xfrm>
            <a:off x="8148726" y="334153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</a:t>
            </a:r>
          </a:p>
        </p:txBody>
      </p:sp>
    </p:spTree>
    <p:extLst>
      <p:ext uri="{BB962C8B-B14F-4D97-AF65-F5344CB8AC3E}">
        <p14:creationId xmlns:p14="http://schemas.microsoft.com/office/powerpoint/2010/main" val="8937327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213</Words>
  <Application>Microsoft Office PowerPoint</Application>
  <PresentationFormat>Широкоэкранный</PresentationFormat>
  <Paragraphs>56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Земячковский</dc:creator>
  <cp:lastModifiedBy>Дмитрий Земячковский</cp:lastModifiedBy>
  <cp:revision>20</cp:revision>
  <dcterms:created xsi:type="dcterms:W3CDTF">2023-05-11T20:22:18Z</dcterms:created>
  <dcterms:modified xsi:type="dcterms:W3CDTF">2023-05-11T21:53:55Z</dcterms:modified>
</cp:coreProperties>
</file>