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Grp="1" noChangeArrowheads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pPr>
                <a:defRPr/>
              </a:pPr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031294" name="Title 1"/>
          <p:cNvSpPr>
            <a:spLocks noGrp="1"/>
          </p:cNvSpPr>
          <p:nvPr>
            <p:ph type="title"/>
          </p:nvPr>
        </p:nvSpPr>
        <p:spPr bwMode="auto">
          <a:xfrm>
            <a:off x="609599" y="226796"/>
            <a:ext cx="10960329" cy="864095"/>
          </a:xfrm>
        </p:spPr>
        <p:txBody>
          <a:bodyPr/>
          <a:lstStyle/>
          <a:p>
            <a:pPr>
              <a:defRPr/>
            </a:pPr>
            <a:r>
              <a:rPr sz="4400">
                <a:solidFill>
                  <a:schemeClr val="bg1"/>
                </a:solidFill>
                <a:latin typeface="Algerian"/>
                <a:cs typeface="Algerian"/>
              </a:rPr>
              <a:t>HTTP protokoli</a:t>
            </a:r>
            <a:endParaRPr sz="7200"/>
          </a:p>
        </p:txBody>
      </p:sp>
      <p:sp>
        <p:nvSpPr>
          <p:cNvPr id="88508130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283878" indent="-283878">
              <a:buFont typeface="Arial"/>
              <a:buChar char="•"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Sta je HTTP protokol?</a:t>
            </a:r>
            <a:endParaRPr lang="en-US"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Ucesnici u komunikaciji.</a:t>
            </a:r>
            <a:endParaRPr sz="3600"/>
          </a:p>
          <a:p>
            <a:pPr marL="283878" indent="-283878">
              <a:buFont typeface="Arial"/>
              <a:buChar char="•"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HTTP zahtev.</a:t>
            </a:r>
            <a:endParaRPr sz="3600"/>
          </a:p>
          <a:p>
            <a:pPr marL="283878" indent="-283878">
              <a:buFont typeface="Arial"/>
              <a:buChar char="•"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HTTP odgovor.</a:t>
            </a:r>
            <a:endParaRPr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 verzije.</a:t>
            </a:r>
            <a:endParaRPr lang="en-US"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WEB.</a:t>
            </a:r>
          </a:p>
          <a:p>
            <a:pPr>
              <a:defRPr/>
            </a:pPr>
            <a:endParaRPr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Napomena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 Cilj ovog predavanja nije ucenje napamet gradiva, vec razumevanja sta je </a:t>
            </a:r>
            <a:r>
              <a:rPr lang="sr-Latn-R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HTTP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protokol.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sr-Latn-RS" sz="1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Predavači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Anastasija Mijaljevi</a:t>
            </a:r>
            <a:r>
              <a:rPr lang="sr-Latn-R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ć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Dejan Aksovi</a:t>
            </a:r>
            <a:r>
              <a:rPr lang="sr-Latn-R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ć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Marko Popovi</a:t>
            </a:r>
            <a:r>
              <a:rPr lang="sr-Latn-R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ć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algn="l"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Mentor: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Dzenan Kosuta.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462265135" name="Picture 1462265134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637588" y="6332231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37572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Arial"/>
                <a:cs typeface="Arial"/>
              </a:rPr>
              <a:t>E sada kako zapravo HTTP funkcionise, kako radi i zasta je bitan, objasnice nam prakticno, kolega Dejan Aksovi</a:t>
            </a:r>
            <a:r>
              <a:rPr lang="sr-Latn-RS">
                <a:solidFill>
                  <a:schemeClr val="tx1"/>
                </a:solidFill>
                <a:latin typeface="Arial"/>
                <a:cs typeface="Arial"/>
              </a:rPr>
              <a:t>ć</a:t>
            </a:r>
            <a:r>
              <a:rPr>
                <a:solidFill>
                  <a:schemeClr val="tx1"/>
                </a:solidFill>
                <a:latin typeface="Arial"/>
                <a:cs typeface="Arial"/>
              </a:rPr>
              <a:t> kroz primere.</a:t>
            </a:r>
            <a:endParaRPr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22143282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0">
                <a:solidFill>
                  <a:schemeClr val="bg1"/>
                </a:solidFill>
                <a:latin typeface="Algerian"/>
                <a:cs typeface="Algerian"/>
              </a:rPr>
              <a:t>HTTP protokoli</a:t>
            </a:r>
            <a:endParaRPr b="0">
              <a:latin typeface="Algerian"/>
              <a:cs typeface="Algerian"/>
            </a:endParaRPr>
          </a:p>
        </p:txBody>
      </p:sp>
      <p:pic>
        <p:nvPicPr>
          <p:cNvPr id="1016444472" name="Picture 1016444471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763823" y="6274851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7429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chemeClr val="bg1"/>
                </a:solidFill>
                <a:latin typeface="Algerian"/>
                <a:cs typeface="Algerian"/>
              </a:rPr>
              <a:t>Sta je HTTP protokol?</a:t>
            </a:r>
            <a:endParaRPr/>
          </a:p>
        </p:txBody>
      </p:sp>
      <p:sp>
        <p:nvSpPr>
          <p:cNvPr id="171881407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50000" lnSpcReduction="20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96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HTTP (HyperText Transfer Protocol) je protokol za prenos hipertekstualnih dokumenata (npr: HTML) preko mreže, koji se najčešće koristi za prikazivanje web stranica u web preglednicima. HTTP koristi klijent-server model komunikacije, gde klijent šalje zahtjev serveru, a server šalje odgovor natrag klijentu.</a:t>
            </a:r>
            <a:endParaRPr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tx1">
                  <a:lumMod val="90000"/>
                  <a:lumOff val="5000"/>
                </a:schemeClr>
              </a:solidFill>
            </a:endParaRPr>
          </a:p>
        </p:txBody>
      </p:sp>
      <p:pic>
        <p:nvPicPr>
          <p:cNvPr id="858924255" name="Picture 858924254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660540" y="6321426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6375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0">
                <a:solidFill>
                  <a:schemeClr val="bg1"/>
                </a:solidFill>
                <a:latin typeface="Algerian"/>
                <a:cs typeface="Algerian"/>
              </a:rPr>
              <a:t>Ucesnici u komunikaciji</a:t>
            </a:r>
          </a:p>
        </p:txBody>
      </p:sp>
      <p:sp>
        <p:nvSpPr>
          <p:cNvPr id="40531597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  <a:p>
            <a:pPr marL="438080" indent="-438080">
              <a:buFont typeface="Arial"/>
              <a:buChar char="•"/>
              <a:defRPr/>
            </a:pPr>
            <a:r>
              <a:rPr sz="3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Server</a:t>
            </a:r>
            <a:r>
              <a:rPr sz="3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program koji prima i obraduje zahteve</a:t>
            </a:r>
          </a:p>
          <a:p>
            <a:pPr>
              <a:defRPr/>
            </a:pPr>
            <a:endParaRPr sz="3400"/>
          </a:p>
          <a:p>
            <a:pPr marL="438080" indent="-438080">
              <a:buFont typeface="Arial"/>
              <a:buChar char="•"/>
              <a:defRPr/>
            </a:pPr>
            <a:r>
              <a:rPr sz="3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Pregledač</a:t>
            </a:r>
            <a:r>
              <a:rPr sz="3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program koji šalje zahteve i prikazuje primljene odgovore</a:t>
            </a:r>
          </a:p>
          <a:p>
            <a:pPr>
              <a:defRPr/>
            </a:pPr>
            <a:endParaRPr sz="3400"/>
          </a:p>
          <a:p>
            <a:pPr marL="438080" indent="-438080">
              <a:buFont typeface="Arial"/>
              <a:buChar char="•"/>
              <a:defRPr/>
            </a:pPr>
            <a:r>
              <a:rPr sz="3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Proksi</a:t>
            </a:r>
            <a:r>
              <a:rPr sz="3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-program koji se ponaša kao server i kao klijent , šalje zahtev u ime drugih klijenata i prosleđuje im odgovore u ime drugih servera</a:t>
            </a:r>
            <a:endParaRPr sz="3400"/>
          </a:p>
        </p:txBody>
      </p:sp>
      <p:pic>
        <p:nvPicPr>
          <p:cNvPr id="1368673596" name="Picture 1368673595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729396" y="6183044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6116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0">
                <a:solidFill>
                  <a:schemeClr val="bg1"/>
                </a:solidFill>
                <a:latin typeface="Algerian"/>
                <a:cs typeface="Algerian"/>
              </a:rPr>
              <a:t>HTTP </a:t>
            </a:r>
            <a:r>
              <a:rPr b="0" dirty="0" err="1">
                <a:solidFill>
                  <a:schemeClr val="bg1"/>
                </a:solidFill>
                <a:latin typeface="Algerian"/>
                <a:cs typeface="Algerian"/>
              </a:rPr>
              <a:t>zahtev</a:t>
            </a:r>
            <a:endParaRPr dirty="0"/>
          </a:p>
        </p:txBody>
      </p:sp>
      <p:sp>
        <p:nvSpPr>
          <p:cNvPr id="187620626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/>
          <a:p>
            <a:pPr>
              <a:defRPr/>
            </a:pP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HTTP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zahtev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se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sastoji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od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tri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dijela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: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početne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linije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zaglavlja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tijela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.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Početna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linija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opisuje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metodu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zahtjeva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(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npr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. GET, POST, ...), URL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koji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se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zahtijeva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verziju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HTTP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protokola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koja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se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koristi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.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Zaglavlja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sadrže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dodatne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informacije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o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zahtjevu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kao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što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su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tip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sadržaja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koji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se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zahtijeva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kolačići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druge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opcionalne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informacije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.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Telo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zahtjeva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je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opcionalno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koristi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se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samo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u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slučaju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da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se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šalje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neki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sadržaj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u </a:t>
            </a:r>
            <a:r>
              <a:rPr lang="en-US" sz="2400" b="0" i="0" u="none" strike="noStrike" cap="none" spc="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zahtjevu</a:t>
            </a:r>
            <a:r>
              <a:rPr lang="en-US" sz="2400" b="0" i="0" u="none" strike="noStrike" cap="none" spc="0" dirty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sz="2400" dirty="0"/>
          </a:p>
          <a:p>
            <a:pPr>
              <a:defRPr/>
            </a:pPr>
            <a:endParaRPr sz="2400" dirty="0"/>
          </a:p>
          <a:p>
            <a:pPr>
              <a:defRPr/>
            </a:pPr>
            <a:r>
              <a:rPr sz="2400" dirty="0" err="1"/>
              <a:t>Primeri</a:t>
            </a:r>
            <a:r>
              <a:rPr sz="2400" dirty="0"/>
              <a:t>:</a:t>
            </a:r>
          </a:p>
          <a:p>
            <a:pPr marL="0" indent="0">
              <a:buFont typeface="Arial"/>
              <a:buNone/>
              <a:defRPr/>
            </a:pPr>
            <a:endParaRPr sz="2400" dirty="0"/>
          </a:p>
          <a:p>
            <a:pPr>
              <a:defRPr/>
            </a:pPr>
            <a:r>
              <a:rPr sz="24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GET /index.html HTTP/1.1</a:t>
            </a:r>
            <a:r>
              <a:rPr sz="2400" b="1" dirty="0"/>
              <a:t> </a:t>
            </a:r>
            <a:r>
              <a:rPr sz="2400" dirty="0"/>
              <a:t>– GET </a:t>
            </a:r>
            <a:r>
              <a:rPr sz="2400" dirty="0" err="1"/>
              <a:t>metoda</a:t>
            </a:r>
            <a:r>
              <a:rPr sz="2400" dirty="0"/>
              <a:t> </a:t>
            </a:r>
            <a:r>
              <a:rPr sz="2400" dirty="0" err="1"/>
              <a:t>ima</a:t>
            </a:r>
            <a:r>
              <a:rPr sz="2400" dirty="0"/>
              <a:t> </a:t>
            </a:r>
            <a:r>
              <a:rPr sz="2400" dirty="0" err="1"/>
              <a:t>parametre</a:t>
            </a:r>
            <a:r>
              <a:rPr sz="2400" dirty="0"/>
              <a:t> a </a:t>
            </a:r>
            <a:r>
              <a:rPr sz="2400" dirty="0" err="1"/>
              <a:t>nema</a:t>
            </a:r>
            <a:r>
              <a:rPr sz="2400" dirty="0"/>
              <a:t> </a:t>
            </a:r>
            <a:r>
              <a:rPr sz="2400" dirty="0" err="1"/>
              <a:t>telo</a:t>
            </a:r>
            <a:r>
              <a:rPr sz="2400" dirty="0"/>
              <a:t> to je </a:t>
            </a:r>
            <a:r>
              <a:rPr sz="2400" dirty="0" err="1"/>
              <a:t>obicno</a:t>
            </a:r>
            <a:r>
              <a:rPr sz="2400" dirty="0"/>
              <a:t> URL, </a:t>
            </a:r>
            <a:r>
              <a:rPr sz="2400" dirty="0" err="1"/>
              <a:t>ona</a:t>
            </a:r>
            <a:r>
              <a:rPr sz="2400" dirty="0"/>
              <a:t> je </a:t>
            </a:r>
            <a:r>
              <a:rPr sz="2400" dirty="0" err="1"/>
              <a:t>uvek</a:t>
            </a:r>
            <a:r>
              <a:rPr sz="2400" dirty="0"/>
              <a:t> </a:t>
            </a:r>
            <a:r>
              <a:rPr sz="2400" dirty="0" err="1"/>
              <a:t>javna</a:t>
            </a:r>
            <a:r>
              <a:rPr sz="2400" dirty="0"/>
              <a:t>. </a:t>
            </a:r>
            <a:endParaRPr dirty="0"/>
          </a:p>
          <a:p>
            <a:pPr marL="0" indent="0">
              <a:buFont typeface="Arial"/>
              <a:buNone/>
              <a:defRPr/>
            </a:pPr>
            <a:endParaRPr dirty="0"/>
          </a:p>
          <a:p>
            <a:pPr>
              <a:defRPr/>
            </a:pPr>
            <a:r>
              <a:rPr sz="24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POST /</a:t>
            </a:r>
            <a:r>
              <a:rPr sz="24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api</a:t>
            </a:r>
            <a:r>
              <a:rPr sz="24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/users HTTP/1.1</a:t>
            </a:r>
            <a:r>
              <a:rPr sz="2400" b="1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– 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POST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metoda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može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prenijeti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velike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količine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podataka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može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poslati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različite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vrste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podataka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kao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što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su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tekst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slike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audio, video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druge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vrste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datoteka.Kada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se POST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zahtjev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primi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na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serveru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server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obrađuje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podatke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obično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vraća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HTTP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odgovor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informacijama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 tome je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li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zahtev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uspješno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obrađen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ili</a:t>
            </a:r>
            <a:r>
              <a:rPr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ne</a:t>
            </a:r>
            <a:r>
              <a:rPr dirty="0"/>
              <a:t>.</a:t>
            </a:r>
          </a:p>
        </p:txBody>
      </p:sp>
      <p:pic>
        <p:nvPicPr>
          <p:cNvPr id="1698481666" name="Picture 1698481665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717920" y="6286327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8530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0">
                <a:solidFill>
                  <a:schemeClr val="bg1"/>
                </a:solidFill>
                <a:latin typeface="Algerian"/>
                <a:cs typeface="Algerian"/>
              </a:rPr>
              <a:t>HTTP odgovor</a:t>
            </a:r>
            <a:endParaRPr b="0"/>
          </a:p>
        </p:txBody>
      </p:sp>
      <p:sp>
        <p:nvSpPr>
          <p:cNvPr id="41794612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2500" lnSpcReduction="15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HTTP odgovor se sastoji od tri dijela: početne linije, zaglavlja i tijela. Početna linija opisuje status odgovora (npr. 200 OK, 404 Not Found, 500 Internal Server Error). Zaglavlja sadrže dodatne informacije o odgovoru, kao što su tip sadržaja, duljina odgovora i druge opcionalne informacije. Tijelo odgovora može sadržavati traženi sadržaj ili poruku o pogrešci, ovisno o statusu odgovora.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Primeri:</a:t>
            </a:r>
            <a:r>
              <a:rPr lang="sr-Latn-RS"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HTTP/1.1 100 Continue</a:t>
            </a:r>
            <a:r>
              <a:rPr lang="en-US" sz="2400">
                <a:solidFill>
                  <a:schemeClr val="tx1"/>
                </a:solidFill>
              </a:rPr>
              <a:t> - </a:t>
            </a: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Ovaj odgovor se koristi za potvrdu da je klijent uspješno poslao zahtjev i da je server spreman primiti tijelo zahtjeva</a:t>
            </a:r>
            <a:endParaRPr/>
          </a:p>
          <a:p>
            <a:pPr>
              <a:defRPr/>
            </a:pPr>
            <a:r>
              <a:rPr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HTTP/1.1 200 OK</a:t>
            </a:r>
            <a:r>
              <a:rPr sz="2400"/>
              <a:t> –zahtev uspesno izvrsen</a:t>
            </a:r>
          </a:p>
          <a:p>
            <a:pPr>
              <a:defRPr/>
            </a:pPr>
            <a:r>
              <a:rPr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HTTP/1.1 300 Multiple Choices</a:t>
            </a:r>
            <a:r>
              <a:rPr sz="2400">
                <a:solidFill>
                  <a:schemeClr val="tx1"/>
                </a:solidFill>
              </a:rPr>
              <a:t> - </a:t>
            </a: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Ovaj odgovor se koristi kada zahtjev koji je primljen ima više od jednog mogućeg odgovora i server ne može jednoznačno odrediti koji odgovor treba poslati</a:t>
            </a:r>
            <a:endParaRPr sz="2400"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HTTP/1.1 404 Not Found</a:t>
            </a:r>
            <a:r>
              <a:rPr sz="2400"/>
              <a:t> – trazeni resurs nije pronadjen na serveru</a:t>
            </a:r>
          </a:p>
          <a:p>
            <a:pPr>
              <a:defRPr/>
            </a:pPr>
            <a:r>
              <a:rPr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HTTP/1.1 500 Internal Server Erro</a:t>
            </a: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</a:t>
            </a:r>
            <a:r>
              <a:rPr sz="2400">
                <a:solidFill>
                  <a:schemeClr val="tx1"/>
                </a:solidFill>
              </a:rPr>
              <a:t>-</a:t>
            </a: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Ovaj odgovor se koristi kada se na serveru dogodi greška koja spriječava server da uspješno obradi zahtjev.</a:t>
            </a:r>
            <a:endParaRPr sz="2400">
              <a:solidFill>
                <a:schemeClr val="tx1"/>
              </a:solidFill>
            </a:endParaRPr>
          </a:p>
        </p:txBody>
      </p:sp>
      <p:pic>
        <p:nvPicPr>
          <p:cNvPr id="520082577" name="Picture 520082576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763823" y="6228948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7215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0">
                <a:solidFill>
                  <a:schemeClr val="bg1"/>
                </a:solidFill>
                <a:latin typeface="Algerian"/>
                <a:cs typeface="Algerian"/>
              </a:rPr>
              <a:t>Korisnik-Server</a:t>
            </a:r>
          </a:p>
        </p:txBody>
      </p:sp>
      <p:pic>
        <p:nvPicPr>
          <p:cNvPr id="1781512129" name="Content Placeholder 178151212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/>
        </p:blipFill>
        <p:spPr bwMode="auto">
          <a:xfrm>
            <a:off x="2072921" y="1600201"/>
            <a:ext cx="8046155" cy="4525962"/>
          </a:xfrm>
          <a:prstGeom prst="rect">
            <a:avLst/>
          </a:prstGeom>
        </p:spPr>
      </p:pic>
      <p:pic>
        <p:nvPicPr>
          <p:cNvPr id="1719794003" name="Picture 1719794002"/>
          <p:cNvPicPr>
            <a:picLocks noChangeAspect="1"/>
          </p:cNvPicPr>
          <p:nvPr/>
        </p:nvPicPr>
        <p:blipFill>
          <a:blip r:embed="rId3" cstate="print"/>
          <a:stretch/>
        </p:blipFill>
        <p:spPr bwMode="auto">
          <a:xfrm>
            <a:off x="10763823" y="6297803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244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chemeClr val="bg1"/>
                </a:solidFill>
                <a:latin typeface="Algerian"/>
                <a:cs typeface="Algerian"/>
              </a:rPr>
              <a:t>HTTP Protokoli</a:t>
            </a:r>
            <a:endParaRPr/>
          </a:p>
        </p:txBody>
      </p:sp>
      <p:sp>
        <p:nvSpPr>
          <p:cNvPr id="12899684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HTTP protokol je stateless (nema stanja), što znači da ne pamti prethodne zahtjeve i odgovore. Svaki zahtjev se smatra novim zahtjevom, bez obzira na to jesu li prethodni zahtjevi poslani istom serveru. Međutim, kolačići se mogu koristiti za održavanje stanja na strani klijenta.</a:t>
            </a:r>
            <a:endParaRPr/>
          </a:p>
        </p:txBody>
      </p:sp>
      <p:pic>
        <p:nvPicPr>
          <p:cNvPr id="1817765935" name="Picture 1817765934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580209" y="6263375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2088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chemeClr val="bg1"/>
                </a:solidFill>
                <a:latin typeface="Algerian"/>
                <a:cs typeface="Algerian"/>
              </a:rPr>
              <a:t>HTTP verzije</a:t>
            </a:r>
          </a:p>
        </p:txBody>
      </p:sp>
      <p:sp>
        <p:nvSpPr>
          <p:cNvPr id="31214788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Postoje različite verzije HTTP protokola, uključujući HTTP/0.9, HTTP/1.0, HTTP/1.1 i HTTP/2. Svaka nova verzija uvodi nove značajke i poboljšanja, kao što su podrška za gzip kompresiju, SSL enkripciju, podršku za višestruke zahtjeve i odgovore u istoj vezi i druge.</a:t>
            </a:r>
            <a:endParaRPr/>
          </a:p>
        </p:txBody>
      </p:sp>
      <p:pic>
        <p:nvPicPr>
          <p:cNvPr id="1193654123" name="Picture 1193654122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603161" y="6251900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982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Algerian"/>
                <a:ea typeface="Arial"/>
                <a:cs typeface="Algerian"/>
              </a:rPr>
              <a:t>World Wide Web</a:t>
            </a:r>
            <a:endParaRPr>
              <a:solidFill>
                <a:schemeClr val="bg1"/>
              </a:solidFill>
              <a:latin typeface="Algerian"/>
              <a:cs typeface="Algerian"/>
            </a:endParaRPr>
          </a:p>
        </p:txBody>
      </p:sp>
      <p:sp>
        <p:nvSpPr>
          <p:cNvPr id="155763245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Uz to, HTTP je osnovni protokol za World Wide Web (Web), što znači da je ključ</a:t>
            </a:r>
            <a:r>
              <a:rPr sz="2400">
                <a:solidFill>
                  <a:schemeClr val="tx1">
                    <a:lumMod val="90000"/>
                    <a:lumOff val="5000"/>
                  </a:schemeClr>
                </a:solidFill>
              </a:rPr>
              <a:t>. Posto cesto dolazi do mesanja termina web-a i intertneta, evo u cemu je razlika.</a:t>
            </a:r>
          </a:p>
          <a:p>
            <a:pPr marL="0" indent="0">
              <a:buFont typeface="Arial"/>
              <a:buNone/>
              <a:defRPr/>
            </a:pPr>
            <a:endParaRPr sz="24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Internet je globalna mreža računala koja povezuje računala, servere i druge uređaje diljem svijeta. To je infrastruktura koja omogućuje razmenu podataka i informacija između računala i drugih uređaja koji su povezani s internetom. Internet uključuje mnoge druge usluge osim Web-a, poput e-pošte,itd.</a:t>
            </a:r>
            <a:endParaRPr sz="24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endParaRPr sz="24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endParaRPr sz="24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Web (World Wide Web) je jedna od usluga koja se nalaze na internetu. To je sustav povezanih dokumenata, koji se nazivaju web stranice, koji se međusobno povezuju hipervezama i mogu sadržavati tekst, slike, audio i videozapise te druge multimedijske elemente. Web je postao vrlo popularan i prepoznatljiv kao jedna od ključnih usluga Interneta, ali važno je napomenuti da web nije jedini način korištenja Interneta.</a:t>
            </a:r>
            <a:endParaRPr sz="24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endParaRPr sz="2400">
              <a:solidFill>
                <a:schemeClr val="tx1">
                  <a:lumMod val="90000"/>
                  <a:lumOff val="5000"/>
                </a:schemeClr>
              </a:solidFill>
            </a:endParaRPr>
          </a:p>
        </p:txBody>
      </p:sp>
      <p:pic>
        <p:nvPicPr>
          <p:cNvPr id="809777974" name="Picture 809777973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0683492" y="6263375"/>
            <a:ext cx="1428750" cy="39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w="http://schemas.openxmlformats.org/wordprocessingml/2006/main" xmlns:m="http://schemas.openxmlformats.org/officeDocument/2006/math" xmlns="" Requires="p14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785</Words>
  <Application>Microsoft Office PowerPoint</Application>
  <DocSecurity>0</DocSecurity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HTTP protokoli</vt:lpstr>
      <vt:lpstr>Sta je HTTP protokol?</vt:lpstr>
      <vt:lpstr>Ucesnici u komunikaciji</vt:lpstr>
      <vt:lpstr>HTTP zahtev</vt:lpstr>
      <vt:lpstr>HTTP odgovor</vt:lpstr>
      <vt:lpstr>Korisnik-Server</vt:lpstr>
      <vt:lpstr>HTTP Protokoli</vt:lpstr>
      <vt:lpstr>HTTP verzije</vt:lpstr>
      <vt:lpstr>World Wide Web</vt:lpstr>
      <vt:lpstr>HTTP protokoli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protokoli</dc:title>
  <dc:subject/>
  <dc:creator/>
  <cp:keywords/>
  <dc:description/>
  <cp:lastModifiedBy>Computer</cp:lastModifiedBy>
  <cp:revision>8</cp:revision>
  <dcterms:created xsi:type="dcterms:W3CDTF">2012-12-03T06:56:55Z</dcterms:created>
  <dcterms:modified xsi:type="dcterms:W3CDTF">2023-03-11T16:00:48Z</dcterms:modified>
  <cp:category/>
  <dc:identifier/>
  <cp:contentStatus/>
  <dc:language/>
  <cp:version/>
</cp:coreProperties>
</file>