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79" r:id="rId3"/>
    <p:sldId id="276" r:id="rId4"/>
    <p:sldId id="277" r:id="rId5"/>
    <p:sldId id="278" r:id="rId6"/>
    <p:sldId id="28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2" r:id="rId22"/>
    <p:sldId id="273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437" autoAdjust="0"/>
  </p:normalViewPr>
  <p:slideViewPr>
    <p:cSldViewPr snapToGrid="0">
      <p:cViewPr varScale="1">
        <p:scale>
          <a:sx n="62" d="100"/>
          <a:sy n="62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0B8AB-1A87-4CE2-8C23-AF946AF2618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87E55-27CC-4D84-A03C-A6B2F8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Standing at year 30:</a:t>
            </a:r>
          </a:p>
          <a:p>
            <a:r>
              <a:rPr lang="en-US" dirty="0" smtClean="0"/>
              <a:t>PV for the first 35 deposits=116,546</a:t>
            </a:r>
          </a:p>
          <a:p>
            <a:r>
              <a:rPr lang="en-US" dirty="0" smtClean="0"/>
              <a:t>PV</a:t>
            </a:r>
            <a:r>
              <a:rPr lang="en-US" baseline="0" dirty="0" smtClean="0"/>
              <a:t> for the withdrawals at the end of 46</a:t>
            </a:r>
            <a:r>
              <a:rPr lang="en-US" baseline="30000" dirty="0" smtClean="0"/>
              <a:t>th</a:t>
            </a:r>
            <a:r>
              <a:rPr lang="en-US" baseline="0" dirty="0" smtClean="0"/>
              <a:t> birthday (evaluate using Annuity formula)= 132,485</a:t>
            </a:r>
          </a:p>
          <a:p>
            <a:r>
              <a:rPr lang="en-US" baseline="0" dirty="0" smtClean="0"/>
              <a:t>Discounting it back to 30</a:t>
            </a:r>
            <a:r>
              <a:rPr lang="en-US" baseline="30000" dirty="0" smtClean="0"/>
              <a:t>th</a:t>
            </a:r>
            <a:r>
              <a:rPr lang="en-US" baseline="0" dirty="0" smtClean="0"/>
              <a:t> birthday = 132,485/(1+8%)^16 = 38,671</a:t>
            </a:r>
          </a:p>
          <a:p>
            <a:r>
              <a:rPr lang="en-US" baseline="0" dirty="0" smtClean="0"/>
              <a:t>Difference in PV = 116,546-38,671=77,875</a:t>
            </a:r>
          </a:p>
          <a:p>
            <a:r>
              <a:rPr lang="en-US" baseline="0" dirty="0" smtClean="0"/>
              <a:t>The retirement withdrawals: </a:t>
            </a:r>
          </a:p>
          <a:p>
            <a:r>
              <a:rPr lang="en-US" baseline="0" dirty="0" smtClean="0"/>
              <a:t>FV of the surplus at year 65 = 77,875 * (1+8%)^35=1,151,407</a:t>
            </a:r>
          </a:p>
          <a:p>
            <a:r>
              <a:rPr lang="en-US" baseline="0" dirty="0" smtClean="0"/>
              <a:t>We get each </a:t>
            </a:r>
            <a:r>
              <a:rPr lang="en-US" baseline="0" smtClean="0"/>
              <a:t>withdrawal is 117,273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78662-E455-4938-8903-A5E0D6E8F1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74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alternative way to cut the time line – in class, we cut the time line after year 9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of this stock at the end of year 8 = 0.3 * (1+12%)^6 / (16%-6%)=5.92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of the Dividends from year 3 to year 8 at the end of year 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0.3 * (1-(1+12%)^6/(1+16%)^6)/(16%-12%)=1.42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Discount them back to year 0= 5.92/ (1+16%)^8+1.42/(1+16%)^2=2.86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87E55-27CC-4D84-A03C-A6B2F8BB72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3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end of year 9 we have 4*(1+16%)^4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Standing at the end of year 9, we evaluate the rest of the dividends,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4*(1+16%)^4*(1+10%) / (17%-10%)=113.81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Dividends from year 5-year 9: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Standing at the end of year 4: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4*(1-(1+16%)^5/(1+17%)^5)/(17%-16%)=16.80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at year 0 = 113.81/(1+17%)^9+16.80/(1+17%)^4=36.66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87E55-27CC-4D84-A03C-A6B2F8BB72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6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78662-E455-4938-8903-A5E0D6E8F1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4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Annual return =  [2+(46-40)]/40 = 20%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87E55-27CC-4D84-A03C-A6B2F8BB72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38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87E55-27CC-4D84-A03C-A6B2F8BB72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93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also use</a:t>
            </a:r>
            <a:r>
              <a:rPr lang="en-US" baseline="0" dirty="0" smtClean="0"/>
              <a:t> a constant expected returns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87E55-27CC-4D84-A03C-A6B2F8BB72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66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P= 3 / 11% = 27.27</a:t>
            </a:r>
          </a:p>
          <a:p>
            <a:r>
              <a:rPr lang="en-US" dirty="0" smtClean="0"/>
              <a:t>Paying</a:t>
            </a:r>
            <a:r>
              <a:rPr lang="en-US" baseline="0" dirty="0" smtClean="0"/>
              <a:t> dividend 3 </a:t>
            </a:r>
            <a:r>
              <a:rPr lang="en-US" baseline="0" dirty="0" err="1" smtClean="0"/>
              <a:t>yrs</a:t>
            </a:r>
            <a:r>
              <a:rPr lang="en-US" baseline="0" dirty="0" smtClean="0"/>
              <a:t> from now: 27.27 / 1.11^2=22.13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87E55-27CC-4D84-A03C-A6B2F8BB72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09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dividend = 3 * (1+4.5%)</a:t>
            </a:r>
            <a:r>
              <a:rPr lang="en-US" baseline="0" dirty="0" smtClean="0"/>
              <a:t> = 3.135</a:t>
            </a:r>
          </a:p>
          <a:p>
            <a:r>
              <a:rPr lang="en-US" baseline="0" dirty="0" smtClean="0"/>
              <a:t>P = 3.135/(11%-4.5%) = 48.23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87E55-27CC-4D84-A03C-A6B2F8BB72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34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 = 1*(1+10%)/(r-10%)</a:t>
            </a:r>
          </a:p>
          <a:p>
            <a:r>
              <a:rPr lang="en-US" dirty="0" smtClean="0"/>
              <a:t>r-10%=0.01833</a:t>
            </a:r>
          </a:p>
          <a:p>
            <a:r>
              <a:rPr lang="en-US" dirty="0" smtClean="0"/>
              <a:t>r=11.83%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87E55-27CC-4D84-A03C-A6B2F8BB72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33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= 100 =1.2(1+g) / (10%-g)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100(10%-g) = 1.2(1+g)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10-100g = 1.2 +1.2g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8.8 = 101.2g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 = 8.8/101.2 = 8.7%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87E55-27CC-4D84-A03C-A6B2F8BB72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2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79E-047E-43BE-BB04-2B870BEC813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D24-B012-4A4E-A145-48FF6D90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9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79E-047E-43BE-BB04-2B870BEC813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D24-B012-4A4E-A145-48FF6D90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3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79E-047E-43BE-BB04-2B870BEC813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D24-B012-4A4E-A145-48FF6D90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79E-047E-43BE-BB04-2B870BEC813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D24-B012-4A4E-A145-48FF6D90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79E-047E-43BE-BB04-2B870BEC813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D24-B012-4A4E-A145-48FF6D90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9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79E-047E-43BE-BB04-2B870BEC813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D24-B012-4A4E-A145-48FF6D90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79E-047E-43BE-BB04-2B870BEC813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D24-B012-4A4E-A145-48FF6D90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8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79E-047E-43BE-BB04-2B870BEC813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D24-B012-4A4E-A145-48FF6D90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7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79E-047E-43BE-BB04-2B870BEC813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D24-B012-4A4E-A145-48FF6D90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3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79E-047E-43BE-BB04-2B870BEC813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D24-B012-4A4E-A145-48FF6D90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8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79E-047E-43BE-BB04-2B870BEC813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D24-B012-4A4E-A145-48FF6D90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7079E-047E-43BE-BB04-2B870BEC813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CD24-B012-4A4E-A145-48FF6D90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91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viz.page/cf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iviz.page/stock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know the return (or expected return), we can determine the price of an asset given its cash flows: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218" y="3009900"/>
            <a:ext cx="373196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dividend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stock pays a constant dividend, we can value a share using the present value of a perpetuity: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183" y="3217905"/>
            <a:ext cx="2157938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Preferred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cs typeface="Times New Roman" pitchFamily="18" charset="0"/>
              </a:rPr>
              <a:t>GM pays a dividend of $3.00. What is the price for a GM share given that the dividend will remain constant forever, and that the market required rate of return for a similar share is 11%?</a:t>
            </a:r>
          </a:p>
          <a:p>
            <a:pPr>
              <a:buFontTx/>
              <a:buNone/>
            </a:pPr>
            <a:endParaRPr lang="en-US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dirty="0">
                <a:cs typeface="Times New Roman" pitchFamily="18" charset="0"/>
              </a:rPr>
              <a:t>	What would the price be if the stock didn’t start paying a dividend until three years from now?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Constant Growth Dividend Valuation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expect dividends to grow over time, we can use the growing perpetuity formula:</a:t>
            </a:r>
          </a:p>
          <a:p>
            <a:endParaRPr lang="en-US" dirty="0"/>
          </a:p>
          <a:p>
            <a:endParaRPr lang="en-US" dirty="0" smtClean="0"/>
          </a:p>
          <a:p>
            <a:pPr algn="just">
              <a:buFontTx/>
              <a:buNone/>
            </a:pPr>
            <a:r>
              <a:rPr lang="en-US" dirty="0">
                <a:cs typeface="Times New Roman" pitchFamily="18" charset="0"/>
              </a:rPr>
              <a:t>g = growth rate			r = (required) rate of return</a:t>
            </a:r>
          </a:p>
          <a:p>
            <a:pPr algn="just">
              <a:buFontTx/>
              <a:buNone/>
            </a:pPr>
            <a:r>
              <a:rPr lang="en-US" dirty="0">
                <a:cs typeface="Times New Roman" pitchFamily="18" charset="0"/>
              </a:rPr>
              <a:t>			Div</a:t>
            </a:r>
            <a:r>
              <a:rPr lang="en-US" baseline="-25000" dirty="0">
                <a:cs typeface="Times New Roman" pitchFamily="18" charset="0"/>
              </a:rPr>
              <a:t>0  </a:t>
            </a:r>
            <a:r>
              <a:rPr lang="en-US" dirty="0">
                <a:cs typeface="Times New Roman" pitchFamily="18" charset="0"/>
              </a:rPr>
              <a:t>= recently paid dividend (just missed it).</a:t>
            </a:r>
          </a:p>
          <a:p>
            <a:pPr algn="just">
              <a:buFontTx/>
              <a:buNone/>
            </a:pPr>
            <a:r>
              <a:rPr lang="en-US" dirty="0">
                <a:cs typeface="Times New Roman" pitchFamily="18" charset="0"/>
              </a:rPr>
              <a:t>			Div</a:t>
            </a:r>
            <a:r>
              <a:rPr lang="en-US" baseline="-25000" dirty="0">
                <a:cs typeface="Times New Roman" pitchFamily="18" charset="0"/>
              </a:rPr>
              <a:t>1  </a:t>
            </a:r>
            <a:r>
              <a:rPr lang="en-US" dirty="0">
                <a:cs typeface="Times New Roman" pitchFamily="18" charset="0"/>
              </a:rPr>
              <a:t>= dividend paid one period from today</a:t>
            </a:r>
          </a:p>
          <a:p>
            <a:pPr algn="just">
              <a:buFontTx/>
              <a:buNone/>
            </a:pPr>
            <a:r>
              <a:rPr lang="en-US" dirty="0">
                <a:solidFill>
                  <a:srgbClr val="FFC000"/>
                </a:solidFill>
                <a:cs typeface="Times New Roman" pitchFamily="18" charset="0"/>
              </a:rPr>
              <a:t>			g can’t be bigger than r (forever)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30" y="2755534"/>
            <a:ext cx="1489559" cy="956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981" y="2853264"/>
            <a:ext cx="1922580" cy="858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76207" y="5794625"/>
            <a:ext cx="2132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Visualization: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fiviz.page/cfs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8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Common Stock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Now </a:t>
            </a:r>
            <a:r>
              <a:rPr lang="en-US" dirty="0">
                <a:cs typeface="Times New Roman" pitchFamily="18" charset="0"/>
              </a:rPr>
              <a:t>assume a growth rate of 4.5% for the dividends of the GM share. The dividend of $3.00 was the last dividend paid by GM. IF the required rate of return is 11%, price the stock.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Implied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Philip </a:t>
            </a:r>
            <a:r>
              <a:rPr lang="en-US" dirty="0">
                <a:cs typeface="Times New Roman" pitchFamily="18" charset="0"/>
              </a:rPr>
              <a:t>Morris' shares are trading at $60.00. The last annual dividend paid was $1.00 per share, and Philip Morris's growth rate is assumed to be 10%. What is the required rate of return for the Philip Morris stock?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2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growth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estimate</a:t>
            </a:r>
          </a:p>
          <a:p>
            <a:pPr lvl="1"/>
            <a:r>
              <a:rPr lang="en-US" sz="2800" dirty="0"/>
              <a:t>Based on past growth in dividends</a:t>
            </a:r>
          </a:p>
          <a:p>
            <a:pPr lvl="2"/>
            <a:r>
              <a:rPr lang="en-US" sz="2800" dirty="0" smtClean="0"/>
              <a:t>Bloomberg</a:t>
            </a:r>
            <a:endParaRPr lang="en-US" sz="2800" dirty="0"/>
          </a:p>
          <a:p>
            <a:pPr lvl="2"/>
            <a:r>
              <a:rPr lang="en-US" sz="2800" dirty="0"/>
              <a:t>Thomson One</a:t>
            </a:r>
          </a:p>
          <a:p>
            <a:pPr lvl="2"/>
            <a:r>
              <a:rPr lang="en-US" sz="2800" dirty="0" err="1"/>
              <a:t>FactSet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Implied growth</a:t>
            </a:r>
          </a:p>
          <a:p>
            <a:pPr lvl="1"/>
            <a:r>
              <a:rPr lang="en-US" sz="2800" dirty="0"/>
              <a:t>Based on observed price, previous dividend, and required rate of </a:t>
            </a:r>
            <a:r>
              <a:rPr lang="en-US" sz="2800" dirty="0" smtClean="0"/>
              <a:t>returns.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6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cgreen3\AppData\Local\Microsoft\Windows\Temporary Internet Files\Content.Outlook\AY8KS4WL\sg201402273493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995" y="226185"/>
            <a:ext cx="8692896" cy="622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5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7"/>
          <a:stretch/>
        </p:blipFill>
        <p:spPr bwMode="auto">
          <a:xfrm>
            <a:off x="1436337" y="365125"/>
            <a:ext cx="8643823" cy="6085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4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Implied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IBM </a:t>
            </a:r>
            <a:r>
              <a:rPr lang="en-US" dirty="0">
                <a:cs typeface="Times New Roman" pitchFamily="18" charset="0"/>
              </a:rPr>
              <a:t>shares are trading at $100.00. The last annual dividend paid was $1.20 per share, and IBM’s required rate of return is 10%. What is the implicit growth rate in the observed price?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for college and retirement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8% compounded annually. How much to die broke?</a:t>
            </a:r>
          </a:p>
          <a:p>
            <a:pPr lvl="1"/>
            <a:r>
              <a:rPr lang="en-US" sz="2800" dirty="0"/>
              <a:t>Deposit $10,000 each year</a:t>
            </a:r>
          </a:p>
          <a:p>
            <a:pPr lvl="2"/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deposit on 31</a:t>
            </a:r>
            <a:r>
              <a:rPr lang="en-US" sz="2800" baseline="30000" dirty="0"/>
              <a:t>st</a:t>
            </a:r>
            <a:r>
              <a:rPr lang="en-US" sz="2800" dirty="0"/>
              <a:t> b-day, last on 65</a:t>
            </a:r>
            <a:r>
              <a:rPr lang="en-US" sz="2800" baseline="30000" dirty="0"/>
              <a:t>th</a:t>
            </a:r>
            <a:r>
              <a:rPr lang="en-US" sz="2800" dirty="0"/>
              <a:t> 	</a:t>
            </a:r>
            <a:r>
              <a:rPr lang="en-US" sz="2800" dirty="0" smtClean="0"/>
              <a:t>35 </a:t>
            </a:r>
            <a:r>
              <a:rPr lang="en-US" sz="2800" dirty="0"/>
              <a:t>deposits.</a:t>
            </a:r>
          </a:p>
          <a:p>
            <a:pPr lvl="1"/>
            <a:r>
              <a:rPr lang="en-US" sz="2800" dirty="0"/>
              <a:t>Withdraw $40,000 for college</a:t>
            </a:r>
          </a:p>
          <a:p>
            <a:pPr lvl="2"/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withdrawal on 47</a:t>
            </a:r>
            <a:r>
              <a:rPr lang="en-US" sz="2800" baseline="30000" dirty="0"/>
              <a:t>th</a:t>
            </a:r>
            <a:r>
              <a:rPr lang="en-US" sz="2800" dirty="0"/>
              <a:t> b-day, last on 50</a:t>
            </a:r>
            <a:r>
              <a:rPr lang="en-US" sz="2800" baseline="30000" dirty="0"/>
              <a:t>th	</a:t>
            </a:r>
            <a:r>
              <a:rPr lang="en-US" sz="2800" dirty="0"/>
              <a:t>4 withdrawals</a:t>
            </a:r>
          </a:p>
          <a:p>
            <a:pPr lvl="1"/>
            <a:r>
              <a:rPr lang="en-US" sz="2800" dirty="0"/>
              <a:t>Retirement withdrawals</a:t>
            </a:r>
          </a:p>
          <a:p>
            <a:pPr lvl="2"/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on 66</a:t>
            </a:r>
            <a:r>
              <a:rPr lang="en-US" sz="2800" baseline="30000" dirty="0"/>
              <a:t>th</a:t>
            </a:r>
            <a:r>
              <a:rPr lang="en-US" sz="2800" dirty="0"/>
              <a:t> birthday, last on 85</a:t>
            </a:r>
            <a:r>
              <a:rPr lang="en-US" sz="2800" baseline="30000" dirty="0"/>
              <a:t>th</a:t>
            </a:r>
            <a:r>
              <a:rPr lang="en-US" sz="2800" dirty="0"/>
              <a:t> 	          20 withdrawals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may grow at rate g1 in the first t years and the growth rate may change (normally decreases) to g2 from t+1 year onward. The price of stocks is evaluated based on a growing annuity + a growing perpetuity.</a:t>
            </a:r>
          </a:p>
          <a:p>
            <a:pPr lvl="1"/>
            <a:r>
              <a:rPr lang="en-US" dirty="0"/>
              <a:t>Trick: Split the CFs into to components:</a:t>
            </a:r>
          </a:p>
          <a:p>
            <a:pPr lvl="2"/>
            <a:r>
              <a:rPr lang="en-US" dirty="0"/>
              <a:t>Growing Annuity with growth rate g1</a:t>
            </a:r>
          </a:p>
          <a:p>
            <a:pPr lvl="2"/>
            <a:r>
              <a:rPr lang="en-US" dirty="0"/>
              <a:t>Growing Perpetuity with growth rate g2</a:t>
            </a:r>
          </a:p>
          <a:p>
            <a:pPr lvl="1"/>
            <a:r>
              <a:rPr lang="en-US" dirty="0"/>
              <a:t>Alternatively: find the prices iteratively.</a:t>
            </a:r>
          </a:p>
          <a:p>
            <a:pPr lvl="2"/>
            <a:r>
              <a:rPr lang="en-US" dirty="0"/>
              <a:t>First find out the stock price one year before the growth rate become g2.</a:t>
            </a:r>
          </a:p>
          <a:p>
            <a:pPr lvl="2"/>
            <a:r>
              <a:rPr lang="en-US" dirty="0"/>
              <a:t>Treat that value as a terminal dividend and then apply the PVGP formula to calculate all previous dividends.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28917" y="5850235"/>
            <a:ext cx="2363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Visualization: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fiviz.page/stock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A </a:t>
            </a:r>
            <a:r>
              <a:rPr lang="en-US" dirty="0">
                <a:cs typeface="Times New Roman" pitchFamily="18" charset="0"/>
              </a:rPr>
              <a:t>start-up will not pay any dividends for </a:t>
            </a:r>
            <a:r>
              <a:rPr lang="en-US" dirty="0" smtClean="0">
                <a:cs typeface="Times New Roman" pitchFamily="18" charset="0"/>
              </a:rPr>
              <a:t>the first two </a:t>
            </a:r>
            <a:r>
              <a:rPr lang="en-US" dirty="0">
                <a:cs typeface="Times New Roman" pitchFamily="18" charset="0"/>
              </a:rPr>
              <a:t>years. At the end of the third year, it is expected to pay a dividend of $0.30. This dividend should then grow at a rate of 12% for 6 years, and at a reduced rate of 6% thereafter. The market required rate of return for similar high growth start-up companies is 16%. Estimate the price of the company's shares today.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A high growth software company will pay its first dividend at the end of its 5th year. This dividend </a:t>
            </a:r>
            <a:r>
              <a:rPr lang="en-US" dirty="0" smtClean="0">
                <a:cs typeface="Times New Roman" pitchFamily="18" charset="0"/>
              </a:rPr>
              <a:t>of $4 will </a:t>
            </a:r>
            <a:r>
              <a:rPr lang="en-US" dirty="0">
                <a:cs typeface="Times New Roman" pitchFamily="18" charset="0"/>
              </a:rPr>
              <a:t>grow at a rate of 16% for 4 years. After that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smtClean="0">
                <a:cs typeface="Times New Roman" pitchFamily="18" charset="0"/>
              </a:rPr>
              <a:t>the growth will </a:t>
            </a:r>
            <a:r>
              <a:rPr lang="en-US" dirty="0">
                <a:cs typeface="Times New Roman" pitchFamily="18" charset="0"/>
              </a:rPr>
              <a:t>slow down to 10% forever. The required rate of return is 17%. Find the price of the stock.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3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on stock </a:t>
            </a:r>
            <a:r>
              <a:rPr lang="en-US" smtClean="0"/>
              <a:t>valuation (review).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of Yields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real rate of interest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Expected future inflation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Interest rate risk</a:t>
            </a:r>
          </a:p>
          <a:p>
            <a:r>
              <a:rPr lang="en-US" dirty="0">
                <a:solidFill>
                  <a:srgbClr val="FFC000"/>
                </a:solidFill>
              </a:rPr>
              <a:t>Default risk premium</a:t>
            </a:r>
          </a:p>
          <a:p>
            <a:r>
              <a:rPr lang="en-US" dirty="0">
                <a:solidFill>
                  <a:srgbClr val="FFC000"/>
                </a:solidFill>
              </a:rPr>
              <a:t>Taxability premium</a:t>
            </a:r>
          </a:p>
          <a:p>
            <a:r>
              <a:rPr lang="en-US" dirty="0">
                <a:solidFill>
                  <a:srgbClr val="FFC000"/>
                </a:solidFill>
              </a:rPr>
              <a:t>Liquidity </a:t>
            </a:r>
            <a:r>
              <a:rPr lang="en-US" dirty="0" smtClean="0">
                <a:solidFill>
                  <a:srgbClr val="FFC000"/>
                </a:solidFill>
              </a:rPr>
              <a:t>premium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Fisher Effect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	or</a:t>
            </a:r>
          </a:p>
          <a:p>
            <a:endParaRPr lang="en-US" dirty="0"/>
          </a:p>
          <a:p>
            <a:r>
              <a:rPr lang="en-US" dirty="0"/>
              <a:t>where	R is the nominal rate of return</a:t>
            </a:r>
          </a:p>
          <a:p>
            <a:pPr>
              <a:buFontTx/>
              <a:buNone/>
            </a:pPr>
            <a:r>
              <a:rPr lang="en-US" dirty="0"/>
              <a:t>			r is the real rate of return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dirty="0" err="1"/>
              <a:t>i</a:t>
            </a:r>
            <a:r>
              <a:rPr lang="en-US" dirty="0"/>
              <a:t> is the rate of inflation</a:t>
            </a:r>
          </a:p>
          <a:p>
            <a:r>
              <a:rPr lang="en-US" dirty="0"/>
              <a:t>Approximation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262" y="2222500"/>
            <a:ext cx="3630413" cy="66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800" y="2769394"/>
            <a:ext cx="2437200" cy="123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718" y="5765007"/>
            <a:ext cx="1497863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Structure of Interest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relationship between nominal interest rates on default-free pure discount securities (zero coupon bonds) and time to maturity.</a:t>
            </a:r>
          </a:p>
          <a:p>
            <a:pPr lvl="1"/>
            <a:r>
              <a:rPr lang="en-US" sz="2800" dirty="0"/>
              <a:t>Usually upward sloping</a:t>
            </a:r>
          </a:p>
          <a:p>
            <a:pPr lvl="1"/>
            <a:r>
              <a:rPr lang="en-US" sz="2800" dirty="0"/>
              <a:t>Sometimes </a:t>
            </a:r>
            <a:r>
              <a:rPr lang="en-US" sz="2800" dirty="0" smtClean="0"/>
              <a:t>hump-shaped</a:t>
            </a:r>
          </a:p>
        </p:txBody>
      </p:sp>
    </p:spTree>
    <p:extLst>
      <p:ext uri="{BB962C8B-B14F-4D97-AF65-F5344CB8AC3E}">
        <p14:creationId xmlns:p14="http://schemas.microsoft.com/office/powerpoint/2010/main" val="25871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Structure of Interest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Quiz: </a:t>
            </a:r>
            <a:r>
              <a:rPr lang="en-US" dirty="0" err="1" smtClean="0">
                <a:solidFill>
                  <a:srgbClr val="FFFF00"/>
                </a:solidFill>
              </a:rPr>
              <a:t>fiviz.page</a:t>
            </a:r>
            <a:r>
              <a:rPr lang="en-US" dirty="0" smtClean="0">
                <a:solidFill>
                  <a:srgbClr val="FFFF00"/>
                </a:solidFill>
              </a:rPr>
              <a:t>/quiz</a:t>
            </a:r>
          </a:p>
          <a:p>
            <a:pPr lvl="1"/>
            <a:r>
              <a:rPr lang="en-US" dirty="0" smtClean="0"/>
              <a:t>Which of the graphs does not represent a yield curve?</a:t>
            </a:r>
          </a:p>
          <a:p>
            <a:pPr lvl="1"/>
            <a:r>
              <a:rPr lang="en-US" dirty="0" smtClean="0"/>
              <a:t>Which of </a:t>
            </a:r>
            <a:r>
              <a:rPr lang="en-US" smtClean="0"/>
              <a:t>the graphs </a:t>
            </a:r>
            <a:r>
              <a:rPr lang="en-US" dirty="0" smtClean="0"/>
              <a:t>contains the yield curve that signals a recession?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15256"/>
          <a:stretch/>
        </p:blipFill>
        <p:spPr bwMode="auto">
          <a:xfrm>
            <a:off x="4851310" y="4212403"/>
            <a:ext cx="2238593" cy="249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ttps://images.theconversation.com/files/288269/original/file-20190816-136217-3026ig.png?ixlib=rb-1.1.0&amp;q=45&amp;auto=format&amp;w=1000&amp;fit=clip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4"/>
          <a:stretch/>
        </p:blipFill>
        <p:spPr bwMode="auto">
          <a:xfrm>
            <a:off x="681453" y="4370862"/>
            <a:ext cx="3822731" cy="229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[Yield line chart]"/>
          <p:cNvPicPr>
            <a:picLocks noChangeAspect="1" noChangeArrowheads="1"/>
          </p:cNvPicPr>
          <p:nvPr/>
        </p:nvPicPr>
        <p:blipFill rotWithShape="1">
          <a:blip r:embed="rId4" cstate="print"/>
          <a:srcRect l="354" t="14227" r="-354" b="-2476"/>
          <a:stretch/>
        </p:blipFill>
        <p:spPr bwMode="auto">
          <a:xfrm>
            <a:off x="7574266" y="4235377"/>
            <a:ext cx="2904751" cy="256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93187" y="390919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99973" y="375073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867505" y="375073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5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Valuing Stocks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Preferred Stocks</a:t>
            </a:r>
          </a:p>
          <a:p>
            <a:pPr lvl="1"/>
            <a:r>
              <a:rPr lang="en-US" dirty="0"/>
              <a:t>Pay constant dividend indefinitely</a:t>
            </a:r>
          </a:p>
          <a:p>
            <a:pPr lvl="2"/>
            <a:r>
              <a:rPr lang="en-US" sz="2400" dirty="0"/>
              <a:t>Use perpetuity formula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r>
              <a:rPr lang="en-US" dirty="0"/>
              <a:t>What about common stocks?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return from holding common stock consists of two parts.</a:t>
            </a:r>
          </a:p>
          <a:p>
            <a:pPr lvl="1"/>
            <a:r>
              <a:rPr lang="en-US" sz="2800" dirty="0" smtClean="0"/>
              <a:t>Dividend</a:t>
            </a:r>
            <a:r>
              <a:rPr lang="en-US" sz="2800" dirty="0"/>
              <a:t> </a:t>
            </a:r>
            <a:r>
              <a:rPr lang="en-US" sz="2800" dirty="0" smtClean="0"/>
              <a:t>+ </a:t>
            </a:r>
            <a:r>
              <a:rPr lang="en-US" sz="2800" dirty="0"/>
              <a:t>The capital gain (or loss)</a:t>
            </a:r>
          </a:p>
          <a:p>
            <a:pPr algn="just"/>
            <a:r>
              <a:rPr lang="en-US" dirty="0">
                <a:cs typeface="Times New Roman" pitchFamily="18" charset="0"/>
              </a:rPr>
              <a:t>Let</a:t>
            </a:r>
          </a:p>
          <a:p>
            <a:pPr lvl="1" algn="just"/>
            <a:r>
              <a:rPr lang="en-US" sz="2800" dirty="0">
                <a:cs typeface="Times New Roman" pitchFamily="18" charset="0"/>
              </a:rPr>
              <a:t>P</a:t>
            </a:r>
            <a:r>
              <a:rPr lang="en-US" sz="2800" baseline="-30000" dirty="0">
                <a:cs typeface="Times New Roman" pitchFamily="18" charset="0"/>
              </a:rPr>
              <a:t>0</a:t>
            </a:r>
            <a:r>
              <a:rPr lang="en-US" sz="2800" dirty="0">
                <a:cs typeface="Times New Roman" pitchFamily="18" charset="0"/>
              </a:rPr>
              <a:t> be the price when the share was bought;</a:t>
            </a:r>
          </a:p>
          <a:p>
            <a:pPr lvl="1" algn="just"/>
            <a:r>
              <a:rPr lang="en-US" sz="2800" dirty="0">
                <a:cs typeface="Times New Roman" pitchFamily="18" charset="0"/>
              </a:rPr>
              <a:t>P</a:t>
            </a:r>
            <a:r>
              <a:rPr lang="en-US" sz="2800" baseline="-30000" dirty="0">
                <a:cs typeface="Times New Roman" pitchFamily="18" charset="0"/>
              </a:rPr>
              <a:t>1</a:t>
            </a:r>
            <a:r>
              <a:rPr lang="en-US" sz="2800" dirty="0">
                <a:cs typeface="Times New Roman" pitchFamily="18" charset="0"/>
              </a:rPr>
              <a:t> be the price of the share at the end of the year;</a:t>
            </a:r>
          </a:p>
          <a:p>
            <a:pPr lvl="1" algn="just"/>
            <a:r>
              <a:rPr lang="en-US" sz="2800" dirty="0" err="1">
                <a:cs typeface="Times New Roman" pitchFamily="18" charset="0"/>
              </a:rPr>
              <a:t>Div</a:t>
            </a:r>
            <a:r>
              <a:rPr lang="en-US" sz="2800" baseline="-30000" dirty="0" err="1">
                <a:cs typeface="Times New Roman" pitchFamily="18" charset="0"/>
              </a:rPr>
              <a:t>l</a:t>
            </a:r>
            <a:r>
              <a:rPr lang="en-US" sz="2800" dirty="0">
                <a:cs typeface="Times New Roman" pitchFamily="18" charset="0"/>
              </a:rPr>
              <a:t> be the dividend paid at the end of the first year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249" y="4608040"/>
            <a:ext cx="3744657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You </a:t>
            </a:r>
            <a:r>
              <a:rPr lang="en-US" dirty="0">
                <a:cs typeface="Times New Roman" pitchFamily="18" charset="0"/>
              </a:rPr>
              <a:t>buy a share of United Technologies (UTX) for $40.00 and you receive a $2.00 dividend at the end of your one year holding period. What is your annual return, given that you sell your share at the end of the year holding period for $46.00?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</TotalTime>
  <Words>1326</Words>
  <Application>Microsoft Office PowerPoint</Application>
  <PresentationFormat>Widescreen</PresentationFormat>
  <Paragraphs>148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Times New Roman</vt:lpstr>
      <vt:lpstr>Office Theme</vt:lpstr>
      <vt:lpstr>Stock Valuation</vt:lpstr>
      <vt:lpstr>Saving for college and retirement</vt:lpstr>
      <vt:lpstr>Determinants of Yields</vt:lpstr>
      <vt:lpstr>Inflation</vt:lpstr>
      <vt:lpstr>Term Structure of Interest Rates</vt:lpstr>
      <vt:lpstr>Term Structure of Interest Rates</vt:lpstr>
      <vt:lpstr>Valuing Stocks</vt:lpstr>
      <vt:lpstr>Decomposing Returns</vt:lpstr>
      <vt:lpstr>Example 1</vt:lpstr>
      <vt:lpstr>Finding the Price</vt:lpstr>
      <vt:lpstr>Constant dividend</vt:lpstr>
      <vt:lpstr>Example 2: Preferred Share</vt:lpstr>
      <vt:lpstr>Constant Growth Dividend Valuation Model</vt:lpstr>
      <vt:lpstr>Example 3: Common Stock</vt:lpstr>
      <vt:lpstr>Example 4: Implied Return</vt:lpstr>
      <vt:lpstr>Estimating the growth rate</vt:lpstr>
      <vt:lpstr>PowerPoint Presentation</vt:lpstr>
      <vt:lpstr>PowerPoint Presentation</vt:lpstr>
      <vt:lpstr>Implied Growth</vt:lpstr>
      <vt:lpstr>Multi-stage Growth</vt:lpstr>
      <vt:lpstr>Example 5</vt:lpstr>
      <vt:lpstr>Example 6</vt:lpstr>
      <vt:lpstr>Next Class: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Valuation</dc:title>
  <dc:creator>Dexin Zhou</dc:creator>
  <cp:lastModifiedBy>Dexin Zhou</cp:lastModifiedBy>
  <cp:revision>50</cp:revision>
  <dcterms:created xsi:type="dcterms:W3CDTF">2015-10-13T18:26:35Z</dcterms:created>
  <dcterms:modified xsi:type="dcterms:W3CDTF">2021-10-25T17:15:07Z</dcterms:modified>
</cp:coreProperties>
</file>