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7" r:id="rId6"/>
    <p:sldId id="264" r:id="rId7"/>
    <p:sldId id="265" r:id="rId8"/>
    <p:sldId id="260" r:id="rId9"/>
    <p:sldId id="261" r:id="rId10"/>
    <p:sldId id="262" r:id="rId11"/>
    <p:sldId id="263" r:id="rId12"/>
    <p:sldId id="266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E7B133-521F-48DD-9E03-5BC2142383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25BC2A2-1DA8-4ADF-AB3B-9E4D823DD0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E9150F-9B33-4A0A-95E7-3123E81E1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C0F4A-C851-4078-B1B9-0E453F007FCE}" type="datetimeFigureOut">
              <a:rPr lang="zh-CN" altLang="en-US" smtClean="0"/>
              <a:t>2020/6/5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3C1CFB-0E92-4838-B2BB-F43056ABC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63ADAC-0016-4B76-BCF3-D15DE6A03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9180E-2B15-4422-8464-9ED372F127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9125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067E4-00E9-4CD8-8733-EAFCA5C3B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121C120-ABF1-4679-93E1-192D99D1E2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A8E1EC-E03F-4621-AFF0-97A77D455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C0F4A-C851-4078-B1B9-0E453F007FCE}" type="datetimeFigureOut">
              <a:rPr lang="zh-CN" altLang="en-US" smtClean="0"/>
              <a:t>2020/6/5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ED4EE4-4B8E-4B54-81AA-713233542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FD7C33-8057-4CD4-9B2B-AE41C3E0B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9180E-2B15-4422-8464-9ED372F127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4088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7F6EE29-3524-44FC-A1A0-E0A14A9995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826B06D-C694-4D4F-A970-0298CE40AB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8AEFEC-2DCC-4325-9B3F-95678F8C4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C0F4A-C851-4078-B1B9-0E453F007FCE}" type="datetimeFigureOut">
              <a:rPr lang="zh-CN" altLang="en-US" smtClean="0"/>
              <a:t>2020/6/5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BCF928-FF87-4C9B-907B-358A4824D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BF0336-D318-4FD6-AB54-A035EE720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9180E-2B15-4422-8464-9ED372F127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4302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03365E-483F-463F-8D16-11B45E83A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262959-AA8D-45C0-8F3B-A7FB80CB8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9D64F4-4504-439E-8B23-896C93952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C0F4A-C851-4078-B1B9-0E453F007FCE}" type="datetimeFigureOut">
              <a:rPr lang="zh-CN" altLang="en-US" smtClean="0"/>
              <a:t>2020/6/5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17EEE5-4A33-48C1-9964-825EB6EE1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402E58-AD94-4FA5-9C7B-FF2E9372E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9180E-2B15-4422-8464-9ED372F127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1072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784492-B93E-463E-8786-1D76DBB4A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E022076-8DCF-4547-89A9-A12E371D54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2CDD6C-0C6F-441D-96EB-69FA400A0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C0F4A-C851-4078-B1B9-0E453F007FCE}" type="datetimeFigureOut">
              <a:rPr lang="zh-CN" altLang="en-US" smtClean="0"/>
              <a:t>2020/6/5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41AD79-F60C-4D17-9136-832CC7945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336BC1-A015-4E6B-96ED-658F8C81D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9180E-2B15-4422-8464-9ED372F127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1713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F6F98E-7FD8-4531-BDB9-1DE62D0D9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9CBFF1-6E78-4E6E-AFBC-163F63F613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E3C0A2A-2E96-41E4-87A9-3D5E49587E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3435DEA-2B19-4989-81BC-B1307312E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C0F4A-C851-4078-B1B9-0E453F007FCE}" type="datetimeFigureOut">
              <a:rPr lang="zh-CN" altLang="en-US" smtClean="0"/>
              <a:t>2020/6/5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F809445-6D0B-4242-A389-17E928AF3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389D986-1939-4A3A-94D0-6A0870236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9180E-2B15-4422-8464-9ED372F127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4971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0087FC-085B-4D27-A8B2-08F4E192A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C0DC9CC-DDE0-465B-AE30-316D3E6D2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CEDA662-C59E-46B6-A60C-872CAFF54E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F68EFFA-774A-463C-8FFF-507B33C7C4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52E91BA-E542-4F80-8CB0-FF6DB4426C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25B9096-A423-41DD-AD4F-BD7F83096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C0F4A-C851-4078-B1B9-0E453F007FCE}" type="datetimeFigureOut">
              <a:rPr lang="zh-CN" altLang="en-US" smtClean="0"/>
              <a:t>2020/6/5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6EDF1EA-2B75-4009-A203-3EA7D9CE0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86FDF18-1566-4278-95B4-78D877EE5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9180E-2B15-4422-8464-9ED372F127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8808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E43841-73C3-4375-A440-20AFFD466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0AD4E9B-428B-49D5-B78C-97FADE2C8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C0F4A-C851-4078-B1B9-0E453F007FCE}" type="datetimeFigureOut">
              <a:rPr lang="zh-CN" altLang="en-US" smtClean="0"/>
              <a:t>2020/6/5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0E0C7E6-7387-4F01-BE4B-59C69C7C9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FDC8351-C416-4039-B578-543DD2275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9180E-2B15-4422-8464-9ED372F127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653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AE0ECD2-923D-495B-87C2-DB1139898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C0F4A-C851-4078-B1B9-0E453F007FCE}" type="datetimeFigureOut">
              <a:rPr lang="zh-CN" altLang="en-US" smtClean="0"/>
              <a:t>2020/6/5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C2F77D8-AACB-48DD-8872-374238AEC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C234457-0C86-4F53-8E08-C72A953D0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9180E-2B15-4422-8464-9ED372F127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270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6E37FE-68F9-42AF-8A02-BCDF63F22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EB35DD-852A-4036-B5EF-B571524C6F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32661C7-79BD-4B60-8E3D-EDD1F33ABA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2E23090-EED9-4FAC-9D45-D12C5C89E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C0F4A-C851-4078-B1B9-0E453F007FCE}" type="datetimeFigureOut">
              <a:rPr lang="zh-CN" altLang="en-US" smtClean="0"/>
              <a:t>2020/6/5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8033355-8B64-4AD3-87F4-D15C4FEBB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602BDB6-872E-4CE8-B34E-4D255C02E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9180E-2B15-4422-8464-9ED372F127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659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0B1317-274C-4A89-A660-22E6026B7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B4F1988-7962-4094-9AF9-13520714EC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2AF7896-186D-4227-A0D4-8DD8E925ED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D4FED6F-A91F-4F54-82E9-FB652C540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C0F4A-C851-4078-B1B9-0E453F007FCE}" type="datetimeFigureOut">
              <a:rPr lang="zh-CN" altLang="en-US" smtClean="0"/>
              <a:t>2020/6/5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44D082E-8995-4C9D-9000-866C2EE32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C2E32EB-15DA-4C76-B667-EE398B543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9180E-2B15-4422-8464-9ED372F127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8026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E80CEB6-A15E-4C78-AAA6-8DD13E8D0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EAAC894-ABA2-411E-B2A6-82D19B3B21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D046E8-A5BB-49E7-AFBE-4BD418ADE2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BC0F4A-C851-4078-B1B9-0E453F007FCE}" type="datetimeFigureOut">
              <a:rPr lang="zh-CN" altLang="en-US" smtClean="0"/>
              <a:t>2020/6/5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D42C58-7D03-4594-9B16-62F80CB7EC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49D341-323E-447A-A71F-9EF0E0C923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29180E-2B15-4422-8464-9ED372F127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3228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tml5rocks.com/zh/tutorials/internals/howbrowserswork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zgcsmthmt/practice/blob/master/img/gecko%20_reflow_visualization.gif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tml5rocks.com/ko/tutorials/speed/css-paint-times/" TargetMode="External"/><Relationship Id="rId2" Type="http://schemas.openxmlformats.org/officeDocument/2006/relationships/hyperlink" Target="https://developers.google.com/web/fundamentals/performance/rendering/reduce-the-scope-and-complexity-of-style-calculations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zh-CN/docs/Web/API/PerformanceTiming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Tencent/vConsole/blob/dev/src/log/system.js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google.com/web/fundamentals/performance/optimizing-content-efficiency/automating-image-optimization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edium.com/@jmperezperez/how-medium-does-progressive-image-loading-fd1e4dc1ee3d" TargetMode="External"/><Relationship Id="rId4" Type="http://schemas.openxmlformats.org/officeDocument/2006/relationships/hyperlink" Target="https://developers.google.com/web/fundamentals/performance/optimizing-content-efficiency/replace-animated-gifs-with-video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zgcsmthmt/practice/blob/master/js/base64.j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s.google.com/web/fundamentals/instant-and-offline/offline-cookbook#serving-suggestion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jsperf.com/string-repeat2/2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tml5rocks.com/zh/tutorials/speed/script-loading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71466D-50D2-41B1-90B8-564AE2A9AB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前端性能</a:t>
            </a:r>
          </a:p>
        </p:txBody>
      </p:sp>
    </p:spTree>
    <p:extLst>
      <p:ext uri="{BB962C8B-B14F-4D97-AF65-F5344CB8AC3E}">
        <p14:creationId xmlns:p14="http://schemas.microsoft.com/office/powerpoint/2010/main" val="33983600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DA9C014-7B1F-42D4-B821-05CBD1C7DF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000" y="747712"/>
            <a:ext cx="10800000" cy="5001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77EB3912-D5FD-4989-9D96-7C2961CDAA93}"/>
              </a:ext>
            </a:extLst>
          </p:cNvPr>
          <p:cNvSpPr txBox="1"/>
          <p:nvPr/>
        </p:nvSpPr>
        <p:spPr>
          <a:xfrm>
            <a:off x="866775" y="6219825"/>
            <a:ext cx="731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hlinkClick r:id="rId3"/>
              </a:rPr>
              <a:t>https://www.html5rocks.com/zh/tutorials/internals/howbrowserswork/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20864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将 DOM 与 CSSOM 合并以形成渲染树">
            <a:extLst>
              <a:ext uri="{FF2B5EF4-FFF2-40B4-BE49-F238E27FC236}">
                <a16:creationId xmlns:a16="http://schemas.microsoft.com/office/drawing/2014/main" id="{5AB23E8D-3CF1-4455-A3E5-F172031DE2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4" y="776288"/>
            <a:ext cx="10953750" cy="5114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A53414EF-B7F6-44A4-A34A-80ABE0D1E112}"/>
              </a:ext>
            </a:extLst>
          </p:cNvPr>
          <p:cNvSpPr/>
          <p:nvPr/>
        </p:nvSpPr>
        <p:spPr>
          <a:xfrm>
            <a:off x="833437" y="6296710"/>
            <a:ext cx="105251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hlinkClick r:id="rId3"/>
              </a:rPr>
              <a:t>https://github.com/dzgcsmthmt/practice/blob/master/img/gecko%20_reflow_visualization.gif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4059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11A0DA7-F180-4168-BDB3-5D725B30D7B2}"/>
              </a:ext>
            </a:extLst>
          </p:cNvPr>
          <p:cNvSpPr txBox="1"/>
          <p:nvPr/>
        </p:nvSpPr>
        <p:spPr>
          <a:xfrm>
            <a:off x="838200" y="190249"/>
            <a:ext cx="9505950" cy="3341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32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/>
              <a:t>避免使用通配符</a:t>
            </a:r>
            <a:endParaRPr lang="en-US" altLang="zh-CN" sz="2000" dirty="0"/>
          </a:p>
          <a:p>
            <a:pPr marL="285750" indent="-285750">
              <a:lnSpc>
                <a:spcPts val="32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/>
              <a:t>降低选择器的复杂性 </a:t>
            </a:r>
            <a:endParaRPr lang="en-US" altLang="zh-CN" sz="2000" dirty="0"/>
          </a:p>
          <a:p>
            <a:pPr marL="285750" indent="-285750">
              <a:lnSpc>
                <a:spcPts val="32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/>
              <a:t>避免使用标签</a:t>
            </a:r>
            <a:r>
              <a:rPr lang="en-US" altLang="zh-CN" sz="2000" dirty="0"/>
              <a:t>—</a:t>
            </a:r>
            <a:r>
              <a:rPr lang="zh-CN" altLang="en-US" sz="2000" dirty="0"/>
              <a:t>子选择器  从右向左筛选 </a:t>
            </a:r>
            <a:r>
              <a:rPr lang="zh-CN" altLang="en-US" sz="2000" b="1" dirty="0"/>
              <a:t> </a:t>
            </a:r>
            <a:r>
              <a:rPr lang="pl-PL" altLang="zh-CN" sz="2000" b="1" dirty="0"/>
              <a:t>html body ul li a { }</a:t>
            </a:r>
            <a:endParaRPr lang="en-US" altLang="zh-CN" sz="2000" b="1" dirty="0"/>
          </a:p>
          <a:p>
            <a:pPr marL="285750" indent="-285750">
              <a:lnSpc>
                <a:spcPts val="32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/>
              <a:t>依靠继承</a:t>
            </a:r>
            <a:endParaRPr lang="en-US" altLang="zh-CN" sz="2000" dirty="0"/>
          </a:p>
          <a:p>
            <a:pPr marL="285750" indent="-285750">
              <a:lnSpc>
                <a:spcPts val="32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/>
              <a:t>有点属性比较“贵” </a:t>
            </a:r>
            <a:r>
              <a:rPr lang="en-US" altLang="zh-CN" sz="2000" dirty="0"/>
              <a:t>border-radius &amp;</a:t>
            </a:r>
            <a:r>
              <a:rPr lang="zh-CN" altLang="en-US" sz="2000" dirty="0"/>
              <a:t> </a:t>
            </a:r>
            <a:r>
              <a:rPr lang="en-US" altLang="zh-CN" sz="2000" dirty="0"/>
              <a:t>box-shadow &amp; filter</a:t>
            </a:r>
          </a:p>
          <a:p>
            <a:pPr marL="285750" indent="-285750">
              <a:lnSpc>
                <a:spcPts val="32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/>
              <a:t>使用</a:t>
            </a:r>
            <a:r>
              <a:rPr lang="en-US" altLang="zh-CN" sz="2000" dirty="0"/>
              <a:t>flex</a:t>
            </a:r>
            <a:r>
              <a:rPr lang="zh-CN" altLang="en-US" sz="2000" dirty="0"/>
              <a:t>和</a:t>
            </a:r>
            <a:r>
              <a:rPr lang="en-US" altLang="zh-CN" sz="2000" dirty="0"/>
              <a:t>grid</a:t>
            </a:r>
          </a:p>
          <a:p>
            <a:pPr marL="285750" indent="-285750">
              <a:lnSpc>
                <a:spcPts val="32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/>
              <a:t>避免大型、复杂的布局和布局抖动</a:t>
            </a:r>
          </a:p>
          <a:p>
            <a:pPr marL="285750" indent="-285750">
              <a:lnSpc>
                <a:spcPts val="32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/>
              <a:t>使用</a:t>
            </a:r>
            <a:r>
              <a:rPr lang="en-US" altLang="zh-CN" sz="2000" dirty="0"/>
              <a:t>BEM</a:t>
            </a:r>
            <a:endParaRPr lang="zh-CN" altLang="en-US" sz="20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94CEF5C-45B3-4252-8FC3-2E69A3E2C038}"/>
              </a:ext>
            </a:extLst>
          </p:cNvPr>
          <p:cNvSpPr/>
          <p:nvPr/>
        </p:nvSpPr>
        <p:spPr>
          <a:xfrm>
            <a:off x="647701" y="5748635"/>
            <a:ext cx="1052512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hlinkClick r:id="rId2"/>
              </a:rPr>
              <a:t>https://developers.google.com/web/fundamentals/performance/rendering/reduce-the-scope-and-complexity-of-style-calculations</a:t>
            </a:r>
            <a:endParaRPr lang="en-US" altLang="zh-CN" dirty="0"/>
          </a:p>
          <a:p>
            <a:r>
              <a:rPr lang="en-US" altLang="zh-CN" dirty="0">
                <a:hlinkClick r:id="rId3"/>
              </a:rPr>
              <a:t>https://www.html5rocks.com/ko/tutorials/speed/css-paint-times/</a:t>
            </a:r>
            <a:endParaRPr lang="zh-CN" altLang="en-US" dirty="0"/>
          </a:p>
        </p:txBody>
      </p:sp>
      <p:pic>
        <p:nvPicPr>
          <p:cNvPr id="2051" name="Picture 3" descr="测试中所有排列的时间值">
            <a:extLst>
              <a:ext uri="{FF2B5EF4-FFF2-40B4-BE49-F238E27FC236}">
                <a16:creationId xmlns:a16="http://schemas.microsoft.com/office/drawing/2014/main" id="{A2A10B0A-1E8F-4762-815D-07905E2DFC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5076" y="3531485"/>
            <a:ext cx="2248163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测试中所有排列的时间值">
            <a:extLst>
              <a:ext uri="{FF2B5EF4-FFF2-40B4-BE49-F238E27FC236}">
                <a16:creationId xmlns:a16="http://schemas.microsoft.com/office/drawing/2014/main" id="{CD63AC67-81F2-4823-B0A1-1EE9D6D697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4615" y="3531485"/>
            <a:ext cx="3588158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1637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6E407BB-2264-44DD-BA31-F6A8C566A0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150" y="150900"/>
            <a:ext cx="4775101" cy="64800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965371D1-A153-44FA-93C8-C08010FCE381}"/>
              </a:ext>
            </a:extLst>
          </p:cNvPr>
          <p:cNvSpPr txBox="1"/>
          <p:nvPr/>
        </p:nvSpPr>
        <p:spPr>
          <a:xfrm>
            <a:off x="6229350" y="150900"/>
            <a:ext cx="5476875" cy="6508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/>
              <a:t>规则</a:t>
            </a:r>
            <a:r>
              <a:rPr lang="en-US" altLang="zh-CN" sz="2000" dirty="0"/>
              <a:t>1——</a:t>
            </a:r>
            <a:r>
              <a:rPr lang="zh-CN" altLang="en-US" sz="2000" dirty="0"/>
              <a:t>减少</a:t>
            </a:r>
            <a:r>
              <a:rPr lang="en-US" altLang="zh-CN" sz="2000" dirty="0"/>
              <a:t>HTTP</a:t>
            </a:r>
            <a:r>
              <a:rPr lang="zh-CN" altLang="en-US" sz="2000" dirty="0"/>
              <a:t>请求 </a:t>
            </a:r>
            <a:endParaRPr lang="en-US" altLang="zh-CN" sz="20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/>
              <a:t>规则</a:t>
            </a:r>
            <a:r>
              <a:rPr lang="en-US" altLang="zh-CN" sz="2000" dirty="0"/>
              <a:t>2——</a:t>
            </a:r>
            <a:r>
              <a:rPr lang="zh-CN" altLang="en-US" sz="2000" dirty="0"/>
              <a:t>使用</a:t>
            </a:r>
            <a:r>
              <a:rPr lang="en-US" altLang="zh-CN" sz="2000" dirty="0"/>
              <a:t>CDN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/>
              <a:t>规则</a:t>
            </a:r>
            <a:r>
              <a:rPr lang="en-US" altLang="zh-CN" sz="2000" dirty="0"/>
              <a:t>3——</a:t>
            </a:r>
            <a:r>
              <a:rPr lang="zh-CN" altLang="en-US" sz="2000" dirty="0"/>
              <a:t>添加</a:t>
            </a:r>
            <a:r>
              <a:rPr lang="en-US" altLang="zh-CN" sz="2000" dirty="0"/>
              <a:t>Expires</a:t>
            </a:r>
            <a:r>
              <a:rPr lang="zh-CN" altLang="en-US" sz="2000" dirty="0"/>
              <a:t>头</a:t>
            </a:r>
            <a:endParaRPr lang="en-US" altLang="zh-CN" sz="20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/>
              <a:t>规则</a:t>
            </a:r>
            <a:r>
              <a:rPr lang="en-US" altLang="zh-CN" sz="2000" dirty="0"/>
              <a:t>4——</a:t>
            </a:r>
            <a:r>
              <a:rPr lang="zh-CN" altLang="en-US" sz="2000" dirty="0"/>
              <a:t>开启</a:t>
            </a:r>
            <a:r>
              <a:rPr lang="en-US" altLang="zh-CN" sz="2000" dirty="0" err="1"/>
              <a:t>Gzip</a:t>
            </a:r>
            <a:endParaRPr lang="en-US" altLang="zh-CN" sz="20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/>
              <a:t>规则</a:t>
            </a:r>
            <a:r>
              <a:rPr lang="en-US" altLang="zh-CN" sz="2000" dirty="0"/>
              <a:t>5——</a:t>
            </a:r>
            <a:r>
              <a:rPr lang="zh-CN" altLang="en-US" sz="2000" dirty="0"/>
              <a:t>将样式表放在顶部</a:t>
            </a:r>
            <a:endParaRPr lang="en-US" altLang="zh-CN" sz="20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/>
              <a:t>规则</a:t>
            </a:r>
            <a:r>
              <a:rPr lang="en-US" altLang="zh-CN" sz="2000" dirty="0"/>
              <a:t>6——</a:t>
            </a:r>
            <a:r>
              <a:rPr lang="zh-CN" altLang="en-US" sz="2000" dirty="0"/>
              <a:t>将脚本放在底部 </a:t>
            </a:r>
            <a:endParaRPr lang="en-US" altLang="zh-CN" sz="20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/>
              <a:t>规则</a:t>
            </a:r>
            <a:r>
              <a:rPr lang="en-US" altLang="zh-CN" sz="2000" dirty="0"/>
              <a:t>7——</a:t>
            </a:r>
            <a:r>
              <a:rPr lang="zh-CN" altLang="en-US" sz="2000" dirty="0"/>
              <a:t>避免</a:t>
            </a:r>
            <a:r>
              <a:rPr lang="en-US" altLang="zh-CN" sz="2000" dirty="0"/>
              <a:t>CSS</a:t>
            </a:r>
            <a:r>
              <a:rPr lang="zh-CN" altLang="en-US" sz="2000" dirty="0"/>
              <a:t>表达式</a:t>
            </a:r>
            <a:endParaRPr lang="en-US" altLang="zh-CN" sz="20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/>
              <a:t>规则</a:t>
            </a:r>
            <a:r>
              <a:rPr lang="en-US" altLang="zh-CN" sz="2000" dirty="0"/>
              <a:t>8——</a:t>
            </a:r>
            <a:r>
              <a:rPr lang="zh-CN" altLang="en-US" sz="2000" dirty="0"/>
              <a:t>使用外部</a:t>
            </a:r>
            <a:r>
              <a:rPr lang="en-US" altLang="zh-CN" sz="2000" dirty="0"/>
              <a:t>JavaScript</a:t>
            </a:r>
            <a:r>
              <a:rPr lang="zh-CN" altLang="en-US" sz="2000" dirty="0"/>
              <a:t>和</a:t>
            </a:r>
            <a:r>
              <a:rPr lang="en-US" altLang="zh-CN" sz="2000" dirty="0"/>
              <a:t>CSS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/>
              <a:t>规则</a:t>
            </a:r>
            <a:r>
              <a:rPr lang="en-US" altLang="zh-CN" sz="2000" dirty="0"/>
              <a:t>9——</a:t>
            </a:r>
            <a:r>
              <a:rPr lang="zh-CN" altLang="en-US" sz="2000" dirty="0"/>
              <a:t>减少</a:t>
            </a:r>
            <a:r>
              <a:rPr lang="en-US" altLang="zh-CN" sz="2000" dirty="0"/>
              <a:t>DNS</a:t>
            </a:r>
            <a:r>
              <a:rPr lang="zh-CN" altLang="en-US" sz="2000" dirty="0"/>
              <a:t>查找</a:t>
            </a:r>
            <a:endParaRPr lang="en-US" altLang="zh-CN" sz="20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/>
              <a:t>规则</a:t>
            </a:r>
            <a:r>
              <a:rPr lang="en-US" altLang="zh-CN" sz="2000" dirty="0"/>
              <a:t>10——</a:t>
            </a:r>
            <a:r>
              <a:rPr lang="zh-CN" altLang="en-US" sz="2000" dirty="0"/>
              <a:t>精简</a:t>
            </a:r>
            <a:r>
              <a:rPr lang="en-US" altLang="zh-CN" sz="2000" dirty="0"/>
              <a:t>JavaScript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/>
              <a:t>规则</a:t>
            </a:r>
            <a:r>
              <a:rPr lang="en-US" altLang="zh-CN" sz="2000" dirty="0"/>
              <a:t>11——</a:t>
            </a:r>
            <a:r>
              <a:rPr lang="zh-CN" altLang="en-US" sz="2000" dirty="0"/>
              <a:t>避免重定向</a:t>
            </a:r>
            <a:endParaRPr lang="en-US" altLang="zh-CN" sz="20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/>
              <a:t>规则</a:t>
            </a:r>
            <a:r>
              <a:rPr lang="en-US" altLang="zh-CN" sz="2000" dirty="0"/>
              <a:t>12——</a:t>
            </a:r>
            <a:r>
              <a:rPr lang="zh-CN" altLang="en-US" sz="2000" dirty="0"/>
              <a:t>删除重复脚本</a:t>
            </a:r>
            <a:endParaRPr lang="en-US" altLang="zh-CN" sz="20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/>
              <a:t>规则</a:t>
            </a:r>
            <a:r>
              <a:rPr lang="en-US" altLang="zh-CN" sz="2000" dirty="0"/>
              <a:t>13——</a:t>
            </a:r>
            <a:r>
              <a:rPr lang="zh-CN" altLang="en-US" sz="2000" dirty="0"/>
              <a:t>配置</a:t>
            </a:r>
            <a:r>
              <a:rPr lang="en-US" altLang="zh-CN" sz="2000" dirty="0" err="1"/>
              <a:t>Etag</a:t>
            </a:r>
            <a:endParaRPr lang="en-US" altLang="zh-CN" sz="20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/>
              <a:t>规则</a:t>
            </a:r>
            <a:r>
              <a:rPr lang="en-US" altLang="zh-CN" sz="2000" dirty="0"/>
              <a:t>14——</a:t>
            </a:r>
            <a:r>
              <a:rPr lang="zh-CN" altLang="en-US" sz="2000" dirty="0"/>
              <a:t>使</a:t>
            </a:r>
            <a:r>
              <a:rPr lang="en-US" altLang="zh-CN" sz="2000" dirty="0"/>
              <a:t>Ajax</a:t>
            </a:r>
            <a:r>
              <a:rPr lang="zh-CN" altLang="en-US" sz="2000" dirty="0"/>
              <a:t>可缓存</a:t>
            </a:r>
          </a:p>
        </p:txBody>
      </p:sp>
    </p:spTree>
    <p:extLst>
      <p:ext uri="{BB962C8B-B14F-4D97-AF65-F5344CB8AC3E}">
        <p14:creationId xmlns:p14="http://schemas.microsoft.com/office/powerpoint/2010/main" val="3620657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AC00983-F4D9-4021-B355-991DD5F1B8CF}"/>
              </a:ext>
            </a:extLst>
          </p:cNvPr>
          <p:cNvSpPr txBox="1"/>
          <p:nvPr/>
        </p:nvSpPr>
        <p:spPr>
          <a:xfrm>
            <a:off x="819149" y="1390650"/>
            <a:ext cx="26193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/>
              <a:t>加载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549E470-69AA-4116-AB0E-BA0ECC4C00D1}"/>
              </a:ext>
            </a:extLst>
          </p:cNvPr>
          <p:cNvSpPr txBox="1"/>
          <p:nvPr/>
        </p:nvSpPr>
        <p:spPr>
          <a:xfrm>
            <a:off x="819149" y="4636354"/>
            <a:ext cx="15811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/>
              <a:t>渲染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C911936-006E-4D20-8BAA-B3EF0EDA9DF2}"/>
              </a:ext>
            </a:extLst>
          </p:cNvPr>
          <p:cNvSpPr txBox="1"/>
          <p:nvPr/>
        </p:nvSpPr>
        <p:spPr>
          <a:xfrm>
            <a:off x="3171825" y="657225"/>
            <a:ext cx="21717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越少越好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040986C-0DA6-4B78-B7A2-2140F554C53B}"/>
              </a:ext>
            </a:extLst>
          </p:cNvPr>
          <p:cNvSpPr txBox="1"/>
          <p:nvPr/>
        </p:nvSpPr>
        <p:spPr>
          <a:xfrm>
            <a:off x="3095626" y="2682596"/>
            <a:ext cx="2400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越快越好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F7212D5-DD2D-437F-90AA-9A2936208800}"/>
              </a:ext>
            </a:extLst>
          </p:cNvPr>
          <p:cNvSpPr txBox="1"/>
          <p:nvPr/>
        </p:nvSpPr>
        <p:spPr>
          <a:xfrm>
            <a:off x="2933702" y="4538783"/>
            <a:ext cx="33242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越快越好</a:t>
            </a:r>
            <a:endParaRPr lang="en-US" altLang="zh-CN" sz="3600" dirty="0"/>
          </a:p>
          <a:p>
            <a:r>
              <a:rPr lang="zh-CN" altLang="en-US" sz="3600" dirty="0"/>
              <a:t>关键渲染路径</a:t>
            </a:r>
            <a:endParaRPr lang="en-US" altLang="zh-CN" sz="36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826193F-BA6B-46D0-9E48-5976FC6070AA}"/>
              </a:ext>
            </a:extLst>
          </p:cNvPr>
          <p:cNvSpPr txBox="1"/>
          <p:nvPr/>
        </p:nvSpPr>
        <p:spPr>
          <a:xfrm>
            <a:off x="6381750" y="287893"/>
            <a:ext cx="45148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1" dirty="0"/>
              <a:t>混淆压缩</a:t>
            </a:r>
            <a:endParaRPr lang="en-US" altLang="zh-CN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b="1" dirty="0" err="1"/>
              <a:t>purgecss</a:t>
            </a:r>
            <a:r>
              <a:rPr lang="en-US" altLang="zh-CN" b="1" dirty="0"/>
              <a:t>-webpack-plugin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b="1" dirty="0"/>
              <a:t>Tree Shaking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b="1" dirty="0" err="1"/>
              <a:t>SplitChunksPlugin</a:t>
            </a:r>
            <a:endParaRPr lang="en-US" altLang="zh-CN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b="1" dirty="0"/>
              <a:t>Code Splitting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1" dirty="0"/>
              <a:t>图片压缩 </a:t>
            </a:r>
            <a:r>
              <a:rPr lang="en-US" altLang="zh-CN" b="1" dirty="0"/>
              <a:t>medium</a:t>
            </a:r>
            <a:r>
              <a:rPr lang="zh-CN" altLang="en-US" b="1" dirty="0"/>
              <a:t>方案</a:t>
            </a:r>
            <a:endParaRPr lang="en-US" altLang="zh-CN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b="1" dirty="0" err="1"/>
              <a:t>Gzip</a:t>
            </a:r>
            <a:endParaRPr lang="en-US" altLang="zh-CN" b="1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4D2A275-5255-4F62-91F4-FF05DEAC375F}"/>
              </a:ext>
            </a:extLst>
          </p:cNvPr>
          <p:cNvSpPr txBox="1"/>
          <p:nvPr/>
        </p:nvSpPr>
        <p:spPr>
          <a:xfrm>
            <a:off x="6381750" y="4114800"/>
            <a:ext cx="52863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1" dirty="0"/>
              <a:t>将样式表放在顶部</a:t>
            </a:r>
            <a:endParaRPr lang="en-US" altLang="zh-CN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1" dirty="0"/>
              <a:t>缩小样式计算的范围并降低其复杂度</a:t>
            </a:r>
            <a:endParaRPr lang="en-US" altLang="zh-CN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1" dirty="0"/>
              <a:t>避免</a:t>
            </a:r>
            <a:r>
              <a:rPr lang="en-US" altLang="zh-CN" b="1" dirty="0"/>
              <a:t>CSS</a:t>
            </a:r>
            <a:r>
              <a:rPr lang="zh-CN" altLang="en-US" b="1" dirty="0"/>
              <a:t>表达式</a:t>
            </a:r>
            <a:endParaRPr lang="en-US" altLang="zh-CN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1" dirty="0"/>
              <a:t>避免大型、复杂的布局和布局抖动</a:t>
            </a:r>
            <a:endParaRPr lang="en-US" altLang="zh-CN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1" dirty="0"/>
              <a:t>简化绘制的复杂度、减小绘制区域</a:t>
            </a:r>
            <a:endParaRPr lang="en-US" altLang="zh-CN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1" dirty="0"/>
              <a:t>坚持仅合成器的属性和管理层计数</a:t>
            </a:r>
            <a:endParaRPr lang="en-US" altLang="zh-CN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1" dirty="0"/>
              <a:t>将脚本放在底部 </a:t>
            </a:r>
            <a:endParaRPr lang="en-US" altLang="zh-CN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1" dirty="0"/>
              <a:t>优化 </a:t>
            </a:r>
            <a:r>
              <a:rPr lang="en-US" altLang="zh-CN" b="1" dirty="0"/>
              <a:t>JavaScript </a:t>
            </a:r>
            <a:r>
              <a:rPr lang="zh-CN" altLang="en-US" b="1" dirty="0"/>
              <a:t>执行 </a:t>
            </a:r>
            <a:r>
              <a:rPr lang="en-US" altLang="zh-CN" b="1" dirty="0"/>
              <a:t>webpack scope hoisting</a:t>
            </a:r>
            <a:endParaRPr lang="zh-CN" altLang="en-US" b="1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948108D-A835-4803-9C5E-72357B34E1FD}"/>
              </a:ext>
            </a:extLst>
          </p:cNvPr>
          <p:cNvSpPr txBox="1"/>
          <p:nvPr/>
        </p:nvSpPr>
        <p:spPr>
          <a:xfrm>
            <a:off x="6381750" y="2544096"/>
            <a:ext cx="43529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285750" indent="-285750">
              <a:buFont typeface="Wingdings" panose="05000000000000000000" pitchFamily="2" charset="2"/>
              <a:buChar char="Ø"/>
              <a:defRPr b="1"/>
            </a:lvl1pPr>
          </a:lstStyle>
          <a:p>
            <a:r>
              <a:rPr lang="zh-CN" altLang="en-US" dirty="0"/>
              <a:t>减少</a:t>
            </a:r>
            <a:r>
              <a:rPr lang="en-US" altLang="zh-CN" dirty="0"/>
              <a:t>http</a:t>
            </a:r>
            <a:r>
              <a:rPr lang="zh-CN" altLang="en-US" dirty="0"/>
              <a:t>请求 图片精灵 </a:t>
            </a:r>
            <a:r>
              <a:rPr lang="en-US" altLang="zh-CN" dirty="0"/>
              <a:t>base64</a:t>
            </a:r>
          </a:p>
          <a:p>
            <a:r>
              <a:rPr lang="zh-CN" altLang="en-US" dirty="0"/>
              <a:t>使用</a:t>
            </a:r>
            <a:r>
              <a:rPr lang="en-US" altLang="zh-CN" dirty="0" err="1"/>
              <a:t>cdn</a:t>
            </a:r>
            <a:endParaRPr lang="en-US" altLang="zh-CN" dirty="0"/>
          </a:p>
          <a:p>
            <a:r>
              <a:rPr lang="zh-CN" altLang="en-US" dirty="0"/>
              <a:t>使用缓存 </a:t>
            </a:r>
            <a:r>
              <a:rPr lang="en-US" altLang="zh-CN" dirty="0" err="1"/>
              <a:t>serviceWorker</a:t>
            </a:r>
            <a:endParaRPr lang="en-US" altLang="zh-CN" dirty="0"/>
          </a:p>
          <a:p>
            <a:r>
              <a:rPr lang="en-US" altLang="zh-CN" dirty="0"/>
              <a:t>http2</a:t>
            </a:r>
          </a:p>
        </p:txBody>
      </p:sp>
    </p:spTree>
    <p:extLst>
      <p:ext uri="{BB962C8B-B14F-4D97-AF65-F5344CB8AC3E}">
        <p14:creationId xmlns:p14="http://schemas.microsoft.com/office/powerpoint/2010/main" val="2125288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34DF58-AD53-42C0-B643-274B8E045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150" y="130906"/>
            <a:ext cx="10515600" cy="812070"/>
          </a:xfrm>
        </p:spPr>
        <p:txBody>
          <a:bodyPr/>
          <a:lstStyle/>
          <a:p>
            <a:r>
              <a:rPr lang="en-US" altLang="zh-CN" b="1" dirty="0" err="1"/>
              <a:t>PerformanceTiming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9EE7E74-1C82-42C7-9FE4-3B5DD5B29D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100" y="942976"/>
            <a:ext cx="8445869" cy="50400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BA0A17B9-A99F-41BF-821D-27782C4BD913}"/>
              </a:ext>
            </a:extLst>
          </p:cNvPr>
          <p:cNvSpPr txBox="1"/>
          <p:nvPr/>
        </p:nvSpPr>
        <p:spPr>
          <a:xfrm>
            <a:off x="1562100" y="6131784"/>
            <a:ext cx="89786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hlinkClick r:id="rId3"/>
              </a:rPr>
              <a:t>https://developer.mozilla.org/zh-CN/docs/Web/API/PerformanceTiming</a:t>
            </a:r>
            <a:endParaRPr lang="en-US" altLang="zh-CN" dirty="0"/>
          </a:p>
          <a:p>
            <a:r>
              <a:rPr lang="en-US" altLang="zh-CN" dirty="0">
                <a:hlinkClick r:id="rId4"/>
              </a:rPr>
              <a:t>https://github.com/Tencent/vConsole/blob/dev/src/log/system.js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29815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7837F5-BB11-431E-8202-8D05CEDD5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2275"/>
            <a:ext cx="10515600" cy="701675"/>
          </a:xfrm>
        </p:spPr>
        <p:txBody>
          <a:bodyPr/>
          <a:lstStyle/>
          <a:p>
            <a:r>
              <a:rPr lang="zh-CN" altLang="en-US" dirty="0"/>
              <a:t>图像优化</a:t>
            </a:r>
          </a:p>
        </p:txBody>
      </p:sp>
      <p:pic>
        <p:nvPicPr>
          <p:cNvPr id="3074" name="Picture 2" descr="Save for web">
            <a:extLst>
              <a:ext uri="{FF2B5EF4-FFF2-40B4-BE49-F238E27FC236}">
                <a16:creationId xmlns:a16="http://schemas.microsoft.com/office/drawing/2014/main" id="{20610619-5B19-4949-A8CC-FD136A5A39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6913" y="1404938"/>
            <a:ext cx="5762625" cy="3305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CE80C311-7EE7-4446-97F6-E57ACA3D09A5}"/>
              </a:ext>
            </a:extLst>
          </p:cNvPr>
          <p:cNvSpPr txBox="1"/>
          <p:nvPr/>
        </p:nvSpPr>
        <p:spPr>
          <a:xfrm>
            <a:off x="838200" y="1733550"/>
            <a:ext cx="4400550" cy="2806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/>
              <a:t>尽可能利用 </a:t>
            </a:r>
            <a:r>
              <a:rPr lang="en-US" altLang="zh-CN" sz="2400" dirty="0"/>
              <a:t>CSS3 </a:t>
            </a:r>
            <a:r>
              <a:rPr lang="zh-CN" altLang="en-US" sz="2400" dirty="0"/>
              <a:t>效果</a:t>
            </a:r>
            <a:endParaRPr lang="en-US" altLang="zh-CN" sz="24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/>
              <a:t>使用网页字体</a:t>
            </a:r>
            <a:endParaRPr lang="en-US" altLang="zh-CN" sz="24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/>
              <a:t>优先使用</a:t>
            </a:r>
            <a:r>
              <a:rPr lang="en-US" altLang="zh-CN" sz="2400" dirty="0"/>
              <a:t> </a:t>
            </a:r>
            <a:r>
              <a:rPr lang="en-US" altLang="zh-CN" sz="2400" dirty="0" err="1"/>
              <a:t>WebP</a:t>
            </a:r>
            <a:r>
              <a:rPr lang="en-US" altLang="zh-CN" sz="2400" dirty="0"/>
              <a:t> </a:t>
            </a:r>
            <a:r>
              <a:rPr lang="zh-CN" altLang="en-US" sz="2400" dirty="0"/>
              <a:t>和 </a:t>
            </a:r>
            <a:r>
              <a:rPr lang="en-US" altLang="zh-CN" sz="2400" dirty="0"/>
              <a:t>JPEG XR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/>
              <a:t>用视频代替动画</a:t>
            </a:r>
            <a:r>
              <a:rPr lang="en-US" altLang="zh-CN" sz="2400" dirty="0"/>
              <a:t>gif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/>
              <a:t>延迟加载图像和视频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D339B60-0B7B-4EB6-B608-4449BFB14A9E}"/>
              </a:ext>
            </a:extLst>
          </p:cNvPr>
          <p:cNvSpPr/>
          <p:nvPr/>
        </p:nvSpPr>
        <p:spPr>
          <a:xfrm>
            <a:off x="747712" y="5149175"/>
            <a:ext cx="1069657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hlinkClick r:id="rId3"/>
              </a:rPr>
              <a:t>https://developers.google.com/web/fundamentals/performance/optimizing-content-efficiency/automating-image-optimization</a:t>
            </a:r>
            <a:endParaRPr lang="en-US" altLang="zh-CN" dirty="0"/>
          </a:p>
          <a:p>
            <a:r>
              <a:rPr lang="en-US" altLang="zh-CN" dirty="0">
                <a:hlinkClick r:id="rId4"/>
              </a:rPr>
              <a:t>https://developers.google.com/web/fundamentals/performance/optimizing-content-efficiency/replace-animated-gifs-with-video</a:t>
            </a:r>
            <a:endParaRPr lang="en-US" altLang="zh-CN" dirty="0"/>
          </a:p>
          <a:p>
            <a:r>
              <a:rPr lang="en-US" altLang="zh-CN" dirty="0">
                <a:hlinkClick r:id="rId5"/>
              </a:rPr>
              <a:t>https://medium.com/@jmperezperez/how-medium-does-progressive-image-loading-fd1e4dc1ee3d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9486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97EC27-F478-474B-8672-4E305C0CE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Base64 &amp; Unicode &amp;</a:t>
            </a:r>
            <a:r>
              <a:rPr lang="zh-CN" altLang="en-US" dirty="0"/>
              <a:t> </a:t>
            </a:r>
            <a:r>
              <a:rPr lang="en-US" altLang="zh-CN" dirty="0"/>
              <a:t>UTF-8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07F651-B315-4365-8CCE-06C0AD3EB3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 a  &amp;   &amp;#x61;   &amp;   \u0061   &amp;   \x61</a:t>
            </a:r>
          </a:p>
          <a:p>
            <a:pPr marL="0" indent="0">
              <a:buNone/>
            </a:pPr>
            <a:r>
              <a:rPr lang="zh-CN" altLang="en-US" dirty="0"/>
              <a:t>如何转换 </a:t>
            </a:r>
            <a:r>
              <a:rPr lang="en-US" altLang="zh-CN" dirty="0"/>
              <a:t>a    →    YQ==</a:t>
            </a:r>
          </a:p>
          <a:p>
            <a:pPr marL="0" indent="0">
              <a:buNone/>
            </a:pPr>
            <a:r>
              <a:rPr lang="en-US" altLang="zh-CN" dirty="0"/>
              <a:t>	      </a:t>
            </a:r>
            <a:r>
              <a:rPr lang="zh-CN" altLang="en-US" dirty="0"/>
              <a:t>中   </a:t>
            </a:r>
            <a:r>
              <a:rPr lang="en-US" altLang="zh-CN" dirty="0"/>
              <a:t>→    e4 </a:t>
            </a:r>
            <a:r>
              <a:rPr lang="en-US" altLang="zh-CN" dirty="0" err="1"/>
              <a:t>ba</a:t>
            </a:r>
            <a:r>
              <a:rPr lang="en-US" altLang="zh-CN" dirty="0"/>
              <a:t> </a:t>
            </a:r>
            <a:r>
              <a:rPr lang="en-US" altLang="zh-CN" dirty="0" err="1"/>
              <a:t>ba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397CC42-7130-485E-A319-E3F064EBE08E}"/>
              </a:ext>
            </a:extLst>
          </p:cNvPr>
          <p:cNvSpPr txBox="1"/>
          <p:nvPr/>
        </p:nvSpPr>
        <p:spPr>
          <a:xfrm>
            <a:off x="838200" y="6148388"/>
            <a:ext cx="9915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hlinkClick r:id="rId2"/>
              </a:rPr>
              <a:t>https://github.com/dzgcsmthmt/practice/blob/master/js/base64.js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5248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39A947-2707-4C09-A7C5-BB014598E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026"/>
            <a:ext cx="10515600" cy="711200"/>
          </a:xfrm>
        </p:spPr>
        <p:txBody>
          <a:bodyPr/>
          <a:lstStyle/>
          <a:p>
            <a:r>
              <a:rPr lang="en-US" altLang="zh-CN" dirty="0"/>
              <a:t>Service worker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D175DCC-7D37-4C63-B83B-00C907EC8A56}"/>
              </a:ext>
            </a:extLst>
          </p:cNvPr>
          <p:cNvSpPr txBox="1"/>
          <p:nvPr/>
        </p:nvSpPr>
        <p:spPr>
          <a:xfrm>
            <a:off x="838200" y="6187598"/>
            <a:ext cx="11096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hlinkClick r:id="rId2"/>
              </a:rPr>
              <a:t>https://developers.google.com/web/fundamentals/instant-and-offline/offline-cookbook#serving-suggestions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CE2FFD3-E5FD-43AA-B19F-9A6BF3E07BCA}"/>
              </a:ext>
            </a:extLst>
          </p:cNvPr>
          <p:cNvSpPr txBox="1"/>
          <p:nvPr/>
        </p:nvSpPr>
        <p:spPr>
          <a:xfrm>
            <a:off x="771525" y="999703"/>
            <a:ext cx="10515600" cy="5187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200" dirty="0"/>
              <a:t>仅缓存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200" dirty="0"/>
              <a:t>仅网络</a:t>
            </a:r>
            <a:endParaRPr lang="en-US" altLang="zh-CN" sz="32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200" dirty="0"/>
              <a:t>缓存、回退到网络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200" dirty="0"/>
              <a:t>缓存和网络竞态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200" dirty="0"/>
              <a:t>网络回退到缓存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200" dirty="0"/>
              <a:t>缓存然后访问网络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200" dirty="0"/>
              <a:t>常规回退</a:t>
            </a:r>
          </a:p>
        </p:txBody>
      </p:sp>
    </p:spTree>
    <p:extLst>
      <p:ext uri="{BB962C8B-B14F-4D97-AF65-F5344CB8AC3E}">
        <p14:creationId xmlns:p14="http://schemas.microsoft.com/office/powerpoint/2010/main" val="3642653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0DEFF8-2489-4FA1-BDD2-CF1937410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缓存</a:t>
            </a:r>
          </a:p>
        </p:txBody>
      </p:sp>
      <p:pic>
        <p:nvPicPr>
          <p:cNvPr id="1026" name="Picture 2" descr="Flowchart">
            <a:extLst>
              <a:ext uri="{FF2B5EF4-FFF2-40B4-BE49-F238E27FC236}">
                <a16:creationId xmlns:a16="http://schemas.microsoft.com/office/drawing/2014/main" id="{BFCA0E2A-9E95-468C-9AB2-66AC33B8E6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3588" y="355600"/>
            <a:ext cx="5667375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2FDE0BB7-73AF-401F-8E6E-BDCBECFC6D17}"/>
              </a:ext>
            </a:extLst>
          </p:cNvPr>
          <p:cNvSpPr txBox="1"/>
          <p:nvPr/>
        </p:nvSpPr>
        <p:spPr>
          <a:xfrm>
            <a:off x="304800" y="2152650"/>
            <a:ext cx="436245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/>
              <a:t>String.prototype.repeat</a:t>
            </a:r>
            <a:endParaRPr lang="en-US" altLang="zh-CN" sz="3200" dirty="0"/>
          </a:p>
          <a:p>
            <a:r>
              <a:rPr lang="en-US" altLang="zh-CN" sz="3200" dirty="0"/>
              <a:t>LRU </a:t>
            </a:r>
          </a:p>
          <a:p>
            <a:r>
              <a:rPr lang="en-US" altLang="zh-CN" sz="3200" dirty="0" err="1"/>
              <a:t>vue</a:t>
            </a:r>
            <a:r>
              <a:rPr lang="en-US" altLang="zh-CN" sz="3200" dirty="0"/>
              <a:t>-router keep-alive</a:t>
            </a:r>
          </a:p>
          <a:p>
            <a:endParaRPr lang="en-US" altLang="zh-CN" sz="3200" dirty="0"/>
          </a:p>
          <a:p>
            <a:r>
              <a:rPr lang="en-US" altLang="zh-CN" sz="3200" dirty="0"/>
              <a:t>LFU</a:t>
            </a:r>
            <a:endParaRPr lang="zh-CN" altLang="en-US" sz="32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94E5C50-1636-4DD7-B1A4-EC34AB9E7B89}"/>
              </a:ext>
            </a:extLst>
          </p:cNvPr>
          <p:cNvSpPr/>
          <p:nvPr/>
        </p:nvSpPr>
        <p:spPr>
          <a:xfrm>
            <a:off x="304800" y="6279634"/>
            <a:ext cx="66234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hlinkClick r:id="rId3"/>
              </a:rPr>
              <a:t>https://jsperf.com/string-repeat2/2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196048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34EF33C4-0D0C-40C5-A9FE-23C07DBC5A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75" y="163513"/>
            <a:ext cx="11520000" cy="307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4E885FDF-2661-4DC5-9F7A-EA714E204A5F}"/>
              </a:ext>
            </a:extLst>
          </p:cNvPr>
          <p:cNvSpPr txBox="1"/>
          <p:nvPr/>
        </p:nvSpPr>
        <p:spPr>
          <a:xfrm>
            <a:off x="361950" y="6253289"/>
            <a:ext cx="11268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hlinkClick r:id="rId3"/>
              </a:rPr>
              <a:t>https://www.html5rocks.com/zh/tutorials/speed/script-loading/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E0FBD5C-0189-4FBA-8591-2F928AFD6F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176" y="3238513"/>
            <a:ext cx="7977093" cy="1800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E340E8D-91F1-4893-BEF4-2269B51A20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76984" y="3238513"/>
            <a:ext cx="2657475" cy="145732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D9951DB-BB32-4083-BD12-1316B3200F83}"/>
              </a:ext>
            </a:extLst>
          </p:cNvPr>
          <p:cNvSpPr txBox="1"/>
          <p:nvPr/>
        </p:nvSpPr>
        <p:spPr>
          <a:xfrm>
            <a:off x="361950" y="5174834"/>
            <a:ext cx="11039475" cy="9687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假设页面中有一个 </a:t>
            </a:r>
            <a:r>
              <a:rPr lang="en-US" altLang="zh-CN" sz="2000" dirty="0"/>
              <a:t>p </a:t>
            </a:r>
            <a:r>
              <a:rPr lang="zh-CN" altLang="en-US" sz="2000" dirty="0"/>
              <a:t>元素，期望的日志顺序是 </a:t>
            </a:r>
            <a:r>
              <a:rPr lang="en-US" altLang="zh-CN" sz="2000" dirty="0"/>
              <a:t>[1, 2, 3]</a:t>
            </a:r>
            <a:r>
              <a:rPr lang="zh-CN" altLang="en-US" sz="2000" dirty="0"/>
              <a:t>，但在 </a:t>
            </a:r>
            <a:r>
              <a:rPr lang="en-US" altLang="zh-CN" sz="2000" dirty="0"/>
              <a:t>IE9 </a:t>
            </a:r>
            <a:r>
              <a:rPr lang="zh-CN" altLang="en-US" sz="2000" dirty="0"/>
              <a:t>中得到的却是 </a:t>
            </a:r>
            <a:r>
              <a:rPr lang="en-US" altLang="zh-CN" sz="2000" dirty="0"/>
              <a:t>[1, 3, 2]</a:t>
            </a:r>
            <a:r>
              <a:rPr lang="zh-CN" altLang="en-US" sz="2000" dirty="0"/>
              <a:t>。特定的 </a:t>
            </a:r>
            <a:r>
              <a:rPr lang="en-US" altLang="zh-CN" sz="2000" dirty="0"/>
              <a:t>DOM </a:t>
            </a:r>
            <a:r>
              <a:rPr lang="zh-CN" altLang="en-US" sz="2000" dirty="0"/>
              <a:t>操作会导致 </a:t>
            </a:r>
            <a:r>
              <a:rPr lang="en-US" altLang="zh-CN" sz="2000" dirty="0"/>
              <a:t>IE </a:t>
            </a:r>
            <a:r>
              <a:rPr lang="zh-CN" altLang="en-US" sz="2000" dirty="0"/>
              <a:t>暂停执行当前脚本，而在恢复执行前会去执行其他挂起的脚本</a:t>
            </a:r>
          </a:p>
        </p:txBody>
      </p:sp>
    </p:spTree>
    <p:extLst>
      <p:ext uri="{BB962C8B-B14F-4D97-AF65-F5344CB8AC3E}">
        <p14:creationId xmlns:p14="http://schemas.microsoft.com/office/powerpoint/2010/main" val="428034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</TotalTime>
  <Words>600</Words>
  <Application>Microsoft Office PowerPoint</Application>
  <PresentationFormat>宽屏</PresentationFormat>
  <Paragraphs>87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等线</vt:lpstr>
      <vt:lpstr>等线 Light</vt:lpstr>
      <vt:lpstr>Arial</vt:lpstr>
      <vt:lpstr>Wingdings</vt:lpstr>
      <vt:lpstr>Office 主题​​</vt:lpstr>
      <vt:lpstr>前端性能</vt:lpstr>
      <vt:lpstr>PowerPoint 演示文稿</vt:lpstr>
      <vt:lpstr>PowerPoint 演示文稿</vt:lpstr>
      <vt:lpstr>PerformanceTiming</vt:lpstr>
      <vt:lpstr>图像优化</vt:lpstr>
      <vt:lpstr>Base64 &amp; Unicode &amp; UTF-8</vt:lpstr>
      <vt:lpstr>Service worker</vt:lpstr>
      <vt:lpstr>缓存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前端性能</dc:title>
  <dc:creator>xh</dc:creator>
  <cp:lastModifiedBy>xh</cp:lastModifiedBy>
  <cp:revision>41</cp:revision>
  <dcterms:created xsi:type="dcterms:W3CDTF">2020-05-25T06:52:34Z</dcterms:created>
  <dcterms:modified xsi:type="dcterms:W3CDTF">2020-06-05T05:15:26Z</dcterms:modified>
</cp:coreProperties>
</file>