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7" r:id="rId7"/>
    <p:sldId id="264" r:id="rId8"/>
    <p:sldId id="265" r:id="rId9"/>
    <p:sldId id="260" r:id="rId10"/>
    <p:sldId id="261" r:id="rId11"/>
    <p:sldId id="262" r:id="rId12"/>
    <p:sldId id="263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html5rocks.com/zh/tutorials/internals/howbrowserswork/" TargetMode="Externa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dzgcsmthmt/practice/blob/master/img/gecko%20_reflow_visualization.gif" TargetMode="Externa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hyperlink" Target="https://www.html5rocks.com/ko/tutorials/speed/css-paint-times/" TargetMode="External"/><Relationship Id="rId1" Type="http://schemas.openxmlformats.org/officeDocument/2006/relationships/hyperlink" Target="https://developers.google.com/web/fundamentals/performance/rendering/reduce-the-scope-and-complexity-of-style-calcula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Tencent/vConsole/blob/dev/src/log/system.js" TargetMode="External"/><Relationship Id="rId2" Type="http://schemas.openxmlformats.org/officeDocument/2006/relationships/hyperlink" Target="https://developer.mozilla.org/zh-CN/docs/Web/API/PerformanceTiming" TargetMode="Externa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medium.com/@jmperezperez/how-medium-does-progressive-image-loading-fd1e4dc1ee3d" TargetMode="External"/><Relationship Id="rId2" Type="http://schemas.openxmlformats.org/officeDocument/2006/relationships/hyperlink" Target="https://developers.google.com/web/fundamentals/performance/optimizing-content-efficiency/automating-image-optimization" TargetMode="Externa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dzgcsmthmt/practice/blob/master/js/base64.j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s.google.com/web/fundamentals/instant-and-offline/offline-cookbook#serving-suggest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jsperf.com/string-repeat2/2" TargetMode="Externa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hyperlink" Target="https://www.html5rocks.com/zh/tutorials/speed/script-loading/" TargetMode="Externa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前端性能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747712"/>
            <a:ext cx="10800000" cy="500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66775" y="6219825"/>
            <a:ext cx="8125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https://www.html5rocks.com/zh/tutorials/internals/howbrowserswork/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将 DOM 与 CSSOM 合并以形成渲染树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776288"/>
            <a:ext cx="109537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33437" y="6296710"/>
            <a:ext cx="10525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https://github.com/dzgcsmthmt/practice/blob/master/img/gecko%20_reflow_visualization.gif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1305" y="130175"/>
            <a:ext cx="11517630" cy="370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懒加载 &lt;link rel="stylesheet" href="/path/to/my.css" media="print" onload="this.media='all'"&gt;</a:t>
            </a:r>
            <a:endParaRPr lang="zh-CN" altLang="en-US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避免使用通配符</a:t>
            </a:r>
            <a:endParaRPr lang="en-US" altLang="zh-CN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降低选择器的复杂性 </a:t>
            </a:r>
            <a:endParaRPr lang="en-US" altLang="zh-CN" dirty="0"/>
          </a:p>
          <a:p>
            <a:pPr marL="285750" indent="-28575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/>
              <a:t>避免使用标签</a:t>
            </a:r>
            <a:r>
              <a:rPr lang="en-US" altLang="zh-CN" dirty="0"/>
              <a:t>—</a:t>
            </a:r>
            <a:r>
              <a:rPr lang="zh-CN" altLang="en-US" dirty="0"/>
              <a:t>子选择器  从右向左筛选 </a:t>
            </a:r>
            <a:r>
              <a:rPr lang="zh-CN" altLang="en-US" b="1" dirty="0"/>
              <a:t> </a:t>
            </a:r>
            <a:r>
              <a:rPr lang="pl-PL" altLang="zh-CN" b="1" dirty="0"/>
              <a:t>html body ul li a { }</a:t>
            </a:r>
            <a:endParaRPr lang="en-US" altLang="zh-CN" b="1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依靠继承</a:t>
            </a:r>
            <a:endParaRPr lang="en-US" altLang="zh-CN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有点属性比较“贵” </a:t>
            </a:r>
            <a:r>
              <a:rPr lang="en-US" altLang="zh-CN" dirty="0"/>
              <a:t>border-radius &amp;</a:t>
            </a:r>
            <a:r>
              <a:rPr lang="zh-CN" altLang="en-US" dirty="0"/>
              <a:t> </a:t>
            </a:r>
            <a:r>
              <a:rPr lang="en-US" altLang="zh-CN" dirty="0"/>
              <a:t>box-shadow &amp; filter</a:t>
            </a:r>
            <a:endParaRPr lang="en-US" altLang="zh-CN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/>
              <a:t>flex</a:t>
            </a:r>
            <a:r>
              <a:rPr lang="zh-CN" altLang="en-US" dirty="0"/>
              <a:t>和</a:t>
            </a:r>
            <a:r>
              <a:rPr lang="en-US" altLang="zh-CN" dirty="0"/>
              <a:t>grid</a:t>
            </a:r>
            <a:endParaRPr lang="en-US" altLang="zh-CN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避免大型、复杂的布局和布局抖动</a:t>
            </a:r>
            <a:endParaRPr lang="zh-CN" altLang="en-US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/>
              <a:t>BEM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7701" y="5748635"/>
            <a:ext cx="10525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https://developers.google.com/web/fundamentals/performance/rendering/reduce-the-scope-and-complexity-of-style-calculations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https://www.html5rocks.com/ko/tutorials/speed/css-paint-times/</a:t>
            </a:r>
            <a:endParaRPr lang="zh-CN" altLang="en-US" dirty="0"/>
          </a:p>
        </p:txBody>
      </p:sp>
      <p:pic>
        <p:nvPicPr>
          <p:cNvPr id="2051" name="Picture 3" descr="测试中所有排列的时间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6" y="3531485"/>
            <a:ext cx="224816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测试中所有排列的时间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15" y="3531485"/>
            <a:ext cx="358815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150" y="150900"/>
            <a:ext cx="4775101" cy="648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29350" y="150900"/>
            <a:ext cx="5476875" cy="65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1——</a:t>
            </a:r>
            <a:r>
              <a:rPr lang="zh-CN" altLang="en-US" sz="2000" dirty="0"/>
              <a:t>减少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 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2——</a:t>
            </a:r>
            <a:r>
              <a:rPr lang="zh-CN" altLang="en-US" sz="2000" dirty="0"/>
              <a:t>使用</a:t>
            </a:r>
            <a:r>
              <a:rPr lang="en-US" altLang="zh-CN" sz="2000" dirty="0"/>
              <a:t>CDN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3——</a:t>
            </a:r>
            <a:r>
              <a:rPr lang="zh-CN" altLang="en-US" sz="2000" dirty="0"/>
              <a:t>添加</a:t>
            </a:r>
            <a:r>
              <a:rPr lang="en-US" altLang="zh-CN" sz="2000" dirty="0"/>
              <a:t>Expires</a:t>
            </a:r>
            <a:r>
              <a:rPr lang="zh-CN" altLang="en-US" sz="2000" dirty="0"/>
              <a:t>头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4——</a:t>
            </a:r>
            <a:r>
              <a:rPr lang="zh-CN" altLang="en-US" sz="2000" dirty="0"/>
              <a:t>开启</a:t>
            </a:r>
            <a:r>
              <a:rPr lang="en-US" altLang="zh-CN" sz="2000" dirty="0" err="1"/>
              <a:t>Gzip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5——</a:t>
            </a:r>
            <a:r>
              <a:rPr lang="zh-CN" altLang="en-US" sz="2000" dirty="0"/>
              <a:t>将样式表放在顶部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6——</a:t>
            </a:r>
            <a:r>
              <a:rPr lang="zh-CN" altLang="en-US" sz="2000" dirty="0"/>
              <a:t>将脚本放在底部 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7——</a:t>
            </a:r>
            <a:r>
              <a:rPr lang="zh-CN" altLang="en-US" sz="2000" dirty="0"/>
              <a:t>避免</a:t>
            </a:r>
            <a:r>
              <a:rPr lang="en-US" altLang="zh-CN" sz="2000" dirty="0"/>
              <a:t>CSS</a:t>
            </a:r>
            <a:r>
              <a:rPr lang="zh-CN" altLang="en-US" sz="2000" dirty="0"/>
              <a:t>表达式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8——</a:t>
            </a:r>
            <a:r>
              <a:rPr lang="zh-CN" altLang="en-US" sz="2000" dirty="0"/>
              <a:t>使用外部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和</a:t>
            </a:r>
            <a:r>
              <a:rPr lang="en-US" altLang="zh-CN" sz="2000" dirty="0"/>
              <a:t>CSS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9——</a:t>
            </a:r>
            <a:r>
              <a:rPr lang="zh-CN" altLang="en-US" sz="2000" dirty="0"/>
              <a:t>减少</a:t>
            </a:r>
            <a:r>
              <a:rPr lang="en-US" altLang="zh-CN" sz="2000" dirty="0"/>
              <a:t>DNS</a:t>
            </a:r>
            <a:r>
              <a:rPr lang="zh-CN" altLang="en-US" sz="2000" dirty="0"/>
              <a:t>查找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10——</a:t>
            </a:r>
            <a:r>
              <a:rPr lang="zh-CN" altLang="en-US" sz="2000" dirty="0"/>
              <a:t>精简</a:t>
            </a:r>
            <a:r>
              <a:rPr lang="en-US" altLang="zh-CN" sz="2000" dirty="0"/>
              <a:t>JavaScript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11——</a:t>
            </a:r>
            <a:r>
              <a:rPr lang="zh-CN" altLang="en-US" sz="2000" dirty="0"/>
              <a:t>避免重定向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12——</a:t>
            </a:r>
            <a:r>
              <a:rPr lang="zh-CN" altLang="en-US" sz="2000" dirty="0"/>
              <a:t>删除重复脚本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13——</a:t>
            </a:r>
            <a:r>
              <a:rPr lang="zh-CN" altLang="en-US" sz="2000" dirty="0"/>
              <a:t>配置</a:t>
            </a:r>
            <a:r>
              <a:rPr lang="en-US" altLang="zh-CN" sz="2000" dirty="0" err="1"/>
              <a:t>Etag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14——</a:t>
            </a:r>
            <a:r>
              <a:rPr lang="zh-CN" altLang="en-US" sz="2000" dirty="0"/>
              <a:t>使</a:t>
            </a:r>
            <a:r>
              <a:rPr lang="en-US" altLang="zh-CN" sz="2000" dirty="0"/>
              <a:t>Ajax</a:t>
            </a:r>
            <a:r>
              <a:rPr lang="zh-CN" altLang="en-US" sz="2000" dirty="0"/>
              <a:t>可缓存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49" y="1390650"/>
            <a:ext cx="261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加载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819149" y="4636354"/>
            <a:ext cx="1581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渲染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3171825" y="657225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越少越好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3095626" y="2682596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越快越好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2933702" y="4538783"/>
            <a:ext cx="332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越快越好</a:t>
            </a:r>
            <a:endParaRPr lang="en-US" altLang="zh-CN" sz="3600" dirty="0"/>
          </a:p>
          <a:p>
            <a:r>
              <a:rPr lang="zh-CN" altLang="en-US" sz="3600" dirty="0"/>
              <a:t>关键渲染路径</a:t>
            </a:r>
            <a:endParaRPr lang="en-US" altLang="zh-CN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6381750" y="287893"/>
            <a:ext cx="4514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混淆压缩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purgecss</a:t>
            </a:r>
            <a:r>
              <a:rPr lang="en-US" altLang="zh-CN" b="1" dirty="0"/>
              <a:t>-webpack-plugin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Tree Shaking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SplitChunksPlugin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Code Splitting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图片压缩 </a:t>
            </a:r>
            <a:r>
              <a:rPr lang="en-US" altLang="zh-CN" b="1" dirty="0"/>
              <a:t>medium</a:t>
            </a:r>
            <a:r>
              <a:rPr lang="zh-CN" altLang="en-US" b="1" dirty="0"/>
              <a:t>方案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Gzip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381750" y="4114800"/>
            <a:ext cx="56280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将样式表放在顶部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缩小样式计算的范围并降低其复杂度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避免</a:t>
            </a:r>
            <a:r>
              <a:rPr lang="en-US" altLang="zh-CN" b="1" dirty="0"/>
              <a:t>CSS</a:t>
            </a:r>
            <a:r>
              <a:rPr lang="zh-CN" altLang="en-US" b="1" dirty="0"/>
              <a:t>表达式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避免大型、复杂的布局和布局抖动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简化绘制的复杂度、减小绘制区域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坚持仅合成器的属性和管理层计数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将脚本放在底部 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优化 </a:t>
            </a:r>
            <a:r>
              <a:rPr lang="en-US" altLang="zh-CN" b="1" dirty="0"/>
              <a:t>JavaScript </a:t>
            </a:r>
            <a:r>
              <a:rPr lang="zh-CN" altLang="en-US" b="1" dirty="0"/>
              <a:t>执行 </a:t>
            </a:r>
            <a:r>
              <a:rPr lang="en-US" altLang="zh-CN" b="1" dirty="0"/>
              <a:t>webpack scope hoisting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381750" y="2544096"/>
            <a:ext cx="4352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Ø"/>
              <a:defRPr b="1"/>
            </a:lvl1pPr>
          </a:lstStyle>
          <a:p>
            <a:r>
              <a:rPr lang="zh-CN" altLang="en-US" dirty="0"/>
              <a:t>减少</a:t>
            </a:r>
            <a:r>
              <a:rPr lang="en-US" altLang="zh-CN" dirty="0"/>
              <a:t>http</a:t>
            </a:r>
            <a:r>
              <a:rPr lang="zh-CN" altLang="en-US" dirty="0"/>
              <a:t>请求 图片精灵 </a:t>
            </a:r>
            <a:r>
              <a:rPr lang="en-US" altLang="zh-CN" dirty="0"/>
              <a:t>base64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cdn</a:t>
            </a:r>
            <a:endParaRPr lang="en-US" altLang="zh-CN" dirty="0"/>
          </a:p>
          <a:p>
            <a:r>
              <a:rPr lang="zh-CN" altLang="en-US" dirty="0"/>
              <a:t>使用缓存 </a:t>
            </a:r>
            <a:r>
              <a:rPr lang="en-US" altLang="zh-CN" dirty="0" err="1"/>
              <a:t>serviceWorker</a:t>
            </a:r>
            <a:endParaRPr lang="en-US" altLang="zh-CN" dirty="0"/>
          </a:p>
          <a:p>
            <a:r>
              <a:rPr lang="en-US" altLang="zh-CN" dirty="0"/>
              <a:t>http2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130906"/>
            <a:ext cx="10515600" cy="812070"/>
          </a:xfrm>
        </p:spPr>
        <p:txBody>
          <a:bodyPr/>
          <a:lstStyle/>
          <a:p>
            <a:r>
              <a:rPr lang="en-US" altLang="zh-CN" b="1" dirty="0" err="1"/>
              <a:t>PerformanceTiming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942976"/>
            <a:ext cx="8445869" cy="504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62100" y="6131784"/>
            <a:ext cx="897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https://developer.mozilla.org/zh-CN/docs/Web/API/PerformanceTiming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https://github.com/Tencent/vConsole/blob/dev/src/log/system.js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701675"/>
          </a:xfrm>
        </p:spPr>
        <p:txBody>
          <a:bodyPr/>
          <a:lstStyle/>
          <a:p>
            <a:r>
              <a:rPr lang="zh-CN" altLang="en-US" dirty="0"/>
              <a:t>图像优化</a:t>
            </a:r>
            <a:endParaRPr lang="zh-CN" altLang="en-US" dirty="0"/>
          </a:p>
        </p:txBody>
      </p:sp>
      <p:pic>
        <p:nvPicPr>
          <p:cNvPr id="3074" name="Picture 2" descr="Save for we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1404938"/>
            <a:ext cx="57626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47712" y="5149175"/>
            <a:ext cx="1069657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https://developers.google.com/web/fundamentals/performance/optimizing-content-efficiency/automating-image-optimization</a:t>
            </a:r>
            <a:endParaRPr lang="en-US" altLang="zh-CN" dirty="0"/>
          </a:p>
          <a:p>
            <a:pPr algn="l">
              <a:buClrTx/>
              <a:buSzTx/>
              <a:buFontTx/>
            </a:pPr>
            <a:r>
              <a:rPr lang="en-US" altLang="zh-CN" dirty="0"/>
              <a:t>https://web.dev/replace-gifs-with-videos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https://medium.com/@jmperezperez/how-medium-does-progressive-image-loading-fd1e4dc1ee3d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98525" y="1310640"/>
            <a:ext cx="5196840" cy="3519805"/>
            <a:chOff x="1415" y="1874"/>
            <a:chExt cx="8184" cy="5543"/>
          </a:xfrm>
        </p:grpSpPr>
        <p:sp>
          <p:nvSpPr>
            <p:cNvPr id="4" name="文本框 3"/>
            <p:cNvSpPr txBox="1"/>
            <p:nvPr/>
          </p:nvSpPr>
          <p:spPr>
            <a:xfrm>
              <a:off x="1415" y="1874"/>
              <a:ext cx="6930" cy="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尽可能利用 </a:t>
              </a:r>
              <a:r>
                <a:rPr lang="en-US" altLang="zh-CN" sz="2400" dirty="0"/>
                <a:t>CSS3 </a:t>
              </a:r>
              <a:r>
                <a:rPr lang="zh-CN" altLang="en-US" sz="2400" dirty="0"/>
                <a:t>效果</a:t>
              </a:r>
              <a:endParaRPr lang="en-US" altLang="zh-CN" sz="2400" dirty="0"/>
            </a:p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使用网页字体</a:t>
              </a:r>
              <a:endParaRPr lang="en-US" altLang="zh-CN" sz="2400" dirty="0"/>
            </a:p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优先使用</a:t>
              </a:r>
              <a:r>
                <a:rPr lang="en-US" altLang="zh-CN" sz="2400" dirty="0"/>
                <a:t> </a:t>
              </a:r>
              <a:r>
                <a:rPr lang="en-US" altLang="zh-CN" sz="2400" dirty="0" err="1"/>
                <a:t>WebP</a:t>
              </a:r>
              <a:r>
                <a:rPr lang="en-US" altLang="zh-CN" sz="2400" dirty="0"/>
                <a:t> </a:t>
              </a:r>
              <a:r>
                <a:rPr lang="zh-CN" altLang="en-US" sz="2400" dirty="0"/>
                <a:t>和 </a:t>
              </a:r>
              <a:r>
                <a:rPr lang="en-US" altLang="zh-CN" sz="2400" dirty="0"/>
                <a:t>JPEG XR</a:t>
              </a:r>
              <a:endParaRPr lang="en-US" altLang="zh-CN" sz="2400" dirty="0"/>
            </a:p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endParaRPr lang="en-US" altLang="zh-CN" sz="2400" dirty="0"/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en-US" altLang="zh-CN" sz="2400" dirty="0"/>
            </a:p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en-US" altLang="zh-CN" sz="2400" dirty="0"/>
            </a:p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用视频代替动画</a:t>
              </a:r>
              <a:r>
                <a:rPr lang="en-US" altLang="zh-CN" sz="2400" dirty="0"/>
                <a:t>gif</a:t>
              </a:r>
              <a:endParaRPr lang="en-US" altLang="zh-CN" sz="2400" dirty="0"/>
            </a:p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延迟加载图像和视频</a:t>
              </a:r>
              <a:endParaRPr lang="zh-CN" altLang="en-US" sz="2400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095" y="6693"/>
              <a:ext cx="7505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&lt;img src="celebration.jpg" loading="lazy" alt="..." /&gt;</a:t>
              </a:r>
              <a:endParaRPr lang="zh-CN" altLang="en-US" sz="1200"/>
            </a:p>
            <a:p>
              <a:r>
                <a:rPr lang="zh-CN" altLang="en-US" sz="1200"/>
                <a:t>Feature detection  'loading' in HTMLImageElement.prototype</a:t>
              </a:r>
              <a:endParaRPr lang="zh-CN" altLang="en-US" sz="12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95" y="3661"/>
              <a:ext cx="7086" cy="15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/>
                <a:t>&lt;picture&gt;</a:t>
              </a:r>
              <a:endParaRPr lang="zh-CN" altLang="en-US" sz="1200"/>
            </a:p>
            <a:p>
              <a:r>
                <a:rPr lang="zh-CN" altLang="en-US" sz="1200"/>
                <a:t>    &lt;source type="image/webp" srcset="flower.webp"&gt;</a:t>
              </a:r>
              <a:endParaRPr lang="zh-CN" altLang="en-US" sz="1200"/>
            </a:p>
            <a:p>
              <a:r>
                <a:rPr lang="zh-CN" altLang="en-US" sz="1200"/>
                <a:t>    &lt;source type="image/jpeg" srcset="flower.jpg"&gt;</a:t>
              </a:r>
              <a:endParaRPr lang="zh-CN" altLang="en-US" sz="1200"/>
            </a:p>
            <a:p>
              <a:r>
                <a:rPr lang="zh-CN" altLang="en-US" sz="1200"/>
                <a:t>    &lt;img src="flower.jpg" alt=""&gt;</a:t>
              </a:r>
              <a:endParaRPr lang="zh-CN" altLang="en-US" sz="1200"/>
            </a:p>
            <a:p>
              <a:r>
                <a:rPr lang="zh-CN" altLang="en-US" sz="1200"/>
                <a:t>&lt;/picture&gt;</a:t>
              </a:r>
              <a:endParaRPr lang="zh-CN" altLang="en-US" sz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Base64 &amp; Unicode &amp;</a:t>
            </a:r>
            <a:r>
              <a:rPr lang="zh-CN" altLang="en-US" dirty="0"/>
              <a:t> </a:t>
            </a:r>
            <a:r>
              <a:rPr lang="en-US" altLang="zh-CN" dirty="0"/>
              <a:t>UTF-8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" y="1825625"/>
            <a:ext cx="11481435" cy="35267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a  &amp;   &amp;#x61;   &amp;   \u0061   &amp;   \x61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如何转换 </a:t>
            </a:r>
            <a:r>
              <a:rPr lang="en-US" altLang="zh-CN" dirty="0"/>
              <a:t>a    →    YQ==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</a:t>
            </a:r>
            <a:r>
              <a:rPr lang="zh-CN" altLang="en-US" dirty="0"/>
              <a:t>中   </a:t>
            </a:r>
            <a:r>
              <a:rPr lang="en-US" altLang="zh-CN" dirty="0"/>
              <a:t>→    e4 </a:t>
            </a:r>
            <a:r>
              <a:rPr lang="en-US" altLang="zh-CN" dirty="0" err="1"/>
              <a:t>ba</a:t>
            </a:r>
            <a:r>
              <a:rPr lang="en-US" altLang="zh-CN" dirty="0"/>
              <a:t> </a:t>
            </a:r>
            <a:r>
              <a:rPr lang="en-US" altLang="zh-CN" dirty="0" err="1"/>
              <a:t>ba</a:t>
            </a:r>
            <a:endParaRPr lang="en-US" altLang="zh-CN" dirty="0" err="1"/>
          </a:p>
          <a:p>
            <a:pPr marL="0" indent="0">
              <a:buNone/>
            </a:pPr>
            <a:r>
              <a:rPr lang="en-US" altLang="zh-CN" dirty="0" err="1"/>
              <a:t>atob btoa</a:t>
            </a:r>
            <a:endParaRPr lang="en-US" altLang="zh-CN" dirty="0" err="1"/>
          </a:p>
          <a:p>
            <a:pPr marL="0" indent="0">
              <a:buNone/>
            </a:pPr>
            <a:r>
              <a:rPr lang="en-US" altLang="zh-CN" sz="1200" dirty="0" err="1"/>
              <a:t> &lt;a href="&amp;#106;&amp;#97;&amp;#118;&amp;#97;&amp;#115;&amp;#99;&amp;#114;&amp;#105;&amp;#112;&amp;#116;&amp;#58;&amp;#97;&amp;#108;&amp;#101;&amp;#114;&amp;#116;&amp;#40;&amp;#39;&amp;#88;&amp;#83;&amp;#83;&amp;#39;&amp;#41;"&gt;dada&lt;/a&gt;</a:t>
            </a:r>
            <a:endParaRPr lang="en-US" altLang="zh-CN" sz="1200" dirty="0" err="1"/>
          </a:p>
          <a:p>
            <a:pPr marL="0" indent="0">
              <a:buNone/>
            </a:pPr>
            <a:r>
              <a:rPr lang="en-US" altLang="zh-CN" dirty="0" err="1"/>
              <a:t>escape vs encodeURL vs encodeURLComponent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5280" y="6155373"/>
            <a:ext cx="991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1"/>
              </a:rPr>
              <a:t>https://github.com/dzgcsmthmt/practice/blob/master/js/base64.js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7026"/>
            <a:ext cx="10515600" cy="711200"/>
          </a:xfrm>
        </p:spPr>
        <p:txBody>
          <a:bodyPr/>
          <a:lstStyle/>
          <a:p>
            <a:r>
              <a:rPr lang="en-US" altLang="zh-CN" dirty="0"/>
              <a:t>Service worker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6187598"/>
            <a:ext cx="1109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1"/>
              </a:rPr>
              <a:t>https://developers.google.com/web/fundamentals/instant-and-offline/offline-cookbook#serving-suggestions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1525" y="999703"/>
            <a:ext cx="10515600" cy="5187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仅缓存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仅网络</a:t>
            </a:r>
            <a:endParaRPr lang="en-US" altLang="zh-CN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缓存、回退到网络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缓存和网络竞态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网络回退到缓存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缓存然后访问网络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常规回退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  <a:endParaRPr lang="zh-CN" altLang="en-US" dirty="0"/>
          </a:p>
        </p:txBody>
      </p:sp>
      <p:pic>
        <p:nvPicPr>
          <p:cNvPr id="1026" name="Picture 2" descr="Flowchar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33" y="113665"/>
            <a:ext cx="56673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04800" y="2152650"/>
            <a:ext cx="52603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String.prototype.repeat</a:t>
            </a:r>
            <a:endParaRPr lang="en-US" altLang="zh-CN" sz="3200" dirty="0" err="1"/>
          </a:p>
          <a:p>
            <a:endParaRPr lang="en-US" altLang="zh-CN" sz="3200" dirty="0"/>
          </a:p>
          <a:p>
            <a:r>
              <a:rPr lang="en-US" altLang="zh-CN" sz="3200" dirty="0"/>
              <a:t>LRU </a:t>
            </a:r>
            <a:endParaRPr lang="en-US" altLang="zh-CN" sz="3200" dirty="0"/>
          </a:p>
          <a:p>
            <a:r>
              <a:rPr lang="en-US" altLang="zh-CN" sz="3200" dirty="0" err="1"/>
              <a:t>vue</a:t>
            </a:r>
            <a:r>
              <a:rPr lang="en-US" altLang="zh-CN" sz="3200" dirty="0"/>
              <a:t>-router keep-alive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LFU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304800" y="5794375"/>
            <a:ext cx="114319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https://jsperf.com/string-repeat2/2</a:t>
            </a:r>
            <a:endParaRPr lang="en-US" altLang="zh-CN" dirty="0">
              <a:hlinkClick r:id="rId2"/>
            </a:endParaRPr>
          </a:p>
          <a:p>
            <a:r>
              <a:rPr lang="zh-CN" altLang="en-US" dirty="0"/>
              <a:t>https://github.com/mathiasbynens/String.prototype.repeat/blob/master/implementation.js</a:t>
            </a:r>
            <a:endParaRPr lang="zh-CN" altLang="en-US" dirty="0"/>
          </a:p>
          <a:p>
            <a:r>
              <a:rPr lang="zh-CN" altLang="en-US" dirty="0"/>
              <a:t>https://github.com/paulmillr/es6-shim/blob/master/es6-shim.js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63513"/>
            <a:ext cx="11520000" cy="30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1950" y="6253289"/>
            <a:ext cx="1126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https://www.html5rocks.com/zh/tutorials/speed/script-loading/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6" y="3238513"/>
            <a:ext cx="7977093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984" y="3238513"/>
            <a:ext cx="2657475" cy="1457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1950" y="5174834"/>
            <a:ext cx="1103947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假设页面中有一个 </a:t>
            </a:r>
            <a:r>
              <a:rPr lang="en-US" altLang="zh-CN" sz="2000" dirty="0"/>
              <a:t>p </a:t>
            </a:r>
            <a:r>
              <a:rPr lang="zh-CN" altLang="en-US" sz="2000" dirty="0"/>
              <a:t>元素，期望的日志顺序是 </a:t>
            </a:r>
            <a:r>
              <a:rPr lang="en-US" altLang="zh-CN" sz="2000" dirty="0"/>
              <a:t>[1, 2, 3]</a:t>
            </a:r>
            <a:r>
              <a:rPr lang="zh-CN" altLang="en-US" sz="2000" dirty="0"/>
              <a:t>，但在 </a:t>
            </a:r>
            <a:r>
              <a:rPr lang="en-US" altLang="zh-CN" sz="2000" dirty="0"/>
              <a:t>IE9 </a:t>
            </a:r>
            <a:r>
              <a:rPr lang="zh-CN" altLang="en-US" sz="2000" dirty="0"/>
              <a:t>中得到的却是 </a:t>
            </a:r>
            <a:r>
              <a:rPr lang="en-US" altLang="zh-CN" sz="2000" dirty="0"/>
              <a:t>[1, 3, 2]</a:t>
            </a:r>
            <a:r>
              <a:rPr lang="zh-CN" altLang="en-US" sz="2000" dirty="0"/>
              <a:t>。特定的 </a:t>
            </a:r>
            <a:r>
              <a:rPr lang="en-US" altLang="zh-CN" sz="2000" dirty="0"/>
              <a:t>DOM </a:t>
            </a:r>
            <a:r>
              <a:rPr lang="zh-CN" altLang="en-US" sz="2000" dirty="0"/>
              <a:t>操作会导致 </a:t>
            </a:r>
            <a:r>
              <a:rPr lang="en-US" altLang="zh-CN" sz="2000" dirty="0"/>
              <a:t>IE </a:t>
            </a:r>
            <a:r>
              <a:rPr lang="zh-CN" altLang="en-US" sz="2000" dirty="0"/>
              <a:t>暂停执行当前脚本，而在恢复执行前会去执行其他挂起的脚本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2675</Words>
  <Application>WPS 演示</Application>
  <PresentationFormat>宽屏</PresentationFormat>
  <Paragraphs>137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前端性能</vt:lpstr>
      <vt:lpstr>PowerPoint 演示文稿</vt:lpstr>
      <vt:lpstr>PowerPoint 演示文稿</vt:lpstr>
      <vt:lpstr>PerformanceTiming</vt:lpstr>
      <vt:lpstr>图像优化</vt:lpstr>
      <vt:lpstr>Base64 &amp; Unicode &amp; UTF-8</vt:lpstr>
      <vt:lpstr>Service worker</vt:lpstr>
      <vt:lpstr>缓存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前端性能</dc:title>
  <dc:creator>xh</dc:creator>
  <cp:lastModifiedBy>Administrator</cp:lastModifiedBy>
  <cp:revision>48</cp:revision>
  <dcterms:created xsi:type="dcterms:W3CDTF">2020-05-25T06:52:00Z</dcterms:created>
  <dcterms:modified xsi:type="dcterms:W3CDTF">2020-08-03T03:29:46Z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