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845" r:id="rId2"/>
  </p:sldMasterIdLst>
  <p:notesMasterIdLst>
    <p:notesMasterId r:id="rId33"/>
  </p:notesMasterIdLst>
  <p:handoutMasterIdLst>
    <p:handoutMasterId r:id="rId34"/>
  </p:handoutMasterIdLst>
  <p:sldIdLst>
    <p:sldId id="311" r:id="rId3"/>
    <p:sldId id="312" r:id="rId4"/>
    <p:sldId id="313" r:id="rId5"/>
    <p:sldId id="317" r:id="rId6"/>
    <p:sldId id="350" r:id="rId7"/>
    <p:sldId id="344" r:id="rId8"/>
    <p:sldId id="319" r:id="rId9"/>
    <p:sldId id="343" r:id="rId10"/>
    <p:sldId id="318" r:id="rId11"/>
    <p:sldId id="320" r:id="rId12"/>
    <p:sldId id="321" r:id="rId13"/>
    <p:sldId id="323" r:id="rId14"/>
    <p:sldId id="324" r:id="rId15"/>
    <p:sldId id="326" r:id="rId16"/>
    <p:sldId id="327" r:id="rId17"/>
    <p:sldId id="330" r:id="rId18"/>
    <p:sldId id="346" r:id="rId19"/>
    <p:sldId id="347" r:id="rId20"/>
    <p:sldId id="345" r:id="rId21"/>
    <p:sldId id="348" r:id="rId22"/>
    <p:sldId id="349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16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33FF"/>
    <a:srgbClr val="0033CC"/>
    <a:srgbClr val="0000FF"/>
    <a:srgbClr val="4D4D4D"/>
    <a:srgbClr val="0066CC"/>
    <a:srgbClr val="3333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691" autoAdjust="0"/>
  </p:normalViewPr>
  <p:slideViewPr>
    <p:cSldViewPr>
      <p:cViewPr varScale="1">
        <p:scale>
          <a:sx n="81" d="100"/>
          <a:sy n="81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8D924C-C3E1-4ADB-8C9E-028CDFF87E03}" type="datetimeFigureOut">
              <a:rPr lang="zh-CN" altLang="en-US"/>
              <a:pPr>
                <a:defRPr/>
              </a:pPr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A9F2EF7-9BCD-47C9-B085-C4B48DB02A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5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2EAF80-1899-4A18-B43B-416D4B21146C}" type="datetimeFigureOut">
              <a:rPr lang="zh-CN" altLang="en-US"/>
              <a:pPr>
                <a:defRPr/>
              </a:pPr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42938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FD0B73-F2AC-45C2-A8FA-5076729450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90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16912-7BDA-40EB-AF01-91CD7CE03C9C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489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853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72302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1427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1316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58759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8250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06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065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065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06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888136-8A0B-44B6-A430-C1E3420C5150}" type="slidenum">
              <a:rPr lang="zh-CN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92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065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065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68894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21926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84147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35158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59087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5718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64385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4885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4244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http://www.cnblogs.com/LBSer/p/4853234.html</a:t>
            </a: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874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445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http://www.cnblogs.com/LBSer/p/4853234.html</a:t>
            </a: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874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445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445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8E7BD-9291-4D04-AFAE-0D3DFAB637E1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9285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石佳工作\电信支付公司——天宇星辰\天翼电子商务公司11月\电信支付公司模板页面设计11.8\11-8去文字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2214562" y="3429000"/>
            <a:ext cx="5357833" cy="64294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CF29D50-6F08-4BD7-ADB6-7C22499EF3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石佳工作\电信支付公司——天宇星辰\天翼电子商务公司11月\电信支付公司模板页面设计11.8\11-8去文字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7" y="1588"/>
            <a:ext cx="9139766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5DBB203-BB99-41B1-B6EA-DCEE41EF5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8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10"/>
          <p:cNvCxnSpPr/>
          <p:nvPr/>
        </p:nvCxnSpPr>
        <p:spPr>
          <a:xfrm>
            <a:off x="2159000" y="3205163"/>
            <a:ext cx="0" cy="1296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2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2214562" y="3429000"/>
            <a:ext cx="5357833" cy="64294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B4BD9-09C7-4316-87A8-CC03BF46D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6643734" cy="10715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00063" y="1643063"/>
            <a:ext cx="8143875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3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石佳工作\电信支付公司——天宇星辰\天翼电子商务公司11月\电信支付公司模板页面设计11.8\11-8去文字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333F-6B9B-458A-AC44-7498952BD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1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265F36D0-DFDC-4E59-B83D-5E5182799139}" type="slidenum">
              <a:rPr lang="zh-TW" altLang="en-US"/>
              <a:pPr>
                <a:defRPr/>
              </a:pPr>
              <a:t>‹#›</a:t>
            </a:fld>
            <a:r>
              <a:rPr lang="en-US" altLang="zh-TW">
                <a:solidFill>
                  <a:srgbClr val="EEECE1"/>
                </a:solidFill>
              </a:rPr>
              <a:t> </a:t>
            </a:r>
            <a:r>
              <a:rPr lang="en-US" altLang="zh-CN">
                <a:solidFill>
                  <a:srgbClr val="EEECE1"/>
                </a:solidFill>
                <a:ea typeface="宋体" panose="02010600030101010101" pitchFamily="2" charset="-122"/>
              </a:rPr>
              <a:t> </a:t>
            </a:r>
            <a:endParaRPr lang="en-US" altLang="zh-TW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9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9FB9E6-250E-46F5-8089-09B3D8885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2808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标题 1"/>
          <p:cNvSpPr>
            <a:spLocks/>
          </p:cNvSpPr>
          <p:nvPr/>
        </p:nvSpPr>
        <p:spPr bwMode="auto">
          <a:xfrm>
            <a:off x="2699792" y="2492896"/>
            <a:ext cx="5904458" cy="115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sz="40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4000" b="1" dirty="0" err="1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4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4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4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35" y="996881"/>
            <a:ext cx="68878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加入</a:t>
            </a:r>
            <a:r>
              <a:rPr lang="en-US" altLang="zh-CN" b="1" dirty="0" err="1" smtClean="0"/>
              <a:t>Dubbo</a:t>
            </a:r>
            <a:r>
              <a:rPr lang="zh-CN" altLang="en-US" b="1" dirty="0" smtClean="0"/>
              <a:t>需要的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包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POM</a:t>
            </a:r>
            <a:r>
              <a:rPr lang="zh-CN" altLang="en-US" dirty="0" smtClean="0"/>
              <a:t>文件中加入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7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</a:t>
              </a: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配置和使用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73" y="2132856"/>
            <a:ext cx="51911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27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4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服务提供方配置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179"/>
            <a:ext cx="8685737" cy="53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93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9405" y="980728"/>
            <a:ext cx="6887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Spring</a:t>
            </a:r>
            <a:r>
              <a:rPr lang="zh-CN" altLang="en-US" b="1" dirty="0"/>
              <a:t>方式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r>
              <a:rPr lang="en-US" altLang="zh-CN" dirty="0" err="1"/>
              <a:t>ClassPathXmlApplicationContext</a:t>
            </a:r>
            <a:r>
              <a:rPr lang="en-US" altLang="zh-CN" dirty="0"/>
              <a:t> context = new </a:t>
            </a:r>
            <a:r>
              <a:rPr lang="en-US" altLang="zh-CN" dirty="0" err="1"/>
              <a:t>ClassPathXmlApplicationContext</a:t>
            </a:r>
            <a:r>
              <a:rPr lang="en-US" altLang="zh-CN" dirty="0"/>
              <a:t>(new String[] {"provider.xml</a:t>
            </a:r>
            <a:r>
              <a:rPr lang="en-US" altLang="zh-CN" dirty="0" smtClean="0"/>
              <a:t>"});</a:t>
            </a:r>
            <a:endParaRPr lang="en-US" altLang="zh-CN" dirty="0" smtClean="0"/>
          </a:p>
          <a:p>
            <a:r>
              <a:rPr lang="en-US" altLang="zh-CN" dirty="0" err="1" smtClean="0"/>
              <a:t>context.start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Dubbo</a:t>
            </a:r>
            <a:r>
              <a:rPr lang="en-US" altLang="zh-CN" b="1" dirty="0" smtClean="0"/>
              <a:t> Main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com.alibaba.dubbo.container.Main.main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/>
              <a:t>);	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4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服务提供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启动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506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消费者配置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9" y="938213"/>
            <a:ext cx="8777609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50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511" y="1124744"/>
            <a:ext cx="688786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/>
              <a:t>Dubbo</a:t>
            </a:r>
            <a:r>
              <a:rPr lang="zh-CN" altLang="en-US" b="1" dirty="0" smtClean="0"/>
              <a:t>默认的线程池是</a:t>
            </a:r>
            <a:r>
              <a:rPr lang="en-US" altLang="zh-CN" b="1" dirty="0" smtClean="0"/>
              <a:t>200</a:t>
            </a:r>
            <a:r>
              <a:rPr lang="zh-CN" altLang="en-US" b="1" dirty="0" smtClean="0"/>
              <a:t>，可根据实际情况来配置线程个数。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&lt;!– </a:t>
            </a:r>
            <a:r>
              <a:rPr lang="zh-CN" altLang="en-US" dirty="0" smtClean="0"/>
              <a:t>配置线程数</a:t>
            </a:r>
            <a:r>
              <a:rPr lang="en-US" altLang="zh-CN" dirty="0" smtClean="0"/>
              <a:t>--&gt;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it-IT" altLang="zh-CN" dirty="0"/>
              <a:t>&lt;dubbo:protocol name="dubbo" port="20880"  </a:t>
            </a:r>
            <a:r>
              <a:rPr lang="it-IT" altLang="zh-CN" dirty="0">
                <a:solidFill>
                  <a:srgbClr val="FF0000"/>
                </a:solidFill>
              </a:rPr>
              <a:t>threads="400"</a:t>
            </a:r>
            <a:r>
              <a:rPr lang="it-IT" altLang="zh-CN" dirty="0"/>
              <a:t>/&gt;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565775" cy="665163"/>
            <a:chOff x="0" y="0"/>
            <a:chExt cx="3506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27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主要配置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线程池配置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255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511" y="1124744"/>
            <a:ext cx="68878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timeout</a:t>
            </a:r>
            <a:r>
              <a:rPr lang="zh-CN" altLang="en-US" dirty="0" smtClean="0"/>
              <a:t>：可以设置</a:t>
            </a:r>
            <a:r>
              <a:rPr lang="en-US" altLang="zh-CN" dirty="0" err="1" smtClean="0"/>
              <a:t>duboo</a:t>
            </a:r>
            <a:r>
              <a:rPr lang="zh-CN" altLang="en-US" dirty="0" smtClean="0"/>
              <a:t>调用的超时时间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retries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：可以设置重试次数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check</a:t>
            </a:r>
            <a:r>
              <a:rPr lang="zh-CN" altLang="en-US" dirty="0" smtClean="0"/>
              <a:t>：启动的是是否检查提供方是否存在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Loadbalance</a:t>
            </a:r>
            <a:r>
              <a:rPr lang="zh-CN" altLang="en-US" dirty="0" smtClean="0"/>
              <a:t>：</a:t>
            </a:r>
            <a:r>
              <a:rPr lang="zh-CN" altLang="en-US" dirty="0"/>
              <a:t>负载均衡算法（有多个</a:t>
            </a:r>
            <a:r>
              <a:rPr lang="en-US" altLang="zh-CN" dirty="0"/>
              <a:t>Provider</a:t>
            </a:r>
            <a:r>
              <a:rPr lang="zh-CN" altLang="en-US" dirty="0"/>
              <a:t>时，如何挑选</a:t>
            </a:r>
            <a:r>
              <a:rPr lang="en-US" altLang="zh-CN" dirty="0"/>
              <a:t>Provider</a:t>
            </a:r>
            <a:r>
              <a:rPr lang="zh-CN" altLang="en-US" dirty="0"/>
              <a:t>调用），缺省是随机（</a:t>
            </a:r>
            <a:r>
              <a:rPr lang="en-US" altLang="zh-CN" dirty="0"/>
              <a:t>random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</a:t>
            </a:r>
            <a:r>
              <a:rPr lang="en-US" altLang="zh-CN" dirty="0"/>
              <a:t>&lt;!– </a:t>
            </a:r>
            <a:r>
              <a:rPr lang="zh-CN" altLang="en-US" dirty="0" smtClean="0"/>
              <a:t>配置超时时间、重试次数、服务提供方检查</a:t>
            </a:r>
            <a:r>
              <a:rPr lang="en-US" altLang="zh-CN" dirty="0" smtClean="0"/>
              <a:t>--&gt;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dubbo:consumer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  <a:r>
              <a:rPr lang="en-US" altLang="zh-CN" dirty="0">
                <a:solidFill>
                  <a:srgbClr val="FF0000"/>
                </a:solidFill>
              </a:rPr>
              <a:t>="false"  timeout="10000" retries="0" </a:t>
            </a:r>
            <a:r>
              <a:rPr lang="en-US" altLang="zh-CN" dirty="0" smtClean="0"/>
              <a:t>/&gt;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22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超时时间、重试次数配置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840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服务分组</a:t>
              </a:r>
              <a:endPara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87313"/>
            <a:ext cx="8732837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564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指定调用</a:t>
              </a:r>
              <a:endPara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08720"/>
            <a:ext cx="832326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02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只订阅</a:t>
              </a:r>
              <a:endPara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36079"/>
            <a:ext cx="831373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105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9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配置的优先级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937220"/>
            <a:ext cx="8676456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098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84175" y="144463"/>
            <a:ext cx="6564313" cy="420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74F0D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27" tIns="41014" rIns="82027" bIns="410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866900" y="2193925"/>
            <a:ext cx="5410200" cy="665163"/>
            <a:chOff x="0" y="0"/>
            <a:chExt cx="3408" cy="419"/>
          </a:xfrm>
        </p:grpSpPr>
        <p:grpSp>
          <p:nvGrpSpPr>
            <p:cNvPr id="10261" name="Group 5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0265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66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67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96C1F"/>
                  </a:gs>
                  <a:gs pos="79999">
                    <a:srgbClr val="FF8F33"/>
                  </a:gs>
                  <a:gs pos="100000">
                    <a:srgbClr val="FF8F3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0262" name="Line 11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3" name="Text Box 12"/>
            <p:cNvSpPr>
              <a:spLocks noChangeArrowheads="1"/>
            </p:cNvSpPr>
            <p:nvPr/>
          </p:nvSpPr>
          <p:spPr bwMode="auto">
            <a:xfrm>
              <a:off x="782" y="48"/>
              <a:ext cx="17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背景和简介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4" name="Text Box 13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245" name="Group 12"/>
          <p:cNvGrpSpPr>
            <a:grpSpLocks/>
          </p:cNvGrpSpPr>
          <p:nvPr/>
        </p:nvGrpSpPr>
        <p:grpSpPr bwMode="auto">
          <a:xfrm>
            <a:off x="1866900" y="3108325"/>
            <a:ext cx="5410200" cy="665163"/>
            <a:chOff x="0" y="0"/>
            <a:chExt cx="3408" cy="419"/>
          </a:xfrm>
        </p:grpSpPr>
        <p:grpSp>
          <p:nvGrpSpPr>
            <p:cNvPr id="10254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0258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59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60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7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</a:t>
              </a: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配置和使用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246" name="Group 20"/>
          <p:cNvGrpSpPr>
            <a:grpSpLocks/>
          </p:cNvGrpSpPr>
          <p:nvPr/>
        </p:nvGrpSpPr>
        <p:grpSpPr bwMode="auto">
          <a:xfrm>
            <a:off x="1866900" y="4000500"/>
            <a:ext cx="5410200" cy="665163"/>
            <a:chOff x="0" y="0"/>
            <a:chExt cx="3408" cy="419"/>
          </a:xfrm>
        </p:grpSpPr>
        <p:grpSp>
          <p:nvGrpSpPr>
            <p:cNvPr id="10247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0251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52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53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0248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9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19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相关工具介绍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0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F36D0-DFDC-4E59-B83D-5E5182799139}" type="slidenum">
              <a:rPr lang="zh-TW" altLang="en-US" smtClean="0"/>
              <a:pPr>
                <a:defRPr/>
              </a:pPr>
              <a:t>2</a:t>
            </a:fld>
            <a:r>
              <a:rPr lang="en-US" altLang="zh-TW" smtClean="0">
                <a:solidFill>
                  <a:srgbClr val="EEECE1"/>
                </a:solidFill>
              </a:rPr>
              <a:t> </a:t>
            </a:r>
            <a:r>
              <a:rPr lang="en-US" altLang="zh-CN" smtClean="0">
                <a:solidFill>
                  <a:srgbClr val="EEECE1"/>
                </a:solidFill>
                <a:ea typeface="宋体" panose="02010600030101010101" pitchFamily="2" charset="-122"/>
              </a:rPr>
              <a:t> </a:t>
            </a:r>
            <a:endParaRPr lang="en-US" altLang="zh-TW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64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异步调用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3450"/>
            <a:ext cx="8676456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2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5536" y="116632"/>
            <a:ext cx="5410200" cy="665163"/>
            <a:chOff x="0" y="0"/>
            <a:chExt cx="3408" cy="419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59436"/>
                  </a:gs>
                  <a:gs pos="79999">
                    <a:srgbClr val="9BC247"/>
                  </a:gs>
                  <a:gs pos="100000">
                    <a:srgbClr val="9BC54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5"/>
            <p:cNvSpPr>
              <a:spLocks noChangeArrowheads="1"/>
            </p:cNvSpPr>
            <p:nvPr/>
          </p:nvSpPr>
          <p:spPr bwMode="auto">
            <a:xfrm>
              <a:off x="771" y="47"/>
              <a:ext cx="1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流量控制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16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80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052513"/>
            <a:ext cx="847566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419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511" y="1124744"/>
            <a:ext cx="688786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 smtClean="0"/>
          </a:p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、监控中心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Zookeeper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Telnet</a:t>
            </a:r>
            <a:r>
              <a:rPr lang="zh-CN" altLang="en-US" sz="3600" dirty="0" smtClean="0"/>
              <a:t>工具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51520" y="188640"/>
            <a:ext cx="5410200" cy="665163"/>
            <a:chOff x="0" y="0"/>
            <a:chExt cx="3408" cy="419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19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相关工具介绍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225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51520" y="188640"/>
            <a:ext cx="5410200" cy="665163"/>
            <a:chOff x="0" y="0"/>
            <a:chExt cx="3408" cy="419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监控中心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3495" y="1412776"/>
            <a:ext cx="6278785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监控中心的主要使用就是查看</a:t>
            </a:r>
            <a:r>
              <a:rPr lang="en-US" altLang="zh-CN" sz="2400" dirty="0" err="1" smtClean="0"/>
              <a:t>dubbo</a:t>
            </a:r>
            <a:r>
              <a:rPr lang="zh-CN" altLang="en-US" sz="2400" dirty="0" smtClean="0"/>
              <a:t>提供者和消费者的信息，以及他们的调用情况。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9646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51520" y="188640"/>
            <a:ext cx="5410200" cy="665163"/>
            <a:chOff x="0" y="0"/>
            <a:chExt cx="3408" cy="419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1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监控中心配置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3495" y="1412776"/>
            <a:ext cx="7478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、下载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-monitor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、然后修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dubbo.properties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dubbo.registry.address</a:t>
            </a:r>
            <a:r>
              <a:rPr lang="en-US" altLang="zh-CN" dirty="0" smtClean="0"/>
              <a:t>=zookeeper</a:t>
            </a:r>
            <a:r>
              <a:rPr lang="en-US" altLang="zh-CN" dirty="0"/>
              <a:t>://</a:t>
            </a:r>
            <a:r>
              <a:rPr lang="en-US" altLang="zh-CN" dirty="0" smtClean="0"/>
              <a:t>172.26.7.23:2181</a:t>
            </a:r>
          </a:p>
          <a:p>
            <a:endParaRPr lang="en-US" altLang="zh-CN" dirty="0"/>
          </a:p>
          <a:p>
            <a:r>
              <a:rPr lang="en-US" altLang="zh-CN" dirty="0" err="1" smtClean="0"/>
              <a:t>dubbo.jetty.port</a:t>
            </a:r>
            <a:r>
              <a:rPr lang="en-US" altLang="zh-CN" dirty="0" smtClean="0"/>
              <a:t>=28080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、执行</a:t>
            </a:r>
            <a:r>
              <a:rPr lang="en-US" altLang="zh-CN" dirty="0" smtClean="0"/>
              <a:t>start.bat</a:t>
            </a:r>
            <a:r>
              <a:rPr lang="zh-CN" altLang="en-US" dirty="0" smtClean="0"/>
              <a:t>，启动监控中心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369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51520" y="188640"/>
            <a:ext cx="5410200" cy="665163"/>
            <a:chOff x="0" y="0"/>
            <a:chExt cx="3408" cy="419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1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监控中心界面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27847" y="1124744"/>
            <a:ext cx="766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在浏览器输入 </a:t>
            </a:r>
            <a:r>
              <a:rPr lang="en-US" altLang="zh-CN" dirty="0" smtClean="0">
                <a:hlinkClick r:id="rId3"/>
              </a:rPr>
              <a:t>http://localhost:28080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就可以进入监控中心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0" y="1527805"/>
            <a:ext cx="7912977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97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51520" y="188640"/>
            <a:ext cx="5410200" cy="665163"/>
            <a:chOff x="0" y="0"/>
            <a:chExt cx="3408" cy="419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11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Zookeeper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11560" y="98072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一般使用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作为其注册中心</a:t>
            </a:r>
            <a:endParaRPr lang="zh-CN" altLang="en-US" dirty="0"/>
          </a:p>
        </p:txBody>
      </p:sp>
      <p:pic>
        <p:nvPicPr>
          <p:cNvPr id="12290" name="Picture 2" descr="http://img.blog.csdn.net/20150626212334743?watermark/2/text/aHR0cDovL2Jsb2cuY3Nkbi5uZXQvbGlzaGVoZQ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3" y="1584176"/>
            <a:ext cx="6181725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72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51520" y="188640"/>
            <a:ext cx="5410200" cy="665163"/>
            <a:chOff x="0" y="0"/>
            <a:chExt cx="3408" cy="419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15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Zookeeper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配置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35717" y="1452079"/>
            <a:ext cx="7478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、下载</a:t>
            </a:r>
            <a:r>
              <a:rPr lang="en-US" altLang="zh-CN" dirty="0"/>
              <a:t>zookeeper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、然后修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zoo.cfg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dataDir</a:t>
            </a:r>
            <a:r>
              <a:rPr lang="en-US" altLang="zh-CN" dirty="0"/>
              <a:t>=D:\\zookeeper-3.4.5\\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r>
              <a:rPr lang="en-US" altLang="zh-CN" dirty="0" err="1"/>
              <a:t>dataLogDir</a:t>
            </a:r>
            <a:r>
              <a:rPr lang="en-US" altLang="zh-CN" dirty="0"/>
              <a:t>=D:\\zookeeper-3.4.5\\</a:t>
            </a:r>
            <a:r>
              <a:rPr lang="en-US" altLang="zh-CN" dirty="0" smtClean="0"/>
              <a:t>log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、执行</a:t>
            </a:r>
            <a:r>
              <a:rPr lang="en-US" altLang="zh-CN" dirty="0" smtClean="0"/>
              <a:t>zkServer.cmd</a:t>
            </a:r>
            <a:r>
              <a:rPr lang="zh-CN" altLang="en-US" dirty="0" smtClean="0"/>
              <a:t>，启动</a:t>
            </a:r>
            <a:r>
              <a:rPr lang="en-US" altLang="zh-CN" dirty="0" smtClean="0"/>
              <a:t>Zookeeper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4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51520" y="188640"/>
            <a:ext cx="5410200" cy="665163"/>
            <a:chOff x="0" y="0"/>
            <a:chExt cx="3408" cy="419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10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Telnet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工具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35717" y="1452079"/>
            <a:ext cx="747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执行通过命令行来查看服务方的信息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执行 </a:t>
            </a:r>
            <a:r>
              <a:rPr lang="en-US" altLang="zh-CN" dirty="0" smtClean="0"/>
              <a:t>telnet 127.0.0.1 20880</a:t>
            </a:r>
            <a:r>
              <a:rPr lang="zh-CN" altLang="en-US" dirty="0" smtClean="0"/>
              <a:t>，则可进入命令行界面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7" y="2485628"/>
            <a:ext cx="7800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9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51520" y="188640"/>
            <a:ext cx="5410200" cy="665163"/>
            <a:chOff x="0" y="0"/>
            <a:chExt cx="3408" cy="419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9869F"/>
                  </a:gs>
                  <a:gs pos="79999">
                    <a:srgbClr val="36B0D0"/>
                  </a:gs>
                  <a:gs pos="100000">
                    <a:srgbClr val="33B3D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26"/>
            <p:cNvSpPr>
              <a:spLocks noChangeArrowheads="1"/>
            </p:cNvSpPr>
            <p:nvPr/>
          </p:nvSpPr>
          <p:spPr bwMode="auto">
            <a:xfrm>
              <a:off x="771" y="38"/>
              <a:ext cx="10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Telnet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工具</a:t>
              </a:r>
              <a:endParaRPr 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7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800" dirty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1560" y="1124744"/>
            <a:ext cx="7478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ls</a:t>
            </a:r>
            <a:endParaRPr lang="en-US" altLang="zh-CN" dirty="0"/>
          </a:p>
          <a:p>
            <a:r>
              <a:rPr lang="zh-CN" altLang="en-US" dirty="0"/>
              <a:t>显示服务列表。</a:t>
            </a:r>
          </a:p>
          <a:p>
            <a:r>
              <a:rPr lang="en-US" altLang="zh-CN" dirty="0" err="1"/>
              <a:t>ls</a:t>
            </a:r>
            <a:r>
              <a:rPr lang="en-US" altLang="zh-CN" dirty="0"/>
              <a:t> -l</a:t>
            </a:r>
          </a:p>
          <a:p>
            <a:r>
              <a:rPr lang="zh-CN" altLang="en-US" dirty="0"/>
              <a:t>显示服务详细信息列表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endParaRPr lang="en-US" altLang="zh-CN" dirty="0" smtClean="0"/>
          </a:p>
          <a:p>
            <a:r>
              <a:rPr lang="zh-CN" altLang="en-US" dirty="0" smtClean="0"/>
              <a:t>显示</a:t>
            </a:r>
            <a:r>
              <a:rPr lang="zh-CN" altLang="en-US" dirty="0"/>
              <a:t>服务端口列表。</a:t>
            </a:r>
          </a:p>
          <a:p>
            <a:r>
              <a:rPr lang="en-US" altLang="zh-CN" dirty="0" err="1"/>
              <a:t>ps</a:t>
            </a:r>
            <a:r>
              <a:rPr lang="en-US" altLang="zh-CN" dirty="0"/>
              <a:t> -l</a:t>
            </a:r>
          </a:p>
          <a:p>
            <a:r>
              <a:rPr lang="zh-CN" altLang="en-US" dirty="0"/>
              <a:t>显示服务地址列表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invoke</a:t>
            </a:r>
          </a:p>
          <a:p>
            <a:r>
              <a:rPr lang="en-US" altLang="zh-CN" dirty="0"/>
              <a:t>invoke </a:t>
            </a:r>
            <a:r>
              <a:rPr lang="en-US" altLang="zh-CN" dirty="0" err="1"/>
              <a:t>com.bestpay.dubbo.demo.service.DemoService.sayHello</a:t>
            </a:r>
            <a:r>
              <a:rPr lang="en-US" altLang="zh-CN" dirty="0"/>
              <a:t>("</a:t>
            </a:r>
            <a:r>
              <a:rPr lang="en-US" altLang="zh-CN" dirty="0" err="1"/>
              <a:t>llx</a:t>
            </a:r>
            <a:r>
              <a:rPr lang="en-US" altLang="zh-CN" dirty="0"/>
              <a:t>")</a:t>
            </a:r>
          </a:p>
          <a:p>
            <a:r>
              <a:rPr lang="zh-CN" altLang="en-US" dirty="0"/>
              <a:t>调用服务的方法。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56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414338" y="174625"/>
            <a:ext cx="5410200" cy="665163"/>
            <a:chOff x="0" y="0"/>
            <a:chExt cx="3408" cy="419"/>
          </a:xfrm>
        </p:grpSpPr>
        <p:grpSp>
          <p:nvGrpSpPr>
            <p:cNvPr id="12322" name="Group 5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2326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8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96C1F"/>
                  </a:gs>
                  <a:gs pos="79999">
                    <a:srgbClr val="FF8F33"/>
                  </a:gs>
                  <a:gs pos="100000">
                    <a:srgbClr val="FF8F3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323" name="Line 11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2"/>
            <p:cNvSpPr>
              <a:spLocks noChangeArrowheads="1"/>
            </p:cNvSpPr>
            <p:nvPr/>
          </p:nvSpPr>
          <p:spPr bwMode="auto">
            <a:xfrm>
              <a:off x="782" y="48"/>
              <a:ext cx="11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背景</a:t>
              </a:r>
              <a:endParaRPr lang="en-US" altLang="zh-CN" sz="18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5" name="Text Box 13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TW" sz="120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smtClean="0">
                <a:solidFill>
                  <a:schemeClr val="bg2"/>
                </a:solidFill>
              </a:rPr>
              <a:t> </a:t>
            </a:r>
            <a:endParaRPr lang="en-US" altLang="zh-TW" sz="120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5" y="911225"/>
            <a:ext cx="7163651" cy="22322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135" y="3268885"/>
            <a:ext cx="6836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、单一</a:t>
            </a:r>
            <a:r>
              <a:rPr lang="zh-CN" altLang="en-US" b="1" dirty="0"/>
              <a:t>应用架构</a:t>
            </a:r>
          </a:p>
          <a:p>
            <a:r>
              <a:rPr lang="zh-CN" altLang="en-US" dirty="0"/>
              <a:t>当网站流量很小时，只需一个应用，将所有功能都部署在一起，以减少部署节点和成本。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、垂直应用架构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访问量逐渐增大，单一应用增加机器带来的加速度越来越小，将应用拆成互不相干的几个应用，以提升效率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、分布式</a:t>
            </a:r>
            <a:r>
              <a:rPr lang="zh-CN" altLang="en-US" b="1" dirty="0"/>
              <a:t>服务架构</a:t>
            </a:r>
          </a:p>
          <a:p>
            <a:r>
              <a:rPr lang="zh-CN" altLang="en-US" dirty="0"/>
              <a:t>当垂直应用越来越多，应用之间交互不可避免，将核心业务抽取出来，作为独立的服务，逐渐形成稳定的</a:t>
            </a:r>
            <a:r>
              <a:rPr lang="zh-CN" altLang="en-US" dirty="0" smtClean="0"/>
              <a:t>服务中心</a:t>
            </a:r>
            <a:endParaRPr lang="en-US" altLang="zh-CN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、流动</a:t>
            </a:r>
            <a:r>
              <a:rPr lang="zh-CN" altLang="en-US" b="1" dirty="0"/>
              <a:t>计算架构</a:t>
            </a:r>
          </a:p>
          <a:p>
            <a:r>
              <a:rPr lang="zh-CN" altLang="en-US" dirty="0"/>
              <a:t>当服务越来越多，容量的评估，小服务资源的浪费等问题逐渐显现，此时需增加一个调度中心基于访问压力实时管理集群</a:t>
            </a:r>
            <a:r>
              <a:rPr lang="zh-CN" altLang="en-US" dirty="0" smtClean="0"/>
              <a:t>容量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1417" y="326888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分层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分割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0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5A4074-D0C4-4416-BB1B-60A70BCC759A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zh-TW" sz="120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smtClean="0">
                <a:solidFill>
                  <a:schemeClr val="bg2"/>
                </a:solidFill>
              </a:rPr>
              <a:t> </a:t>
            </a:r>
            <a:endParaRPr lang="en-US" altLang="zh-TW" sz="120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2110" y="2996952"/>
            <a:ext cx="7294690" cy="240588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none">
            <a:prstTxWarp prst="textArchUp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   YOU</a:t>
            </a:r>
            <a:r>
              <a:rPr lang="zh-CN" alt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439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49871" y="116632"/>
            <a:ext cx="5410200" cy="665163"/>
            <a:chOff x="0" y="0"/>
            <a:chExt cx="3408" cy="419"/>
          </a:xfrm>
        </p:grpSpPr>
        <p:grpSp>
          <p:nvGrpSpPr>
            <p:cNvPr id="12322" name="Group 5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2326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8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96C1F"/>
                  </a:gs>
                  <a:gs pos="79999">
                    <a:srgbClr val="FF8F33"/>
                  </a:gs>
                  <a:gs pos="100000">
                    <a:srgbClr val="FF8F3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323" name="Line 11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2"/>
            <p:cNvSpPr>
              <a:spLocks noChangeArrowheads="1"/>
            </p:cNvSpPr>
            <p:nvPr/>
          </p:nvSpPr>
          <p:spPr bwMode="auto">
            <a:xfrm>
              <a:off x="782" y="48"/>
              <a:ext cx="1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是什么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325" name="Text Box 13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TW" sz="120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smtClean="0">
                <a:solidFill>
                  <a:schemeClr val="bg2"/>
                </a:solidFill>
              </a:rPr>
              <a:t> </a:t>
            </a:r>
            <a:endParaRPr lang="en-US" altLang="zh-TW" sz="120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grpSp>
        <p:nvGrpSpPr>
          <p:cNvPr id="17" name="Group 2"/>
          <p:cNvGrpSpPr>
            <a:grpSpLocks noChangeAspect="1"/>
          </p:cNvGrpSpPr>
          <p:nvPr/>
        </p:nvGrpSpPr>
        <p:grpSpPr bwMode="auto">
          <a:xfrm>
            <a:off x="-14053" y="5876131"/>
            <a:ext cx="9144000" cy="625475"/>
            <a:chOff x="0" y="0"/>
            <a:chExt cx="14400" cy="985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0" y="3"/>
              <a:ext cx="2100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" y="0"/>
              <a:ext cx="1755" cy="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5"/>
              <a:ext cx="3118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" y="115"/>
              <a:ext cx="2100" cy="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0" y="113"/>
              <a:ext cx="2595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0" y="65"/>
              <a:ext cx="237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4" name="Rectangle 12"/>
          <p:cNvSpPr txBox="1">
            <a:spLocks noChangeArrowheads="1"/>
          </p:cNvSpPr>
          <p:nvPr/>
        </p:nvSpPr>
        <p:spPr bwMode="auto">
          <a:xfrm>
            <a:off x="323528" y="1001892"/>
            <a:ext cx="793115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分布式服务框架 </a:t>
            </a:r>
          </a:p>
          <a:p>
            <a:r>
              <a:rPr lang="zh-CN" altLang="en-US" sz="1800" dirty="0" smtClean="0"/>
              <a:t>高性能</a:t>
            </a:r>
            <a:r>
              <a:rPr lang="zh-CN" altLang="en-US" sz="1800" dirty="0"/>
              <a:t>和透明化的</a:t>
            </a:r>
            <a:r>
              <a:rPr lang="en-US" altLang="zh-CN" sz="1800" dirty="0"/>
              <a:t>RPC</a:t>
            </a:r>
            <a:r>
              <a:rPr lang="zh-CN" altLang="en-US" sz="1800" dirty="0"/>
              <a:t>远程服务调用方案 </a:t>
            </a:r>
          </a:p>
          <a:p>
            <a:r>
              <a:rPr lang="en-US" altLang="zh-CN" sz="1800" dirty="0" smtClean="0"/>
              <a:t>SOA</a:t>
            </a:r>
            <a:r>
              <a:rPr lang="zh-CN" altLang="en-US" sz="1800" dirty="0"/>
              <a:t>服务治理方案 </a:t>
            </a:r>
          </a:p>
        </p:txBody>
      </p:sp>
      <p:pic>
        <p:nvPicPr>
          <p:cNvPr id="3076" name="Picture 4" descr="http://images2015.cnblogs.com/blog/522490/201510/522490-20151003120412386-36333426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5" y="2060848"/>
            <a:ext cx="7849961" cy="34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49871" y="116632"/>
            <a:ext cx="5410200" cy="665163"/>
            <a:chOff x="0" y="0"/>
            <a:chExt cx="3408" cy="419"/>
          </a:xfrm>
        </p:grpSpPr>
        <p:grpSp>
          <p:nvGrpSpPr>
            <p:cNvPr id="12322" name="Group 5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2326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8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96C1F"/>
                  </a:gs>
                  <a:gs pos="79999">
                    <a:srgbClr val="FF8F33"/>
                  </a:gs>
                  <a:gs pos="100000">
                    <a:srgbClr val="FF8F3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323" name="Line 11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2"/>
            <p:cNvSpPr>
              <a:spLocks noChangeArrowheads="1"/>
            </p:cNvSpPr>
            <p:nvPr/>
          </p:nvSpPr>
          <p:spPr bwMode="auto">
            <a:xfrm>
              <a:off x="782" y="48"/>
              <a:ext cx="14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为什么要服务化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325" name="Text Box 13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TW" sz="120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smtClean="0">
                <a:solidFill>
                  <a:schemeClr val="bg2"/>
                </a:solidFill>
              </a:rPr>
              <a:t> </a:t>
            </a:r>
            <a:endParaRPr lang="en-US" altLang="zh-TW" sz="120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135285"/>
            <a:ext cx="8229600" cy="45259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提升业务建模效率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统一领域模型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规范依赖关系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划分问题边界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3400" dirty="0" smtClean="0">
                <a:ea typeface="宋体" charset="-122"/>
              </a:rPr>
              <a:t>提升开发部署效率</a:t>
            </a:r>
            <a:endParaRPr lang="en-US" altLang="zh-CN" sz="3400" dirty="0" smtClean="0">
              <a:ea typeface="宋体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降低代码干扰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减少合并冲突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加速项目编译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强契约逻辑复用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方便替换实现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提升线上集群效率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缩小集群规模，小规模增加机器收益最高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分离串行因素，使多数集群并行因子增大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垂直拆分应用，减少瓶颈资源竞争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功能降级，故障隔离</a:t>
            </a:r>
          </a:p>
        </p:txBody>
      </p:sp>
    </p:spTree>
    <p:extLst>
      <p:ext uri="{BB962C8B-B14F-4D97-AF65-F5344CB8AC3E}">
        <p14:creationId xmlns:p14="http://schemas.microsoft.com/office/powerpoint/2010/main" val="3777324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49871" y="116632"/>
            <a:ext cx="5410200" cy="665163"/>
            <a:chOff x="0" y="0"/>
            <a:chExt cx="3408" cy="419"/>
          </a:xfrm>
        </p:grpSpPr>
        <p:grpSp>
          <p:nvGrpSpPr>
            <p:cNvPr id="12322" name="Group 5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2326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8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96C1F"/>
                  </a:gs>
                  <a:gs pos="79999">
                    <a:srgbClr val="FF8F33"/>
                  </a:gs>
                  <a:gs pos="100000">
                    <a:srgbClr val="FF8F3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323" name="Line 11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2"/>
            <p:cNvSpPr>
              <a:spLocks noChangeArrowheads="1"/>
            </p:cNvSpPr>
            <p:nvPr/>
          </p:nvSpPr>
          <p:spPr bwMode="auto">
            <a:xfrm>
              <a:off x="782" y="48"/>
              <a:ext cx="1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能做什么</a:t>
              </a:r>
              <a:endPara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25" name="Text Box 13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TW" sz="120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smtClean="0">
                <a:solidFill>
                  <a:schemeClr val="bg2"/>
                </a:solidFill>
              </a:rPr>
              <a:t> </a:t>
            </a:r>
            <a:endParaRPr lang="en-US" altLang="zh-TW" sz="120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24" name="Rectangle 12"/>
          <p:cNvSpPr txBox="1">
            <a:spLocks noChangeArrowheads="1"/>
          </p:cNvSpPr>
          <p:nvPr/>
        </p:nvSpPr>
        <p:spPr bwMode="auto">
          <a:xfrm>
            <a:off x="295871" y="1412776"/>
            <a:ext cx="7931150" cy="329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透明化的远程方法调用 </a:t>
            </a:r>
          </a:p>
          <a:p>
            <a:pPr marL="400050" lvl="1" indent="0">
              <a:buNone/>
            </a:pPr>
            <a:r>
              <a:rPr lang="zh-CN" altLang="en-US" sz="2000" dirty="0" smtClean="0"/>
              <a:t>就</a:t>
            </a:r>
            <a:r>
              <a:rPr lang="zh-CN" altLang="en-US" sz="2000" dirty="0"/>
              <a:t>像调用本地方法一样调用远程方法 </a:t>
            </a:r>
          </a:p>
          <a:p>
            <a:pPr marL="400050" lvl="1" indent="0">
              <a:buNone/>
            </a:pPr>
            <a:r>
              <a:rPr lang="zh-CN" altLang="en-US" sz="2000" dirty="0" smtClean="0"/>
              <a:t>只需</a:t>
            </a:r>
            <a:r>
              <a:rPr lang="zh-CN" altLang="en-US" sz="2000" dirty="0"/>
              <a:t>简单配置，没有任何</a:t>
            </a:r>
            <a:r>
              <a:rPr lang="en-US" altLang="zh-CN" sz="2000" dirty="0"/>
              <a:t>API</a:t>
            </a:r>
            <a:r>
              <a:rPr lang="zh-CN" altLang="en-US" sz="2000" dirty="0" smtClean="0"/>
              <a:t>侵入</a:t>
            </a:r>
            <a:endParaRPr lang="zh-CN" altLang="en-US" sz="2000" dirty="0"/>
          </a:p>
          <a:p>
            <a:r>
              <a:rPr lang="zh-CN" altLang="en-US" sz="2000" b="1" dirty="0" smtClean="0"/>
              <a:t>软</a:t>
            </a:r>
            <a:r>
              <a:rPr lang="zh-CN" altLang="en-US" sz="2000" b="1" dirty="0"/>
              <a:t>负载均衡及容错机制 </a:t>
            </a:r>
          </a:p>
          <a:p>
            <a:pPr marL="400050" lvl="1" indent="0">
              <a:buNone/>
            </a:pPr>
            <a:r>
              <a:rPr lang="zh-CN" altLang="en-US" sz="2000" dirty="0" smtClean="0"/>
              <a:t>可</a:t>
            </a:r>
            <a:r>
              <a:rPr lang="zh-CN" altLang="en-US" sz="2000" dirty="0"/>
              <a:t>在内网替代</a:t>
            </a:r>
            <a:r>
              <a:rPr lang="en-US" altLang="zh-CN" sz="2000" dirty="0"/>
              <a:t>F5</a:t>
            </a:r>
            <a:r>
              <a:rPr lang="zh-CN" altLang="en-US" sz="2000" dirty="0"/>
              <a:t>等硬件负载均衡器 </a:t>
            </a:r>
          </a:p>
          <a:p>
            <a:r>
              <a:rPr lang="zh-CN" altLang="en-US" sz="2000" b="1" dirty="0" smtClean="0"/>
              <a:t>服务</a:t>
            </a:r>
            <a:r>
              <a:rPr lang="zh-CN" altLang="en-US" sz="2000" b="1" dirty="0"/>
              <a:t>自动注册与发现 </a:t>
            </a:r>
          </a:p>
          <a:p>
            <a:pPr marL="400050" lvl="1" indent="0">
              <a:buNone/>
            </a:pPr>
            <a:r>
              <a:rPr lang="zh-CN" altLang="en-US" sz="2000" dirty="0" smtClean="0"/>
              <a:t>不再</a:t>
            </a:r>
            <a:r>
              <a:rPr lang="zh-CN" altLang="en-US" sz="2000" dirty="0"/>
              <a:t>需要写死服务提供方地址，注册中心基于接口名查询服务提供者的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地址，并且能够平滑添加或删除服务提供者 </a:t>
            </a:r>
          </a:p>
        </p:txBody>
      </p:sp>
    </p:spTree>
    <p:extLst>
      <p:ext uri="{BB962C8B-B14F-4D97-AF65-F5344CB8AC3E}">
        <p14:creationId xmlns:p14="http://schemas.microsoft.com/office/powerpoint/2010/main" val="3205375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49871" y="116632"/>
            <a:ext cx="5410200" cy="665163"/>
            <a:chOff x="0" y="0"/>
            <a:chExt cx="3408" cy="419"/>
          </a:xfrm>
        </p:grpSpPr>
        <p:grpSp>
          <p:nvGrpSpPr>
            <p:cNvPr id="12322" name="Group 5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2326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8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96C1F"/>
                  </a:gs>
                  <a:gs pos="79999">
                    <a:srgbClr val="FF8F33"/>
                  </a:gs>
                  <a:gs pos="100000">
                    <a:srgbClr val="FF8F3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323" name="Line 11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2"/>
            <p:cNvSpPr>
              <a:spLocks noChangeArrowheads="1"/>
            </p:cNvSpPr>
            <p:nvPr/>
          </p:nvSpPr>
          <p:spPr bwMode="auto">
            <a:xfrm>
              <a:off x="782" y="48"/>
              <a:ext cx="11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架构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325" name="Text Box 13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TW" sz="120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smtClean="0">
                <a:solidFill>
                  <a:schemeClr val="bg2"/>
                </a:solidFill>
              </a:rPr>
              <a:t> </a:t>
            </a:r>
            <a:endParaRPr lang="en-US" altLang="zh-TW" sz="120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826" y="4581128"/>
            <a:ext cx="600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Provider</a:t>
            </a:r>
            <a:r>
              <a:rPr lang="en-US" altLang="zh-CN" dirty="0"/>
              <a:t>: </a:t>
            </a:r>
            <a:r>
              <a:rPr lang="zh-CN" altLang="en-US" dirty="0"/>
              <a:t>暴露服务的服务提供方。</a:t>
            </a:r>
          </a:p>
          <a:p>
            <a:r>
              <a:rPr lang="en-US" altLang="zh-CN" dirty="0" smtClean="0"/>
              <a:t>Consumer</a:t>
            </a:r>
            <a:r>
              <a:rPr lang="en-US" altLang="zh-CN" dirty="0"/>
              <a:t>: </a:t>
            </a:r>
            <a:r>
              <a:rPr lang="zh-CN" altLang="en-US" dirty="0"/>
              <a:t>调用远程服务的服务消费方。</a:t>
            </a:r>
          </a:p>
          <a:p>
            <a:r>
              <a:rPr lang="en-US" altLang="zh-CN" dirty="0" smtClean="0"/>
              <a:t>Registry</a:t>
            </a:r>
            <a:r>
              <a:rPr lang="en-US" altLang="zh-CN" dirty="0"/>
              <a:t>: </a:t>
            </a:r>
            <a:r>
              <a:rPr lang="zh-CN" altLang="en-US" dirty="0"/>
              <a:t>服务注册与发现的注册中心。</a:t>
            </a:r>
          </a:p>
          <a:p>
            <a:r>
              <a:rPr lang="en-US" altLang="zh-CN" dirty="0" smtClean="0"/>
              <a:t>Monitor</a:t>
            </a:r>
            <a:r>
              <a:rPr lang="en-US" altLang="zh-CN" dirty="0"/>
              <a:t>: </a:t>
            </a:r>
            <a:r>
              <a:rPr lang="zh-CN" altLang="en-US" dirty="0"/>
              <a:t>统计服务的调用次调和调用时间的监控中心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3" y="1146075"/>
            <a:ext cx="6552728" cy="33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2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49871" y="116632"/>
            <a:ext cx="5410200" cy="665163"/>
            <a:chOff x="0" y="0"/>
            <a:chExt cx="3408" cy="419"/>
          </a:xfrm>
        </p:grpSpPr>
        <p:grpSp>
          <p:nvGrpSpPr>
            <p:cNvPr id="12322" name="Group 5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2326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8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96C1F"/>
                  </a:gs>
                  <a:gs pos="79999">
                    <a:srgbClr val="FF8F33"/>
                  </a:gs>
                  <a:gs pos="100000">
                    <a:srgbClr val="FF8F3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323" name="Line 11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2"/>
            <p:cNvSpPr>
              <a:spLocks noChangeArrowheads="1"/>
            </p:cNvSpPr>
            <p:nvPr/>
          </p:nvSpPr>
          <p:spPr bwMode="auto">
            <a:xfrm>
              <a:off x="782" y="48"/>
              <a:ext cx="11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架构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325" name="Text Box 13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TW" sz="120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smtClean="0">
                <a:solidFill>
                  <a:schemeClr val="bg2"/>
                </a:solidFill>
              </a:rPr>
              <a:t> </a:t>
            </a:r>
            <a:endParaRPr lang="en-US" altLang="zh-TW" sz="120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938213"/>
            <a:ext cx="878046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86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414338" y="174625"/>
            <a:ext cx="5410201" cy="665163"/>
            <a:chOff x="0" y="0"/>
            <a:chExt cx="3408" cy="419"/>
          </a:xfrm>
        </p:grpSpPr>
        <p:grpSp>
          <p:nvGrpSpPr>
            <p:cNvPr id="12322" name="Group 5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2326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8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499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28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96C1F"/>
                  </a:gs>
                  <a:gs pos="79999">
                    <a:srgbClr val="FF8F33"/>
                  </a:gs>
                  <a:gs pos="100000">
                    <a:srgbClr val="FF8F35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323" name="Line 11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2"/>
            <p:cNvSpPr>
              <a:spLocks noChangeArrowheads="1"/>
            </p:cNvSpPr>
            <p:nvPr/>
          </p:nvSpPr>
          <p:spPr bwMode="auto">
            <a:xfrm>
              <a:off x="782" y="48"/>
              <a:ext cx="1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Dubbo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优缺点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325" name="Text Box 13"/>
            <p:cNvSpPr>
              <a:spLocks noChangeArrowheads="1"/>
            </p:cNvSpPr>
            <p:nvPr/>
          </p:nvSpPr>
          <p:spPr bwMode="auto">
            <a:xfrm>
              <a:off x="124" y="62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300" name="灯片编号占位符 11280"/>
          <p:cNvSpPr>
            <a:spLocks noGrp="1"/>
          </p:cNvSpPr>
          <p:nvPr>
            <p:ph type="sldNum" sz="quarter" idx="10"/>
          </p:nvPr>
        </p:nvSpPr>
        <p:spPr bwMode="auto">
          <a:xfrm>
            <a:off x="6157913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6A3D3-825C-47A1-A4E3-8A52837FBCF8}" type="slidenum">
              <a:rPr lang="zh-TW" altLang="en-US" sz="1200" smtClean="0">
                <a:solidFill>
                  <a:srgbClr val="898989"/>
                </a:solidFill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TW" sz="1200" dirty="0" smtClean="0">
                <a:solidFill>
                  <a:schemeClr val="bg2"/>
                </a:solidFill>
                <a:ea typeface="PMingLiU" panose="02020500000000000000" pitchFamily="18" charset="-120"/>
              </a:rPr>
              <a:t> </a:t>
            </a:r>
            <a:r>
              <a:rPr lang="en-US" altLang="zh-CN" sz="1200" dirty="0" smtClean="0">
                <a:solidFill>
                  <a:schemeClr val="bg2"/>
                </a:solidFill>
              </a:rPr>
              <a:t> </a:t>
            </a:r>
            <a:endParaRPr lang="en-US" altLang="zh-TW" sz="1200" dirty="0" smtClean="0">
              <a:solidFill>
                <a:schemeClr val="bg2"/>
              </a:solidFill>
              <a:ea typeface="PMingLiU" panose="02020500000000000000" pitchFamily="18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8535" y="1052736"/>
            <a:ext cx="68878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优点：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、使用简单方便；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、统一的服务调用地址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、能进行软负载均衡，降低对</a:t>
            </a:r>
            <a:r>
              <a:rPr lang="en-US" altLang="zh-CN" sz="2000" dirty="0" smtClean="0"/>
              <a:t>F5</a:t>
            </a:r>
            <a:r>
              <a:rPr lang="zh-CN" altLang="en-US" sz="2000" dirty="0" smtClean="0"/>
              <a:t>硬件负载均衡器的依赖，也能减少部分成本；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、健壮性，服务提供者和注册中心均可以进行集群配置；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缺点：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只支持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分布式事务？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HTTP</a:t>
            </a:r>
            <a:r>
              <a:rPr lang="zh-CN" altLang="en-US" sz="2000" b="1" dirty="0" smtClean="0"/>
              <a:t>？</a:t>
            </a:r>
            <a:endParaRPr lang="en-US" altLang="zh-CN" sz="2000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653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_Office 主题">
      <a:majorFont>
        <a:latin typeface=""/>
        <a:ea typeface=""/>
        <a:cs typeface="宋体"/>
      </a:majorFont>
      <a:minorFont>
        <a:latin typeface=""/>
        <a:ea typeface="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878</Words>
  <Application>Microsoft Office PowerPoint</Application>
  <PresentationFormat>全屏显示(4:3)</PresentationFormat>
  <Paragraphs>254</Paragraphs>
  <Slides>30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5_Office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www.fala123.cn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法拉123</dc:creator>
  <cp:lastModifiedBy>dzhai</cp:lastModifiedBy>
  <cp:revision>710</cp:revision>
  <dcterms:created xsi:type="dcterms:W3CDTF">2011-11-09T04:48:22Z</dcterms:created>
  <dcterms:modified xsi:type="dcterms:W3CDTF">2016-10-27T12:29:48Z</dcterms:modified>
</cp:coreProperties>
</file>