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66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4A9A13F-92F8-254D-A5D9-EE30FA6B31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  <p14:sldId id="266"/>
            <p14:sldId id="271"/>
            <p14:sldId id="272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r2+tUJhv1NimVj0VJmoyCRDTV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AD3"/>
    <a:srgbClr val="FFA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6AE29E-C366-4C6E-8353-0EDDEF62F4AD}">
  <a:tblStyle styleId="{7A6AE29E-C366-4C6E-8353-0EDDEF62F4AD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48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55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93736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92982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76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8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244" name="Google Shape;244;p2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66" name="Google Shape;266;p2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0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5" name="Google Shape;25;p2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524276" y="440136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1669292" y="5897891"/>
            <a:ext cx="88435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469880" y="634438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04696" y="156269"/>
            <a:ext cx="1680027" cy="90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356" y="99208"/>
            <a:ext cx="1680027" cy="10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1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37" name="Google Shape;37;p21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063583" y="264572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259545" y="5927948"/>
            <a:ext cx="565788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419914" y="5922868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37101" y="0"/>
            <a:ext cx="1680027" cy="90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872" y="0"/>
            <a:ext cx="1680027" cy="10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2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9" name="Google Shape;49;p2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2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1" name="Google Shape;71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2" name="Google Shape;82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Google Shape;104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7" name="Google Shape;117;p2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9" name="Google Shape;139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8" name="Google Shape;148;p2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2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70" name="Google Shape;170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1" name="Google Shape;181;p26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01" name="Google Shape;201;p2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6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2" name="Google Shape;212;p2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4" name="Google Shape;234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s%3A%2F%2Fdzhalavian.github.io%2FDiplom%2F&amp;el=snipp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 txBox="1"/>
          <p:nvPr/>
        </p:nvSpPr>
        <p:spPr>
          <a:xfrm>
            <a:off x="1703294" y="444162"/>
            <a:ext cx="8631072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ГОРОДА МОСКВЫ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 УЧРЕЖДЕНИЕ Г. МОСКВЫ 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«КОЛЛЕДЖ ПРЕДПРИНИМАТЕЛЬСТВА №11»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 ИНФОРМАЦИОННО-КОММУНИКАЦИОННЫХ ТЕХНОЛОГИЙ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"/>
          <p:cNvSpPr txBox="1"/>
          <p:nvPr/>
        </p:nvSpPr>
        <p:spPr>
          <a:xfrm>
            <a:off x="2283179" y="1817477"/>
            <a:ext cx="7625641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2600"/>
            </a:pP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Разработка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виртуального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музея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истории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развития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компьютерной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uk-UA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техники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ЦИКТ ГАПОУ КП №11 </a:t>
            </a:r>
            <a:endParaRPr lang="ru-RU"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специальности 10.02.05 Информационная безопасность автоматизированных систем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"/>
          <p:cNvSpPr txBox="1"/>
          <p:nvPr/>
        </p:nvSpPr>
        <p:spPr>
          <a:xfrm>
            <a:off x="845342" y="4833647"/>
            <a:ext cx="34956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ИСиП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Джалавян Данила Михайлович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7900235" y="4833647"/>
            <a:ext cx="401716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 Центра ИКТ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Кузнецов Кирилл Александрович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 txBox="1"/>
          <p:nvPr/>
        </p:nvSpPr>
        <p:spPr>
          <a:xfrm>
            <a:off x="5186362" y="6158984"/>
            <a:ext cx="1819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 г.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98" y="173388"/>
            <a:ext cx="170521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0248" y="244835"/>
            <a:ext cx="1857634" cy="8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DD5B1-D19A-33AF-2E10-7FA0F0C5F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4"/>
            <a:ext cx="8679915" cy="656217"/>
          </a:xfrm>
        </p:spPr>
        <p:txBody>
          <a:bodyPr>
            <a:normAutofit fontScale="90000"/>
          </a:bodyPr>
          <a:lstStyle/>
          <a:p>
            <a:r>
              <a:rPr lang="ru-AU" dirty="0"/>
              <a:t>Примеры музеев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BE690A-7091-7DEF-ECF2-C5EE08AF8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65468"/>
            <a:ext cx="8673427" cy="3163385"/>
          </a:xfrm>
        </p:spPr>
        <p:txBody>
          <a:bodyPr/>
          <a:lstStyle/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ru-AU" dirty="0"/>
              <a:t>Музей Московского кремля</a:t>
            </a: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ru-AU" dirty="0"/>
              <a:t>Виртуальный тур Лувра</a:t>
            </a: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ru-AU" dirty="0"/>
              <a:t>Эрмитаж</a:t>
            </a: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музей Соломона Гуггенхайма</a:t>
            </a:r>
            <a:endParaRPr lang="ru-AU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Британский музей</a:t>
            </a:r>
            <a:endParaRPr lang="ru-AU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dirty="0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D6BF825F-538A-902B-9287-90CA6FC5CC45}"/>
              </a:ext>
            </a:extLst>
          </p:cNvPr>
          <p:cNvSpPr/>
          <p:nvPr/>
        </p:nvSpPr>
        <p:spPr>
          <a:xfrm>
            <a:off x="6594438" y="2237591"/>
            <a:ext cx="3646842" cy="2829261"/>
          </a:xfrm>
          <a:prstGeom prst="fram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8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F22B7-AC0A-CA86-8459-B869672DB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5"/>
            <a:ext cx="8679915" cy="666974"/>
          </a:xfrm>
        </p:spPr>
        <p:txBody>
          <a:bodyPr>
            <a:noAutofit/>
          </a:bodyPr>
          <a:lstStyle/>
          <a:p>
            <a:r>
              <a:rPr lang="ru-AU" sz="4400" dirty="0"/>
              <a:t>Разработка проектного решения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420D174-765F-D3E5-6AE4-DA948FEB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712"/>
            <a:ext cx="8673427" cy="3174142"/>
          </a:xfrm>
        </p:spPr>
        <p:txBody>
          <a:bodyPr/>
          <a:lstStyle/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Анализ 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Проектирование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Реализация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Тестирование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21826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59BC2-6784-E7CD-3F1A-5FEBD815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04856"/>
            <a:ext cx="8679915" cy="666975"/>
          </a:xfrm>
        </p:spPr>
        <p:txBody>
          <a:bodyPr>
            <a:noAutofit/>
          </a:bodyPr>
          <a:lstStyle/>
          <a:p>
            <a:r>
              <a:rPr lang="ru-RU" sz="29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Обзор сред для верстки сайта и 3</a:t>
            </a:r>
            <a:r>
              <a:rPr lang="en-US" sz="29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29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- моделирования</a:t>
            </a:r>
            <a:endParaRPr lang="ru-AU" sz="2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97219B-593B-73DC-1232-01E7D8DA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6226"/>
            <a:ext cx="8673427" cy="3152627"/>
          </a:xfrm>
        </p:spPr>
        <p:txBody>
          <a:bodyPr>
            <a:normAutofit fontScale="925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- моделирование на сегодняшний день стало популярным, развивающимся и многозадачным направлением в компьютерной индустрии.</a:t>
            </a:r>
          </a:p>
          <a:p>
            <a:pPr marL="9525" indent="438150" algn="l"/>
            <a:r>
              <a:rPr lang="ru-RU" dirty="0">
                <a:latin typeface="times new roman cyr"/>
              </a:rPr>
              <a:t>Приложения для 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– моделирования</a:t>
            </a:r>
            <a:r>
              <a:rPr lang="ru-AU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, котрые используются в практической работе: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Blender</a:t>
            </a:r>
            <a:r>
              <a:rPr lang="ru-AU" dirty="0">
                <a:effectLst/>
              </a:rPr>
              <a:t> </a:t>
            </a:r>
            <a:r>
              <a:rPr lang="ru-AU" dirty="0">
                <a:latin typeface="times new roman cyr"/>
              </a:rPr>
              <a:t>- 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Является лучшим бесплатным редактором. Легкий для использования, благодаря простому интерфейсу, и знанию горячих клавиш.</a:t>
            </a:r>
            <a:r>
              <a:rPr lang="ru-AU" dirty="0">
                <a:latin typeface="times new roman cyr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Этот редактор занимает всего несколько десятков МБ, поэтому ее можно использовать на слабых компьютерах.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 cyr"/>
                <a:ea typeface="Times New Roman" panose="02020603050405020304" pitchFamily="18" charset="0"/>
                <a:cs typeface="times new roman cyr"/>
              </a:rPr>
              <a:t>Agisoft metashape –</a:t>
            </a:r>
            <a:r>
              <a:rPr lang="ru-RU" dirty="0">
                <a:latin typeface="times new roman cyr"/>
                <a:ea typeface="Times New Roman" panose="02020603050405020304" pitchFamily="18" charset="0"/>
                <a:cs typeface="times new roman cyr"/>
              </a:rPr>
              <a:t> программное обеспечение, максимально раскрывающее возможности фотограмметрии. Включает в себя технологии машинного обучения для анализа и постобработки, что позволяет получать результаты самой высокой точности.</a:t>
            </a:r>
            <a:endParaRPr lang="ru-AU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</p:txBody>
      </p:sp>
    </p:spTree>
    <p:extLst>
      <p:ext uri="{BB962C8B-B14F-4D97-AF65-F5344CB8AC3E}">
        <p14:creationId xmlns:p14="http://schemas.microsoft.com/office/powerpoint/2010/main" val="48445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A7203-5BC4-FF15-C8AD-D94EB0A70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04856"/>
            <a:ext cx="8679915" cy="656217"/>
          </a:xfrm>
        </p:spPr>
        <p:txBody>
          <a:bodyPr>
            <a:normAutofit fontScale="90000"/>
          </a:bodyPr>
          <a:lstStyle/>
          <a:p>
            <a:r>
              <a:rPr lang="ru-AU" dirty="0"/>
              <a:t>Практическая часть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73A0EA-AFE4-A591-1756-4F29BD94A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65468"/>
            <a:ext cx="8673427" cy="3163385"/>
          </a:xfrm>
        </p:spPr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Данный сайт представляет собой виртуальную экскурсию по музею, созданному средствами 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моделирования.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Модель помещений музея максимально приближена к реальному музею, исключая не обязательные для моделирования технические и служебные помещения.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10688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F22B7-AC0A-CA86-8459-B869672DB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5"/>
            <a:ext cx="8679915" cy="666974"/>
          </a:xfrm>
        </p:spPr>
        <p:txBody>
          <a:bodyPr>
            <a:noAutofit/>
          </a:bodyPr>
          <a:lstStyle/>
          <a:p>
            <a:r>
              <a:rPr lang="ru-AU" sz="4400" dirty="0"/>
              <a:t>Создание 3</a:t>
            </a:r>
            <a:r>
              <a:rPr lang="en-US" sz="4400" dirty="0"/>
              <a:t>D-</a:t>
            </a:r>
            <a:r>
              <a:rPr lang="ru-RU" sz="4400" dirty="0"/>
              <a:t>модели</a:t>
            </a:r>
            <a:endParaRPr lang="ru-AU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F85485-D789-8B00-9007-35552518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6" y="2718568"/>
            <a:ext cx="1826619" cy="9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420D174-765F-D3E5-6AE4-DA948FEB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712"/>
            <a:ext cx="8673427" cy="3174142"/>
          </a:xfrm>
        </p:spPr>
        <p:txBody>
          <a:bodyPr/>
          <a:lstStyle/>
          <a:p>
            <a:r>
              <a:rPr lang="ru-AU" dirty="0"/>
              <a:t>3</a:t>
            </a:r>
            <a:r>
              <a:rPr lang="en-US" dirty="0"/>
              <a:t>D </a:t>
            </a:r>
            <a:r>
              <a:rPr lang="ru-AU" dirty="0"/>
              <a:t>Модели -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4DC4EA-A31A-84B6-7FF0-4013E7F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27" y="2726860"/>
            <a:ext cx="1826619" cy="9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98A73C-0A41-4428-BC79-3213805B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19" y="2718568"/>
            <a:ext cx="1769688" cy="91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FE7C1A-E252-75F4-C157-7136D111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10" y="2716039"/>
            <a:ext cx="925237" cy="9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D4F49A8-E1A0-2D02-7346-B0B833A8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350" y="2716039"/>
            <a:ext cx="787521" cy="95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1F8A621-10DD-4BB3-2E04-F7B706BD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6" y="3807334"/>
            <a:ext cx="2018557" cy="90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51089-7A30-57B4-46A5-886AF900A0AF}"/>
              </a:ext>
            </a:extLst>
          </p:cNvPr>
          <p:cNvSpPr txBox="1"/>
          <p:nvPr/>
        </p:nvSpPr>
        <p:spPr>
          <a:xfrm>
            <a:off x="4158753" y="4195181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AU" dirty="0">
                <a:solidFill>
                  <a:schemeClr val="bg1"/>
                </a:solidFill>
              </a:rPr>
              <a:t>Панорама 360 - 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60D0B98-933B-F643-B6AE-F9312FD1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14" y="3777063"/>
            <a:ext cx="3921792" cy="14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8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12D12-8689-0122-EA4B-F5BB02E2F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33996"/>
            <a:ext cx="8679915" cy="630315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Экономическое обоснование разработки сайта</a:t>
            </a:r>
            <a:endParaRPr lang="ru-RU" sz="32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365FA9-3055-7634-84B5-2835E1CB1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33074"/>
              </p:ext>
            </p:extLst>
          </p:nvPr>
        </p:nvGraphicFramePr>
        <p:xfrm>
          <a:off x="2088717" y="2534704"/>
          <a:ext cx="5705878" cy="2737382"/>
        </p:xfrm>
        <a:graphic>
          <a:graphicData uri="http://schemas.openxmlformats.org/drawingml/2006/table">
            <a:tbl>
              <a:tblPr firstRow="1" firstCol="1" bandRow="1">
                <a:tableStyleId>{7A6AE29E-C366-4C6E-8353-0EDDEF62F4AD}</a:tableStyleId>
              </a:tblPr>
              <a:tblGrid>
                <a:gridCol w="1709639">
                  <a:extLst>
                    <a:ext uri="{9D8B030D-6E8A-4147-A177-3AD203B41FA5}">
                      <a16:colId xmlns:a16="http://schemas.microsoft.com/office/drawing/2014/main" val="969158546"/>
                    </a:ext>
                  </a:extLst>
                </a:gridCol>
                <a:gridCol w="1295723">
                  <a:extLst>
                    <a:ext uri="{9D8B030D-6E8A-4147-A177-3AD203B41FA5}">
                      <a16:colId xmlns:a16="http://schemas.microsoft.com/office/drawing/2014/main" val="1564254583"/>
                    </a:ext>
                  </a:extLst>
                </a:gridCol>
                <a:gridCol w="1270458">
                  <a:extLst>
                    <a:ext uri="{9D8B030D-6E8A-4147-A177-3AD203B41FA5}">
                      <a16:colId xmlns:a16="http://schemas.microsoft.com/office/drawing/2014/main" val="3753842845"/>
                    </a:ext>
                  </a:extLst>
                </a:gridCol>
                <a:gridCol w="1430058">
                  <a:extLst>
                    <a:ext uri="{9D8B030D-6E8A-4147-A177-3AD203B41FA5}">
                      <a16:colId xmlns:a16="http://schemas.microsoft.com/office/drawing/2014/main" val="209240464"/>
                    </a:ext>
                  </a:extLst>
                </a:gridCol>
              </a:tblGrid>
              <a:tr h="52217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 err="1">
                          <a:solidFill>
                            <a:schemeClr val="bg1"/>
                          </a:solidFill>
                          <a:effectLst/>
                        </a:rPr>
                        <a:t>Наименование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 err="1">
                          <a:solidFill>
                            <a:schemeClr val="bg1"/>
                          </a:solidFill>
                          <a:effectLst/>
                        </a:rPr>
                        <a:t>Цена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 err="1">
                          <a:solidFill>
                            <a:schemeClr val="bg1"/>
                          </a:solidFill>
                          <a:effectLst/>
                        </a:rPr>
                        <a:t>Стоимость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в 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Всего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val="4251980375"/>
                  </a:ext>
                </a:extLst>
              </a:tr>
              <a:tr h="52217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Интернет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50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6600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6600 руб.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val="157052027"/>
                  </a:ext>
                </a:extLst>
              </a:tr>
              <a:tr h="52235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Хостинг </a:t>
                      </a: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GitHub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val="2062498993"/>
                  </a:ext>
                </a:extLst>
              </a:tr>
              <a:tr h="8001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Домен </a:t>
                      </a:r>
                      <a:r>
                        <a:rPr lang="uk-UA" sz="1300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dzhalavian.github.io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val="3143921547"/>
                  </a:ext>
                </a:extLst>
              </a:tr>
              <a:tr h="244348">
                <a:tc gridSpan="3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300" dirty="0" err="1">
                          <a:solidFill>
                            <a:schemeClr val="bg1"/>
                          </a:solidFill>
                          <a:effectLst/>
                        </a:rPr>
                        <a:t>Итого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6600</a:t>
                      </a:r>
                      <a:r>
                        <a:rPr lang="uk-UA" sz="1300" dirty="0">
                          <a:solidFill>
                            <a:schemeClr val="bg1"/>
                          </a:solidFill>
                          <a:effectLst/>
                        </a:rPr>
                        <a:t> руб.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654" marR="64654" marT="0" marB="0"/>
                </a:tc>
                <a:extLst>
                  <a:ext uri="{0D108BD9-81ED-4DB2-BD59-A6C34878D82A}">
                    <a16:rowId xmlns:a16="http://schemas.microsoft.com/office/drawing/2014/main" val="32565777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966C24A-8729-94A6-EA0C-41F91B1A48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37750" y="2226927"/>
            <a:ext cx="487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Расходы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размещение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Наш музей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0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78D244F-EC00-92CD-A53D-05588E00D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16152"/>
              </p:ext>
            </p:extLst>
          </p:nvPr>
        </p:nvGraphicFramePr>
        <p:xfrm>
          <a:off x="1898551" y="2441637"/>
          <a:ext cx="5850890" cy="1164528"/>
        </p:xfrm>
        <a:graphic>
          <a:graphicData uri="http://schemas.openxmlformats.org/drawingml/2006/table">
            <a:tbl>
              <a:tblPr firstRow="1" firstCol="1" bandRow="1">
                <a:tableStyleId>{7A6AE29E-C366-4C6E-8353-0EDDEF62F4AD}</a:tableStyleId>
              </a:tblPr>
              <a:tblGrid>
                <a:gridCol w="3157855">
                  <a:extLst>
                    <a:ext uri="{9D8B030D-6E8A-4147-A177-3AD203B41FA5}">
                      <a16:colId xmlns:a16="http://schemas.microsoft.com/office/drawing/2014/main" val="2155260028"/>
                    </a:ext>
                  </a:extLst>
                </a:gridCol>
                <a:gridCol w="2693035">
                  <a:extLst>
                    <a:ext uri="{9D8B030D-6E8A-4147-A177-3AD203B41FA5}">
                      <a16:colId xmlns:a16="http://schemas.microsoft.com/office/drawing/2014/main" val="10769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Наименование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>
                          <a:solidFill>
                            <a:schemeClr val="bg1"/>
                          </a:solidFill>
                          <a:effectLst/>
                        </a:rPr>
                        <a:t>Сумма (руб.)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49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Расходы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 на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разработку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web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</a:rPr>
                        <a:t>сайта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1 620,00 руб.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79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>
                          <a:solidFill>
                            <a:schemeClr val="bg1"/>
                          </a:solidFill>
                          <a:effectLst/>
                        </a:rPr>
                        <a:t>Итого: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</a:rPr>
                        <a:t>1 620,00 руб.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6386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D1AD7C1-2F0A-37D5-2350-986DA57297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59236" y="2065529"/>
            <a:ext cx="53254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Общие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затраты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разработку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Наш музей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F48F0-BD0A-BB64-3E5A-32A08F2762F2}"/>
              </a:ext>
            </a:extLst>
          </p:cNvPr>
          <p:cNvSpPr txBox="1"/>
          <p:nvPr/>
        </p:nvSpPr>
        <p:spPr>
          <a:xfrm>
            <a:off x="1898551" y="4047308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Затраты на содержание, обслуживание ЭВМ и материалы за месяц составят:</a:t>
            </a:r>
          </a:p>
          <a:p>
            <a:r>
              <a:rPr lang="ru-RU" dirty="0" err="1">
                <a:solidFill>
                  <a:schemeClr val="bg1"/>
                </a:solidFill>
              </a:rPr>
              <a:t>Смес</a:t>
            </a:r>
            <a:r>
              <a:rPr lang="ru-RU" dirty="0">
                <a:solidFill>
                  <a:schemeClr val="bg1"/>
                </a:solidFill>
              </a:rPr>
              <a:t>=2820,00 руб.</a:t>
            </a:r>
          </a:p>
        </p:txBody>
      </p:sp>
    </p:spTree>
    <p:extLst>
      <p:ext uri="{BB962C8B-B14F-4D97-AF65-F5344CB8AC3E}">
        <p14:creationId xmlns:p14="http://schemas.microsoft.com/office/powerpoint/2010/main" val="339190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64C50-6661-53FF-A469-971800AAF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6242"/>
            <a:ext cx="8679915" cy="630313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Техника безопасности рабочего места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BA9CC4-8D9F-E08C-7980-7DAF755B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7376"/>
            <a:ext cx="8673427" cy="3151478"/>
          </a:xfrm>
        </p:spPr>
        <p:txBody>
          <a:bodyPr/>
          <a:lstStyle/>
          <a:p>
            <a:pPr marL="0" indent="447675" algn="l"/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 началом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пройти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инструктаж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охране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труда</a:t>
            </a:r>
          </a:p>
          <a:p>
            <a:pPr marL="0" indent="3175" algn="l"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нахождения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компьютером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четко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соблюдать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определенные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правила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lvl="0" indent="-432000" algn="just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Инструкции по охране труда и технике безопасности;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4320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Соблюдать личную гигиену;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4320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Принимать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пищу в строго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отведенных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местах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3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5647D-4202-1092-F67A-5B2AEB87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26373"/>
            <a:ext cx="8679915" cy="613186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ru-A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308FAB-A863-0A8C-FB40-CB7C8F218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97742"/>
            <a:ext cx="8673427" cy="3131112"/>
          </a:xfrm>
        </p:spPr>
        <p:txBody>
          <a:bodyPr/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Дипломная работа посвящена созданию программы, представляющей собой виртуальный 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-тур по музею колледжа ГАПОУ КП№11.</a:t>
            </a:r>
            <a:endParaRPr lang="ru-AU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 процессе проектирования, были проанализированы современные методы 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моделирования. На основе анализа удалось выбрать самый подходящий метод для проектирования копий реальных архитектурных сооружений и объектов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Итоговым продуктом стал сайт «Виртуальный музей истории развития компьютерной техники ЦИКТ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/>
              </a:rPr>
              <a:t>ГАПОУ КП №11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».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348847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05C68-FDB1-80DB-AE9E-1F6689AE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194099"/>
            <a:ext cx="8679915" cy="699247"/>
          </a:xfrm>
        </p:spPr>
        <p:txBody>
          <a:bodyPr>
            <a:normAutofit fontScale="90000"/>
          </a:bodyPr>
          <a:lstStyle/>
          <a:p>
            <a:r>
              <a:rPr lang="ru-AU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41DB0F-FACA-B618-A3AF-8FB96ACB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5380"/>
            <a:ext cx="8673427" cy="3153473"/>
          </a:xfrm>
        </p:spPr>
        <p:txBody>
          <a:bodyPr>
            <a:normAutofit lnSpcReduction="100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Колледж ГАПОУ КП №11 – учебно-образовательное учреждение с 3 филиалами, каждый из которых включает в себе историю науки и техники. Рассмотрим музей, который находится в одном из корпусов колледжа ГАПОУ КП №11 и создадим его усовершенствованную онлайн версию.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/>
            <a:endParaRPr lang="ru-R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Виртуальный музей — это своего рода модель существующего музея, доступ к которому может получить каждый человек из любой точки мира. Разработка виртуального музея - отличной способ для социализации и окультуривания населения не только нашей страны, но и целого мира. Благодаря внедрению интерактивных и сетевых форм стимулируется познавательная активность.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</p:txBody>
      </p:sp>
    </p:spTree>
    <p:extLst>
      <p:ext uri="{BB962C8B-B14F-4D97-AF65-F5344CB8AC3E}">
        <p14:creationId xmlns:p14="http://schemas.microsoft.com/office/powerpoint/2010/main" val="4745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437B6-9798-0F4A-D5AD-A0E8778F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203006"/>
            <a:ext cx="8679915" cy="668825"/>
          </a:xfrm>
        </p:spPr>
        <p:txBody>
          <a:bodyPr>
            <a:normAutofit fontScale="90000"/>
          </a:bodyPr>
          <a:lstStyle/>
          <a:p>
            <a:r>
              <a:rPr lang="ru-AU" dirty="0"/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6D79A5-2666-406E-DA0D-716A748C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86985"/>
            <a:ext cx="8673427" cy="3173504"/>
          </a:xfrm>
        </p:spPr>
        <p:txBody>
          <a:bodyPr>
            <a:normAutofit/>
          </a:bodyPr>
          <a:lstStyle/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uk-UA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узей колледжа ГАПОУ КП №11 представляет важность для образовательного учреждения.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в современном мире происходит рост технологий и ускорение всех общественных, познавательных процессов, в результате чего не оцифрованная версия музея теряет свою значимость.</a:t>
            </a:r>
            <a:r>
              <a:rPr lang="ru-AU" dirty="0">
                <a:effectLst/>
              </a:rPr>
              <a:t> </a:t>
            </a:r>
            <a:r>
              <a:rPr lang="uk-UA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Онлайн версия макета данного музея поможет внести новизну и привлечь большее количество студентов, а также повысить их исследовательский интерес.</a:t>
            </a:r>
          </a:p>
          <a:p>
            <a:pPr marL="9525" indent="4381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094FA-AE62-5D0C-18DA-8590FC6E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215614"/>
            <a:ext cx="8679915" cy="645460"/>
          </a:xfrm>
        </p:spPr>
        <p:txBody>
          <a:bodyPr>
            <a:normAutofit fontScale="90000"/>
          </a:bodyPr>
          <a:lstStyle/>
          <a:p>
            <a:r>
              <a:rPr lang="ru-AU" dirty="0"/>
              <a:t>Преимущества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339866-1B5F-9489-D721-55613665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712"/>
            <a:ext cx="8673427" cy="3174142"/>
          </a:xfrm>
        </p:spPr>
        <p:txBody>
          <a:bodyPr>
            <a:normAutofit lnSpcReduction="100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Чтобы посещение музеев было более доступным, создаются виртуальные туры, сайты, базы данных музеев, которые наглядно представляют нам экспонаты, находящиеся в этих музеях.</a:t>
            </a:r>
          </a:p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У виртуальных музеев имеется ряд ключевых преимуществ:</a:t>
            </a:r>
            <a:endParaRPr lang="ru-AU" sz="1800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 виртуальных музеях создан эффект присутствия. Посетители могут рассматривать культурные ценности и экспонаты детально.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галерея - хороший способ заявить о достоинствах и преимуществах культурных объектов большому количеству людей. </a:t>
            </a:r>
            <a:endParaRPr lang="ru-RU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Многие пользователи, посетившие виртуальный музей, заходят поделиться информацией о нем в социальных сетях.</a:t>
            </a:r>
            <a:r>
              <a:rPr lang="ru-AU" dirty="0">
                <a:effectLst/>
              </a:rPr>
              <a:t> 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19161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205DD-391D-2A59-5F39-650387EF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203006"/>
            <a:ext cx="8679915" cy="668826"/>
          </a:xfrm>
        </p:spPr>
        <p:txBody>
          <a:bodyPr>
            <a:normAutofit fontScale="90000"/>
          </a:bodyPr>
          <a:lstStyle/>
          <a:p>
            <a:r>
              <a:rPr lang="ru-AU" dirty="0"/>
              <a:t>Цель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A08063-C032-53BB-BC97-3DF30BAC1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86984"/>
            <a:ext cx="8673427" cy="3141869"/>
          </a:xfrm>
        </p:spPr>
        <p:txBody>
          <a:bodyPr/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Целью данной работы является разработка виртуального музея колледжа ГАПОУ КП №11.</a:t>
            </a:r>
          </a:p>
          <a:p>
            <a:pPr marL="9525" indent="438150" algn="l"/>
            <a:r>
              <a:rPr lang="ru-RU" dirty="0">
                <a:latin typeface="times new roman cyr"/>
              </a:rPr>
              <a:t>Объект – </a:t>
            </a:r>
          </a:p>
          <a:p>
            <a:pPr marL="9525" indent="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онлайн макеты музеев</a:t>
            </a:r>
            <a:r>
              <a:rPr lang="ru-AU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.</a:t>
            </a:r>
          </a:p>
          <a:p>
            <a:pPr marL="9525" indent="438150" algn="l"/>
            <a:r>
              <a:rPr lang="ru-RU" dirty="0">
                <a:latin typeface="times new roman cyr"/>
              </a:rPr>
              <a:t>Предмет – </a:t>
            </a:r>
          </a:p>
          <a:p>
            <a:pPr marL="9525" indent="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онлайн макет музея колледжа ГАПОУ КП №11.</a:t>
            </a:r>
            <a:endParaRPr lang="ru-RU" dirty="0">
              <a:latin typeface="times new roman cyr"/>
            </a:endParaRPr>
          </a:p>
          <a:p>
            <a:pPr marL="9525" indent="438150" algn="l"/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779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2F2D7-99A4-E2AC-0519-A7E953583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203006"/>
            <a:ext cx="8679915" cy="658068"/>
          </a:xfrm>
        </p:spPr>
        <p:txBody>
          <a:bodyPr>
            <a:normAutofit fontScale="90000"/>
          </a:bodyPr>
          <a:lstStyle/>
          <a:p>
            <a:r>
              <a:rPr lang="ru-AU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F2FA7E-C5A0-3397-F5F9-799241B53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6226"/>
            <a:ext cx="8673427" cy="3152627"/>
          </a:xfrm>
        </p:spPr>
        <p:txBody>
          <a:bodyPr>
            <a:normAutofit fontScale="92500" lnSpcReduction="20000"/>
          </a:bodyPr>
          <a:lstStyle/>
          <a:p>
            <a:pPr marL="352425" lvl="0" indent="-34290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теоретико-методологический анализ проблемы.</a:t>
            </a:r>
            <a:endParaRPr lang="ru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lvl="0" indent="-34290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виртуальных музеев;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lvl="0" indent="-34290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особенности создания онлайн пространств для музеев.</a:t>
            </a:r>
            <a:endParaRPr lang="ru-A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lvl="0" indent="-34290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 программное обеспечение для реализации проекта.</a:t>
            </a:r>
          </a:p>
          <a:p>
            <a:pPr marL="352425" lvl="0" indent="-342900" algn="l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" panose="02020603050405020304" pitchFamily="18" charset="0"/>
              </a:rPr>
              <a:t>Сбор цифровой и текстовой информации.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42900" algn="l">
              <a:buClr>
                <a:schemeClr val="bg1"/>
              </a:buClr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сайт-платформу для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размещения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онлайн макета музея</a:t>
            </a:r>
            <a:r>
              <a:rPr lang="ru-AU" dirty="0">
                <a:effectLst/>
              </a:rPr>
              <a:t> </a:t>
            </a:r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7695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10922-0BE4-6B2D-D344-723BACA2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4"/>
            <a:ext cx="8679915" cy="645459"/>
          </a:xfrm>
        </p:spPr>
        <p:txBody>
          <a:bodyPr>
            <a:normAutofit fontScale="90000"/>
          </a:bodyPr>
          <a:lstStyle/>
          <a:p>
            <a:r>
              <a:rPr lang="ru-AU" dirty="0"/>
              <a:t> Анализ предметной области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E77FD-8B3C-F07C-CFBD-B6724BF8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6226"/>
            <a:ext cx="8673427" cy="3152627"/>
          </a:xfrm>
        </p:spPr>
        <p:txBody>
          <a:bodyPr>
            <a:normAutofit fontScale="85000" lnSpcReduction="20000"/>
          </a:bodyPr>
          <a:lstStyle/>
          <a:p>
            <a:pPr marL="9525" indent="438150" algn="l"/>
            <a:r>
              <a:rPr lang="ru-RU" sz="1800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Ключевым понятием является онлайн пространство. Онлайн пространство (интернет пространство) - созданный с помощью технических средств мир (объекты и субъекты), который передается человеку через его органы чувств.</a:t>
            </a:r>
            <a:endParaRPr lang="ru-AU" sz="1800" dirty="0">
              <a:solidFill>
                <a:schemeClr val="bg1"/>
              </a:solidFill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/>
            <a:r>
              <a:rPr lang="ru-RU" sz="1800" b="1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Трехмерное пространство </a:t>
            </a:r>
            <a:r>
              <a:rPr lang="ru-RU" sz="1800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- представленная в геометрическом виде модель материального мира, в котором мы находимся. Пространство называется трехмерным, когда оно имеет три параметра - длину, ширину, и высоту.</a:t>
            </a:r>
          </a:p>
          <a:p>
            <a:pPr marL="9525" indent="438150" algn="l"/>
            <a:r>
              <a:rPr lang="ru-RU" sz="1800" b="1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Трёхмерная графика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является разделом компьютерной графики, который посвящен методам создания изображений или видео с помощью процесса моделирования объектов трехмерного пространства.</a:t>
            </a:r>
            <a:r>
              <a:rPr lang="ru-AU" dirty="0">
                <a:solidFill>
                  <a:schemeClr val="bg1"/>
                </a:solidFill>
                <a:effectLst/>
              </a:rPr>
              <a:t> </a:t>
            </a:r>
            <a:endParaRPr lang="ru-RU" dirty="0">
              <a:solidFill>
                <a:schemeClr val="bg1"/>
              </a:solidFill>
              <a:latin typeface="times new roman cyr"/>
            </a:endParaRPr>
          </a:p>
          <a:p>
            <a:pPr marL="9525" indent="438150" algn="l"/>
            <a:r>
              <a:rPr lang="ru-RU" sz="1800" b="1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3D - моделирование</a:t>
            </a:r>
            <a:r>
              <a:rPr lang="ru-RU" sz="1800" dirty="0">
                <a:solidFill>
                  <a:srgbClr val="D9EAD3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— это процесс создания трёхмерной модели объекта.</a:t>
            </a:r>
          </a:p>
          <a:p>
            <a:pPr marL="9525" indent="438150" algn="l"/>
            <a:r>
              <a:rPr lang="ru-RU" sz="1800" dirty="0">
                <a:solidFill>
                  <a:schemeClr val="bg1"/>
                </a:solidFill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Главное задачей трехмерного моделирования является описание и размещение объектов, используя геометрические преобразования, которые соответствуют требованиям к будущему изображению.</a:t>
            </a:r>
            <a:r>
              <a:rPr lang="ru-AU" dirty="0">
                <a:solidFill>
                  <a:schemeClr val="bg1"/>
                </a:solidFill>
                <a:effectLst/>
              </a:rPr>
              <a:t> </a:t>
            </a:r>
            <a:endParaRPr lang="ru-AU" sz="1800" dirty="0">
              <a:solidFill>
                <a:schemeClr val="bg1"/>
              </a:solidFill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114212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F7003-6B7B-FF81-6CE9-DE484ED6C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37130"/>
            <a:ext cx="8679915" cy="613185"/>
          </a:xfrm>
        </p:spPr>
        <p:txBody>
          <a:bodyPr>
            <a:no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Описание требований к практической разработке</a:t>
            </a:r>
            <a:r>
              <a:rPr lang="ru-AU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0E889B-D62A-D842-010C-90DDEC23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97742"/>
            <a:ext cx="8673427" cy="3131112"/>
          </a:xfrm>
        </p:spPr>
        <p:txBody>
          <a:bodyPr>
            <a:normAutofit fontScale="77500" lnSpcReduction="20000"/>
          </a:bodyPr>
          <a:lstStyle/>
          <a:p>
            <a:pPr marL="9525" indent="438150" algn="l"/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На сегодняшний день существует большое количество операционных систем для мобильных устройств. Самыми популярными являются:</a:t>
            </a:r>
            <a:endParaRPr lang="en-US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Android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 cyr"/>
                <a:ea typeface="Times New Roman" panose="02020603050405020304" pitchFamily="18" charset="0"/>
                <a:cs typeface="times new roman cyr"/>
              </a:rPr>
              <a:t>IOS</a:t>
            </a: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Windows Phone	</a:t>
            </a:r>
          </a:p>
          <a:p>
            <a:pPr marL="9525" indent="438150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Так же и к персональным компьютерам можно отнести следующие операционные системы: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lvl="0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Windows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lvl="0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Mac OS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lvl="0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Linux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endParaRPr lang="ru-AU" dirty="0"/>
          </a:p>
        </p:txBody>
      </p:sp>
    </p:spTree>
    <p:extLst>
      <p:ext uri="{BB962C8B-B14F-4D97-AF65-F5344CB8AC3E}">
        <p14:creationId xmlns:p14="http://schemas.microsoft.com/office/powerpoint/2010/main" val="303248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20991-97F3-6B48-EE3E-DE8B55BA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15614"/>
            <a:ext cx="8679915" cy="656217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Обзор существующих виртуальных музеев</a:t>
            </a:r>
            <a:endParaRPr lang="ru-A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4D9FDE-014F-B83F-7C22-C90461C3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86984"/>
            <a:ext cx="8673427" cy="3141869"/>
          </a:xfrm>
        </p:spPr>
        <p:txBody>
          <a:bodyPr>
            <a:normAutofit lnSpcReduction="10000"/>
          </a:bodyPr>
          <a:lstStyle/>
          <a:p>
            <a:pPr marL="9525" indent="449263" algn="l">
              <a:lnSpc>
                <a:spcPct val="150000"/>
              </a:lnSpc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Основными разновидностями виртуальных музеев являются: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Музей - база данных</a:t>
            </a:r>
            <a:endParaRPr lang="en-US" dirty="0"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Фотопанорама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295275" indent="-285750" algn="l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3</a:t>
            </a:r>
            <a:r>
              <a:rPr lang="en-US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D</a:t>
            </a: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 – тур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  <a:p>
            <a:pPr marL="9525" indent="438150" algn="l">
              <a:lnSpc>
                <a:spcPct val="150000"/>
              </a:lnSpc>
              <a:buClr>
                <a:schemeClr val="bg1"/>
              </a:buClr>
            </a:pPr>
            <a:r>
              <a:rPr lang="ru-RU" sz="1800" dirty="0">
                <a:effectLst/>
                <a:latin typeface="times new roman cyr"/>
                <a:ea typeface="Times New Roman" panose="02020603050405020304" pitchFamily="18" charset="0"/>
                <a:cs typeface="times new roman cyr"/>
              </a:rPr>
              <a:t>Виртуальный музей — это своего рода окно в мир: каждый найдет для себя музей по своей тематике, может поучаствовать в конференциях, оставить свой отзыв.</a:t>
            </a:r>
            <a:endParaRPr lang="ru-AU" sz="1800" dirty="0">
              <a:effectLst/>
              <a:latin typeface="times new roman cyr"/>
              <a:ea typeface="Times New Roman" panose="02020603050405020304" pitchFamily="18" charset="0"/>
              <a:cs typeface="times new roman cyr"/>
            </a:endParaRPr>
          </a:p>
        </p:txBody>
      </p:sp>
    </p:spTree>
    <p:extLst>
      <p:ext uri="{BB962C8B-B14F-4D97-AF65-F5344CB8AC3E}">
        <p14:creationId xmlns:p14="http://schemas.microsoft.com/office/powerpoint/2010/main" val="2096829862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993</Words>
  <Application>Microsoft Office PowerPoint</Application>
  <PresentationFormat>Широкоэкранный</PresentationFormat>
  <Paragraphs>124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Noto Sans Symbols</vt:lpstr>
      <vt:lpstr>Rockwell</vt:lpstr>
      <vt:lpstr>Times New Roman</vt:lpstr>
      <vt:lpstr>Times New Roman CYR</vt:lpstr>
      <vt:lpstr>Times New Roman CYR</vt:lpstr>
      <vt:lpstr>Атлас</vt:lpstr>
      <vt:lpstr>Презентация PowerPoint</vt:lpstr>
      <vt:lpstr>Введение</vt:lpstr>
      <vt:lpstr>Актуальность</vt:lpstr>
      <vt:lpstr>Преимущества</vt:lpstr>
      <vt:lpstr>Цель</vt:lpstr>
      <vt:lpstr>Задачи</vt:lpstr>
      <vt:lpstr> Анализ предметной области</vt:lpstr>
      <vt:lpstr>Описание требований к практической разработке </vt:lpstr>
      <vt:lpstr>Обзор существующих виртуальных музеев</vt:lpstr>
      <vt:lpstr>Примеры музеев</vt:lpstr>
      <vt:lpstr>Разработка проектного решения</vt:lpstr>
      <vt:lpstr>Обзор сред для верстки сайта и 3D - моделирования</vt:lpstr>
      <vt:lpstr>Практическая часть</vt:lpstr>
      <vt:lpstr>Создание 3D-модели</vt:lpstr>
      <vt:lpstr>Экономическое обоснование разработки сайта</vt:lpstr>
      <vt:lpstr>Презентация PowerPoint</vt:lpstr>
      <vt:lpstr>Техника безопасности рабочего места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Tiigriik</dc:creator>
  <cp:lastModifiedBy>Даня</cp:lastModifiedBy>
  <cp:revision>15</cp:revision>
  <dcterms:created xsi:type="dcterms:W3CDTF">2020-04-03T16:46:36Z</dcterms:created>
  <dcterms:modified xsi:type="dcterms:W3CDTF">2023-05-26T07:29:14Z</dcterms:modified>
</cp:coreProperties>
</file>