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1" r:id="rId9"/>
    <p:sldId id="262" r:id="rId10"/>
    <p:sldId id="268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E50B-3F36-4A35-9303-58B50B5CC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503CE-5721-4A15-90D7-9D91656AD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B5B8F-0A94-4E2E-9E03-E90C8D2F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1045-BA19-4AA2-8F8C-5702E2E1F28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CD794-E1AA-482B-A5FC-40E31947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336A3-3E12-42F5-9B40-D12940DF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AF-BEAD-40D8-ABB5-78D1B3F5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5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73C2-73C7-40F8-B5A3-053782A2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146F3-0FF8-4BD7-889B-5953A8C66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43EB4-B186-4F28-945D-198C93207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1045-BA19-4AA2-8F8C-5702E2E1F28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A47D4-75E5-4641-913D-F7156FB4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205F2-990F-449F-AB19-D379F269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AF-BEAD-40D8-ABB5-78D1B3F5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6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6A2CC-0E53-4160-87D2-39B8CA92E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2EA28-5942-4591-AD8D-A3576C02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9A258-56A3-4B89-BF68-13065617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1045-BA19-4AA2-8F8C-5702E2E1F28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417F6-C423-4311-A2FA-52E4CA4C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57168-C7CC-4C42-A430-50C594F3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AF-BEAD-40D8-ABB5-78D1B3F5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4227-4964-4FEA-86C1-FA707A98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FB7A7-26D1-4B82-947F-E7BF23AD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2CE7A-EB73-44BF-9E68-FFF264BF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1045-BA19-4AA2-8F8C-5702E2E1F28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925CA-39CA-4DF0-8576-73203D88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B0827-092C-4924-BF07-E2372AF7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AF-BEAD-40D8-ABB5-78D1B3F5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5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BB1B-F05F-4E6D-B366-42F2FEC9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BDE3F-CF7A-4936-8BF8-714E798D2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C896-9884-4F01-9B51-EF696388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1045-BA19-4AA2-8F8C-5702E2E1F28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1FC68-D529-472C-8FF5-323ABD2C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E5022-70EC-4E91-90CA-CF715A8A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AF-BEAD-40D8-ABB5-78D1B3F5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9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D742-0516-4A0D-88FA-5C211D14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907ED-C16C-4932-9B52-CB8BBAAE3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B1F05-E771-4E08-81F5-CFC2BBD0C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25969-396B-41D1-9BCE-30834842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1045-BA19-4AA2-8F8C-5702E2E1F28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AB5C6-8EBA-4811-82A4-43E67202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EC846-9B45-4372-8EF0-93E66422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AF-BEAD-40D8-ABB5-78D1B3F5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9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9B41-00D1-45A7-AF86-71E5B3BE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8A1F7-0A77-4AF9-95C6-8E24D8299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EFE94-F440-4E71-98D5-9C30C850E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05C14B-F30B-4F2B-B05F-9983FC588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07E90-A8C0-470F-B18F-59FD78D6E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558D47-8F7D-4BA7-B45F-781381D4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1045-BA19-4AA2-8F8C-5702E2E1F28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652250-E286-41B9-9259-FE8FFE49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150649-EF15-4A2F-89E3-58C4E65A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AF-BEAD-40D8-ABB5-78D1B3F5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0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91181-D48C-4324-9AEF-659DC48C9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29E2DC-BDED-41A1-A189-FA56E19B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1045-BA19-4AA2-8F8C-5702E2E1F28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E3D80-6B9F-48FA-863D-EAAB76A9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FBD6B-6370-451A-87B4-3D7721B8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AF-BEAD-40D8-ABB5-78D1B3F5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8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003512-5906-473B-9986-4E93F888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1045-BA19-4AA2-8F8C-5702E2E1F28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A0DB1-4FF3-4C69-B573-D17B5B454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0F64B-156B-41F9-A89A-92697920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AF-BEAD-40D8-ABB5-78D1B3F5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7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A7127-AEA9-4E3C-8237-BFBE4A8A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F3B94-1333-4C0D-AD45-3F76C168F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8E607-8F7A-45AC-B35B-222802880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34162-4CAB-4083-BFA7-BC803CA5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1045-BA19-4AA2-8F8C-5702E2E1F28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01980-F8E2-4D25-A5B4-337406FD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5B0F9-18D4-475E-A20D-62426E12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AF-BEAD-40D8-ABB5-78D1B3F5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4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02AA-774E-4D79-9E17-9437C133E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3BC76-4EE9-410C-9775-06B463454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FB8CF-6128-4E8A-8F3B-D43CDBF37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A2556-7277-4512-BFC3-750E227D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1045-BA19-4AA2-8F8C-5702E2E1F28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AA12A-7DA9-4494-BAB4-36B887981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6CCB9-164E-428F-AB6E-6B1DC46E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AF-BEAD-40D8-ABB5-78D1B3F5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5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923BE-22FE-47EC-9CF9-682722E77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D2FD-71D7-4118-AA2D-C4663D458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A5EFD-7F95-4DBA-9050-F1B5573EF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71045-BA19-4AA2-8F8C-5702E2E1F28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82FD4-4031-4CF4-8447-88B2DE2CB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E7B9E-E664-4D66-A797-B9526ADC1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C93AF-BEAD-40D8-ABB5-78D1B3F5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4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8788-F6D4-401F-A71C-28EB91D72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9836D-B4B6-4338-88E3-8B3BE82E87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2831-3F56-4A7C-956B-D629497A8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en-US" dirty="0"/>
              <a:t>Question #3: Fluid Friction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ECB94-C450-4CFB-B28C-353B0E84A785}"/>
              </a:ext>
            </a:extLst>
          </p:cNvPr>
          <p:cNvSpPr txBox="1"/>
          <p:nvPr/>
        </p:nvSpPr>
        <p:spPr>
          <a:xfrm>
            <a:off x="1076325" y="1295400"/>
            <a:ext cx="10989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Sympton</a:t>
            </a:r>
            <a:r>
              <a:rPr lang="en-US" dirty="0"/>
              <a:t>: Not enough conditions for “fluid friction”, and consequently giving wrong pump state when the following</a:t>
            </a:r>
          </a:p>
          <a:p>
            <a:r>
              <a:rPr lang="en-US" dirty="0"/>
              <a:t>	code snippet is moved above “full pump” code snippet. </a:t>
            </a:r>
          </a:p>
          <a:p>
            <a:r>
              <a:rPr lang="en-US" dirty="0"/>
              <a:t>Expected: It should still return “full pump” even the code snippet below, assuming fixed, is moved up when running</a:t>
            </a:r>
          </a:p>
          <a:p>
            <a:r>
              <a:rPr lang="en-US" dirty="0"/>
              <a:t>	“full_pump.csv” file.  Or provide more condition for the following code snippet.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C5884-059C-4FCC-B02F-DA52DF4491A5}"/>
              </a:ext>
            </a:extLst>
          </p:cNvPr>
          <p:cNvSpPr txBox="1"/>
          <p:nvPr/>
        </p:nvSpPr>
        <p:spPr>
          <a:xfrm>
            <a:off x="1409700" y="3000375"/>
            <a:ext cx="20079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// Fluid friction</a:t>
            </a:r>
          </a:p>
          <a:p>
            <a:r>
              <a:rPr lang="en-US" sz="1200" dirty="0"/>
              <a:t>else if (</a:t>
            </a:r>
            <a:r>
              <a:rPr lang="en-US" sz="1200" dirty="0" err="1"/>
              <a:t>shape.right</a:t>
            </a:r>
            <a:r>
              <a:rPr lang="en-US" sz="1200" dirty="0"/>
              <a:t>-&gt;vertical()</a:t>
            </a:r>
          </a:p>
          <a:p>
            <a:r>
              <a:rPr lang="en-US" sz="1200" dirty="0"/>
              <a:t>&amp; </a:t>
            </a:r>
            <a:r>
              <a:rPr lang="en-US" sz="1200" dirty="0" err="1"/>
              <a:t>shape.left</a:t>
            </a:r>
            <a:r>
              <a:rPr lang="en-US" sz="1200" dirty="0"/>
              <a:t>-&gt;vertical()) </a:t>
            </a:r>
          </a:p>
          <a:p>
            <a:r>
              <a:rPr lang="en-US" sz="1200" dirty="0"/>
              <a:t>return "fluid friction";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71B8C8-D0B2-41B9-B5B5-DBCB850EC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966" y="3228797"/>
            <a:ext cx="17811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63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2831-3F56-4A7C-956B-D629497A8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en-US" dirty="0"/>
              <a:t>Question #3: Drag Friction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ECB94-C450-4CFB-B28C-353B0E84A785}"/>
              </a:ext>
            </a:extLst>
          </p:cNvPr>
          <p:cNvSpPr txBox="1"/>
          <p:nvPr/>
        </p:nvSpPr>
        <p:spPr>
          <a:xfrm>
            <a:off x="1076325" y="1295400"/>
            <a:ext cx="10989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Sympton</a:t>
            </a:r>
            <a:r>
              <a:rPr lang="en-US" dirty="0"/>
              <a:t>: Not enough conditions for “drag friction”, and consequently giving wrong pump state when the following</a:t>
            </a:r>
          </a:p>
          <a:p>
            <a:r>
              <a:rPr lang="en-US" dirty="0"/>
              <a:t>	code snippet is moved above “full pump” code snippet. </a:t>
            </a:r>
          </a:p>
          <a:p>
            <a:r>
              <a:rPr lang="en-US" dirty="0"/>
              <a:t>Expected: It should still return “full pump” even the code snippet below, assuming fixed, is moved up when running</a:t>
            </a:r>
          </a:p>
          <a:p>
            <a:r>
              <a:rPr lang="en-US" dirty="0"/>
              <a:t>	“full_pump.csv” file.  Or provide more condition for the following code snippet.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C5884-059C-4FCC-B02F-DA52DF4491A5}"/>
              </a:ext>
            </a:extLst>
          </p:cNvPr>
          <p:cNvSpPr txBox="1"/>
          <p:nvPr/>
        </p:nvSpPr>
        <p:spPr>
          <a:xfrm>
            <a:off x="1571625" y="3577442"/>
            <a:ext cx="22872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// Drag friction</a:t>
            </a:r>
          </a:p>
          <a:p>
            <a:r>
              <a:rPr lang="en-US" sz="1200" dirty="0"/>
              <a:t>else if ((</a:t>
            </a:r>
            <a:r>
              <a:rPr lang="en-US" sz="1200" dirty="0" err="1"/>
              <a:t>shape.right</a:t>
            </a:r>
            <a:r>
              <a:rPr lang="en-US" sz="1200" dirty="0"/>
              <a:t>-&gt;length &gt; 0.7)</a:t>
            </a:r>
          </a:p>
          <a:p>
            <a:r>
              <a:rPr lang="en-US" sz="1200" dirty="0"/>
              <a:t>&amp; (</a:t>
            </a:r>
            <a:r>
              <a:rPr lang="en-US" sz="1200" dirty="0" err="1"/>
              <a:t>shape.left</a:t>
            </a:r>
            <a:r>
              <a:rPr lang="en-US" sz="1200" dirty="0"/>
              <a:t>-&gt;length &gt; 0.7)) </a:t>
            </a:r>
          </a:p>
          <a:p>
            <a:r>
              <a:rPr lang="en-US" sz="1200" dirty="0"/>
              <a:t>return "drag friction";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CD6C74-7CFE-410B-B508-69A66373F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725" y="3503235"/>
            <a:ext cx="17335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46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7712-CF14-4725-B468-365FB893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A0F570-22F1-4E57-BEC2-D925F590ECB9}"/>
              </a:ext>
            </a:extLst>
          </p:cNvPr>
          <p:cNvSpPr txBox="1"/>
          <p:nvPr/>
        </p:nvSpPr>
        <p:spPr>
          <a:xfrm>
            <a:off x="1276709" y="1837426"/>
            <a:ext cx="792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annotate “if” statement conditions especially for those small floating points.</a:t>
            </a:r>
          </a:p>
        </p:txBody>
      </p:sp>
    </p:spTree>
    <p:extLst>
      <p:ext uri="{BB962C8B-B14F-4D97-AF65-F5344CB8AC3E}">
        <p14:creationId xmlns:p14="http://schemas.microsoft.com/office/powerpoint/2010/main" val="142012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CE83-E323-4D78-892B-64F3DFF1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  <a:solidFill>
            <a:srgbClr val="0070C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Original Deliverable</a:t>
            </a:r>
            <a:r>
              <a:rPr lang="en-US">
                <a:solidFill>
                  <a:schemeClr val="bg1"/>
                </a:solidFill>
              </a:rPr>
              <a:t>, 9/5/2018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F2E783-519D-4AC6-A633-127AE8BB2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300600"/>
              </p:ext>
            </p:extLst>
          </p:nvPr>
        </p:nvGraphicFramePr>
        <p:xfrm>
          <a:off x="1721449" y="2220662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202703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463803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47202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Pump 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Predicted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Matching?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147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Full_Pump.csv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Full pump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356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Tubing_movement.csv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Tubing movement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30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Fluid_pound.csv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Fuid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pound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234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Gas_interference.csv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Gas interference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44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The rest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97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08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F3B7-D1E2-400B-BF69-138E7A58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  <a:solidFill>
            <a:srgbClr val="0070C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Second Deliverable, 9/10/2018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1428B5-05DE-4983-8A1C-CD42A5F64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099268"/>
              </p:ext>
            </p:extLst>
          </p:nvPr>
        </p:nvGraphicFramePr>
        <p:xfrm>
          <a:off x="1851025" y="1548341"/>
          <a:ext cx="812799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299715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002460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39368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Pump 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Predicted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Matching?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29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Full_pump.csv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Full pump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76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Tubing_movement.csv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Tubing movement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102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Fluid_pound.csv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Fluid pound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971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Gas_interference.csv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Gas interference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527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Pump_hitting.csv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Pump hitting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5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Bent_barrel.csv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Worn 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82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Worn_plunger.csv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Worn plunger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827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Worn_standing.csv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Worn plunger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259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Worn_or.csv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Worn 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74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Fluid_friction.csv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Fluid friction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03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Drag_friction.csv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Drag friction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87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The rest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971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68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7342-08BE-4E87-AB48-A6911EF8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7683"/>
          </a:xfrm>
        </p:spPr>
        <p:txBody>
          <a:bodyPr/>
          <a:lstStyle/>
          <a:p>
            <a:r>
              <a:rPr lang="en-US" dirty="0"/>
              <a:t>Potential Fixes to “bent barrel” prediction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86E5A5-B54F-4842-9BE6-D9290682C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350677"/>
              </p:ext>
            </p:extLst>
          </p:nvPr>
        </p:nvGraphicFramePr>
        <p:xfrm>
          <a:off x="838200" y="1860491"/>
          <a:ext cx="81280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326671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31260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Original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Potential Fixes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2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shape.left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-&gt;vertical() &amp; </a:t>
                      </a:r>
                    </a:p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shape.right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-&gt;vertical()    &amp; 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shape.bottom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-&gt;length&gt;0.8) &amp; 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shape.top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-&gt;length&gt;0.8))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Return “bent barrel”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shape.left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-&gt;vertical() &amp;</a:t>
                      </a: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shape.right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-&gt;vertical() &amp;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shape.bottom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-&gt;length &gt; 0.8)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shape.bottom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sz="18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second_half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().flat())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“bent barrel”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267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57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69A5E6C-EF30-4108-BD4F-32792FA4B01B}"/>
              </a:ext>
            </a:extLst>
          </p:cNvPr>
          <p:cNvSpPr txBox="1"/>
          <p:nvPr/>
        </p:nvSpPr>
        <p:spPr>
          <a:xfrm>
            <a:off x="8966200" y="1860491"/>
            <a:ext cx="41421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Edge </a:t>
            </a:r>
            <a:r>
              <a:rPr lang="en-US" sz="1000" b="1" dirty="0" err="1">
                <a:solidFill>
                  <a:srgbClr val="FF0000"/>
                </a:solidFill>
              </a:rPr>
              <a:t>second_half</a:t>
            </a:r>
            <a:r>
              <a:rPr lang="en-US" sz="1000" dirty="0"/>
              <a:t>() {</a:t>
            </a:r>
          </a:p>
          <a:p>
            <a:r>
              <a:rPr lang="en-US" sz="1000" dirty="0"/>
              <a:t>  Edge ret("second half of " + name);</a:t>
            </a:r>
          </a:p>
          <a:p>
            <a:r>
              <a:rPr lang="en-US" sz="1000" dirty="0"/>
              <a:t>  int index = </a:t>
            </a:r>
            <a:r>
              <a:rPr lang="en-US" sz="1000" dirty="0" err="1"/>
              <a:t>n_points</a:t>
            </a:r>
            <a:r>
              <a:rPr lang="en-US" sz="1000" dirty="0"/>
              <a:t> - 1;</a:t>
            </a:r>
          </a:p>
          <a:p>
            <a:r>
              <a:rPr lang="en-US" sz="1000" dirty="0"/>
              <a:t>  for (int </a:t>
            </a:r>
            <a:r>
              <a:rPr lang="en-US" sz="1000" dirty="0" err="1"/>
              <a:t>i</a:t>
            </a:r>
            <a:r>
              <a:rPr lang="en-US" sz="1000" dirty="0"/>
              <a:t> = </a:t>
            </a:r>
            <a:r>
              <a:rPr lang="en-US" sz="1000" dirty="0" err="1"/>
              <a:t>n_points</a:t>
            </a:r>
            <a:r>
              <a:rPr lang="en-US" sz="1000" dirty="0"/>
              <a:t> - 1; </a:t>
            </a:r>
            <a:r>
              <a:rPr lang="en-US" sz="1000" dirty="0" err="1"/>
              <a:t>i</a:t>
            </a:r>
            <a:r>
              <a:rPr lang="en-US" sz="1000" dirty="0"/>
              <a:t> &gt;= 0; </a:t>
            </a:r>
            <a:r>
              <a:rPr lang="en-US" sz="1000" dirty="0" err="1"/>
              <a:t>i</a:t>
            </a:r>
            <a:r>
              <a:rPr lang="en-US" sz="1000" dirty="0"/>
              <a:t>--) {</a:t>
            </a:r>
          </a:p>
          <a:p>
            <a:r>
              <a:rPr lang="en-US" sz="1000" dirty="0"/>
              <a:t>    double </a:t>
            </a:r>
            <a:r>
              <a:rPr lang="en-US" sz="1000" dirty="0" err="1"/>
              <a:t>x_diff_sqr</a:t>
            </a:r>
            <a:r>
              <a:rPr lang="en-US" sz="1000" dirty="0"/>
              <a:t> = pow(</a:t>
            </a:r>
            <a:r>
              <a:rPr lang="en-US" sz="1000" dirty="0" err="1"/>
              <a:t>xs</a:t>
            </a:r>
            <a:r>
              <a:rPr lang="en-US" sz="1000" dirty="0"/>
              <a:t>[index] - </a:t>
            </a:r>
            <a:r>
              <a:rPr lang="en-US" sz="1000" dirty="0" err="1"/>
              <a:t>xs</a:t>
            </a:r>
            <a:r>
              <a:rPr lang="en-US" sz="1000" dirty="0"/>
              <a:t>[</a:t>
            </a:r>
            <a:r>
              <a:rPr lang="en-US" sz="1000" dirty="0" err="1"/>
              <a:t>i</a:t>
            </a:r>
            <a:r>
              <a:rPr lang="en-US" sz="1000" dirty="0"/>
              <a:t>], 2);</a:t>
            </a:r>
          </a:p>
          <a:p>
            <a:r>
              <a:rPr lang="en-US" sz="1000" dirty="0"/>
              <a:t>    double </a:t>
            </a:r>
            <a:r>
              <a:rPr lang="en-US" sz="1000" dirty="0" err="1"/>
              <a:t>y_diff_sqr</a:t>
            </a:r>
            <a:r>
              <a:rPr lang="en-US" sz="1000" dirty="0"/>
              <a:t> = pow(</a:t>
            </a:r>
            <a:r>
              <a:rPr lang="en-US" sz="1000" dirty="0" err="1"/>
              <a:t>ys</a:t>
            </a:r>
            <a:r>
              <a:rPr lang="en-US" sz="1000" dirty="0"/>
              <a:t>[index] - </a:t>
            </a:r>
            <a:r>
              <a:rPr lang="en-US" sz="1000" dirty="0" err="1"/>
              <a:t>ys</a:t>
            </a:r>
            <a:r>
              <a:rPr lang="en-US" sz="1000" dirty="0"/>
              <a:t>[</a:t>
            </a:r>
            <a:r>
              <a:rPr lang="en-US" sz="1000" dirty="0" err="1"/>
              <a:t>i</a:t>
            </a:r>
            <a:r>
              <a:rPr lang="en-US" sz="1000" dirty="0"/>
              <a:t>], 2);</a:t>
            </a:r>
          </a:p>
          <a:p>
            <a:r>
              <a:rPr lang="en-US" sz="1000" dirty="0"/>
              <a:t>    double </a:t>
            </a:r>
            <a:r>
              <a:rPr lang="en-US" sz="1000" dirty="0" err="1"/>
              <a:t>dist_from_end</a:t>
            </a:r>
            <a:r>
              <a:rPr lang="en-US" sz="1000" dirty="0"/>
              <a:t> = pow(</a:t>
            </a:r>
            <a:r>
              <a:rPr lang="en-US" sz="1000" dirty="0" err="1"/>
              <a:t>x_diff_sqr</a:t>
            </a:r>
            <a:r>
              <a:rPr lang="en-US" sz="1000" dirty="0"/>
              <a:t> + </a:t>
            </a:r>
            <a:r>
              <a:rPr lang="en-US" sz="1000" dirty="0" err="1"/>
              <a:t>y_diff_sqr</a:t>
            </a:r>
            <a:r>
              <a:rPr lang="en-US" sz="1000" dirty="0"/>
              <a:t>, 0.5);</a:t>
            </a:r>
          </a:p>
          <a:p>
            <a:r>
              <a:rPr lang="en-US" sz="1000" dirty="0"/>
              <a:t>    if (</a:t>
            </a:r>
            <a:r>
              <a:rPr lang="en-US" sz="1000" dirty="0" err="1"/>
              <a:t>dist_from_end</a:t>
            </a:r>
            <a:r>
              <a:rPr lang="en-US" sz="1000" dirty="0"/>
              <a:t> &lt;= 0.5 * length) {</a:t>
            </a:r>
          </a:p>
          <a:p>
            <a:r>
              <a:rPr lang="en-US" sz="1000" dirty="0"/>
              <a:t>      </a:t>
            </a:r>
            <a:r>
              <a:rPr lang="en-US" sz="1000" dirty="0" err="1"/>
              <a:t>ret.add_point</a:t>
            </a:r>
            <a:r>
              <a:rPr lang="en-US" sz="1000" dirty="0"/>
              <a:t>(</a:t>
            </a:r>
            <a:r>
              <a:rPr lang="en-US" sz="1000" dirty="0" err="1"/>
              <a:t>xs</a:t>
            </a:r>
            <a:r>
              <a:rPr lang="en-US" sz="1000" dirty="0"/>
              <a:t>[</a:t>
            </a:r>
            <a:r>
              <a:rPr lang="en-US" sz="1000" dirty="0" err="1"/>
              <a:t>i</a:t>
            </a:r>
            <a:r>
              <a:rPr lang="en-US" sz="1000" dirty="0"/>
              <a:t>], </a:t>
            </a:r>
            <a:r>
              <a:rPr lang="en-US" sz="1000" dirty="0" err="1"/>
              <a:t>ys</a:t>
            </a:r>
            <a:r>
              <a:rPr lang="en-US" sz="1000" dirty="0"/>
              <a:t>[</a:t>
            </a:r>
            <a:r>
              <a:rPr lang="en-US" sz="1000" dirty="0" err="1"/>
              <a:t>i</a:t>
            </a:r>
            <a:r>
              <a:rPr lang="en-US" sz="1000" dirty="0"/>
              <a:t>]);}</a:t>
            </a:r>
          </a:p>
          <a:p>
            <a:r>
              <a:rPr lang="en-US" sz="1000" dirty="0"/>
              <a:t>    else {</a:t>
            </a:r>
          </a:p>
          <a:p>
            <a:r>
              <a:rPr lang="en-US" sz="1000" dirty="0"/>
              <a:t>      break;}</a:t>
            </a:r>
          </a:p>
          <a:p>
            <a:r>
              <a:rPr lang="en-US" sz="1000" dirty="0"/>
              <a:t>  }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ret.finish</a:t>
            </a:r>
            <a:r>
              <a:rPr lang="en-US" sz="1000" dirty="0"/>
              <a:t>();</a:t>
            </a:r>
          </a:p>
          <a:p>
            <a:r>
              <a:rPr lang="en-US" sz="1000" dirty="0"/>
              <a:t>  return ret;}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0A1C55-A6F7-4531-ADB6-299C087EA119}"/>
              </a:ext>
            </a:extLst>
          </p:cNvPr>
          <p:cNvSpPr txBox="1"/>
          <p:nvPr/>
        </p:nvSpPr>
        <p:spPr>
          <a:xfrm>
            <a:off x="771525" y="1112808"/>
            <a:ext cx="60408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Sympton</a:t>
            </a:r>
            <a:r>
              <a:rPr lang="en-US" dirty="0"/>
              <a:t>: run “bent_barrel.csv” returns “Worn or” pump state</a:t>
            </a:r>
          </a:p>
          <a:p>
            <a:r>
              <a:rPr lang="en-US" dirty="0"/>
              <a:t>Expected: run “bent_barrel.csv” returns “Bent barrel”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D906D3-0B90-4FA5-8B11-4D382B11C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310" y="3795277"/>
            <a:ext cx="1952625" cy="1695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B25E93-4ACC-4625-8CBB-AFC11078D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5" y="3812481"/>
            <a:ext cx="19050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7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7342-08BE-4E87-AB48-A6911EF8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7683"/>
          </a:xfrm>
        </p:spPr>
        <p:txBody>
          <a:bodyPr/>
          <a:lstStyle/>
          <a:p>
            <a:r>
              <a:rPr lang="en-US" dirty="0"/>
              <a:t>Potential Fixes to “worn </a:t>
            </a:r>
            <a:r>
              <a:rPr lang="en-US" dirty="0" err="1"/>
              <a:t>standning</a:t>
            </a:r>
            <a:r>
              <a:rPr lang="en-US" dirty="0"/>
              <a:t>” prediction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86E5A5-B54F-4842-9BE6-D9290682C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992506"/>
              </p:ext>
            </p:extLst>
          </p:nvPr>
        </p:nvGraphicFramePr>
        <p:xfrm>
          <a:off x="1052183" y="1941731"/>
          <a:ext cx="10158742" cy="4847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371">
                  <a:extLst>
                    <a:ext uri="{9D8B030D-6E8A-4147-A177-3AD203B41FA5}">
                      <a16:colId xmlns:a16="http://schemas.microsoft.com/office/drawing/2014/main" val="1232667178"/>
                    </a:ext>
                  </a:extLst>
                </a:gridCol>
                <a:gridCol w="5079371">
                  <a:extLst>
                    <a:ext uri="{9D8B030D-6E8A-4147-A177-3AD203B41FA5}">
                      <a16:colId xmlns:a16="http://schemas.microsoft.com/office/drawing/2014/main" val="3931260745"/>
                    </a:ext>
                  </a:extLst>
                </a:gridCol>
              </a:tblGrid>
              <a:tr h="3978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Original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Potential Fixes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2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// Worn plunger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else if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shape.bottom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-&gt;flat()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	&amp; ~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shape.left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-&gt;vertical()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	&amp; ~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shape.right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-&gt;vertical()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	&amp;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shape.top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-&gt;length &lt; 0.9))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	return "worn plunger";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// Worn standing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else if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shape.top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-&gt;flat()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	&amp; ~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shape.left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-&gt;vertical()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	&amp; ~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shape.right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-&gt;vertical()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	&amp;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shape.bottom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-&gt;length &lt; 0.9)) 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	return "worn standing";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Worn plunger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else if (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shape.bottom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-&gt;flat()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&amp; ~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shape.left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-&gt;vertical()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&amp; ~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shape.right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-&gt;vertical()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&amp; (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shape.top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-&gt;length &lt; 0.9)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&amp; (</a:t>
                      </a:r>
                      <a:r>
                        <a:rPr lang="en-US" sz="12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shape.top</a:t>
                      </a: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-&gt;length &lt; </a:t>
                      </a:r>
                      <a:r>
                        <a:rPr lang="en-US" sz="12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shape.bottom</a:t>
                      </a: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-&gt;length))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return "worn plunger";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Worn standing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else if (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shape.top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-&gt;flat()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&amp; ~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shape.left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-&gt;vertical()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&amp; ~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shape.right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-&gt;vertical()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&amp; (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shape.bottom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-&gt;length &lt; 0.9)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&amp; (</a:t>
                      </a:r>
                      <a:r>
                        <a:rPr lang="en-US" sz="12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shape.top</a:t>
                      </a: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-&gt;length &gt; </a:t>
                      </a:r>
                      <a:r>
                        <a:rPr lang="en-US" sz="12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shape.bottom</a:t>
                      </a: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-&gt;length)) 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return "worn standing";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267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8735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5BA0A68-14A1-42D4-875D-D3BA6FAFE411}"/>
              </a:ext>
            </a:extLst>
          </p:cNvPr>
          <p:cNvSpPr txBox="1"/>
          <p:nvPr/>
        </p:nvSpPr>
        <p:spPr>
          <a:xfrm>
            <a:off x="981075" y="1295400"/>
            <a:ext cx="6925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Sympton</a:t>
            </a:r>
            <a:r>
              <a:rPr lang="en-US" dirty="0"/>
              <a:t>: run “worn_standing.csv” returns “worn plunger” pump state</a:t>
            </a:r>
          </a:p>
          <a:p>
            <a:r>
              <a:rPr lang="en-US" dirty="0"/>
              <a:t>Expected: run “worn_standing.csv” returns “worn standing” pump state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64B525-5D6F-4EF7-ADE0-3595ED068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036" y="5038725"/>
            <a:ext cx="1809750" cy="1619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04EF4F-9BE5-4F1E-8035-D0664339F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458" y="5038725"/>
            <a:ext cx="17811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86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7342-08BE-4E87-AB48-A6911EF8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7683"/>
          </a:xfrm>
        </p:spPr>
        <p:txBody>
          <a:bodyPr/>
          <a:lstStyle/>
          <a:p>
            <a:r>
              <a:rPr lang="en-US" dirty="0"/>
              <a:t>Potential Fixes to “worn or” prediction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86E5A5-B54F-4842-9BE6-D9290682C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821832"/>
              </p:ext>
            </p:extLst>
          </p:nvPr>
        </p:nvGraphicFramePr>
        <p:xfrm>
          <a:off x="1052183" y="1941731"/>
          <a:ext cx="10158742" cy="3567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371">
                  <a:extLst>
                    <a:ext uri="{9D8B030D-6E8A-4147-A177-3AD203B41FA5}">
                      <a16:colId xmlns:a16="http://schemas.microsoft.com/office/drawing/2014/main" val="1232667178"/>
                    </a:ext>
                  </a:extLst>
                </a:gridCol>
                <a:gridCol w="5079371">
                  <a:extLst>
                    <a:ext uri="{9D8B030D-6E8A-4147-A177-3AD203B41FA5}">
                      <a16:colId xmlns:a16="http://schemas.microsoft.com/office/drawing/2014/main" val="3931260745"/>
                    </a:ext>
                  </a:extLst>
                </a:gridCol>
              </a:tblGrid>
              <a:tr h="3978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Original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Potential Fixes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2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// Worn or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Worn or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else if (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shape.bottom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-&gt;flat()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shape.top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-&gt;flat()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shape.left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-&gt;vertical()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“worn or”;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Worn or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else if (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shape.bottom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-&gt;flat()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shape.top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-&gt;flat()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shape.left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-&gt;vertical()</a:t>
                      </a:r>
                    </a:p>
                    <a:p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12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shape.top</a:t>
                      </a: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-&gt;length &lt; 0.8</a:t>
                      </a:r>
                    </a:p>
                    <a:p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12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shape.right</a:t>
                      </a: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-&gt;inverse_fitted_line.r2 &lt; 0.015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"worn or";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267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8735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5BA0A68-14A1-42D4-875D-D3BA6FAFE411}"/>
              </a:ext>
            </a:extLst>
          </p:cNvPr>
          <p:cNvSpPr txBox="1"/>
          <p:nvPr/>
        </p:nvSpPr>
        <p:spPr>
          <a:xfrm>
            <a:off x="981075" y="1295400"/>
            <a:ext cx="6925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Sympton</a:t>
            </a:r>
            <a:r>
              <a:rPr lang="en-US" dirty="0"/>
              <a:t>: run “worn_standing.csv” returns “worn plunger” pump state</a:t>
            </a:r>
          </a:p>
          <a:p>
            <a:r>
              <a:rPr lang="en-US" dirty="0"/>
              <a:t>Expected: run “worn_standing.csv” returns “worn standing” pump state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64B525-5D6F-4EF7-ADE0-3595ED068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236" y="3819525"/>
            <a:ext cx="1809750" cy="1619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04EF4F-9BE5-4F1E-8035-D0664339F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428" y="3771900"/>
            <a:ext cx="17811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2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79E8F-3FAA-4D01-8731-BFFA45087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Bug Fixes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F0EBC-E32D-4365-8F6A-9AC245437A0E}"/>
              </a:ext>
            </a:extLst>
          </p:cNvPr>
          <p:cNvSpPr txBox="1"/>
          <p:nvPr/>
        </p:nvSpPr>
        <p:spPr>
          <a:xfrm>
            <a:off x="981075" y="1171575"/>
            <a:ext cx="90125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Leading and trailing white spaces in sample data caused program to crash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Extra white space(s) in the middle of each row in the sample data caused program to crash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Leading white space in comments caused program to crash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Empty row or white space only row caused program to crash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normalization on Large dataset hangs the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019A5C-FF7F-4286-8282-2141342DE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390835"/>
              </p:ext>
            </p:extLst>
          </p:nvPr>
        </p:nvGraphicFramePr>
        <p:xfrm>
          <a:off x="1222375" y="2925901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550710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13996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std::string trim(const std::string&amp; str, const std::string&amp; whitespace = " \t")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const auto </a:t>
                      </a: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strBegin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str.find_first_not_of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(whitespace);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if (</a:t>
                      </a: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strBegin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std::string::</a:t>
                      </a: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npos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return ""; // no content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const auto </a:t>
                      </a: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strEnd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str.find_last_not_of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(whitespace);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const auto </a:t>
                      </a: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strRange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strEnd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strBegin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return </a:t>
                      </a: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str.substr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strBegin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strRange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std::string reduce(const std::string&amp; str, const std::string&amp;&amp; fill = "", const std::string&amp; whitespace = " \t")</a:t>
                      </a:r>
                    </a:p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{ auto result = trim(str, whitespace);</a:t>
                      </a:r>
                    </a:p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  auto 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</a:rPr>
                        <a:t>beginSpace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</a:rPr>
                        <a:t>result.find_first_of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(whitespace);</a:t>
                      </a:r>
                    </a:p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  while (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</a:rPr>
                        <a:t>beginSpace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 != std::string::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</a:rPr>
                        <a:t>npos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) {</a:t>
                      </a:r>
                    </a:p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    const auto 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</a:rPr>
                        <a:t>endSpace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</a:rPr>
                        <a:t>result.find_first_not_of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(whitespace, 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</a:rPr>
                        <a:t>beginSpace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    const auto range = 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</a:rPr>
                        <a:t>endSpace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</a:rPr>
                        <a:t>beginSpace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</a:rPr>
                        <a:t>result.replace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</a:rPr>
                        <a:t>beginSpace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, range, fill);</a:t>
                      </a:r>
                    </a:p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    const auto 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</a:rPr>
                        <a:t>newStart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</a:rPr>
                        <a:t>beginSpace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</a:rPr>
                        <a:t>fill.length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</a:rPr>
                        <a:t>beginSpace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</a:rPr>
                        <a:t>result.find_first_of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(whitespace, 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</a:rPr>
                        <a:t>newStart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);}</a:t>
                      </a:r>
                    </a:p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  return result;}</a:t>
                      </a:r>
                    </a:p>
                    <a:p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740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double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min_value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= *(std::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min_element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(std::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cbegin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inVec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), std::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cend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inVec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)));</a:t>
                      </a:r>
                    </a:p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double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max_value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= *(std::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max_element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(std::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cbegin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inVec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), std::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cend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inVec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)));</a:t>
                      </a:r>
                    </a:p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double diff =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max_value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min_value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for (int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= 0;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&lt;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inVec.size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();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++) {</a:t>
                      </a:r>
                    </a:p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outVec.push_back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((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inVec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] -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min_value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) / diff);}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985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57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22E7-75AC-4EA5-B995-78D7CC9CC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#1: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50DEF5-0B72-458B-B798-A8CBA7CB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2003425"/>
            <a:ext cx="9658350" cy="21465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E58A30-5885-4D04-8D35-B2CEEF54CE46}"/>
              </a:ext>
            </a:extLst>
          </p:cNvPr>
          <p:cNvSpPr txBox="1"/>
          <p:nvPr/>
        </p:nvSpPr>
        <p:spPr>
          <a:xfrm>
            <a:off x="1266825" y="1301262"/>
            <a:ext cx="695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annotate the following code snippet or point to a online resource</a:t>
            </a:r>
          </a:p>
        </p:txBody>
      </p:sp>
    </p:spTree>
    <p:extLst>
      <p:ext uri="{BB962C8B-B14F-4D97-AF65-F5344CB8AC3E}">
        <p14:creationId xmlns:p14="http://schemas.microsoft.com/office/powerpoint/2010/main" val="1961018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3728-E937-40B4-A2F1-A5DB84FC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625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#2: “Fluid pound” vs “Gas interference?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2AC607-A6A4-4D45-A18F-9520A3F64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263470"/>
              </p:ext>
            </p:extLst>
          </p:nvPr>
        </p:nvGraphicFramePr>
        <p:xfrm>
          <a:off x="1651000" y="1443566"/>
          <a:ext cx="81280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674924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1884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Fluid pound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else if (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shape.top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-&gt;flat() 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shape.bottom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-&gt;flat()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shape.left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-&gt;vertical()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(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shape.bottom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-&gt;length &lt; 0.8) 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(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shape.right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-&gt;normal_fitted_line.r2 &gt; 0.015)) 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"fluid pound";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Gas interference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else if (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shape.top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-&gt;flat()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shape.left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-&gt;vertical() &amp; </a:t>
                      </a:r>
                    </a:p>
                    <a:p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shape.bottom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-&gt;flat() 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(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shape.bottom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-&gt;length &lt; 0.8)) 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"gas interference";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548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77726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C91AB8A-223F-468A-872E-3FB4F4312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0" y="3933825"/>
            <a:ext cx="1714500" cy="1409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419F4F-D5A5-4635-9D75-B1A455F60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687" y="3800475"/>
            <a:ext cx="17430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75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1264</Words>
  <Application>Microsoft Office PowerPoint</Application>
  <PresentationFormat>Widescreen</PresentationFormat>
  <Paragraphs>219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Original Deliverable, 9/5/2018</vt:lpstr>
      <vt:lpstr>Second Deliverable, 9/10/2018</vt:lpstr>
      <vt:lpstr>Potential Fixes to “bent barrel” prediction </vt:lpstr>
      <vt:lpstr>Potential Fixes to “worn standning” prediction </vt:lpstr>
      <vt:lpstr>Potential Fixes to “worn or” prediction </vt:lpstr>
      <vt:lpstr>Other Bug Fixes</vt:lpstr>
      <vt:lpstr>Question #1:</vt:lpstr>
      <vt:lpstr>Question #2: “Fluid pound” vs “Gas interference?</vt:lpstr>
      <vt:lpstr>Question #3: Fluid Friction</vt:lpstr>
      <vt:lpstr>Question #3: Drag Friction</vt:lpstr>
      <vt:lpstr>Question #4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Dongming Zhang</dc:creator>
  <cp:lastModifiedBy>Dongming Zhang</cp:lastModifiedBy>
  <cp:revision>15</cp:revision>
  <dcterms:created xsi:type="dcterms:W3CDTF">2018-09-10T14:22:58Z</dcterms:created>
  <dcterms:modified xsi:type="dcterms:W3CDTF">2018-09-11T20:33:36Z</dcterms:modified>
</cp:coreProperties>
</file>