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57" r:id="rId9"/>
    <p:sldId id="258" r:id="rId10"/>
    <p:sldId id="260" r:id="rId11"/>
    <p:sldId id="261" r:id="rId12"/>
    <p:sldId id="263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0"/>
    <p:restoredTop sz="94548"/>
  </p:normalViewPr>
  <p:slideViewPr>
    <p:cSldViewPr snapToGrid="0" snapToObjects="1">
      <p:cViewPr varScale="1">
        <p:scale>
          <a:sx n="111" d="100"/>
          <a:sy n="111" d="100"/>
        </p:scale>
        <p:origin x="2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0D60-B4AB-704E-AC87-90DDDF83202D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A842A-6995-F44D-A41B-7C1B7E4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A842A-6995-F44D-A41B-7C1B7E4887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F6E8-0535-C947-BB07-D5805B08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4E539-F01C-9340-846B-0B8D71BA7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5033-DC34-9A4A-AF9B-47004B9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7582-BE20-164F-8D82-B2940EC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1309-A676-8E41-A24D-1BC9124B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52A5-2497-6F4C-AE8D-20A1D74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EB1EB-8635-7A4A-84B0-EABD9601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84C0-6E21-C746-9922-EE0EA542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E642-E75C-AA4C-B0A2-FF759EF2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EB7F-FAFE-E849-AB1A-1A27AC11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C0544-2712-7E4B-9CCC-A3E4F1ED0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3A6B2-BC62-4F40-9858-F3C73D27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E093-1DF4-7D48-ACC9-54B59DE6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4EDC-D641-774B-9965-E692761B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D630-B6BF-754E-9853-7B3A6241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9EB8-55CD-D04E-90EF-F8AB95DB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55A3-08B6-6945-97F8-5E56B1E2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4A02-E20C-8F47-9804-CB5787DB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66FD-3AE8-744D-AFA8-67109355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5B92-2EDA-C744-B4FE-28724B05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A72-B723-6D45-A142-5A58D91B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DD9E-CCA3-D948-9561-675A1B0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805A-3F38-D047-BF3F-05E36ED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8584-6A8F-3A4C-AD10-10BD39D0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DF1-C759-CE45-AF68-51C3F666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CB-8586-8640-945E-9B3E67B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D52A-F1D3-BA44-A62C-87660949E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BBCB-DBBE-D041-B85D-04CCA039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A4D5-EBFC-C845-BB3B-2F42439D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CE7E-8A75-CD46-91D4-6FDC480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27617-411D-BF49-BBF3-056E8307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97B1-0FC7-9642-89C8-8586355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F2A8-97B7-3749-B3D8-F6D3C388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428F5-6DF4-4D48-81A1-E989BC3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2731A-2144-5648-99CE-C2ADA5D9D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2105A-570E-2A4E-B2D2-C306AF92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0620F-D24F-8241-A8E3-2C935B1E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52BA4-80CE-584C-94E0-4619F7BF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CC5B-62BA-6848-9D84-194EB2A9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A3D7-50EF-9647-A99F-AED14D09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8DEC-63B6-694B-B368-D44A60D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C2F96-DC2E-724A-BE94-5D6189DB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4296-DD87-9B47-88B5-0886004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E06D6-8CE1-7042-A747-1FACA6C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85CC3-3F88-2943-A09B-D4FF2982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48A47-BBC9-154D-9579-A0706E6B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D922-D1B1-B442-B8FD-86822504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14A-E79A-9949-8A4B-E8BE9B9E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E01A-C491-7147-88EB-AE84F712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8E4A-DA6F-1148-8120-29DDE3AD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E5CB-3A71-1F43-A413-3B57F4CC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598A-0D88-F340-8F0B-6422F464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8EF5-84AA-F743-9EC2-AAF5CD8E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C9BA0-E29D-1744-9A77-8D6BC3AF6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A6B8-E936-284C-9EA2-00591BD0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DE47-6FC9-F741-B579-5DAFE14A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647A-3A5C-DC4D-AE95-BA06A09C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5FE5-7B49-F146-8E55-67AE9F9E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24E2-B9E9-FB45-8ABC-E63CE82E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03C2-84C0-3441-A22E-E4051D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27EA-159B-E849-AFED-547DC9C1F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5DDC-F797-A149-872A-F2EEACEB0F10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0B3C-2D3D-5F48-821A-E2D178982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FC9D-044B-4A4F-931D-9C71014ED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7010-A417-C946-AD4F-79AAB7705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E0C4-E130-A147-9C6D-6497F6306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F50B-79DF-4849-AB9A-0FCCF0894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Motus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55094-471E-8648-B3FE-DBA02DC8443B}"/>
              </a:ext>
            </a:extLst>
          </p:cNvPr>
          <p:cNvSpPr txBox="1"/>
          <p:nvPr/>
        </p:nvSpPr>
        <p:spPr>
          <a:xfrm>
            <a:off x="638180" y="6088566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3, 2019</a:t>
            </a:r>
          </a:p>
          <a:p>
            <a:r>
              <a:rPr lang="en-US" dirty="0" err="1"/>
              <a:t>Dongming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76531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F91059-2674-5F49-9831-81F7EA50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9480"/>
            <a:ext cx="7193466" cy="4464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EF17F-A811-4843-B23C-1427D3E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Sub-Device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0824-8AEB-384A-A5CB-60F7EB37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502" y="4204010"/>
            <a:ext cx="6759498" cy="265399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Sensor Sub-Device is the physical component attached on the sensor board. Each sensor may have more than one sub-devices. Each sub-device serves for different purpose.</a:t>
            </a:r>
          </a:p>
          <a:p>
            <a:r>
              <a:rPr lang="en-US" sz="2000" dirty="0"/>
              <a:t>Sub-Device “contains”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Type*? (TBD)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Schedules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Acquisition Data[]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Warm-up time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HW Devices</a:t>
            </a:r>
          </a:p>
        </p:txBody>
      </p:sp>
    </p:spTree>
    <p:extLst>
      <p:ext uri="{BB962C8B-B14F-4D97-AF65-F5344CB8AC3E}">
        <p14:creationId xmlns:p14="http://schemas.microsoft.com/office/powerpoint/2010/main" val="368198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7B16F5-4A9D-BB4C-83D9-A167DA7C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01" y="1304692"/>
            <a:ext cx="4291895" cy="5519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CE840-6F9A-2743-B87B-9D642AD1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D564-C6DF-8445-9B50-FA496CD4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98" y="1690688"/>
            <a:ext cx="4384287" cy="1861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Schedule ”contains”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Schedule_Period</a:t>
            </a:r>
            <a:r>
              <a:rPr lang="en-US" dirty="0"/>
              <a:t>: weekly or Monthly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Schedule_Type</a:t>
            </a:r>
            <a:r>
              <a:rPr lang="en-US" dirty="0"/>
              <a:t>: Acquisition or Maintenance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Start_Time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Stop_Time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Group_ID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7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318B-4F58-7947-9636-C453AA1D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F581-C8A1-BC4E-A9D9-3CFCA519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1" y="2289193"/>
            <a:ext cx="5945459" cy="274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HW Device “contains”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Name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Temperature_chip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Accelerometer_chip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Gyro_chip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Audio_chip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Video_chip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7C157-DD05-734F-8DF0-28B1C984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17" y="1904225"/>
            <a:ext cx="3810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5E2-823C-3744-87D2-E57102FD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Well --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87BE-9DB6-E949-83AB-C41FD3B1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from Whiteboard Pictures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A2EFEDF-A37B-7346-AD26-6DA215C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42" y="1394224"/>
            <a:ext cx="10062258" cy="51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823-BFD1-8A44-A73F-40F4338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7EA84-9915-9542-93C0-B226782D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50" y="1370687"/>
            <a:ext cx="7868099" cy="54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5A0-5D01-7343-ACA4-3A4718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Design*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63D8D-8B37-8447-AFA3-33E5179E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22399"/>
              </p:ext>
            </p:extLst>
          </p:nvPr>
        </p:nvGraphicFramePr>
        <p:xfrm>
          <a:off x="1730917" y="1319514"/>
          <a:ext cx="8128000" cy="551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11041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40964711"/>
                    </a:ext>
                  </a:extLst>
                </a:gridCol>
              </a:tblGrid>
              <a:tr h="630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Group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Sensor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1196"/>
                  </a:ext>
                </a:extLst>
              </a:tr>
              <a:tr h="4888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51172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AFBDBC-E08C-354F-A105-CC3BF45397EC}"/>
              </a:ext>
            </a:extLst>
          </p:cNvPr>
          <p:cNvSpPr txBox="1"/>
          <p:nvPr/>
        </p:nvSpPr>
        <p:spPr>
          <a:xfrm>
            <a:off x="10203366" y="646946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In DynamoDB</a:t>
            </a:r>
          </a:p>
        </p:txBody>
      </p:sp>
    </p:spTree>
    <p:extLst>
      <p:ext uri="{BB962C8B-B14F-4D97-AF65-F5344CB8AC3E}">
        <p14:creationId xmlns:p14="http://schemas.microsoft.com/office/powerpoint/2010/main" val="329646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5A0-5D01-7343-ACA4-3A4718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63D8D-8B37-8447-AFA3-33E5179E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72873"/>
              </p:ext>
            </p:extLst>
          </p:nvPr>
        </p:nvGraphicFramePr>
        <p:xfrm>
          <a:off x="3703899" y="1568272"/>
          <a:ext cx="4525702" cy="492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702">
                  <a:extLst>
                    <a:ext uri="{9D8B030D-6E8A-4147-A177-3AD203B41FA5}">
                      <a16:colId xmlns:a16="http://schemas.microsoft.com/office/drawing/2014/main" val="3381104138"/>
                    </a:ext>
                  </a:extLst>
                </a:gridCol>
              </a:tblGrid>
              <a:tr h="5627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Schedule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1196"/>
                  </a:ext>
                </a:extLst>
              </a:tr>
              <a:tr h="4361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51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5A0-5D01-7343-ACA4-3A4718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63D8D-8B37-8447-AFA3-33E5179E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52505"/>
              </p:ext>
            </p:extLst>
          </p:nvPr>
        </p:nvGraphicFramePr>
        <p:xfrm>
          <a:off x="3171463" y="1307939"/>
          <a:ext cx="4734046" cy="55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046">
                  <a:extLst>
                    <a:ext uri="{9D8B030D-6E8A-4147-A177-3AD203B41FA5}">
                      <a16:colId xmlns:a16="http://schemas.microsoft.com/office/drawing/2014/main" val="3381104138"/>
                    </a:ext>
                  </a:extLst>
                </a:gridCol>
              </a:tblGrid>
              <a:tr h="6341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Sub Device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1196"/>
                  </a:ext>
                </a:extLst>
              </a:tr>
              <a:tr h="4915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51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5A0-5D01-7343-ACA4-3A4718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Implementation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63D8D-8B37-8447-AFA3-33E5179E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27199"/>
              </p:ext>
            </p:extLst>
          </p:nvPr>
        </p:nvGraphicFramePr>
        <p:xfrm>
          <a:off x="2581154" y="1544857"/>
          <a:ext cx="5683170" cy="531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170">
                  <a:extLst>
                    <a:ext uri="{9D8B030D-6E8A-4147-A177-3AD203B41FA5}">
                      <a16:colId xmlns:a16="http://schemas.microsoft.com/office/drawing/2014/main" val="3381104138"/>
                    </a:ext>
                  </a:extLst>
                </a:gridCol>
              </a:tblGrid>
              <a:tr h="607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Group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1196"/>
                  </a:ext>
                </a:extLst>
              </a:tr>
              <a:tr h="47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51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0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5A0-5D01-7343-ACA4-3A4718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Implementation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63D8D-8B37-8447-AFA3-33E5179E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97622"/>
              </p:ext>
            </p:extLst>
          </p:nvPr>
        </p:nvGraphicFramePr>
        <p:xfrm>
          <a:off x="2581154" y="1544857"/>
          <a:ext cx="5683170" cy="531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170">
                  <a:extLst>
                    <a:ext uri="{9D8B030D-6E8A-4147-A177-3AD203B41FA5}">
                      <a16:colId xmlns:a16="http://schemas.microsoft.com/office/drawing/2014/main" val="3381104138"/>
                    </a:ext>
                  </a:extLst>
                </a:gridCol>
              </a:tblGrid>
              <a:tr h="607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ell MT" panose="02020503060305020303" pitchFamily="18" charset="77"/>
                        </a:rPr>
                        <a:t>Sensor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1196"/>
                  </a:ext>
                </a:extLst>
              </a:tr>
              <a:tr h="47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51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8855AE-B2D0-534B-8441-1E9D6746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86" y="1690688"/>
            <a:ext cx="7830428" cy="4522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1C9E9-E27D-E64A-B2E5-CC5ED949B87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Group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6F26-1814-5A4D-8D57-74A1A7A4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2" y="4779947"/>
            <a:ext cx="5887844" cy="207805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Group is a collection of sensing data collected from various sub-devices from one or more physical sensors.</a:t>
            </a:r>
          </a:p>
          <a:p>
            <a:r>
              <a:rPr lang="en-US" sz="2000" dirty="0"/>
              <a:t>Group “contains”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Group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Group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Well ID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Sub-Devices</a:t>
            </a:r>
          </a:p>
        </p:txBody>
      </p:sp>
    </p:spTree>
    <p:extLst>
      <p:ext uri="{BB962C8B-B14F-4D97-AF65-F5344CB8AC3E}">
        <p14:creationId xmlns:p14="http://schemas.microsoft.com/office/powerpoint/2010/main" val="56725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0BB573-F69C-0D4B-A22F-63DC7DB2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63" y="1468253"/>
            <a:ext cx="6568069" cy="3750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2CC23-0E10-064C-9952-9E09E27E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Definition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0485EC-9A11-A742-9629-509C6BB2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7378"/>
              </p:ext>
            </p:extLst>
          </p:nvPr>
        </p:nvGraphicFramePr>
        <p:xfrm>
          <a:off x="501805" y="5051786"/>
          <a:ext cx="57317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088">
                  <a:extLst>
                    <a:ext uri="{9D8B030D-6E8A-4147-A177-3AD203B41FA5}">
                      <a16:colId xmlns:a16="http://schemas.microsoft.com/office/drawing/2014/main" val="3454133440"/>
                    </a:ext>
                  </a:extLst>
                </a:gridCol>
                <a:gridCol w="2185640">
                  <a:extLst>
                    <a:ext uri="{9D8B030D-6E8A-4147-A177-3AD203B41FA5}">
                      <a16:colId xmlns:a16="http://schemas.microsoft.com/office/drawing/2014/main" val="2742488751"/>
                    </a:ext>
                  </a:extLst>
                </a:gridCol>
              </a:tblGrid>
              <a:tr h="14410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Sensor is a physical unit/assembly that may have more than one sensing component, called sub-device, each of which is used for collecting different type of data.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Sensor “contains”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Assembly ID</a:t>
                      </a:r>
                    </a:p>
                    <a:p>
                      <a:pPr marL="6286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Sensor Name</a:t>
                      </a:r>
                    </a:p>
                    <a:p>
                      <a:pPr marL="6286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BLE ID</a:t>
                      </a:r>
                    </a:p>
                    <a:p>
                      <a:pPr marL="6286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Well ID</a:t>
                      </a:r>
                    </a:p>
                    <a:p>
                      <a:pPr marL="62865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Paring Code</a:t>
                      </a:r>
                    </a:p>
                    <a:p>
                      <a:pPr lvl="1">
                        <a:buFont typeface="Wingdings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Sub-Devices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3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BAFB5FD267F4A85DD5FC91F06A1BA" ma:contentTypeVersion="7" ma:contentTypeDescription="Create a new document." ma:contentTypeScope="" ma:versionID="52e06a32dd71195cba9ffb544e168699">
  <xsd:schema xmlns:xsd="http://www.w3.org/2001/XMLSchema" xmlns:xs="http://www.w3.org/2001/XMLSchema" xmlns:p="http://schemas.microsoft.com/office/2006/metadata/properties" xmlns:ns2="b6a92a18-c95e-4b07-ac66-47cf33977738" targetNamespace="http://schemas.microsoft.com/office/2006/metadata/properties" ma:root="true" ma:fieldsID="9cf0cf52c7bce4b49719af2baec12615" ns2:_="">
    <xsd:import namespace="b6a92a18-c95e-4b07-ac66-47cf339777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92a18-c95e-4b07-ac66-47cf33977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A2B4BC-2793-477C-924F-687F18F91316}"/>
</file>

<file path=customXml/itemProps2.xml><?xml version="1.0" encoding="utf-8"?>
<ds:datastoreItem xmlns:ds="http://schemas.openxmlformats.org/officeDocument/2006/customXml" ds:itemID="{CB21D9DA-994B-4B4C-9B2E-9F6EA7ED46D3}"/>
</file>

<file path=customXml/itemProps3.xml><?xml version="1.0" encoding="utf-8"?>
<ds:datastoreItem xmlns:ds="http://schemas.openxmlformats.org/officeDocument/2006/customXml" ds:itemID="{3BB69C4E-54FC-4F20-AE50-2575BDA55E76}"/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230</Words>
  <Application>Microsoft Macintosh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Data Models</vt:lpstr>
      <vt:lpstr>Data Model Overview</vt:lpstr>
      <vt:lpstr>Data Model Design*</vt:lpstr>
      <vt:lpstr>Data Model Design</vt:lpstr>
      <vt:lpstr>Data Model Design</vt:lpstr>
      <vt:lpstr>Data Model Implementation</vt:lpstr>
      <vt:lpstr>Data Model Implementation</vt:lpstr>
      <vt:lpstr>Group Definition</vt:lpstr>
      <vt:lpstr>Sensor Definition</vt:lpstr>
      <vt:lpstr>Sub-Device Definition</vt:lpstr>
      <vt:lpstr>Schedule Definition</vt:lpstr>
      <vt:lpstr>Hardware Device Definition</vt:lpstr>
      <vt:lpstr>Well -- missing</vt:lpstr>
      <vt:lpstr>References from Whiteboard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Dongming Zhang</dc:creator>
  <cp:lastModifiedBy>Dongming Zhang</cp:lastModifiedBy>
  <cp:revision>32</cp:revision>
  <dcterms:created xsi:type="dcterms:W3CDTF">2019-01-03T15:33:16Z</dcterms:created>
  <dcterms:modified xsi:type="dcterms:W3CDTF">2019-01-09T19:50:40Z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0x010100283BAFB5FD267F4A85DD5FC91F06A1BA</vt:lpwstr>
  </property>
</Properties>
</file>